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258" r:id="rId2"/>
    <p:sldId id="304" r:id="rId3"/>
    <p:sldId id="282" r:id="rId4"/>
    <p:sldId id="259" r:id="rId5"/>
    <p:sldId id="302" r:id="rId6"/>
    <p:sldId id="311" r:id="rId7"/>
    <p:sldId id="303" r:id="rId8"/>
    <p:sldId id="307" r:id="rId9"/>
    <p:sldId id="310" r:id="rId10"/>
    <p:sldId id="312" r:id="rId11"/>
    <p:sldId id="309" r:id="rId12"/>
    <p:sldId id="267" r:id="rId13"/>
    <p:sldId id="268" r:id="rId14"/>
    <p:sldId id="30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2" r:id="rId34"/>
    <p:sldId id="293" r:id="rId35"/>
    <p:sldId id="294" r:id="rId36"/>
    <p:sldId id="295" r:id="rId37"/>
    <p:sldId id="299" r:id="rId38"/>
    <p:sldId id="300" r:id="rId3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49D71-AACC-4ED6-9DFB-FB0DE4BF90D2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94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811525-59E4-409F-8129-29C7E7900CF5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013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F88C0-5CC9-473A-8152-E2A3CA06C715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142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9B4E2B-D3BA-4ECB-8C8C-911581DEAB22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814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BD6AF2-FDBB-4816-898F-4BA07094961C}" type="slidenum">
              <a:rPr lang="en-US" altLang="en-US" sz="1200" smtClean="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994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A18A4-FAA8-4D53-9F0E-B35460B938D5}" type="slidenum">
              <a:rPr lang="en-US" altLang="en-US" sz="1200" smtClean="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772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F9DC52-5E33-4BA7-BACF-1EB8B887CC2B}" type="slidenum">
              <a:rPr lang="en-US" altLang="en-US" sz="1200" smtClean="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305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321D33-AA93-4B38-B760-ACA3B3B7AB7E}" type="slidenum">
              <a:rPr lang="en-US" altLang="en-US" sz="1200" smtClean="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608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80C3D6-2BA8-4796-A785-54F001F784C0}" type="slidenum">
              <a:rPr lang="en-US" altLang="en-US" sz="1200" smtClean="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316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896" indent="-285729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2918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085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252" indent="-228584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420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587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8754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5921" indent="-22858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C2F663-B949-4DB5-BC7B-9B672BEDB12D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6903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1A428B-44AE-453C-884F-A4DC2F6C4774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00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651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E58772-C31B-4A44-870C-BBD081C2FD5E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5101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FA7D8-B1F2-4E4B-B8C3-3DC04335B889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212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54A40C-9F52-44A6-B677-022B7259421C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9318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DE7AAC-7711-4035-A62F-621A0155E53F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03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zhouyuqi@tam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460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Power </a:t>
            </a:r>
            <a:r>
              <a:rPr lang="en-US" altLang="en-US" dirty="0" smtClean="0"/>
              <a:t>System Operation and Control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Introduction, Power Grid History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Grader </a:t>
            </a:r>
            <a:r>
              <a:rPr lang="en-US" dirty="0" err="1" smtClean="0"/>
              <a:t>Yuqi</a:t>
            </a:r>
            <a:r>
              <a:rPr lang="en-US" smtClean="0"/>
              <a:t> Zhou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892040" cy="3733800"/>
          </a:xfrm>
        </p:spPr>
        <p:txBody>
          <a:bodyPr/>
          <a:lstStyle/>
          <a:p>
            <a:pPr marL="342900" indent="-342900"/>
            <a:r>
              <a:rPr lang="en-US" altLang="zh-CN" dirty="0" smtClean="0"/>
              <a:t>MSEE </a:t>
            </a:r>
            <a:r>
              <a:rPr lang="en-US" altLang="zh-CN" dirty="0"/>
              <a:t>student at Texas A&amp;M</a:t>
            </a:r>
          </a:p>
          <a:p>
            <a:pPr marL="342900" indent="-342900"/>
            <a:r>
              <a:rPr lang="en-US" altLang="zh-CN" dirty="0"/>
              <a:t>Research interests include power system state estimation and cyber-security in smart grid</a:t>
            </a:r>
          </a:p>
          <a:p>
            <a:pPr marL="342900" indent="-342900"/>
            <a:r>
              <a:rPr lang="en-US" altLang="zh-CN" dirty="0" smtClean="0"/>
              <a:t>Likes </a:t>
            </a:r>
            <a:r>
              <a:rPr lang="en-US" altLang="zh-CN" dirty="0"/>
              <a:t>playing basketball and tennis</a:t>
            </a:r>
          </a:p>
          <a:p>
            <a:pPr marL="342900" indent="-342900"/>
            <a:r>
              <a:rPr lang="en-US" altLang="zh-CN" dirty="0"/>
              <a:t>Office: 053G WERC</a:t>
            </a:r>
          </a:p>
          <a:p>
            <a:pPr marL="342900" indent="-342900"/>
            <a:r>
              <a:rPr lang="en-US" altLang="zh-CN" dirty="0"/>
              <a:t>Email address: </a:t>
            </a:r>
            <a:r>
              <a:rPr lang="en-US" altLang="zh-CN" dirty="0">
                <a:hlinkClick r:id="rId2"/>
              </a:rPr>
              <a:t>zhouyuqi@tamu.edu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 descr="http://people.tamu.edu/~ZHOUYUQI/yuq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1927" y="1250238"/>
            <a:ext cx="2558635" cy="21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0" b="1643"/>
          <a:stretch/>
        </p:blipFill>
        <p:spPr>
          <a:xfrm>
            <a:off x="5852380" y="3505200"/>
            <a:ext cx="2588182" cy="32004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5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dirty="0" smtClean="0"/>
              <a:t>ECEN 460 Motivation: A Vision for an Long-Term Sustainable Electric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altLang="en-US" dirty="0"/>
              <a:t>In 2000 the </a:t>
            </a:r>
            <a:r>
              <a:rPr lang="en-US" altLang="en-US" dirty="0" smtClean="0"/>
              <a:t>US National Academy of Engineering (NAE) </a:t>
            </a:r>
            <a:r>
              <a:rPr lang="en-US" altLang="en-US" dirty="0"/>
              <a:t>named Electrification (the </a:t>
            </a:r>
            <a:r>
              <a:rPr lang="en-US" altLang="en-US" dirty="0" smtClean="0"/>
              <a:t>vast </a:t>
            </a:r>
            <a:r>
              <a:rPr lang="en-US" altLang="en-US" dirty="0"/>
              <a:t>networks of electricity that power the developed world) as the top engineering technology of the 20th century </a:t>
            </a:r>
          </a:p>
          <a:p>
            <a:pPr lvl="1"/>
            <a:r>
              <a:rPr lang="en-US" altLang="en-US" dirty="0"/>
              <a:t>Beating automobiles (2), airplanes (3),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water </a:t>
            </a:r>
            <a:r>
              <a:rPr lang="en-US" altLang="en-US" dirty="0"/>
              <a:t>(4), electronics (5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Electricity has changed the world!</a:t>
            </a:r>
            <a:endParaRPr lang="en-US" altLang="en-US" dirty="0"/>
          </a:p>
          <a:p>
            <a:r>
              <a:rPr lang="en-US" altLang="en-US" dirty="0" smtClean="0"/>
              <a:t>For the 21th </a:t>
            </a:r>
            <a:r>
              <a:rPr lang="en-US" altLang="en-US" dirty="0"/>
              <a:t>century </a:t>
            </a:r>
            <a:r>
              <a:rPr lang="en-US" altLang="en-US" dirty="0" smtClean="0"/>
              <a:t>the winner </a:t>
            </a:r>
            <a:br>
              <a:rPr lang="en-US" altLang="en-US" dirty="0" smtClean="0"/>
            </a:br>
            <a:r>
              <a:rPr lang="en-US" altLang="en-US" dirty="0" smtClean="0"/>
              <a:t>could be “</a:t>
            </a:r>
            <a:r>
              <a:rPr lang="en-US" altLang="en-US" dirty="0"/>
              <a:t>Development of a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sustainable </a:t>
            </a:r>
            <a:r>
              <a:rPr lang="en-US" altLang="en-US" dirty="0"/>
              <a:t>and resilient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electric </a:t>
            </a:r>
            <a:r>
              <a:rPr lang="en-US" altLang="en-US" dirty="0"/>
              <a:t>infrastructure for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entire </a:t>
            </a:r>
            <a:r>
              <a:rPr lang="en-US" altLang="en-US" dirty="0"/>
              <a:t>world”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7999"/>
            <a:ext cx="2362200" cy="18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743200" cy="17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Power System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Electric utility: can range from quite small, such as an island, to one covering half the continent</a:t>
            </a:r>
          </a:p>
          <a:p>
            <a:pPr lvl="1" eaLnBrk="1" hangingPunct="1"/>
            <a:r>
              <a:rPr lang="en-US" altLang="en-US" dirty="0"/>
              <a:t>there are four major interconnected ac power systems in North American, each operating at 60 Hz ac; 50 Hz is used in some other countries.    </a:t>
            </a:r>
          </a:p>
          <a:p>
            <a:pPr eaLnBrk="1" hangingPunct="1"/>
            <a:r>
              <a:rPr lang="en-US" altLang="en-US" dirty="0" err="1"/>
              <a:t>Microgrids</a:t>
            </a:r>
            <a:r>
              <a:rPr lang="en-US" altLang="en-US" dirty="0"/>
              <a:t> </a:t>
            </a:r>
            <a:r>
              <a:rPr lang="en-US" altLang="en-US" dirty="0" smtClean="0"/>
              <a:t>can power smaller areas (like a campus) and can be optionally connected to the main grid 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Airplanes </a:t>
            </a:r>
            <a:r>
              <a:rPr lang="en-US" altLang="en-US" dirty="0"/>
              <a:t>and Spaceships: reduction in weight is primary consideration; frequency is 400 Hz.</a:t>
            </a:r>
          </a:p>
          <a:p>
            <a:pPr eaLnBrk="1" hangingPunct="1"/>
            <a:r>
              <a:rPr lang="en-US" altLang="en-US" dirty="0"/>
              <a:t>Ships and submarines </a:t>
            </a:r>
          </a:p>
          <a:p>
            <a:pPr eaLnBrk="1" hangingPunct="1"/>
            <a:r>
              <a:rPr lang="en-US" altLang="en-US" dirty="0"/>
              <a:t>Automobiles: dc </a:t>
            </a:r>
            <a:r>
              <a:rPr lang="en-US" altLang="en-US" dirty="0" smtClean="0"/>
              <a:t>12 V standard; 360-376 V for electric</a:t>
            </a:r>
            <a:endParaRPr lang="en-US" altLang="en-US" dirty="0"/>
          </a:p>
          <a:p>
            <a:pPr eaLnBrk="1" hangingPunct="1"/>
            <a:r>
              <a:rPr lang="en-US" altLang="en-US" dirty="0"/>
              <a:t>Battery operated portable </a:t>
            </a:r>
            <a:r>
              <a:rPr lang="en-US" altLang="en-US" dirty="0" smtClean="0"/>
              <a:t>systems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North America Interconnections</a:t>
            </a:r>
          </a:p>
        </p:txBody>
      </p:sp>
      <p:pic>
        <p:nvPicPr>
          <p:cNvPr id="11267" name="Picture 4" descr="Interconnec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86600" cy="521335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F0663-78B8-4A29-B1DE-E06220D1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Interconnections in Texas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EBF767-0CA7-4960-8DED-EE1AE465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28842"/>
            <a:ext cx="6172200" cy="5120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71CDFB-E8BE-43F4-AB74-7A029C07A57C}"/>
              </a:ext>
            </a:extLst>
          </p:cNvPr>
          <p:cNvSpPr/>
          <p:nvPr/>
        </p:nvSpPr>
        <p:spPr>
          <a:xfrm>
            <a:off x="8382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Source: www.puc.texas.gov/industry/maps/maps/ERCOT.pdf</a:t>
            </a:r>
          </a:p>
        </p:txBody>
      </p:sp>
    </p:spTree>
    <p:extLst>
      <p:ext uri="{BB962C8B-B14F-4D97-AF65-F5344CB8AC3E}">
        <p14:creationId xmlns:p14="http://schemas.microsoft.com/office/powerpoint/2010/main" val="12472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Electric Systems in Energy Context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focuses on electric power systems, but we first need to put the electric system in context of the total energy delivery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Electricity is used primarily as a means for energy transportation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Use other sources of energy to create it, and it is usually converted into another form of energy when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About 40% of US energy is transported in electric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Concerns about need to reduce CO2 emissions and fossil fuel depletion are becoming main drivers for change in world energy infrastructure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Looking at the 2015 Energy Pie: Where the USA Got Its Energy</a:t>
            </a:r>
            <a:endParaRPr lang="en-US" altLang="en-US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235116" y="1295400"/>
            <a:ext cx="4756484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About 40% of our energy is consumed in the form of electricity, a percentage that is gradually increasing. The vast majority on the non-fossil fuel energy is electric!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57200" y="4134872"/>
            <a:ext cx="3645550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About 81% Fossil Fuels</a:t>
            </a:r>
            <a:br>
              <a:rPr lang="en-US" altLang="en-US" dirty="0"/>
            </a:br>
            <a:r>
              <a:rPr lang="en-US" altLang="en-US" dirty="0"/>
              <a:t>(86% in 1990 and 2000)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3352800"/>
            <a:ext cx="4482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2015 we got about 1.9%  of </a:t>
            </a:r>
            <a:br>
              <a:rPr lang="en-US" sz="2400" dirty="0"/>
            </a:br>
            <a:r>
              <a:rPr lang="en-US" sz="2400" dirty="0"/>
              <a:t>our energy from wind and 0.6% from solar (PV and solar thermal), 0.2% from geothermal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46235" y="6423412"/>
            <a:ext cx="3384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Source: EIA Monthly Energy Review, July 2016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3072" y="5340330"/>
            <a:ext cx="8268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Total of 97.5 Quad; 1 Quad = 293 billion kWh (actual), 1 Quad = 98 billion kWh (used, taking into account efficiency)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2400" y="1352550"/>
          <a:ext cx="3967163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Worksheet" r:id="rId4" imgW="4257675" imgH="2933700" progId="Excel.Sheet.8">
                  <p:embed/>
                </p:oleObj>
              </mc:Choice>
              <mc:Fallback>
                <p:oleObj name="Worksheet" r:id="rId4" imgW="4257675" imgH="2933700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9944" t="7883" r="12016" b="10425"/>
                      <a:stretch>
                        <a:fillRect/>
                      </a:stretch>
                    </p:blipFill>
                    <p:spPr bwMode="auto">
                      <a:xfrm>
                        <a:off x="152400" y="1352550"/>
                        <a:ext cx="3967163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 Historical Energy Usage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6304547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Monthly Energy Review, July 2017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182F2C-E1EC-439A-A43F-797668CCD1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212700"/>
            <a:ext cx="6248400" cy="49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Consumption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82781" y="6316824"/>
            <a:ext cx="36656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Source: EIA Monthly Energy Review, July 2017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4B9A3-BBE2-4029-89CF-08E689A4C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233311"/>
            <a:ext cx="6248400" cy="50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US Wind Power Capacity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522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Outlook 2 </a:t>
            </a:r>
            <a:r>
              <a:rPr lang="en-US" sz="2000" dirty="0" err="1"/>
              <a:t>Qtr</a:t>
            </a:r>
            <a:r>
              <a:rPr lang="en-US" sz="2000" dirty="0"/>
              <a:t>, 2017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ED0F1-B4F0-4B8E-A44B-B592684BF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1257300"/>
            <a:ext cx="571322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905000"/>
            <a:ext cx="2353529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Slides will be </a:t>
            </a:r>
            <a:br>
              <a:rPr lang="en-US" dirty="0" smtClean="0"/>
            </a:br>
            <a:r>
              <a:rPr lang="en-US" dirty="0" smtClean="0"/>
              <a:t>posted before</a:t>
            </a:r>
            <a:br>
              <a:rPr lang="en-US" dirty="0" smtClean="0"/>
            </a:br>
            <a:r>
              <a:rPr lang="en-US" dirty="0" smtClean="0"/>
              <a:t>each lecture on</a:t>
            </a:r>
            <a:br>
              <a:rPr lang="en-US" dirty="0" smtClean="0"/>
            </a:br>
            <a:r>
              <a:rPr lang="en-US" dirty="0" smtClean="0"/>
              <a:t>the website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1217549"/>
            <a:ext cx="5791200" cy="564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3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838200"/>
          </a:xfrm>
        </p:spPr>
        <p:txBody>
          <a:bodyPr/>
          <a:lstStyle/>
          <a:p>
            <a:r>
              <a:rPr lang="en-US" dirty="0"/>
              <a:t>Wind Capacity Installations by State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69758" y="6234067"/>
            <a:ext cx="522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Source: AWEA Wind Power Outlook 2 </a:t>
            </a:r>
            <a:r>
              <a:rPr lang="en-US" sz="2000" dirty="0" err="1"/>
              <a:t>Qtr</a:t>
            </a:r>
            <a:r>
              <a:rPr lang="en-US" sz="2000" dirty="0"/>
              <a:t>, 2017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78AC07-3C04-426A-BD92-4BED48E1D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295400"/>
            <a:ext cx="5968797" cy="4752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A0267A-A3EA-456D-B85A-0627F06E86D8}"/>
              </a:ext>
            </a:extLst>
          </p:cNvPr>
          <p:cNvSpPr txBox="1"/>
          <p:nvPr/>
        </p:nvSpPr>
        <p:spPr>
          <a:xfrm>
            <a:off x="7086600" y="1981200"/>
            <a:ext cx="1344214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Texas is</a:t>
            </a:r>
            <a:br>
              <a:rPr lang="en-US" dirty="0"/>
            </a:br>
            <a:r>
              <a:rPr lang="en-US" dirty="0"/>
              <a:t>number</a:t>
            </a:r>
            <a:br>
              <a:rPr lang="en-US" dirty="0"/>
            </a:br>
            <a:r>
              <a:rPr lang="en-US" dirty="0"/>
              <a:t>one!</a:t>
            </a:r>
          </a:p>
        </p:txBody>
      </p:sp>
    </p:spTree>
    <p:extLst>
      <p:ext uri="{BB962C8B-B14F-4D97-AF65-F5344CB8AC3E}">
        <p14:creationId xmlns:p14="http://schemas.microsoft.com/office/powerpoint/2010/main" val="466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0198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2000" dirty="0">
                <a:solidFill>
                  <a:srgbClr val="003366"/>
                </a:solidFill>
              </a:rPr>
              <a:t>Source: EIA, International Energy Outlook 2016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295400"/>
            <a:ext cx="4953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Energy Economics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dirty="0"/>
              <a:t>Electric generating technologies involve a tradeoff between fixed costs (costs to build them) and operating costs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Nuclear and solar high fixed costs, but low operating costs (though cost of solar has decreased substantially recently)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Natural gas/oil have low fixed costs but can have higher operating costs (dependent upon fuel prices)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/>
              <a:t>Coal, wind, hydro are in between</a:t>
            </a:r>
          </a:p>
          <a:p>
            <a:pPr eaLnBrk="1" hangingPunct="1"/>
            <a:r>
              <a:rPr lang="en-US" dirty="0"/>
              <a:t>Also the units capacity factor is important to determining ultimate cost of electricity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park Energy 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130" y="586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3366"/>
              </a:buClr>
            </a:pPr>
            <a:r>
              <a:rPr lang="en-US" sz="1800" dirty="0">
                <a:solidFill>
                  <a:srgbClr val="003366"/>
                </a:solidFill>
              </a:rPr>
              <a:t>Source: Steve Chu and </a:t>
            </a:r>
            <a:r>
              <a:rPr lang="en-US" sz="1800" dirty="0" err="1">
                <a:solidFill>
                  <a:srgbClr val="003366"/>
                </a:solidFill>
              </a:rPr>
              <a:t>Arun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dirty="0" err="1">
                <a:solidFill>
                  <a:srgbClr val="003366"/>
                </a:solidFill>
              </a:rPr>
              <a:t>Majumdar</a:t>
            </a:r>
            <a:r>
              <a:rPr lang="en-US" sz="1800" dirty="0">
                <a:solidFill>
                  <a:srgbClr val="003366"/>
                </a:solidFill>
              </a:rPr>
              <a:t>, “Opportunities and challenges for a sustainable energy future,” </a:t>
            </a:r>
            <a:r>
              <a:rPr lang="en-US" sz="1800" i="1" dirty="0">
                <a:solidFill>
                  <a:srgbClr val="003366"/>
                </a:solidFill>
              </a:rPr>
              <a:t>Nature</a:t>
            </a:r>
            <a:r>
              <a:rPr lang="en-US" sz="1800" dirty="0">
                <a:solidFill>
                  <a:srgbClr val="003366"/>
                </a:solidFill>
              </a:rPr>
              <a:t>, August 2012, Figure 6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86" y="1253294"/>
            <a:ext cx="4718992" cy="45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2392" y="1408404"/>
            <a:ext cx="38074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costs depend </a:t>
            </a:r>
            <a:br>
              <a:rPr lang="en-US" dirty="0"/>
            </a:br>
            <a:r>
              <a:rPr lang="en-US" dirty="0"/>
              <a:t>upon the capacity factor</a:t>
            </a:r>
            <a:br>
              <a:rPr lang="en-US" dirty="0"/>
            </a:br>
            <a:r>
              <a:rPr lang="en-US" dirty="0"/>
              <a:t>for the generator.  </a:t>
            </a:r>
            <a:br>
              <a:rPr lang="en-US" dirty="0"/>
            </a:br>
            <a:r>
              <a:rPr lang="en-US" dirty="0"/>
              <a:t>The capacity factor is the</a:t>
            </a:r>
            <a:br>
              <a:rPr lang="en-US" dirty="0"/>
            </a:br>
            <a:r>
              <a:rPr lang="en-US" dirty="0"/>
              <a:t>ratio of the electricity</a:t>
            </a:r>
            <a:br>
              <a:rPr lang="en-US" dirty="0"/>
            </a:br>
            <a:r>
              <a:rPr lang="en-US" dirty="0"/>
              <a:t>actually produced,</a:t>
            </a:r>
            <a:br>
              <a:rPr lang="en-US" dirty="0"/>
            </a:br>
            <a:r>
              <a:rPr lang="en-US" dirty="0"/>
              <a:t>divided by its maximum</a:t>
            </a:r>
            <a:br>
              <a:rPr lang="en-US" dirty="0"/>
            </a:br>
            <a:r>
              <a:rPr lang="en-US" dirty="0"/>
              <a:t>potential output.  It is </a:t>
            </a:r>
            <a:br>
              <a:rPr lang="en-US" dirty="0"/>
            </a:br>
            <a:r>
              <a:rPr lang="en-US" dirty="0"/>
              <a:t>usually expressed on an </a:t>
            </a:r>
            <a:br>
              <a:rPr lang="en-US" dirty="0"/>
            </a:br>
            <a:r>
              <a:rPr lang="en-US" dirty="0"/>
              <a:t>annual basis.  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/>
              <a:t>Natural Gas Prices 1997 to 2017</a:t>
            </a:r>
            <a:endParaRPr lang="en-US" altLang="en-US" dirty="0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35169" y="4909344"/>
            <a:ext cx="8547100" cy="10398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Marginal cost for natural gas fired electricity price </a:t>
            </a:r>
          </a:p>
          <a:p>
            <a:pPr eaLnBrk="1" hangingPunct="1"/>
            <a:r>
              <a:rPr lang="en-US" altLang="en-US" dirty="0"/>
              <a:t>in $/MWh is about 7-10 times gas price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http://www.eia.gov/dnav/ng/hist/rngwhhdW.htm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DB738-1600-43CF-A00D-9E497068E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85900"/>
            <a:ext cx="85915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Prices have Fallen Substantially from Five Years 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906" y="5223601"/>
            <a:ext cx="8108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BTU content per pound varies between about 8000</a:t>
            </a:r>
            <a:br>
              <a:rPr lang="en-US" dirty="0"/>
            </a:br>
            <a:r>
              <a:rPr lang="en-US" dirty="0"/>
              <a:t>and 15,000 Btu/</a:t>
            </a:r>
            <a:r>
              <a:rPr lang="en-US" dirty="0" err="1"/>
              <a:t>lb</a:t>
            </a:r>
            <a:r>
              <a:rPr lang="en-US" dirty="0"/>
              <a:t>, giving costs of around $1 to 2/</a:t>
            </a:r>
            <a:r>
              <a:rPr lang="en-US" dirty="0" err="1"/>
              <a:t>Mbtu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177708"/>
            <a:ext cx="1969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eia.gov/coal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294018-67F1-40F2-83EC-D01F1FAE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401115"/>
            <a:ext cx="681055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PV Prices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0198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Image: http://cleantechnica.com/2015/08/13/us-solar-pv-cost-fell-50-5-years-government-report/screen-shot-2015-08-12-at-12-33-53-pm/</a:t>
            </a:r>
          </a:p>
        </p:txBody>
      </p:sp>
      <p:pic>
        <p:nvPicPr>
          <p:cNvPr id="9218" name="Picture 2" descr="US solar PV prices 1998-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Brief History of Electric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/>
              <a:t>First real practical uses of electricity began with the telegraph (1860's) and then arc lighting in the 1870’s </a:t>
            </a:r>
          </a:p>
          <a:p>
            <a:pPr eaLnBrk="1" hangingPunct="1"/>
            <a:r>
              <a:rPr lang="en-US" altLang="en-US" dirty="0"/>
              <a:t>Early 1880’s – Edison introduced Pearl Street dc system in Manhattan supplying 59 customers</a:t>
            </a:r>
          </a:p>
          <a:p>
            <a:pPr eaLnBrk="1" hangingPunct="1"/>
            <a:r>
              <a:rPr lang="en-US" altLang="en-US" dirty="0"/>
              <a:t>1884 – Sprague produces practical dc motor</a:t>
            </a:r>
          </a:p>
          <a:p>
            <a:pPr eaLnBrk="1" hangingPunct="1"/>
            <a:r>
              <a:rPr lang="en-US" altLang="en-US" dirty="0"/>
              <a:t>1885 – invention of transformer</a:t>
            </a:r>
          </a:p>
          <a:p>
            <a:pPr eaLnBrk="1" hangingPunct="1"/>
            <a:r>
              <a:rPr lang="en-US" altLang="en-US" dirty="0"/>
              <a:t>Mid 1880’s – Westinghouse/Tesla introduce rival ac system</a:t>
            </a:r>
          </a:p>
          <a:p>
            <a:pPr eaLnBrk="1" hangingPunct="1"/>
            <a:r>
              <a:rPr lang="en-US" altLang="en-US" dirty="0"/>
              <a:t>Late 1880’s – Tesla invents ac induction motor</a:t>
            </a:r>
          </a:p>
          <a:p>
            <a:pPr eaLnBrk="1" hangingPunct="1"/>
            <a:r>
              <a:rPr lang="en-US" altLang="en-US" dirty="0"/>
              <a:t>1893 – Three-phase transmission line at 2.3 kV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1896 – ac lines deliver electricity from hydro generation at Niagara Falls to Buffalo, 20 miles away; </a:t>
            </a:r>
            <a:r>
              <a:rPr lang="en-US" dirty="0"/>
              <a:t>also 30kV line in Germany</a:t>
            </a:r>
            <a:endParaRPr lang="en-US" altLang="en-US" dirty="0"/>
          </a:p>
          <a:p>
            <a:pPr eaLnBrk="1" hangingPunct="1"/>
            <a:r>
              <a:rPr lang="en-US" altLang="en-US" dirty="0"/>
              <a:t>Early 1900’s – Private utilities supply all customers in area (city); recognized as a natural monopoly; states step in to begin regulation</a:t>
            </a:r>
          </a:p>
          <a:p>
            <a:pPr eaLnBrk="1" hangingPunct="1"/>
            <a:r>
              <a:rPr lang="en-US" altLang="en-US" dirty="0"/>
              <a:t>By 1920’s – Large interstate holding companies control most electricity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371600"/>
            <a:ext cx="854964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1935 – Congress passes Public Utility Holding Company Act to establish national regulation, breaking up large interstate utilities (repealed 2005)</a:t>
            </a:r>
          </a:p>
          <a:p>
            <a:pPr marL="971550" lvl="2" indent="-457200" eaLnBrk="1" hangingPunct="1">
              <a:buSzPct val="100000"/>
            </a:pPr>
            <a:r>
              <a:rPr lang="en-US" dirty="0"/>
              <a:t>This gave rise to electric utilities that only operated in one state</a:t>
            </a:r>
          </a:p>
          <a:p>
            <a:pPr eaLnBrk="1" hangingPunct="1"/>
            <a:r>
              <a:rPr lang="en-US" altLang="en-US" dirty="0"/>
              <a:t>1935/6 – Rural Electrification Act brought electricity to rural areas</a:t>
            </a:r>
          </a:p>
          <a:p>
            <a:pPr eaLnBrk="1" hangingPunct="1"/>
            <a:r>
              <a:rPr lang="en-US" altLang="en-US" dirty="0"/>
              <a:t>1930’s – Electric utilities established as vertical monopolies</a:t>
            </a:r>
          </a:p>
          <a:p>
            <a:pPr eaLnBrk="1" hangingPunct="1"/>
            <a:r>
              <a:rPr lang="en-US" dirty="0"/>
              <a:t>Frequency standardized in the 1930’s</a:t>
            </a: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Topics</a:t>
            </a:r>
          </a:p>
        </p:txBody>
      </p:sp>
      <p:sp>
        <p:nvSpPr>
          <p:cNvPr id="102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itchFamily="18" charset="0"/>
              </a:rPr>
              <a:t>Introduction and review of phasors &amp; three phase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Transmission line and transformer modeling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Models for generators, and loads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Power flow analysis and control	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Economic system operation/restructuring  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Power system stability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Distribution systems</a:t>
            </a:r>
          </a:p>
          <a:p>
            <a:pPr eaLnBrk="1" hangingPunct="1"/>
            <a:r>
              <a:rPr lang="en-US" altLang="en-US" dirty="0">
                <a:cs typeface="Times New Roman" pitchFamily="18" charset="0"/>
              </a:rPr>
              <a:t>Emerging topics</a:t>
            </a:r>
          </a:p>
        </p:txBody>
      </p:sp>
      <p:graphicFrame>
        <p:nvGraphicFramePr>
          <p:cNvPr id="1026" name="Object 204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026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Within a particular geographic market, the electric utility had an exclusive franchise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914400" y="2286000"/>
            <a:ext cx="2362200" cy="30480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3733800" y="2320925"/>
            <a:ext cx="3778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It was a “cost plus” business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Vertical Monopolies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Within its service territory each utility was the only game in town</a:t>
            </a:r>
          </a:p>
          <a:p>
            <a:pPr eaLnBrk="1" hangingPunct="1"/>
            <a:r>
              <a:rPr lang="en-US" altLang="en-US" dirty="0"/>
              <a:t>Neighboring utilities functioned more as colleagues than competitors</a:t>
            </a:r>
          </a:p>
          <a:p>
            <a:pPr eaLnBrk="1" hangingPunct="1"/>
            <a:r>
              <a:rPr lang="en-US" altLang="en-US" dirty="0"/>
              <a:t>Utilities gradually interconnected their systems so by 1970 transmission lines crisscrossed North America, with voltages up to 765 kV</a:t>
            </a:r>
          </a:p>
          <a:p>
            <a:pPr eaLnBrk="1" hangingPunct="1"/>
            <a:r>
              <a:rPr lang="en-US" altLang="en-US" dirty="0"/>
              <a:t>Economies of scale keep resulted in decreasing rates, so most every one was happy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-- 1970’s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pPr eaLnBrk="1" hangingPunct="1"/>
            <a:r>
              <a:rPr lang="en-US" altLang="en-US" dirty="0"/>
              <a:t>Increasing rates replaced decreasing ones</a:t>
            </a:r>
          </a:p>
          <a:p>
            <a:pPr eaLnBrk="1" hangingPunct="1"/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pPr eaLnBrk="1" hangingPunct="1"/>
            <a:r>
              <a:rPr lang="en-US" altLang="en-US" dirty="0"/>
              <a:t>PURPA introduced some competition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History, cont’d – 1990’s &amp; 2000’s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Major opening of industry to competition occurred as a result of National Energy Policy Act of 1992</a:t>
            </a:r>
          </a:p>
          <a:p>
            <a:pPr eaLnBrk="1" hangingPunct="1"/>
            <a:r>
              <a:rPr lang="en-US" altLang="en-US" dirty="0"/>
              <a:t>This act mandated that utilities provide “nondiscriminatory” access to the high voltage transmission</a:t>
            </a:r>
          </a:p>
          <a:p>
            <a:pPr eaLnBrk="1" hangingPunct="1"/>
            <a:r>
              <a:rPr lang="en-US" altLang="en-US" dirty="0"/>
              <a:t>Goal was to set up true competition in generation </a:t>
            </a:r>
          </a:p>
          <a:p>
            <a:pPr eaLnBrk="1" hangingPunct="1"/>
            <a:r>
              <a:rPr lang="en-US" altLang="en-US" dirty="0"/>
              <a:t>Result over the last few years has been a dramatic restructuring of electric utility industry (for better or worse!)</a:t>
            </a:r>
          </a:p>
          <a:p>
            <a:pPr eaLnBrk="1" hangingPunct="1"/>
            <a:r>
              <a:rPr lang="en-US" altLang="en-US" dirty="0"/>
              <a:t>Energy Bill 2005 repealed PUHCA; modified PURPA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Prices, 1960-2010</a:t>
            </a:r>
          </a:p>
        </p:txBody>
      </p:sp>
      <p:sp>
        <p:nvSpPr>
          <p:cNvPr id="4" name="Text Box 198"/>
          <p:cNvSpPr txBox="1">
            <a:spLocks noChangeArrowheads="1"/>
          </p:cNvSpPr>
          <p:nvPr/>
        </p:nvSpPr>
        <p:spPr bwMode="auto">
          <a:xfrm>
            <a:off x="1769110" y="6019800"/>
            <a:ext cx="5331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Source: EIA, Annual Energy Review, 2010, Figure 8.10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295400"/>
            <a:ext cx="7498080" cy="44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Utility Restructuring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Driven by significant regional variations in electric rates</a:t>
            </a:r>
          </a:p>
          <a:p>
            <a:pPr eaLnBrk="1" hangingPunct="1"/>
            <a:r>
              <a:rPr lang="en-US" altLang="en-US" dirty="0"/>
              <a:t>Goal of competition is to reduce rates through the introduction of competition </a:t>
            </a:r>
          </a:p>
          <a:p>
            <a:pPr eaLnBrk="1" hangingPunct="1"/>
            <a:r>
              <a:rPr lang="en-US" altLang="en-US" dirty="0"/>
              <a:t>Eventual goal is to allow consumers to choose their electricity supplier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State Variation in Electric Rates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90738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0012"/>
            <a:ext cx="7086600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Rise of Natural Gas Generation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676400" y="6248400"/>
            <a:ext cx="2031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/>
              <a:t>Source: US EIA, 2016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2" descr="graph of electric generation capacity additions by technology, as explained in the article text">
            <a:extLst>
              <a:ext uri="{FF2B5EF4-FFF2-40B4-BE49-F238E27FC236}">
                <a16:creationId xmlns:a16="http://schemas.microsoft.com/office/drawing/2014/main" xmlns="" id="{768A37A9-F7F3-4F51-8884-967B57A9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1151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/>
              <a:t>August 14</a:t>
            </a:r>
            <a:r>
              <a:rPr lang="en-US" altLang="en-US" baseline="30000"/>
              <a:t>th</a:t>
            </a:r>
            <a:r>
              <a:rPr lang="en-US" altLang="en-US"/>
              <a:t>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9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18" y="1893523"/>
            <a:ext cx="4393682" cy="3380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5BFBC1-93F9-4AF1-B675-BC941FDB1062}"/>
              </a:ext>
            </a:extLst>
          </p:cNvPr>
          <p:cNvSpPr txBox="1"/>
          <p:nvPr/>
        </p:nvSpPr>
        <p:spPr>
          <a:xfrm>
            <a:off x="4597918" y="5298959"/>
            <a:ext cx="43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Above image from energy.gov, August 14, 2003 Blackout</a:t>
            </a:r>
            <a:br>
              <a:rPr lang="en-US" sz="1400" dirty="0"/>
            </a:br>
            <a:r>
              <a:rPr lang="en-US" sz="1400" dirty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1378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/>
              <a:t>Please read Chapters 1, </a:t>
            </a:r>
            <a:r>
              <a:rPr lang="en-US" dirty="0" smtClean="0"/>
              <a:t>2</a:t>
            </a:r>
          </a:p>
          <a:p>
            <a:r>
              <a:rPr lang="en-US" dirty="0" smtClean="0"/>
              <a:t>HW </a:t>
            </a:r>
            <a:r>
              <a:rPr lang="en-US" dirty="0"/>
              <a:t>1 is</a:t>
            </a:r>
            <a:r>
              <a:rPr lang="en-US" altLang="en-US" dirty="0"/>
              <a:t> 2.9, 22, 28, </a:t>
            </a:r>
            <a:r>
              <a:rPr lang="en-US" altLang="en-US" dirty="0" smtClean="0"/>
              <a:t>43, 48</a:t>
            </a:r>
            <a:r>
              <a:rPr lang="en-US" altLang="en-US" dirty="0"/>
              <a:t>; due Thursday </a:t>
            </a:r>
            <a:r>
              <a:rPr lang="en-US" altLang="en-US" dirty="0" smtClean="0"/>
              <a:t>9/14</a:t>
            </a:r>
            <a:endParaRPr lang="en-US" alt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Regular problems (not multiple choice</a:t>
            </a:r>
            <a:r>
              <a:rPr lang="en-US" altLang="en-US" dirty="0" smtClean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Labs will start next week (Sept 11)</a:t>
            </a: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About Me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Professional</a:t>
            </a:r>
          </a:p>
          <a:p>
            <a:pPr lvl="1" eaLnBrk="1" hangingPunct="1"/>
            <a:r>
              <a:rPr lang="en-US" altLang="en-US" dirty="0"/>
              <a:t>Received BSEE, MSEE, and Ph.D. all from University of Wisconsin at Madison (83, 88, 91)</a:t>
            </a:r>
          </a:p>
          <a:p>
            <a:pPr lvl="1" eaLnBrk="1" hangingPunct="1"/>
            <a:r>
              <a:rPr lang="en-US" altLang="en-US" dirty="0"/>
              <a:t>Worked for eight years as engineer for an electric utility (Madison Gas &amp; Electric)</a:t>
            </a:r>
          </a:p>
          <a:p>
            <a:pPr lvl="1" eaLnBrk="1" hangingPunct="1"/>
            <a:r>
              <a:rPr lang="en-US" altLang="en-US" dirty="0"/>
              <a:t>Was at UIUC from 1991 to 2016, doing teaching and doing research in the area of electric power systems</a:t>
            </a:r>
          </a:p>
          <a:p>
            <a:pPr lvl="1" eaLnBrk="1" hangingPunct="1"/>
            <a:r>
              <a:rPr lang="en-US" altLang="en-US" dirty="0"/>
              <a:t>Joined TAMU in January 2017</a:t>
            </a:r>
          </a:p>
          <a:p>
            <a:pPr lvl="1" eaLnBrk="1" hangingPunct="1"/>
            <a:r>
              <a:rPr lang="en-US" altLang="en-US" dirty="0"/>
              <a:t>Developed commercial power system analysis package, known now as </a:t>
            </a:r>
            <a:r>
              <a:rPr lang="en-US" altLang="en-US" dirty="0" err="1"/>
              <a:t>PowerWorld</a:t>
            </a:r>
            <a:r>
              <a:rPr lang="en-US" altLang="en-US" dirty="0"/>
              <a:t> Simulator.  This package has been sold to about 600 different corporate entities worldwide</a:t>
            </a:r>
          </a:p>
          <a:p>
            <a:pPr lvl="1" eaLnBrk="1" hangingPunct="1"/>
            <a:r>
              <a:rPr lang="en-US" altLang="en-US" dirty="0"/>
              <a:t>DOE investigator for 8/14/2003 blackout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6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Group, Fall 2017</a:t>
            </a:r>
            <a:endParaRPr lang="en-US" dirty="0"/>
          </a:p>
        </p:txBody>
      </p:sp>
      <p:pic>
        <p:nvPicPr>
          <p:cNvPr id="38914" name="Picture 2" descr="Image may contain: 13 people, people smiling, people sitting, table and in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371600"/>
            <a:ext cx="8477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5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Prof. Tom Overbye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Nonprofessional</a:t>
            </a:r>
          </a:p>
          <a:p>
            <a:pPr lvl="1" eaLnBrk="1" hangingPunct="1"/>
            <a:r>
              <a:rPr lang="en-US" dirty="0"/>
              <a:t>Married to Jo</a:t>
            </a:r>
          </a:p>
          <a:p>
            <a:pPr lvl="1" eaLnBrk="1" hangingPunct="1"/>
            <a:r>
              <a:rPr lang="en-US" dirty="0"/>
              <a:t>Have three children</a:t>
            </a:r>
          </a:p>
          <a:p>
            <a:pPr lvl="2" eaLnBrk="1" hangingPunct="1"/>
            <a:r>
              <a:rPr lang="en-US" dirty="0"/>
              <a:t>Tim age 22		</a:t>
            </a:r>
          </a:p>
          <a:p>
            <a:pPr lvl="2" eaLnBrk="1" hangingPunct="1"/>
            <a:r>
              <a:rPr lang="en-US" dirty="0"/>
              <a:t>Hannah age 20</a:t>
            </a:r>
          </a:p>
          <a:p>
            <a:pPr lvl="2" eaLnBrk="1" hangingPunct="1"/>
            <a:r>
              <a:rPr lang="en-US" dirty="0"/>
              <a:t>Amanda age 18</a:t>
            </a:r>
          </a:p>
          <a:p>
            <a:pPr lvl="1" eaLnBrk="1" hangingPunct="1"/>
            <a:r>
              <a:rPr lang="en-US" dirty="0"/>
              <a:t>We’ve homeschooled our kids </a:t>
            </a:r>
            <a:br>
              <a:rPr lang="en-US" dirty="0"/>
            </a:br>
            <a:r>
              <a:rPr lang="en-US" dirty="0"/>
              <a:t>all the way through, with Tim </a:t>
            </a:r>
            <a:br>
              <a:rPr lang="en-US" dirty="0"/>
            </a:br>
            <a:r>
              <a:rPr lang="en-US" dirty="0"/>
              <a:t>now in his last year at UIUC in </a:t>
            </a:r>
            <a:br>
              <a:rPr lang="en-US" dirty="0"/>
            </a:br>
            <a:r>
              <a:rPr lang="en-US" dirty="0"/>
              <a:t>ME and Hannah </a:t>
            </a:r>
            <a:r>
              <a:rPr lang="en-US" dirty="0" smtClean="0"/>
              <a:t>in her </a:t>
            </a:r>
            <a:r>
              <a:rPr lang="en-US" dirty="0"/>
              <a:t>third year </a:t>
            </a:r>
            <a:br>
              <a:rPr lang="en-US" dirty="0"/>
            </a:br>
            <a:r>
              <a:rPr lang="en-US" dirty="0"/>
              <a:t>in psychology, and Amanda </a:t>
            </a:r>
            <a:r>
              <a:rPr lang="en-US" dirty="0" smtClean="0"/>
              <a:t>is </a:t>
            </a:r>
            <a:br>
              <a:rPr lang="en-US" dirty="0" smtClean="0"/>
            </a:br>
            <a:r>
              <a:rPr lang="en-US" dirty="0" smtClean="0"/>
              <a:t>just</a:t>
            </a:r>
            <a:r>
              <a:rPr lang="en-US" dirty="0"/>
              <a:t> </a:t>
            </a:r>
            <a:r>
              <a:rPr lang="en-US" dirty="0" smtClean="0"/>
              <a:t>now </a:t>
            </a:r>
            <a:r>
              <a:rPr lang="en-US" dirty="0"/>
              <a:t>starting at Belmont</a:t>
            </a:r>
          </a:p>
          <a:p>
            <a:pPr lvl="1" eaLnBrk="1" hangingPunct="1"/>
            <a:r>
              <a:rPr lang="en-US" dirty="0"/>
              <a:t>Attend Grace Bible Church in </a:t>
            </a:r>
            <a:br>
              <a:rPr lang="en-US" dirty="0"/>
            </a:br>
            <a:r>
              <a:rPr lang="en-US" dirty="0"/>
              <a:t>College Station</a:t>
            </a:r>
          </a:p>
          <a:p>
            <a:pPr lvl="1" eaLnBrk="1" hangingPunct="1">
              <a:buFontTx/>
              <a:buNone/>
            </a:pPr>
            <a:endParaRPr lang="en-US" dirty="0"/>
          </a:p>
          <a:p>
            <a:pPr lvl="2" eaLnBrk="1" hangingPunct="1">
              <a:buFont typeface="Wingdings" pitchFamily="2" charset="2"/>
              <a:buChar char="l"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200" y="3810000"/>
            <a:ext cx="3048000" cy="276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3400" y="1252220"/>
            <a:ext cx="4038600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78867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About TA Adam </a:t>
            </a:r>
            <a:r>
              <a:rPr lang="en-US" dirty="0"/>
              <a:t>Birchfield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702" y="1273529"/>
            <a:ext cx="2435327" cy="51127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25" y="3585614"/>
            <a:ext cx="2895419" cy="26185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25" y="1273529"/>
            <a:ext cx="2895419" cy="1930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7402" y="6216597"/>
            <a:ext cx="211186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Family: dad, mother,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brother, two sisters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1379" y="3203808"/>
            <a:ext cx="23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more familiar setting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357" y="1223185"/>
            <a:ext cx="32379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From Easley, South Carolina, USA</a:t>
            </a:r>
          </a:p>
          <a:p>
            <a:endParaRPr lang="en-US" dirty="0"/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Ph.D. (in progress), Texas A&amp;M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M.S., University of Illinois at Urbana-Champaign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of E.E., Auburn University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Research Interests: Power system simulation and analysis, including transient stability, system planning, and visualization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Adviser: Prof. Tom Overbye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765922"/>
            <a:ext cx="826075" cy="548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2" y="1682163"/>
            <a:ext cx="910793" cy="7163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7" y="4160840"/>
            <a:ext cx="1389543" cy="8141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63" y="4192882"/>
            <a:ext cx="725511" cy="7518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94" y="4049145"/>
            <a:ext cx="1039367" cy="1039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9" y="1744080"/>
            <a:ext cx="1025217" cy="5390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03760" y="6386274"/>
            <a:ext cx="19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Thanksgiving 2016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6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TA Tian Lan</a:t>
            </a:r>
            <a:endParaRPr lang="en-US" dirty="0"/>
          </a:p>
        </p:txBody>
      </p:sp>
      <p:sp>
        <p:nvSpPr>
          <p:cNvPr id="4" name="TextBox 12"/>
          <p:cNvSpPr txBox="1"/>
          <p:nvPr/>
        </p:nvSpPr>
        <p:spPr>
          <a:xfrm>
            <a:off x="192657" y="1295400"/>
            <a:ext cx="580038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From</a:t>
            </a:r>
            <a:r>
              <a:rPr lang="en-US" dirty="0" smtClean="0"/>
              <a:t> Wuhan, Hubei, China</a:t>
            </a:r>
          </a:p>
          <a:p>
            <a:r>
              <a:rPr lang="en-US" altLang="zh-CN" b="1" dirty="0"/>
              <a:t>Office</a:t>
            </a:r>
            <a:r>
              <a:rPr lang="en-US" altLang="zh-CN" dirty="0"/>
              <a:t>:</a:t>
            </a:r>
            <a:r>
              <a:rPr lang="en-US" altLang="zh-CN" b="1" dirty="0"/>
              <a:t> </a:t>
            </a:r>
            <a:r>
              <a:rPr lang="en-US" altLang="zh-CN" dirty="0" err="1"/>
              <a:t>Wisenbaker</a:t>
            </a:r>
            <a:r>
              <a:rPr lang="en-US" altLang="zh-CN" dirty="0"/>
              <a:t> </a:t>
            </a:r>
            <a:r>
              <a:rPr lang="en-US" altLang="zh-CN" dirty="0" smtClean="0"/>
              <a:t>320H</a:t>
            </a:r>
            <a:endParaRPr lang="en-US" dirty="0"/>
          </a:p>
          <a:p>
            <a:r>
              <a:rPr lang="en-US" b="1" dirty="0" smtClean="0"/>
              <a:t>Education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Ph.D. (in progress), Texas A&amp;M </a:t>
            </a:r>
            <a:r>
              <a:rPr lang="en-US" dirty="0" smtClean="0"/>
              <a:t>University (2013-now)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B.E., </a:t>
            </a:r>
            <a:r>
              <a:rPr lang="en-US" dirty="0" err="1" smtClean="0"/>
              <a:t>Huazhong</a:t>
            </a:r>
            <a:r>
              <a:rPr lang="en-US" dirty="0" smtClean="0"/>
              <a:t> University of Science and Technology (2009-2013)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T</a:t>
            </a:r>
            <a:r>
              <a:rPr lang="en-US" altLang="zh-CN" b="1" dirty="0" smtClean="0"/>
              <a:t>eaching experience: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TA for </a:t>
            </a:r>
            <a:r>
              <a:rPr lang="en-US" altLang="zh-CN" dirty="0" err="1" smtClean="0"/>
              <a:t>ECEN</a:t>
            </a:r>
            <a:r>
              <a:rPr lang="en-US" altLang="zh-CN" dirty="0" smtClean="0"/>
              <a:t> 460 (2014 fall, 2015 fall, 2016 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</a:t>
            </a:r>
            <a:r>
              <a:rPr lang="en-US" altLang="zh-CN" dirty="0"/>
              <a:t> for </a:t>
            </a:r>
            <a:r>
              <a:rPr lang="en-US" altLang="zh-CN" dirty="0" err="1"/>
              <a:t>ECEN</a:t>
            </a:r>
            <a:r>
              <a:rPr lang="en-US" altLang="zh-CN" dirty="0"/>
              <a:t> </a:t>
            </a:r>
            <a:r>
              <a:rPr lang="en-US" altLang="zh-CN" dirty="0" smtClean="0"/>
              <a:t>459 (2014 spring)</a:t>
            </a:r>
            <a:endParaRPr lang="en-US" dirty="0" smtClean="0"/>
          </a:p>
          <a:p>
            <a:r>
              <a:rPr lang="en-US" b="1" dirty="0" smtClean="0"/>
              <a:t>Research </a:t>
            </a:r>
            <a:r>
              <a:rPr lang="en-US" b="1" dirty="0"/>
              <a:t>Interests</a:t>
            </a:r>
            <a:r>
              <a:rPr lang="en-US" dirty="0"/>
              <a:t>: Power system </a:t>
            </a:r>
            <a:r>
              <a:rPr lang="en-US" dirty="0" smtClean="0"/>
              <a:t>stability, renewable integration, smart grid, optimization.</a:t>
            </a:r>
            <a:endParaRPr lang="en-US" sz="500" dirty="0"/>
          </a:p>
          <a:p>
            <a:r>
              <a:rPr lang="en-US" b="1" dirty="0"/>
              <a:t>Adviser</a:t>
            </a:r>
            <a:r>
              <a:rPr lang="en-US" dirty="0"/>
              <a:t>: Prof. </a:t>
            </a:r>
            <a:r>
              <a:rPr lang="en-US" dirty="0" err="1" smtClean="0"/>
              <a:t>Garng</a:t>
            </a:r>
            <a:r>
              <a:rPr lang="en-US" dirty="0" smtClean="0"/>
              <a:t> M. Huang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41" y="3288355"/>
            <a:ext cx="1463691" cy="146369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1568623" cy="1282048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83" y="1436988"/>
            <a:ext cx="2685141" cy="38345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9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2831</TotalTime>
  <Words>1582</Words>
  <Application>Microsoft Office PowerPoint</Application>
  <PresentationFormat>On-screen Show (4:3)</PresentationFormat>
  <Paragraphs>253</Paragraphs>
  <Slides>38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Capsules</vt:lpstr>
      <vt:lpstr>Equation</vt:lpstr>
      <vt:lpstr>Worksheet</vt:lpstr>
      <vt:lpstr>ECEN 460  Power System Operation and Control</vt:lpstr>
      <vt:lpstr>Syllabus</vt:lpstr>
      <vt:lpstr>Course Topics</vt:lpstr>
      <vt:lpstr>Announcements</vt:lpstr>
      <vt:lpstr>About Me</vt:lpstr>
      <vt:lpstr>Research Group, Fall 2017</vt:lpstr>
      <vt:lpstr>About Prof. Tom Overbye</vt:lpstr>
      <vt:lpstr>About TA Adam Birchfield</vt:lpstr>
      <vt:lpstr>About TA Tian Lan</vt:lpstr>
      <vt:lpstr>About Grader Yuqi Zhou </vt:lpstr>
      <vt:lpstr>ECEN 460 Motivation: A Vision for an Long-Term Sustainable Electric Future</vt:lpstr>
      <vt:lpstr>Power System Examples</vt:lpstr>
      <vt:lpstr>North America Interconnections</vt:lpstr>
      <vt:lpstr>Electric Interconnections in Texas</vt:lpstr>
      <vt:lpstr>Electric Systems in Energy Context</vt:lpstr>
      <vt:lpstr>Looking at the 2015 Energy Pie: Where the USA Got Its Energy</vt:lpstr>
      <vt:lpstr>US Historical Energy Usage</vt:lpstr>
      <vt:lpstr>Renewable Energy Consumption</vt:lpstr>
      <vt:lpstr>Growth in US Wind Power Capacity</vt:lpstr>
      <vt:lpstr>Wind Capacity Installations by State</vt:lpstr>
      <vt:lpstr>The World</vt:lpstr>
      <vt:lpstr>Energy Economics</vt:lpstr>
      <vt:lpstr>Ball park Energy Costs</vt:lpstr>
      <vt:lpstr>Natural Gas Prices 1997 to 2017</vt:lpstr>
      <vt:lpstr>Coal Prices have Fallen Substantially from Five Years Ago</vt:lpstr>
      <vt:lpstr>Solar PV Prices</vt:lpstr>
      <vt:lpstr>Brief History of Electric Power</vt:lpstr>
      <vt:lpstr>History, cont’d</vt:lpstr>
      <vt:lpstr>History, cont’d</vt:lpstr>
      <vt:lpstr>Vertical Monopolies</vt:lpstr>
      <vt:lpstr>Vertical Monopolies</vt:lpstr>
      <vt:lpstr>History, cont’d -- 1970’s</vt:lpstr>
      <vt:lpstr>History, cont’d – 1990’s &amp; 2000’s</vt:lpstr>
      <vt:lpstr>Electricity Prices, 1960-2010</vt:lpstr>
      <vt:lpstr>Utility Restructuring</vt:lpstr>
      <vt:lpstr>State Variation in Electric Rates</vt:lpstr>
      <vt:lpstr>The Rise of Natural Gas Generation</vt:lpstr>
      <vt:lpstr>August 14th, 2003 Blackout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248</cp:revision>
  <cp:lastPrinted>2011-08-22T16:49:24Z</cp:lastPrinted>
  <dcterms:created xsi:type="dcterms:W3CDTF">2000-05-11T14:27:08Z</dcterms:created>
  <dcterms:modified xsi:type="dcterms:W3CDTF">2017-09-06T13:12:26Z</dcterms:modified>
</cp:coreProperties>
</file>