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9" r:id="rId3"/>
    <p:sldId id="307" r:id="rId4"/>
    <p:sldId id="308" r:id="rId5"/>
    <p:sldId id="309" r:id="rId6"/>
    <p:sldId id="262" r:id="rId7"/>
    <p:sldId id="294" r:id="rId8"/>
    <p:sldId id="295" r:id="rId9"/>
    <p:sldId id="300" r:id="rId10"/>
    <p:sldId id="303" r:id="rId11"/>
    <p:sldId id="265" r:id="rId12"/>
    <p:sldId id="301" r:id="rId13"/>
    <p:sldId id="302" r:id="rId14"/>
    <p:sldId id="263" r:id="rId15"/>
    <p:sldId id="29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04" r:id="rId25"/>
    <p:sldId id="275" r:id="rId26"/>
    <p:sldId id="278" r:id="rId27"/>
    <p:sldId id="279" r:id="rId28"/>
    <p:sldId id="276" r:id="rId29"/>
    <p:sldId id="277" r:id="rId30"/>
    <p:sldId id="305" r:id="rId3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24" d="100"/>
          <a:sy n="124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8E5EE5-B59B-4768-8DF2-6E9F6607EBE2}" type="slidenum">
              <a:rPr lang="en-US" altLang="en-US" sz="1200"/>
              <a:pPr eaLnBrk="1" hangingPunct="1"/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974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224FC-B7EB-4EC2-9E40-752D593AEB69}" type="slidenum">
              <a:rPr lang="en-US" altLang="en-US" sz="1200"/>
              <a:pPr eaLnBrk="1" hangingPunct="1"/>
              <a:t>27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8158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BD5D46-7877-4564-BBBD-012B9779CF00}" type="slidenum">
              <a:rPr lang="en-US" altLang="en-US" sz="1200"/>
              <a:pPr eaLnBrk="1" hangingPunct="1"/>
              <a:t>28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7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0438BD-2D6E-48E3-85FC-79F293108FDD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023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E3996-BC23-466B-8B37-A00CF186416E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8290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97269F-8F94-4263-A491-CC6342C5E138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025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FEBA99-2641-4758-B52F-73C0F1E0894C}" type="slidenum">
              <a:rPr lang="en-US" altLang="en-US" sz="1200"/>
              <a:pPr eaLnBrk="1" hangingPunct="1"/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2082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B653A-0269-41AC-9CD1-57AC78DF1078}" type="slidenum">
              <a:rPr lang="en-US" altLang="en-US" sz="1200"/>
              <a:pPr eaLnBrk="1" hangingPunct="1"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9215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146B58-2396-4F7E-BDAB-4FEC9C42D272}" type="slidenum">
              <a:rPr lang="en-US" altLang="en-US" sz="1200"/>
              <a:pPr eaLnBrk="1" hangingPunct="1"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706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93ED92-D577-45C7-B7A8-41B99B75EE40}" type="slidenum">
              <a:rPr lang="en-US" altLang="en-US" sz="1200"/>
              <a:pPr eaLnBrk="1" hangingPunct="1"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417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D6373-E55A-41DC-BE81-2BA3A1DE8C09}" type="slidenum">
              <a:rPr lang="en-US" altLang="en-US" sz="1200"/>
              <a:pPr eaLnBrk="1" hangingPunct="1"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723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p.edu/catalog/24836/enhancing-the-resilience-of-the-nations-electricity-syste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4: Power Grid Operations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Unit Introduction,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smtClean="0"/>
              <a:t>Different base voltages are used for the different voltage levels, separated by the transformer turns ratios</a:t>
            </a:r>
          </a:p>
          <a:p>
            <a:r>
              <a:rPr lang="en-US" dirty="0" smtClean="0"/>
              <a:t>Per unit can be used with either single-phase or three-phase systems</a:t>
            </a:r>
          </a:p>
          <a:p>
            <a:r>
              <a:rPr lang="en-US" dirty="0" smtClean="0"/>
              <a:t>Example:  Assume a per unit base voltage of 138 kV.  Then a voltage that is 140.5</a:t>
            </a:r>
            <a:r>
              <a:rPr lang="en-US" dirty="0" smtClean="0">
                <a:sym typeface="Symbol"/>
              </a:rPr>
              <a:t>10 kV becomes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6962355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Operators tend to give voltages in kV, whereas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engineers </a:t>
            </a:r>
            <a:r>
              <a:rPr lang="en-US" dirty="0">
                <a:sym typeface="Symbol"/>
              </a:rPr>
              <a:t>use per </a:t>
            </a:r>
            <a:r>
              <a:rPr lang="en-US" dirty="0" smtClean="0">
                <a:sym typeface="Symbol"/>
              </a:rPr>
              <a:t>unit; w</a:t>
            </a:r>
            <a:r>
              <a:rPr lang="en-US" dirty="0" smtClean="0"/>
              <a:t>e’ll cover this more </a:t>
            </a:r>
            <a:br>
              <a:rPr lang="en-US" dirty="0" smtClean="0"/>
            </a:br>
            <a:r>
              <a:rPr lang="en-US" dirty="0" smtClean="0"/>
              <a:t>in a few lectures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05644"/>
              </p:ext>
            </p:extLst>
          </p:nvPr>
        </p:nvGraphicFramePr>
        <p:xfrm>
          <a:off x="990600" y="4267200"/>
          <a:ext cx="408790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267200"/>
                        <a:ext cx="408790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9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558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Substation “Bus”</a:t>
            </a:r>
          </a:p>
        </p:txBody>
      </p:sp>
      <p:pic>
        <p:nvPicPr>
          <p:cNvPr id="4" name="Picture 3" descr="100_1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658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</p:spPr>
        <p:txBody>
          <a:bodyPr/>
          <a:lstStyle/>
          <a:p>
            <a:r>
              <a:rPr lang="en-US" altLang="en-US" dirty="0"/>
              <a:t>Birds Do Not Sit on High Voltage Lines</a:t>
            </a:r>
            <a:endParaRPr lang="en-US" dirty="0"/>
          </a:p>
        </p:txBody>
      </p:sp>
      <p:pic>
        <p:nvPicPr>
          <p:cNvPr id="4" name="Picture 4" descr="100_17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11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519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838200"/>
          </a:xfrm>
        </p:spPr>
        <p:txBody>
          <a:bodyPr/>
          <a:lstStyle/>
          <a:p>
            <a:r>
              <a:rPr lang="en-US" dirty="0" smtClean="0"/>
              <a:t>High Voltage Transmission Line Worker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371600"/>
            <a:ext cx="78638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15140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www.youtube.com/watch?v=LIjC7DjoVe8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12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08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Simulation of the </a:t>
            </a:r>
            <a:br>
              <a:rPr lang="en-US" altLang="en-US" dirty="0"/>
            </a:br>
            <a:r>
              <a:rPr lang="en-US" altLang="en-US" dirty="0"/>
              <a:t>Eastern Interconnect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r="558"/>
          <a:stretch>
            <a:fillRect/>
          </a:stretch>
        </p:blipFill>
        <p:spPr bwMode="auto">
          <a:xfrm>
            <a:off x="457200" y="1371600"/>
            <a:ext cx="75898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76200"/>
            <a:ext cx="8237537" cy="838200"/>
          </a:xfrm>
        </p:spPr>
        <p:txBody>
          <a:bodyPr/>
          <a:lstStyle/>
          <a:p>
            <a:r>
              <a:rPr lang="en-US" altLang="en-US" dirty="0" smtClean="0"/>
              <a:t>Three Bus PowerWorld </a:t>
            </a:r>
            <a:r>
              <a:rPr lang="en-US" altLang="en-US" dirty="0"/>
              <a:t>Simulator Case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5089"/>
          <a:stretch>
            <a:fillRect/>
          </a:stretch>
        </p:blipFill>
        <p:spPr bwMode="auto">
          <a:xfrm>
            <a:off x="1747838" y="1438275"/>
            <a:ext cx="667067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125" y="1279525"/>
            <a:ext cx="8001000" cy="3733800"/>
          </a:xfrm>
          <a:prstGeom prst="rect">
            <a:avLst/>
          </a:prstGeom>
        </p:spPr>
        <p:txBody>
          <a:bodyPr lIns="92075" tIns="46038" rIns="92075" bIns="46038"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altLang="en-US" kern="0" dirty="0" smtClean="0"/>
          </a:p>
          <a:p>
            <a:pPr eaLnBrk="1" hangingPunct="1"/>
            <a:endParaRPr lang="en-US" altLang="en-US" kern="0" dirty="0" smtClean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47838" y="2057400"/>
            <a:ext cx="919162" cy="381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0663" y="1335088"/>
            <a:ext cx="1427162" cy="2647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Load with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green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arrows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indicating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amount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of MW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flow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0663" y="4535488"/>
            <a:ext cx="1358900" cy="1552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Used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to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output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generator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16147" y="5489095"/>
            <a:ext cx="57006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Direction of </a:t>
            </a:r>
            <a:r>
              <a:rPr lang="en-US" altLang="en-US" sz="2400" dirty="0" smtClean="0"/>
              <a:t>green arrow </a:t>
            </a:r>
            <a:r>
              <a:rPr lang="en-US" altLang="en-US" sz="2400" dirty="0"/>
              <a:t>is used to indicate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direction of real power (MW) </a:t>
            </a:r>
            <a:r>
              <a:rPr lang="en-US" altLang="en-US" sz="2400" dirty="0" smtClean="0"/>
              <a:t>flow; the blue </a:t>
            </a:r>
            <a:br>
              <a:rPr lang="en-US" altLang="en-US" sz="2400" dirty="0" smtClean="0"/>
            </a:br>
            <a:r>
              <a:rPr lang="en-US" altLang="en-US" sz="2400" dirty="0" smtClean="0"/>
              <a:t>arrows show the </a:t>
            </a:r>
            <a:r>
              <a:rPr lang="en-US" altLang="en-US" sz="2400" dirty="0" err="1" smtClean="0"/>
              <a:t>reacti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0150" y="3932238"/>
            <a:ext cx="1455738" cy="1570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Note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power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balance 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each bus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77BC87CC-B641-45BD-8010-36355AD58C1F}" type="slidenum">
              <a:rPr lang="en-US" altLang="en-US" sz="2000" smtClean="0"/>
              <a:pPr algn="r" eaLnBrk="1" hangingPunct="1">
                <a:defRPr/>
              </a:pPr>
              <a:t>14</a:t>
            </a:fld>
            <a:endParaRPr lang="en-US" altLang="en-US" sz="2000" dirty="0" smtClean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295400" y="3657600"/>
            <a:ext cx="912019" cy="12192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083174" y="2781300"/>
            <a:ext cx="250825" cy="25352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7238999" y="3389163"/>
            <a:ext cx="685800" cy="5938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Power Balance Constraints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Power flow refers to how the power is moving through the system.</a:t>
            </a:r>
          </a:p>
          <a:p>
            <a:pPr eaLnBrk="1" hangingPunct="1"/>
            <a:r>
              <a:rPr lang="en-US" altLang="en-US" dirty="0"/>
              <a:t>At all times in the simulation the total power flowing into any bus MUST be zero!</a:t>
            </a:r>
          </a:p>
          <a:p>
            <a:pPr eaLnBrk="1" hangingPunct="1"/>
            <a:r>
              <a:rPr lang="en-US" altLang="en-US" dirty="0"/>
              <a:t>This is know as Kirchhoff’s law.  And it can not be repealed or modified. </a:t>
            </a:r>
          </a:p>
          <a:p>
            <a:pPr eaLnBrk="1" hangingPunct="1"/>
            <a:r>
              <a:rPr lang="en-US" altLang="en-US" dirty="0"/>
              <a:t>Power is lost in the transmission system.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0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Basic Power Control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Opening or closing a circuit breaker causes the power flow to instantaneously(nearly) change.</a:t>
            </a:r>
          </a:p>
          <a:p>
            <a:pPr eaLnBrk="1" hangingPunct="1"/>
            <a:r>
              <a:rPr lang="en-US" altLang="en-US" dirty="0"/>
              <a:t>No other way to directly control power flow in a transmission line.</a:t>
            </a:r>
          </a:p>
          <a:p>
            <a:pPr eaLnBrk="1" hangingPunct="1"/>
            <a:r>
              <a:rPr lang="en-US" altLang="en-US" dirty="0"/>
              <a:t>By changing generation or load, or by switching other lines, we can indirectly change this flow.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6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Consideration – Change is Not Really Instantaneous!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701040"/>
          </a:xfrm>
        </p:spPr>
        <p:txBody>
          <a:bodyPr/>
          <a:lstStyle/>
          <a:p>
            <a:r>
              <a:rPr lang="en-US" dirty="0"/>
              <a:t>The change isn’t really instantaneous because of propagation delays, which are near the speed of light; there also wave reflection issues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is covered in chapters 5 and 13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3276600"/>
          <a:ext cx="4724400" cy="248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Bitmap Image" r:id="rId3" imgW="27161905" imgH="14289495" progId="PBrush">
                  <p:embed/>
                </p:oleObj>
              </mc:Choice>
              <mc:Fallback>
                <p:oleObj name="Bitmap Image" r:id="rId3" imgW="27161905" imgH="14289495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4724400" cy="2485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4" y="3657600"/>
            <a:ext cx="34830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7853" y="3192379"/>
            <a:ext cx="37338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Red is the v</a:t>
            </a:r>
            <a:r>
              <a:rPr lang="en-US" sz="2000" baseline="-25000" dirty="0"/>
              <a:t>s</a:t>
            </a:r>
            <a:r>
              <a:rPr lang="en-US" sz="2000" dirty="0"/>
              <a:t> end, green the v</a:t>
            </a:r>
            <a:r>
              <a:rPr lang="en-US" sz="2000" baseline="-25000" dirty="0"/>
              <a:t>2</a:t>
            </a:r>
            <a:r>
              <a:rPr lang="en-US" sz="2000" dirty="0"/>
              <a:t> end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Transmission Line Limits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Power flow in transmission line is limited by heating considerations.</a:t>
            </a:r>
          </a:p>
          <a:p>
            <a:pPr eaLnBrk="1" hangingPunct="1"/>
            <a:r>
              <a:rPr lang="en-US" altLang="en-US" dirty="0"/>
              <a:t>Losses (I</a:t>
            </a:r>
            <a:r>
              <a:rPr lang="en-US" altLang="en-US" baseline="30000" dirty="0"/>
              <a:t>2</a:t>
            </a:r>
            <a:r>
              <a:rPr lang="en-US" altLang="en-US" dirty="0"/>
              <a:t> R) can heat up the line, causing it to sag.</a:t>
            </a:r>
          </a:p>
          <a:p>
            <a:pPr eaLnBrk="1" hangingPunct="1"/>
            <a:r>
              <a:rPr lang="en-US" altLang="en-US" dirty="0"/>
              <a:t>Each line has a limit; Simulator does not allow you to continually exceed this limit. Many utilities use winter/summer limits. 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34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615440"/>
          </a:xfrm>
        </p:spPr>
        <p:txBody>
          <a:bodyPr/>
          <a:lstStyle/>
          <a:p>
            <a:r>
              <a:rPr lang="en-US" dirty="0"/>
              <a:t>Please read </a:t>
            </a:r>
            <a:r>
              <a:rPr lang="en-US" dirty="0" smtClean="0"/>
              <a:t>book 4.1-4.6</a:t>
            </a:r>
            <a:endParaRPr lang="en-US" dirty="0"/>
          </a:p>
          <a:p>
            <a:r>
              <a:rPr lang="en-US" dirty="0" smtClean="0"/>
              <a:t>HW </a:t>
            </a:r>
            <a:r>
              <a:rPr lang="en-US" dirty="0"/>
              <a:t>1 is</a:t>
            </a:r>
            <a:r>
              <a:rPr lang="en-US" altLang="en-US" dirty="0"/>
              <a:t> 2.9, 22, 28, 43, 48; due Thursday </a:t>
            </a:r>
            <a:r>
              <a:rPr lang="en-US" altLang="en-US" dirty="0" smtClean="0"/>
              <a:t>9/14</a:t>
            </a:r>
          </a:p>
          <a:p>
            <a:r>
              <a:rPr lang="en-US" altLang="en-US" dirty="0" smtClean="0"/>
              <a:t>Optional reading from the US National Academies</a:t>
            </a:r>
          </a:p>
          <a:p>
            <a:pPr lvl="1"/>
            <a:r>
              <a:rPr lang="en-US" altLang="en-US" dirty="0" smtClean="0"/>
              <a:t>“Enhancing the Resilience of the Nation’s Electricity System”</a:t>
            </a:r>
          </a:p>
          <a:p>
            <a:pPr lvl="2"/>
            <a:r>
              <a:rPr lang="en-US" altLang="en-US" dirty="0" smtClean="0">
                <a:hlinkClick r:id="rId2"/>
              </a:rPr>
              <a:t>www.nap.edu/catalog/24836/enhancing-the-resilience-of-the-nations-electricity-system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“Analytic Research Foundations for the Next-Generation Electric Grid</a:t>
            </a:r>
          </a:p>
          <a:p>
            <a:pPr lvl="2"/>
            <a:r>
              <a:rPr lang="en-US" altLang="en-US" dirty="0" smtClean="0"/>
              <a:t>www.nap.edu/catalog/21919/analytic-research-foundations-for-the-next-generation-electric-grid</a:t>
            </a: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Overloaded Transmission Line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19"/>
          <a:stretch/>
        </p:blipFill>
        <p:spPr bwMode="auto">
          <a:xfrm>
            <a:off x="274320" y="13716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Transmission Lines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158240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We like trees, and they grow; but when trees get close to lines bad things can occur  </a:t>
            </a:r>
          </a:p>
          <a:p>
            <a:endParaRPr lang="en-US" dirty="0"/>
          </a:p>
        </p:txBody>
      </p:sp>
      <p:pic>
        <p:nvPicPr>
          <p:cNvPr id="4" name="Picture 4" descr="Overbye Photo 1-9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2590800"/>
            <a:ext cx="431641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verbye Photo 2  9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79" y="2590800"/>
            <a:ext cx="4679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30179" y="2209800"/>
            <a:ext cx="259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Before “Trimming”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792579" y="2209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After “Trimming”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Interconnected Operation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Power systems are interconnected across large distances.  For example most of North America east of the Rockies is one system, with most of Texas and Quebec being major exceptions</a:t>
            </a:r>
          </a:p>
          <a:p>
            <a:pPr eaLnBrk="1" hangingPunct="1"/>
            <a:r>
              <a:rPr lang="en-US" altLang="en-US" dirty="0"/>
              <a:t>Individual utilities only own and operate a small portion of the system, which is referred to an operating area (or an area).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92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 smtClean="0"/>
              <a:t>Balancing Authority Areas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Transmission lines that join two areas are known as tie-lines.  </a:t>
            </a:r>
          </a:p>
          <a:p>
            <a:pPr eaLnBrk="1" hangingPunct="1"/>
            <a:r>
              <a:rPr lang="en-US" altLang="en-US" dirty="0"/>
              <a:t>The net power out of an area is the sum of the flow on its tie-lines.</a:t>
            </a:r>
          </a:p>
          <a:p>
            <a:pPr eaLnBrk="1" hangingPunct="1"/>
            <a:r>
              <a:rPr lang="en-US" altLang="en-US" dirty="0"/>
              <a:t>The flow out of an area is equal to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total gen - total load - total losses = </a:t>
            </a:r>
            <a:r>
              <a:rPr lang="en-US" altLang="en-US" dirty="0" smtClean="0"/>
              <a:t>tie-flow</a:t>
            </a:r>
          </a:p>
          <a:p>
            <a:pPr eaLnBrk="1" hangingPunct="1"/>
            <a:r>
              <a:rPr lang="en-US" altLang="en-US" dirty="0" smtClean="0"/>
              <a:t>Trend is towards larger balancing authority areas</a:t>
            </a:r>
          </a:p>
          <a:p>
            <a:pPr lvl="1" eaLnBrk="1" hangingPunct="1"/>
            <a:r>
              <a:rPr lang="en-US" altLang="en-US" dirty="0" smtClean="0"/>
              <a:t>ERCOT combined all their balancing authority areas in 2001</a:t>
            </a: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2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US Balancing Authority Areas</a:t>
            </a:r>
            <a:endParaRPr lang="en-US" dirty="0"/>
          </a:p>
        </p:txBody>
      </p:sp>
      <p:pic>
        <p:nvPicPr>
          <p:cNvPr id="44034" name="Picture 2" descr="map of U.S. power system, as explain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5" y="1371600"/>
            <a:ext cx="822959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045" y="6172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Image Source: www.eia.gov/todayinenergy/detail.php?id=27152</a:t>
            </a:r>
            <a:endParaRPr lang="en-US" sz="18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Area Control Error (ACE)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The area control error is the difference between the actual flow out of an area, and the scheduled flow.</a:t>
            </a:r>
          </a:p>
          <a:p>
            <a:pPr lvl="1" eaLnBrk="1" hangingPunct="1"/>
            <a:r>
              <a:rPr lang="en-US" altLang="en-US" dirty="0"/>
              <a:t>There is also a frequency dependent component that we’ll address in Chapter 12</a:t>
            </a:r>
          </a:p>
          <a:p>
            <a:pPr eaLnBrk="1" hangingPunct="1"/>
            <a:r>
              <a:rPr lang="en-US" altLang="en-US" dirty="0"/>
              <a:t>Ideally the ACE should always be zero.</a:t>
            </a:r>
          </a:p>
          <a:p>
            <a:pPr eaLnBrk="1" hangingPunct="1"/>
            <a:r>
              <a:rPr lang="en-US" altLang="en-US" dirty="0"/>
              <a:t>Because the load is constantly changing, each utility must constantly change its generation to “chase” the ACE.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 Real-Time </a:t>
            </a:r>
            <a:r>
              <a:rPr lang="en-US" dirty="0" smtClean="0"/>
              <a:t>ACE (US Members)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1722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https://www.misoenergy.org/MARKETSOPERATIONS/REALTIMEMARKETDATA/Pages/ACEChart.aspx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337" y="1211179"/>
            <a:ext cx="612648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1227221"/>
            <a:ext cx="2228495" cy="49182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Previously</a:t>
            </a:r>
            <a:br>
              <a:rPr lang="en-US" dirty="0"/>
            </a:br>
            <a:r>
              <a:rPr lang="en-US" dirty="0" smtClean="0"/>
              <a:t>many MISO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utilities did</a:t>
            </a:r>
            <a:br>
              <a:rPr lang="en-US" dirty="0"/>
            </a:br>
            <a:r>
              <a:rPr lang="en-US" dirty="0"/>
              <a:t>their own</a:t>
            </a:r>
            <a:br>
              <a:rPr lang="en-US" dirty="0"/>
            </a:br>
            <a:r>
              <a:rPr lang="en-US" dirty="0"/>
              <a:t>ACE </a:t>
            </a:r>
            <a:br>
              <a:rPr lang="en-US" dirty="0"/>
            </a:br>
            <a:r>
              <a:rPr lang="en-US" dirty="0"/>
              <a:t>calculations;</a:t>
            </a:r>
            <a:br>
              <a:rPr lang="en-US" dirty="0"/>
            </a:br>
            <a:r>
              <a:rPr lang="en-US" dirty="0" smtClean="0"/>
              <a:t>now they </a:t>
            </a:r>
            <a:r>
              <a:rPr lang="en-US" dirty="0"/>
              <a:t>are</a:t>
            </a:r>
            <a:br>
              <a:rPr lang="en-US" dirty="0"/>
            </a:br>
            <a:r>
              <a:rPr lang="en-US" dirty="0"/>
              <a:t>part of MISO,</a:t>
            </a:r>
            <a:br>
              <a:rPr lang="en-US" dirty="0"/>
            </a:br>
            <a:r>
              <a:rPr lang="en-US" dirty="0"/>
              <a:t>which does</a:t>
            </a:r>
            <a:br>
              <a:rPr lang="en-US" dirty="0"/>
            </a:br>
            <a:r>
              <a:rPr lang="en-US" dirty="0"/>
              <a:t>one for the</a:t>
            </a:r>
          </a:p>
          <a:p>
            <a:r>
              <a:rPr lang="en-US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6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 Real-Time </a:t>
            </a:r>
            <a:r>
              <a:rPr lang="en-US" dirty="0" smtClean="0"/>
              <a:t>ACE, 9/9/17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853440"/>
          </a:xfrm>
        </p:spPr>
        <p:txBody>
          <a:bodyPr/>
          <a:lstStyle/>
          <a:p>
            <a:r>
              <a:rPr lang="en-US" dirty="0"/>
              <a:t>MISO's real-time ACE is available online (along with lots of other data)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1722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https://www.misoenergy.org/MARKETSOPERATIONS/REALTIMEMARKETDATA/Pages/ACEChart.aspx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879" y="2362200"/>
            <a:ext cx="7684842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Automatic Generation Control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Most utilities use automatic generation control (AGC) to automatically change their generation to keep their ACE close to </a:t>
            </a:r>
            <a:r>
              <a:rPr lang="en-US" altLang="en-US" dirty="0" smtClean="0"/>
              <a:t>zero</a:t>
            </a:r>
            <a:endParaRPr lang="en-US" altLang="en-US" dirty="0"/>
          </a:p>
          <a:p>
            <a:pPr eaLnBrk="1" hangingPunct="1"/>
            <a:r>
              <a:rPr lang="en-US" altLang="en-US" dirty="0"/>
              <a:t>Usually the utility control center calculates ACE based upon tie-line flows; then the AGC module sends control signals out to the generators every couple seconds.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03308"/>
            <a:ext cx="84406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96174" y="5129212"/>
            <a:ext cx="3132826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Generation is manually</a:t>
            </a: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changed to match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change in </a:t>
            </a:r>
            <a:r>
              <a:rPr lang="en-US" altLang="en-US" sz="2400" dirty="0" smtClean="0"/>
              <a:t>load, keep</a:t>
            </a:r>
            <a:br>
              <a:rPr lang="en-US" altLang="en-US" sz="2400" dirty="0" smtClean="0"/>
            </a:br>
            <a:r>
              <a:rPr lang="en-US" altLang="en-US" sz="2400" dirty="0" smtClean="0"/>
              <a:t>ACE close to zero</a:t>
            </a:r>
            <a:endParaRPr lang="en-US" altLang="en-US" sz="24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Three Bus Case </a:t>
            </a:r>
            <a:r>
              <a:rPr lang="en-US" altLang="en-US" dirty="0" smtClean="0"/>
              <a:t>with Manual ACE Control</a:t>
            </a:r>
            <a:endParaRPr lang="en-US" alt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143000" y="3962400"/>
            <a:ext cx="228600" cy="1066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200400" y="5257800"/>
            <a:ext cx="457200" cy="211346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3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Enhancing the Resilience of the Nation’s Electricity System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36909" r="33496" b="46476"/>
          <a:stretch/>
        </p:blipFill>
        <p:spPr bwMode="auto">
          <a:xfrm>
            <a:off x="228600" y="1268083"/>
            <a:ext cx="59436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324600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NAS Electric Grid Resilience Report Figures 1.2a, 3.1 </a:t>
            </a:r>
            <a:endParaRPr lang="en-US" sz="18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25535" r="35996" b="45848"/>
          <a:stretch/>
        </p:blipFill>
        <p:spPr bwMode="auto">
          <a:xfrm>
            <a:off x="-20128" y="2941320"/>
            <a:ext cx="6105832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567823"/>
            <a:ext cx="2432076" cy="310854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About 300,000</a:t>
            </a:r>
            <a:br>
              <a:rPr lang="en-US" dirty="0" smtClean="0"/>
            </a:br>
            <a:r>
              <a:rPr lang="en-US" dirty="0" smtClean="0"/>
              <a:t>customers lost</a:t>
            </a:r>
            <a:br>
              <a:rPr lang="en-US" dirty="0" smtClean="0"/>
            </a:br>
            <a:r>
              <a:rPr lang="en-US" dirty="0" smtClean="0"/>
              <a:t>electric service </a:t>
            </a:r>
            <a:br>
              <a:rPr lang="en-US" dirty="0" smtClean="0"/>
            </a:br>
            <a:r>
              <a:rPr lang="en-US" dirty="0" smtClean="0"/>
              <a:t>due to Harvey, 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perhaps 7</a:t>
            </a:r>
            <a:br>
              <a:rPr lang="en-US" dirty="0" smtClean="0"/>
            </a:br>
            <a:r>
              <a:rPr lang="en-US" dirty="0" smtClean="0"/>
              <a:t>million with</a:t>
            </a:r>
            <a:br>
              <a:rPr lang="en-US" dirty="0" smtClean="0"/>
            </a:br>
            <a:r>
              <a:rPr lang="en-US" dirty="0" smtClean="0"/>
              <a:t>Irma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55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Bus Case with </a:t>
            </a:r>
            <a:r>
              <a:rPr lang="en-US" altLang="en-US" dirty="0" smtClean="0"/>
              <a:t>AGC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1307592"/>
            <a:ext cx="84406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4928" y="5410200"/>
            <a:ext cx="3485071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Generation real power is now being automatically controlled</a:t>
            </a:r>
            <a:endParaRPr lang="en-US" altLang="en-US" sz="2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57800" y="4953180"/>
            <a:ext cx="3485071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Ripple is due to the </a:t>
            </a:r>
            <a:r>
              <a:rPr lang="en-US" altLang="en-US" sz="2400" dirty="0" err="1" smtClean="0"/>
              <a:t>deadband</a:t>
            </a:r>
            <a:r>
              <a:rPr lang="en-US" altLang="en-US" sz="2400" dirty="0" smtClean="0"/>
              <a:t>, used to prevent excessive change in the generation</a:t>
            </a:r>
            <a:endParaRPr lang="en-US" altLang="en-US" sz="24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6096000" y="3505200"/>
            <a:ext cx="457200" cy="144798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Restoration Process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3" t="13073" r="33917" b="53693"/>
          <a:stretch/>
        </p:blipFill>
        <p:spPr bwMode="auto">
          <a:xfrm>
            <a:off x="457200" y="1426234"/>
            <a:ext cx="8099604" cy="43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324600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NAS Electric Grid Resilience Report Figure 6.1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508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929640"/>
          </a:xfrm>
        </p:spPr>
        <p:txBody>
          <a:bodyPr/>
          <a:lstStyle/>
          <a:p>
            <a:r>
              <a:rPr lang="en-US" dirty="0" smtClean="0"/>
              <a:t>Restoration depends on the type of damage.  Crews can quickly replace downed lines and repair or replace low and medium voltage transformers</a:t>
            </a:r>
          </a:p>
          <a:p>
            <a:pPr lvl="1"/>
            <a:r>
              <a:rPr lang="en-US" dirty="0" smtClean="0"/>
              <a:t>Water in damage slows recovery</a:t>
            </a:r>
          </a:p>
          <a:p>
            <a:pPr lvl="1"/>
            <a:r>
              <a:rPr lang="en-US" dirty="0" smtClean="0"/>
              <a:t>Damage to high voltage transformers is a particular problem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24600"/>
            <a:ext cx="543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NAS Electric Grid Resilience Report Figure 6.3 </a:t>
            </a:r>
            <a:endParaRPr lang="en-US" sz="1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43061" r="23716" b="8606"/>
          <a:stretch/>
        </p:blipFill>
        <p:spPr bwMode="auto">
          <a:xfrm>
            <a:off x="691662" y="3566160"/>
            <a:ext cx="649224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7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Power System Basics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495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All power systems have three major components: Generation, Load and Transmission/Distribution. </a:t>
            </a:r>
          </a:p>
          <a:p>
            <a:pPr eaLnBrk="1" hangingPunct="1"/>
            <a:r>
              <a:rPr lang="en-US" altLang="en-US" dirty="0"/>
              <a:t>Generation: Creates electric power.</a:t>
            </a:r>
          </a:p>
          <a:p>
            <a:pPr eaLnBrk="1" hangingPunct="1"/>
            <a:r>
              <a:rPr lang="en-US" altLang="en-US" dirty="0"/>
              <a:t>Load: Consumes electric power.</a:t>
            </a:r>
          </a:p>
          <a:p>
            <a:pPr eaLnBrk="1" hangingPunct="1"/>
            <a:r>
              <a:rPr lang="en-US" altLang="en-US" dirty="0"/>
              <a:t>Transmission/Distribution: Transmits electric power from generation to load.  </a:t>
            </a:r>
          </a:p>
          <a:p>
            <a:pPr lvl="1" eaLnBrk="1" hangingPunct="1"/>
            <a:r>
              <a:rPr lang="en-US" altLang="en-US" dirty="0"/>
              <a:t>Lines/transformers operating at voltages above 100 kV are usually called the transmission system.  The transmission system is usually networked.</a:t>
            </a:r>
          </a:p>
          <a:p>
            <a:pPr lvl="1" eaLnBrk="1" hangingPunct="1"/>
            <a:r>
              <a:rPr lang="en-US" altLang="en-US" dirty="0"/>
              <a:t>Lines/transformers operating at voltages below 100 kV are usually called the distribution system (radial).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49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Daily Variation for CA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181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42072"/>
            <a:ext cx="3505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6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070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“Duck Curve”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7</a:t>
            </a:fld>
            <a:endParaRPr lang="en-US" altLang="en-US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623203"/>
            <a:ext cx="7391400" cy="47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2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Unit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291840"/>
          </a:xfrm>
        </p:spPr>
        <p:txBody>
          <a:bodyPr/>
          <a:lstStyle/>
          <a:p>
            <a:r>
              <a:rPr lang="en-US" altLang="en-US" dirty="0"/>
              <a:t>A key problem in analyzing power systems is the large number of </a:t>
            </a:r>
            <a:r>
              <a:rPr lang="en-US" altLang="en-US" dirty="0" smtClean="0"/>
              <a:t>transformers</a:t>
            </a:r>
            <a:endParaRPr lang="en-US" altLang="en-US" dirty="0"/>
          </a:p>
          <a:p>
            <a:pPr lvl="1"/>
            <a:r>
              <a:rPr lang="en-US" altLang="en-US" dirty="0"/>
              <a:t>It would be very difficult to continually have to refer impedances to the different sides of the transformers</a:t>
            </a:r>
          </a:p>
          <a:p>
            <a:r>
              <a:rPr lang="en-US" altLang="en-US" dirty="0"/>
              <a:t>This problem is avoided by a normalization </a:t>
            </a:r>
            <a:r>
              <a:rPr lang="en-US" altLang="en-US" dirty="0" smtClean="0"/>
              <a:t>of all variables known </a:t>
            </a:r>
            <a:r>
              <a:rPr lang="en-US" altLang="en-US" dirty="0"/>
              <a:t>as per unit </a:t>
            </a:r>
            <a:r>
              <a:rPr lang="en-US" altLang="en-US" dirty="0" smtClean="0"/>
              <a:t>analysis 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8</a:t>
            </a:fld>
            <a:endParaRPr lang="en-US" altLang="en-US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42441"/>
              </p:ext>
            </p:extLst>
          </p:nvPr>
        </p:nvGraphicFramePr>
        <p:xfrm>
          <a:off x="838200" y="4267200"/>
          <a:ext cx="5666206" cy="79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quation" r:id="rId3" imgW="6400800" imgH="901700" progId="Equation.DSMT4">
                  <p:embed/>
                </p:oleObj>
              </mc:Choice>
              <mc:Fallback>
                <p:oleObj name="Equation" r:id="rId3" imgW="6400800" imgH="901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5666206" cy="798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2920</TotalTime>
  <Words>1013</Words>
  <Application>Microsoft Office PowerPoint</Application>
  <PresentationFormat>On-screen Show (4:3)</PresentationFormat>
  <Paragraphs>159</Paragraphs>
  <Slides>30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Geneva</vt:lpstr>
      <vt:lpstr>Helvetica</vt:lpstr>
      <vt:lpstr>Symbol</vt:lpstr>
      <vt:lpstr>Times New Roman</vt:lpstr>
      <vt:lpstr>Wingdings</vt:lpstr>
      <vt:lpstr>Capsules</vt:lpstr>
      <vt:lpstr>Equation</vt:lpstr>
      <vt:lpstr>Bitmap Image</vt:lpstr>
      <vt:lpstr>ECEN 460  Power System Operation and Control</vt:lpstr>
      <vt:lpstr>Announcements</vt:lpstr>
      <vt:lpstr>Enhancing the Resilience of the Nation’s Electricity System</vt:lpstr>
      <vt:lpstr>General Restoration Process</vt:lpstr>
      <vt:lpstr>Restoration</vt:lpstr>
      <vt:lpstr>Power System Basics</vt:lpstr>
      <vt:lpstr>Example: Daily Variation for CA</vt:lpstr>
      <vt:lpstr>The “Duck Curve”</vt:lpstr>
      <vt:lpstr>Per Unit Introduction</vt:lpstr>
      <vt:lpstr>Per Unit Introduction, cont.</vt:lpstr>
      <vt:lpstr>A Substation “Bus”</vt:lpstr>
      <vt:lpstr>Birds Do Not Sit on High Voltage Lines</vt:lpstr>
      <vt:lpstr>High Voltage Transmission Line Worker</vt:lpstr>
      <vt:lpstr>Simulation of the  Eastern Interconnect</vt:lpstr>
      <vt:lpstr>Three Bus PowerWorld Simulator Case</vt:lpstr>
      <vt:lpstr>Power Balance Constraints</vt:lpstr>
      <vt:lpstr>Basic Power Control</vt:lpstr>
      <vt:lpstr>Modeling Consideration – Change is Not Really Instantaneous!</vt:lpstr>
      <vt:lpstr>Transmission Line Limits</vt:lpstr>
      <vt:lpstr>Overloaded Transmission Line</vt:lpstr>
      <vt:lpstr>Transmission Lines and Trees</vt:lpstr>
      <vt:lpstr>Interconnected Operation</vt:lpstr>
      <vt:lpstr>Balancing Authority Areas</vt:lpstr>
      <vt:lpstr>Contiguous US Balancing Authority Areas</vt:lpstr>
      <vt:lpstr>Area Control Error (ACE)</vt:lpstr>
      <vt:lpstr>MISO Real-Time ACE (US Members)</vt:lpstr>
      <vt:lpstr>MISO Real-Time ACE, 9/9/17</vt:lpstr>
      <vt:lpstr>Automatic Generation Control </vt:lpstr>
      <vt:lpstr>Three Bus Case with Manual ACE Control</vt:lpstr>
      <vt:lpstr>Three Bus Case with AGC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249</cp:revision>
  <cp:lastPrinted>2011-08-22T16:49:24Z</cp:lastPrinted>
  <dcterms:created xsi:type="dcterms:W3CDTF">2000-05-11T14:27:08Z</dcterms:created>
  <dcterms:modified xsi:type="dcterms:W3CDTF">2017-09-12T19:13:07Z</dcterms:modified>
</cp:coreProperties>
</file>