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0"/>
  </p:notesMasterIdLst>
  <p:handoutMasterIdLst>
    <p:handoutMasterId r:id="rId51"/>
  </p:handoutMasterIdLst>
  <p:sldIdLst>
    <p:sldId id="486" r:id="rId2"/>
    <p:sldId id="411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8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481" r:id="rId45"/>
    <p:sldId id="482" r:id="rId46"/>
    <p:sldId id="483" r:id="rId47"/>
    <p:sldId id="484" r:id="rId48"/>
    <p:sldId id="485" r:id="rId4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C54A75-C5F7-48DC-91BD-6C212037C3E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1492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0697A-CEC5-423C-AD61-02F64E3D889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3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DAB90E-BD92-4524-8563-048B0EF3FDC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105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CAEDD7-F6FF-4CE0-86C5-D4A7B46A0CF0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31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2FD41E-3E05-448B-BE70-75EA50162AC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558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BD0243-76E2-4B2D-BE41-538136FAF5F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704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F6CC0B-50C9-471C-924A-D07C70FF67EB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5250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A6FD54-997D-49CE-B82D-DB0F57A05138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35545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32BDEB-930B-4976-98CD-A6D29052EDF1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0818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4F1D8F-6BE8-4249-9957-EA101A7E22C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666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7DF213-CED4-4940-BD97-2848C4F67C82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209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2FF4BC-5566-4414-ABAE-51AE3521EB7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725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C65323-EFC6-492C-A3C1-B1E7FFB0CCBA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02470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79E320-C66C-4736-8E74-FF2CBC38C07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74624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807955-6D69-4859-9761-5A3F02C030AD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6110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8D1ABD-2074-4465-A83E-ADCE6515A434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4436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055C96-FFE8-4522-8322-0316195AC66F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41733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DF9039-687D-434C-A6FB-D1DC95A2415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40618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D9135F-266C-43EF-AAA2-052A4051E666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7412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129243-49DC-461F-90AA-27A7F62AFC43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62349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25D9B0-6F0C-490A-8756-8218D4E78197}" type="slidenum">
              <a:rPr lang="en-US" altLang="en-US" sz="1200" smtClean="0"/>
              <a:pPr eaLnBrk="1" hangingPunct="1"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39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F83853-34D8-4683-8FBE-D7D96F1EA86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6323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4F3FF6-457C-4311-B2A2-611305BCC02F}" type="slidenum">
              <a:rPr lang="en-US" altLang="en-US" sz="1200" smtClean="0"/>
              <a:pPr eaLnBrk="1" hangingPunct="1"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0951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8B52EC-7204-4DBF-B735-0BDA889A371F}" type="slidenum">
              <a:rPr lang="en-US" altLang="en-US" sz="1200" smtClean="0"/>
              <a:pPr eaLnBrk="1" hangingPunct="1"/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829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614342-AFA4-43AE-B94C-F0EF34466ED7}" type="slidenum">
              <a:rPr lang="en-US" altLang="en-US" sz="1200" smtClean="0"/>
              <a:pPr eaLnBrk="1" hangingPunct="1"/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35852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CA420D-C14C-4BD2-832C-BCDA8BC9AB9B}" type="slidenum">
              <a:rPr lang="en-US" altLang="en-US" sz="1200" smtClean="0"/>
              <a:pPr eaLnBrk="1" hangingPunct="1"/>
              <a:t>35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74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BE10AA-E7F1-45E2-95F6-5C170020BCC6}" type="slidenum">
              <a:rPr lang="en-US" altLang="en-US" sz="1200" smtClean="0"/>
              <a:pPr eaLnBrk="1" hangingPunct="1"/>
              <a:t>36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25961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743B1B-1E72-4019-A6F0-4FD9D57A9F5D}" type="slidenum">
              <a:rPr lang="en-US" altLang="en-US" sz="1200" smtClean="0"/>
              <a:pPr eaLnBrk="1" hangingPunct="1"/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29697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654439-451D-4E2B-9D5C-60D3290155C4}" type="slidenum">
              <a:rPr lang="en-US" altLang="en-US" sz="1200" smtClean="0"/>
              <a:pPr eaLnBrk="1" hangingPunct="1"/>
              <a:t>38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1778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2187AB-FBF0-40F5-94E3-BB854529E01A}" type="slidenum">
              <a:rPr lang="en-US" altLang="en-US" sz="1200" smtClean="0"/>
              <a:pPr eaLnBrk="1" hangingPunct="1"/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08980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9F135D-4D96-4D0D-A65B-FF6596C99C91}" type="slidenum">
              <a:rPr lang="en-US" altLang="en-US" sz="1200" smtClean="0"/>
              <a:pPr eaLnBrk="1" hangingPunct="1"/>
              <a:t>40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09476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BCCD2B-0632-480A-99A1-A148729C3E1D}" type="slidenum">
              <a:rPr lang="en-US" altLang="en-US" sz="1200" smtClean="0"/>
              <a:pPr eaLnBrk="1" hangingPunct="1"/>
              <a:t>41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4974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F77C90-21E4-4C95-A64C-DA7CEFB7B51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94385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2ACE03-3ABC-4677-8588-46B7FE050EDB}" type="slidenum">
              <a:rPr lang="en-US" altLang="en-US" sz="1200" smtClean="0"/>
              <a:pPr eaLnBrk="1" hangingPunct="1"/>
              <a:t>42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79206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CB6DB4-2774-4C6B-9005-25C53D542FBC}" type="slidenum">
              <a:rPr lang="en-US" altLang="en-US" sz="1200" smtClean="0"/>
              <a:pPr eaLnBrk="1" hangingPunct="1"/>
              <a:t>43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624025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285EED-1FF4-49C5-A8DC-62B337772EA3}" type="slidenum">
              <a:rPr lang="en-US" altLang="en-US" sz="1200" smtClean="0"/>
              <a:pPr eaLnBrk="1" hangingPunct="1"/>
              <a:t>44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55390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B180D-03F4-452B-A5A1-F01F7A5BBB84}" type="slidenum">
              <a:rPr lang="en-US" altLang="en-US" sz="1200" smtClean="0"/>
              <a:pPr eaLnBrk="1" hangingPunct="1"/>
              <a:t>45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942559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7F641D-C91D-4941-B3C5-5DB9E30C0456}" type="slidenum">
              <a:rPr lang="en-US" altLang="en-US" sz="1200" smtClean="0"/>
              <a:pPr eaLnBrk="1" hangingPunct="1"/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194257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9A434-3ED9-4F7A-A7A3-ABD79524A90C}" type="slidenum">
              <a:rPr lang="en-US" altLang="en-US" sz="1200" smtClean="0"/>
              <a:pPr eaLnBrk="1" hangingPunct="1"/>
              <a:t>47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3983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FAB3B5-C14C-409D-AEE3-D05E06CA166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6698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88AFBA-247C-49F9-804C-21C436F5684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135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7AA04-9EAA-4ABA-8711-4C2880D2B28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8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FCB1C-EF2F-47F2-B9E1-9FC6B4FEC32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023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439E87-A815-4BE4-8E38-180C02822B5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156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8: Load and Generator Models, Bus Admittance Matrix,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Solution Example 3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838200"/>
          </a:xfrm>
        </p:spPr>
        <p:txBody>
          <a:bodyPr/>
          <a:lstStyle/>
          <a:p>
            <a:r>
              <a:rPr lang="en-US" altLang="en-US" dirty="0"/>
              <a:t>The dc system shown below has two solutions:</a:t>
            </a:r>
          </a:p>
        </p:txBody>
      </p:sp>
      <p:pic>
        <p:nvPicPr>
          <p:cNvPr id="2053" name="Picture 4" descr="Fig9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3100"/>
            <a:ext cx="3886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334000" y="2120900"/>
            <a:ext cx="27193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where the 18 watt</a:t>
            </a:r>
          </a:p>
          <a:p>
            <a:pPr eaLnBrk="1" hangingPunct="1"/>
            <a:r>
              <a:rPr lang="en-US" altLang="en-US" sz="2800"/>
              <a:t>load is a resistive</a:t>
            </a:r>
          </a:p>
          <a:p>
            <a:pPr eaLnBrk="1" hangingPunct="1"/>
            <a:r>
              <a:rPr lang="en-US" altLang="en-US" sz="2800"/>
              <a:t>load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/>
          </p:nvPr>
        </p:nvGraphicFramePr>
        <p:xfrm>
          <a:off x="533400" y="3505200"/>
          <a:ext cx="58420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8" name="Equation" r:id="rId5" imgW="5842000" imgH="2679700" progId="Equation.DSMT4">
                  <p:embed/>
                </p:oleObj>
              </mc:Choice>
              <mc:Fallback>
                <p:oleObj name="Equation" r:id="rId5" imgW="5842000" imgH="2679700" progId="Equation.DSMT4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58420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781800" y="4419600"/>
            <a:ext cx="1800225" cy="137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What is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maximum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err="1">
                <a:solidFill>
                  <a:schemeClr val="accent4"/>
                </a:solidFill>
              </a:rPr>
              <a:t>P</a:t>
            </a:r>
            <a:r>
              <a:rPr lang="en-US" altLang="en-US" sz="2800" baseline="-25000" dirty="0" err="1">
                <a:solidFill>
                  <a:schemeClr val="accent4"/>
                </a:solidFill>
              </a:rPr>
              <a:t>Load</a:t>
            </a:r>
            <a:r>
              <a:rPr lang="en-US" altLang="en-US" sz="2800" dirty="0">
                <a:solidFill>
                  <a:schemeClr val="accent4"/>
                </a:solidFill>
                <a:latin typeface="Times" charset="0"/>
              </a:rPr>
              <a:t>?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Bus Admittance Matrix or Y</a:t>
            </a:r>
            <a:r>
              <a:rPr lang="en-US" altLang="en-US" baseline="-25000"/>
              <a:t>bus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First step in solving the power flow is to create what is known as the bus admittance matrix, often call the </a:t>
            </a:r>
            <a:r>
              <a:rPr lang="en-US" altLang="en-US" b="1" dirty="0" err="1"/>
              <a:t>Y</a:t>
            </a:r>
            <a:r>
              <a:rPr lang="en-US" altLang="en-US" baseline="-25000" dirty="0" err="1"/>
              <a:t>bus</a:t>
            </a:r>
            <a:r>
              <a:rPr lang="en-US" altLang="en-US" dirty="0"/>
              <a:t>.</a:t>
            </a:r>
            <a:r>
              <a:rPr lang="en-US" altLang="en-US" baseline="-25000" dirty="0"/>
              <a:t>  </a:t>
            </a:r>
          </a:p>
          <a:p>
            <a:r>
              <a:rPr lang="en-US" altLang="en-US" dirty="0"/>
              <a:t>The</a:t>
            </a:r>
            <a:r>
              <a:rPr lang="en-US" altLang="en-US" b="1" dirty="0"/>
              <a:t> </a:t>
            </a:r>
            <a:r>
              <a:rPr lang="en-US" altLang="en-US" b="1" dirty="0" err="1"/>
              <a:t>Y</a:t>
            </a:r>
            <a:r>
              <a:rPr lang="en-US" altLang="en-US" baseline="-25000" dirty="0" err="1"/>
              <a:t>bus</a:t>
            </a:r>
            <a:r>
              <a:rPr lang="en-US" altLang="en-US" baseline="-25000" dirty="0"/>
              <a:t> </a:t>
            </a:r>
            <a:r>
              <a:rPr lang="en-US" altLang="en-US" dirty="0"/>
              <a:t>gives the relationships between all the bus current injections, </a:t>
            </a:r>
            <a:r>
              <a:rPr lang="en-US" altLang="en-US" b="1" dirty="0"/>
              <a:t>I</a:t>
            </a:r>
            <a:r>
              <a:rPr lang="en-US" altLang="en-US" dirty="0"/>
              <a:t>, and all the bus voltages, </a:t>
            </a:r>
            <a:r>
              <a:rPr lang="en-US" altLang="en-US" b="1" dirty="0"/>
              <a:t>V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I</a:t>
            </a:r>
            <a:r>
              <a:rPr lang="en-US" altLang="en-US" dirty="0"/>
              <a:t>  = </a:t>
            </a:r>
            <a:r>
              <a:rPr lang="en-US" altLang="en-US" b="1" dirty="0" err="1"/>
              <a:t>Y</a:t>
            </a:r>
            <a:r>
              <a:rPr lang="en-US" altLang="en-US" baseline="-25000" dirty="0" err="1"/>
              <a:t>bus</a:t>
            </a:r>
            <a:r>
              <a:rPr lang="en-US" altLang="en-US" dirty="0"/>
              <a:t> </a:t>
            </a:r>
            <a:r>
              <a:rPr lang="en-US" altLang="en-US" b="1" dirty="0"/>
              <a:t>V</a:t>
            </a:r>
          </a:p>
          <a:p>
            <a:r>
              <a:rPr lang="en-US" altLang="en-US" dirty="0"/>
              <a:t>The </a:t>
            </a:r>
            <a:r>
              <a:rPr lang="en-US" altLang="en-US" b="1" dirty="0" err="1"/>
              <a:t>Y</a:t>
            </a:r>
            <a:r>
              <a:rPr lang="en-US" altLang="en-US" baseline="-25000" dirty="0" err="1"/>
              <a:t>bus</a:t>
            </a:r>
            <a:r>
              <a:rPr lang="en-US" altLang="en-US" baseline="-25000" dirty="0"/>
              <a:t> </a:t>
            </a:r>
            <a:r>
              <a:rPr lang="en-US" altLang="en-US" dirty="0"/>
              <a:t>is developed by applying KCL at each bus in the system to relate the bus current injections, the bus voltages, and the branch impedances and admittances</a:t>
            </a:r>
          </a:p>
          <a:p>
            <a:endParaRPr lang="en-US" altLang="en-US" b="1" dirty="0"/>
          </a:p>
          <a:p>
            <a:endParaRPr lang="en-US" altLang="en-US" dirty="0"/>
          </a:p>
          <a:p>
            <a:pPr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</a:t>
            </a:r>
            <a:r>
              <a:rPr lang="en-US" altLang="en-US" baseline="-25000"/>
              <a:t>bus</a:t>
            </a:r>
            <a:r>
              <a:rPr lang="en-US" altLang="en-US"/>
              <a:t>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33400" y="1280160"/>
            <a:ext cx="8458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Determine the bus admittance matrix for the network</a:t>
            </a:r>
          </a:p>
          <a:p>
            <a:pPr eaLnBrk="1" hangingPunct="1"/>
            <a:r>
              <a:rPr lang="en-US" altLang="en-US" sz="2800" dirty="0"/>
              <a:t>shown below, assuming the current injection at each</a:t>
            </a:r>
          </a:p>
          <a:p>
            <a:pPr eaLnBrk="1" hangingPunct="1"/>
            <a:r>
              <a:rPr lang="en-US" altLang="en-US" sz="2800" dirty="0"/>
              <a:t>bus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is I</a:t>
            </a:r>
            <a:r>
              <a:rPr lang="en-US" altLang="en-US" sz="2800" baseline="-25000" dirty="0"/>
              <a:t>i </a:t>
            </a:r>
            <a:r>
              <a:rPr lang="en-US" altLang="en-US" dirty="0">
                <a:latin typeface="Times" charset="0"/>
              </a:rPr>
              <a:t>=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Gi</a:t>
            </a:r>
            <a:r>
              <a:rPr lang="en-US" altLang="en-US" baseline="-25000" dirty="0">
                <a:latin typeface="Times" charset="0"/>
              </a:rPr>
              <a:t>  </a:t>
            </a:r>
            <a:r>
              <a:rPr lang="en-US" altLang="en-US" dirty="0">
                <a:latin typeface="Times" charset="0"/>
              </a:rPr>
              <a:t>-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Di</a:t>
            </a:r>
            <a:r>
              <a:rPr lang="en-US" altLang="en-US" baseline="-25000" dirty="0">
                <a:latin typeface="Times" charset="0"/>
              </a:rPr>
              <a:t> </a:t>
            </a:r>
            <a:r>
              <a:rPr lang="en-US" altLang="en-US" dirty="0">
                <a:latin typeface="Times" charset="0"/>
              </a:rPr>
              <a:t>where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Gi</a:t>
            </a:r>
            <a:r>
              <a:rPr lang="en-US" altLang="en-US" baseline="-25000" dirty="0">
                <a:latin typeface="Times" charset="0"/>
              </a:rPr>
              <a:t> </a:t>
            </a:r>
            <a:r>
              <a:rPr lang="en-US" altLang="en-US" dirty="0">
                <a:latin typeface="Times" charset="0"/>
              </a:rPr>
              <a:t>is the current injection into the</a:t>
            </a:r>
          </a:p>
          <a:p>
            <a:pPr eaLnBrk="1" hangingPunct="1"/>
            <a:r>
              <a:rPr lang="en-US" altLang="en-US" dirty="0">
                <a:latin typeface="Times" charset="0"/>
              </a:rPr>
              <a:t>bus from the generator and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Di</a:t>
            </a:r>
            <a:r>
              <a:rPr lang="en-US" altLang="en-US" dirty="0">
                <a:latin typeface="Times" charset="0"/>
              </a:rPr>
              <a:t> is the current flowing into the load</a:t>
            </a:r>
          </a:p>
        </p:txBody>
      </p:sp>
      <p:pic>
        <p:nvPicPr>
          <p:cNvPr id="39940" name="Picture 6" descr="Fig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4706" b="69005"/>
          <a:stretch>
            <a:fillRect/>
          </a:stretch>
        </p:blipFill>
        <p:spPr bwMode="auto">
          <a:xfrm>
            <a:off x="1143000" y="3253391"/>
            <a:ext cx="6629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</a:t>
            </a:r>
            <a:r>
              <a:rPr lang="en-US" altLang="en-US" baseline="-25000"/>
              <a:t>bus</a:t>
            </a:r>
            <a:r>
              <a:rPr lang="en-US" altLang="en-US"/>
              <a:t>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620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2" name="Equation" r:id="rId4" imgW="7619760" imgH="5257800" progId="Equation.DSMT4">
                  <p:embed/>
                </p:oleObj>
              </mc:Choice>
              <mc:Fallback>
                <p:oleObj name="Equation" r:id="rId4" imgW="7619760" imgH="5257800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20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</a:t>
            </a:r>
            <a:r>
              <a:rPr lang="en-US" altLang="en-US" baseline="-25000"/>
              <a:t>bus</a:t>
            </a:r>
            <a:r>
              <a:rPr lang="en-US" altLang="en-US"/>
              <a:t> Example, cont’d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5057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6" name="Equation" r:id="rId4" imgW="7505700" imgH="3632200" progId="Equation.DSMT4">
                  <p:embed/>
                </p:oleObj>
              </mc:Choice>
              <mc:Fallback>
                <p:oleObj name="Equation" r:id="rId4" imgW="7505700" imgH="3632200" progId="Equation.DSMT4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057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6499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</a:t>
            </a:r>
            <a:r>
              <a:rPr lang="en-US" altLang="en-US" sz="2800" dirty="0"/>
              <a:t>For a system with n buses, </a:t>
            </a:r>
            <a:r>
              <a:rPr lang="en-US" altLang="en-US" sz="2800" dirty="0" err="1"/>
              <a:t>Y</a:t>
            </a:r>
            <a:r>
              <a:rPr lang="en-US" altLang="en-US" sz="2800" baseline="-25000" dirty="0" err="1"/>
              <a:t>bus</a:t>
            </a:r>
            <a:r>
              <a:rPr lang="en-US" altLang="en-US" sz="2800" baseline="-25000" dirty="0"/>
              <a:t> </a:t>
            </a:r>
            <a:r>
              <a:rPr lang="en-US" altLang="en-US" sz="2800" dirty="0">
                <a:latin typeface="Times" charset="0"/>
              </a:rPr>
              <a:t>is an n by n </a:t>
            </a:r>
          </a:p>
          <a:p>
            <a:pPr eaLnBrk="1" hangingPunct="1"/>
            <a:r>
              <a:rPr lang="en-US" altLang="en-US" sz="2800" dirty="0">
                <a:latin typeface="Times" charset="0"/>
              </a:rPr>
              <a:t>symmetric matrix (i.e., one where </a:t>
            </a:r>
            <a:r>
              <a:rPr lang="en-US" altLang="en-US" sz="2800" dirty="0" err="1">
                <a:latin typeface="Times" charset="0"/>
              </a:rPr>
              <a:t>A</a:t>
            </a:r>
            <a:r>
              <a:rPr lang="en-US" altLang="en-US" sz="2800" baseline="-25000" dirty="0" err="1">
                <a:latin typeface="Times" charset="0"/>
              </a:rPr>
              <a:t>ij</a:t>
            </a:r>
            <a:r>
              <a:rPr lang="en-US" altLang="en-US" dirty="0">
                <a:latin typeface="Times" charset="0"/>
              </a:rPr>
              <a:t> = </a:t>
            </a:r>
            <a:r>
              <a:rPr lang="en-US" altLang="en-US" dirty="0" err="1">
                <a:latin typeface="Times" charset="0"/>
              </a:rPr>
              <a:t>A</a:t>
            </a:r>
            <a:r>
              <a:rPr lang="en-US" altLang="en-US" baseline="-25000" dirty="0" err="1">
                <a:latin typeface="Times" charset="0"/>
              </a:rPr>
              <a:t>ji</a:t>
            </a:r>
            <a:r>
              <a:rPr lang="en-US" altLang="en-US" dirty="0">
                <a:latin typeface="Times" charset="0"/>
              </a:rPr>
              <a:t>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Shunts in the Y</a:t>
            </a:r>
            <a:r>
              <a:rPr lang="en-US" altLang="en-US" baseline="-25000"/>
              <a:t>bus </a:t>
            </a:r>
            <a:endParaRPr lang="en-US" altLang="en-US"/>
          </a:p>
        </p:txBody>
      </p:sp>
      <p:pic>
        <p:nvPicPr>
          <p:cNvPr id="5124" name="Picture 3" descr="Fig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73318"/>
          <a:stretch>
            <a:fillRect/>
          </a:stretch>
        </p:blipFill>
        <p:spPr bwMode="auto">
          <a:xfrm>
            <a:off x="457200" y="1371600"/>
            <a:ext cx="6934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3638550"/>
          <a:ext cx="68453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Equation" r:id="rId5" imgW="6845300" imgH="2832100" progId="Equation.DSMT4">
                  <p:embed/>
                </p:oleObj>
              </mc:Choice>
              <mc:Fallback>
                <p:oleObj name="Equation" r:id="rId5" imgW="6845300" imgH="283210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38550"/>
                        <a:ext cx="68453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System Example</a:t>
            </a:r>
          </a:p>
        </p:txBody>
      </p:sp>
      <p:pic>
        <p:nvPicPr>
          <p:cNvPr id="6148" name="Picture 4" descr="Fig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900" r="11765" b="62105"/>
          <a:stretch>
            <a:fillRect/>
          </a:stretch>
        </p:blipFill>
        <p:spPr bwMode="auto">
          <a:xfrm>
            <a:off x="457200" y="1371600"/>
            <a:ext cx="57150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5"/>
          <p:cNvGraphicFramePr>
            <a:graphicFrameLocks noChangeAspect="1"/>
          </p:cNvGraphicFramePr>
          <p:nvPr>
            <p:extLst/>
          </p:nvPr>
        </p:nvGraphicFramePr>
        <p:xfrm>
          <a:off x="457200" y="4419600"/>
          <a:ext cx="69850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Equation" r:id="rId5" imgW="6985000" imgH="2006600" progId="Equation.DSMT4">
                  <p:embed/>
                </p:oleObj>
              </mc:Choice>
              <mc:Fallback>
                <p:oleObj name="Equation" r:id="rId5" imgW="6985000" imgH="2006600" progId="Equation.DSMT4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69850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Y</a:t>
            </a:r>
            <a:r>
              <a:rPr lang="en-US" altLang="en-US" baseline="-25000"/>
              <a:t>bus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68580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7" name="Equation" r:id="rId4" imgW="6858000" imgH="3784600" progId="Equation.DSMT4">
                  <p:embed/>
                </p:oleObj>
              </mc:Choice>
              <mc:Fallback>
                <p:oleObj name="Equation" r:id="rId4" imgW="6858000" imgH="3784600" progId="Equation.DSMT4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580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for Bus Currents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81407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4" imgW="8140700" imgH="4889500" progId="Equation.DSMT4">
                  <p:embed/>
                </p:oleObj>
              </mc:Choice>
              <mc:Fallback>
                <p:oleObj name="Equation" r:id="rId4" imgW="8140700" imgH="4889500" progId="Equation.DSMT4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407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for Bus Voltages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9248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5" name="Equation" r:id="rId4" imgW="7924800" imgH="4978400" progId="Equation.DSMT4">
                  <p:embed/>
                </p:oleObj>
              </mc:Choice>
              <mc:Fallback>
                <p:oleObj name="Equation" r:id="rId4" imgW="7924800" imgH="4978400" progId="Equation.DSMT4">
                  <p:embed/>
                  <p:pic>
                    <p:nvPicPr>
                      <p:cNvPr id="92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248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Please read Chapter 2.4, and </a:t>
            </a:r>
            <a:r>
              <a:rPr lang="en-US" dirty="0" smtClean="0"/>
              <a:t>6.1 to 6.6 </a:t>
            </a:r>
            <a:endParaRPr lang="en-US" dirty="0"/>
          </a:p>
          <a:p>
            <a:r>
              <a:rPr lang="en-US" altLang="en-US" dirty="0"/>
              <a:t>HW 3 is 4.41, 5.14 (parts </a:t>
            </a:r>
            <a:r>
              <a:rPr lang="en-US" altLang="en-US" dirty="0" err="1"/>
              <a:t>a,b</a:t>
            </a:r>
            <a:r>
              <a:rPr lang="en-US" altLang="en-US" dirty="0"/>
              <a:t>), 5.38, 5.41(</a:t>
            </a:r>
            <a:r>
              <a:rPr lang="en-US" altLang="en-US" dirty="0" err="1"/>
              <a:t>a,b</a:t>
            </a:r>
            <a:r>
              <a:rPr lang="en-US" altLang="en-US" dirty="0"/>
              <a:t>), 5.43; due on Sept </a:t>
            </a:r>
            <a:r>
              <a:rPr lang="en-US" altLang="en-US" dirty="0" smtClean="0"/>
              <a:t>28</a:t>
            </a:r>
          </a:p>
          <a:p>
            <a:pPr lvl="1"/>
            <a:r>
              <a:rPr lang="en-US" altLang="en-US" dirty="0" smtClean="0"/>
              <a:t>Answers will be posted next day so no credit for late homework</a:t>
            </a:r>
          </a:p>
          <a:p>
            <a:pPr lvl="1"/>
            <a:r>
              <a:rPr lang="en-US" altLang="en-US" dirty="0" smtClean="0"/>
              <a:t>Lowest homework score will be dropped</a:t>
            </a:r>
            <a:endParaRPr lang="en-US" altLang="en-US" dirty="0"/>
          </a:p>
          <a:p>
            <a:r>
              <a:rPr lang="en-US" altLang="en-US" dirty="0"/>
              <a:t>First exam is Thursday Oct 5 in class; one of my old exams is posted for reference; closed book, closed notes, one 8.5 by 11 inch note sheet allowed; </a:t>
            </a:r>
            <a:r>
              <a:rPr lang="en-US" altLang="en-US"/>
              <a:t>calculators </a:t>
            </a:r>
            <a:r>
              <a:rPr lang="en-US" altLang="en-US" smtClean="0"/>
              <a:t>allowed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in 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82040"/>
          </a:xfrm>
        </p:spPr>
        <p:txBody>
          <a:bodyPr/>
          <a:lstStyle/>
          <a:p>
            <a:r>
              <a:rPr lang="en-US" dirty="0" smtClean="0"/>
              <a:t>To see the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in PowerWorld, select Case Information, Solution Details, </a:t>
            </a:r>
            <a:r>
              <a:rPr lang="en-US" dirty="0" err="1" smtClean="0"/>
              <a:t>Ybus</a:t>
            </a:r>
            <a:endParaRPr lang="en-US" dirty="0" smtClean="0"/>
          </a:p>
          <a:p>
            <a:r>
              <a:rPr lang="en-US" dirty="0" smtClean="0"/>
              <a:t>For large systems most of the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elements are zero, giving what is known as a sparse matrix </a:t>
            </a:r>
            <a:endParaRPr lang="en-US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9026"/>
            <a:ext cx="7648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9284" y="3650902"/>
            <a:ext cx="192369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for Lab 3 Three Bus System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3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Flow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495800"/>
          </a:xfrm>
        </p:spPr>
        <p:txBody>
          <a:bodyPr/>
          <a:lstStyle/>
          <a:p>
            <a:r>
              <a:rPr lang="en-US" altLang="en-US" dirty="0" smtClean="0"/>
              <a:t>When analyzing power systems we know neither the complex bus voltages nor the complex current injections</a:t>
            </a:r>
          </a:p>
          <a:p>
            <a:r>
              <a:rPr lang="en-US" altLang="en-US" dirty="0" smtClean="0"/>
              <a:t>Rather, we know the complex power being consumed by the load, and the power being injected by the generators plus their voltage magnitudes</a:t>
            </a:r>
          </a:p>
          <a:p>
            <a:r>
              <a:rPr lang="en-US" altLang="en-US" dirty="0" smtClean="0"/>
              <a:t>Therefore we can not directly use the </a:t>
            </a:r>
            <a:r>
              <a:rPr lang="en-US" altLang="en-US" dirty="0" err="1" smtClean="0"/>
              <a:t>Y</a:t>
            </a:r>
            <a:r>
              <a:rPr lang="en-US" altLang="en-US" baseline="-25000" dirty="0" err="1" smtClean="0"/>
              <a:t>bus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equations, but rather must use the power balance equations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Balance Equations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25172"/>
              </p:ext>
            </p:extLst>
          </p:nvPr>
        </p:nvGraphicFramePr>
        <p:xfrm>
          <a:off x="457200" y="1280160"/>
          <a:ext cx="75692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Equation" r:id="rId4" imgW="7569200" imgH="4838700" progId="Equation.DSMT4">
                  <p:embed/>
                </p:oleObj>
              </mc:Choice>
              <mc:Fallback>
                <p:oleObj name="Equation" r:id="rId4" imgW="7569200" imgH="483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692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Balance Equations, cont’d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88079"/>
              </p:ext>
            </p:extLst>
          </p:nvPr>
        </p:nvGraphicFramePr>
        <p:xfrm>
          <a:off x="457200" y="1280160"/>
          <a:ext cx="73787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Equation" r:id="rId4" imgW="7378700" imgH="5105400" progId="Equation.DSMT4">
                  <p:embed/>
                </p:oleObj>
              </mc:Choice>
              <mc:Fallback>
                <p:oleObj name="Equation" r:id="rId4" imgW="7378700" imgH="510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787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Real Power Balance Equations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03103"/>
              </p:ext>
            </p:extLst>
          </p:nvPr>
        </p:nvGraphicFramePr>
        <p:xfrm>
          <a:off x="457200" y="1280160"/>
          <a:ext cx="79629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Equation" r:id="rId4" imgW="7962900" imgH="4787900" progId="Equation.DSMT4">
                  <p:embed/>
                </p:oleObj>
              </mc:Choice>
              <mc:Fallback>
                <p:oleObj name="Equation" r:id="rId4" imgW="7962900" imgH="4787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629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838200"/>
          </a:xfrm>
        </p:spPr>
        <p:txBody>
          <a:bodyPr/>
          <a:lstStyle/>
          <a:p>
            <a:r>
              <a:rPr lang="en-US" altLang="en-US" smtClean="0"/>
              <a:t>Power Flow Requires Iterative Solution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25956"/>
              </p:ext>
            </p:extLst>
          </p:nvPr>
        </p:nvGraphicFramePr>
        <p:xfrm>
          <a:off x="457200" y="1280160"/>
          <a:ext cx="78613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Equation" r:id="rId4" imgW="7861300" imgH="3708400" progId="Equation.DSMT4">
                  <p:embed/>
                </p:oleObj>
              </mc:Choice>
              <mc:Fallback>
                <p:oleObj name="Equation" r:id="rId4" imgW="7861300" imgH="370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8613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Iteration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94560"/>
              </p:ext>
            </p:extLst>
          </p:nvPr>
        </p:nvGraphicFramePr>
        <p:xfrm>
          <a:off x="457200" y="1280160"/>
          <a:ext cx="74295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Equation" r:id="rId4" imgW="7429500" imgH="4826000" progId="Equation.DSMT4">
                  <p:embed/>
                </p:oleObj>
              </mc:Choice>
              <mc:Fallback>
                <p:oleObj name="Equation" r:id="rId4" imgW="7429500" imgH="482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295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Iteration Example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73158"/>
              </p:ext>
            </p:extLst>
          </p:nvPr>
        </p:nvGraphicFramePr>
        <p:xfrm>
          <a:off x="469900" y="1279525"/>
          <a:ext cx="68453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4" imgW="6845040" imgH="5016240" progId="Equation.DSMT4">
                  <p:embed/>
                </p:oleObj>
              </mc:Choice>
              <mc:Fallback>
                <p:oleObj name="Equation" r:id="rId4" imgW="6845040" imgH="501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279525"/>
                        <a:ext cx="68453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Stopping Criteria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5252"/>
              </p:ext>
            </p:extLst>
          </p:nvPr>
        </p:nvGraphicFramePr>
        <p:xfrm>
          <a:off x="457200" y="1280160"/>
          <a:ext cx="7645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Equation" r:id="rId4" imgW="7645400" imgH="5715000" progId="Equation.DSMT4">
                  <p:embed/>
                </p:oleObj>
              </mc:Choice>
              <mc:Fallback>
                <p:oleObj name="Equation" r:id="rId4" imgW="7645400" imgH="571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454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Power Flow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99454"/>
              </p:ext>
            </p:extLst>
          </p:nvPr>
        </p:nvGraphicFramePr>
        <p:xfrm>
          <a:off x="457200" y="1280160"/>
          <a:ext cx="74168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Equation" r:id="rId4" imgW="7416800" imgH="5207000" progId="Equation.DSMT4">
                  <p:embed/>
                </p:oleObj>
              </mc:Choice>
              <mc:Fallback>
                <p:oleObj name="Equation" r:id="rId4" imgW="7416800" imgH="520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1680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Load Models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Ultimate goal is to supply loads with electricity at constant frequency and voltage</a:t>
            </a:r>
          </a:p>
          <a:p>
            <a:r>
              <a:rPr lang="en-US" altLang="en-US" dirty="0"/>
              <a:t>Electrical characteristics of individual loads matter, but usually they can only be estimated</a:t>
            </a:r>
          </a:p>
          <a:p>
            <a:pPr lvl="1"/>
            <a:r>
              <a:rPr lang="en-US" altLang="en-US" dirty="0"/>
              <a:t>actual loads are constantly changing, consisting of a large number of individual devices</a:t>
            </a:r>
          </a:p>
          <a:p>
            <a:pPr lvl="1"/>
            <a:r>
              <a:rPr lang="en-US" altLang="en-US" dirty="0"/>
              <a:t>only limited network observability of load characteristics</a:t>
            </a:r>
          </a:p>
          <a:p>
            <a:r>
              <a:rPr lang="en-US" altLang="en-US" dirty="0"/>
              <a:t>Aggregate models are typically used for analysis</a:t>
            </a:r>
          </a:p>
          <a:p>
            <a:r>
              <a:rPr lang="en-US" altLang="en-US" dirty="0"/>
              <a:t>Two common models</a:t>
            </a:r>
          </a:p>
          <a:p>
            <a:pPr lvl="1"/>
            <a:r>
              <a:rPr lang="en-US" altLang="en-US" dirty="0"/>
              <a:t>constant power: S</a:t>
            </a:r>
            <a:r>
              <a:rPr lang="en-US" altLang="en-US" baseline="-25000" dirty="0"/>
              <a:t>i</a:t>
            </a:r>
            <a:r>
              <a:rPr lang="en-US" altLang="en-US" dirty="0"/>
              <a:t> = P</a:t>
            </a:r>
            <a:r>
              <a:rPr lang="en-US" altLang="en-US" baseline="-25000" dirty="0"/>
              <a:t>i </a:t>
            </a:r>
            <a:r>
              <a:rPr lang="en-US" altLang="en-US" dirty="0"/>
              <a:t>+ </a:t>
            </a:r>
            <a:r>
              <a:rPr lang="en-US" altLang="en-US" dirty="0" err="1"/>
              <a:t>jQ</a:t>
            </a:r>
            <a:r>
              <a:rPr lang="en-US" altLang="en-US" baseline="-25000" dirty="0" err="1"/>
              <a:t>i</a:t>
            </a:r>
            <a:endParaRPr lang="en-US" altLang="en-US" baseline="-25000" dirty="0"/>
          </a:p>
          <a:p>
            <a:pPr lvl="1"/>
            <a:r>
              <a:rPr lang="en-US" altLang="en-US" dirty="0"/>
              <a:t>constant impedance: S</a:t>
            </a:r>
            <a:r>
              <a:rPr lang="en-US" altLang="en-US" baseline="-25000" dirty="0"/>
              <a:t>i</a:t>
            </a:r>
            <a:r>
              <a:rPr lang="en-US" altLang="en-US" dirty="0"/>
              <a:t> = </a:t>
            </a:r>
            <a:r>
              <a:rPr lang="en-US" altLang="en-US" dirty="0">
                <a:cs typeface="Times New Roman" pitchFamily="18" charset="0"/>
              </a:rPr>
              <a:t>|</a:t>
            </a:r>
            <a:r>
              <a:rPr lang="en-US" altLang="en-US" dirty="0"/>
              <a:t>V</a:t>
            </a:r>
            <a:r>
              <a:rPr lang="en-US" altLang="en-US" dirty="0">
                <a:cs typeface="Times New Roman" pitchFamily="18" charset="0"/>
              </a:rPr>
              <a:t>|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dirty="0">
                <a:cs typeface="Times New Roman" pitchFamily="18" charset="0"/>
              </a:rPr>
              <a:t> / </a:t>
            </a:r>
            <a:r>
              <a:rPr lang="en-US" altLang="en-US" dirty="0" err="1"/>
              <a:t>Z</a:t>
            </a:r>
            <a:r>
              <a:rPr lang="en-US" altLang="en-US" baseline="-25000" dirty="0" err="1"/>
              <a:t>i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pPr>
              <a:buFont typeface="Wingdings" pitchFamily="2" charset="2"/>
              <a:buChar char="l"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 Box 7">
            <a:extLst>
              <a:ext uri="{FF2B5EF4-FFF2-40B4-BE49-F238E27FC236}">
                <a16:creationId xmlns="" xmlns:a16="http://schemas.microsoft.com/office/drawing/2014/main" id="{7018C92D-0EB7-4F32-9EAB-9A1A8500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76800"/>
            <a:ext cx="2813591" cy="181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We will talk more</a:t>
            </a:r>
            <a:br>
              <a:rPr lang="en-US" altLang="en-US" sz="2800" dirty="0">
                <a:solidFill>
                  <a:schemeClr val="accent4"/>
                </a:solidFill>
              </a:rPr>
            </a:br>
            <a:r>
              <a:rPr lang="en-US" altLang="en-US" sz="2800" dirty="0">
                <a:solidFill>
                  <a:schemeClr val="accent4"/>
                </a:solidFill>
              </a:rPr>
              <a:t>about load models</a:t>
            </a:r>
            <a:br>
              <a:rPr lang="en-US" altLang="en-US" sz="2800" dirty="0">
                <a:solidFill>
                  <a:schemeClr val="accent4"/>
                </a:solidFill>
              </a:rPr>
            </a:br>
            <a:r>
              <a:rPr lang="en-US" altLang="en-US" sz="2800" dirty="0">
                <a:solidFill>
                  <a:schemeClr val="accent4"/>
                </a:solidFill>
              </a:rPr>
              <a:t>with transient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  <a:latin typeface="Times" charset="0"/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40274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838200"/>
          </a:xfrm>
        </p:spPr>
        <p:txBody>
          <a:bodyPr/>
          <a:lstStyle/>
          <a:p>
            <a:r>
              <a:rPr lang="en-US" altLang="en-US" smtClean="0"/>
              <a:t>Gauss Two Bus Power Flow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295400"/>
          </a:xfrm>
        </p:spPr>
        <p:txBody>
          <a:bodyPr/>
          <a:lstStyle/>
          <a:p>
            <a:pPr marL="0" indent="0"/>
            <a:r>
              <a:rPr lang="en-US" altLang="en-US" dirty="0" smtClean="0"/>
              <a:t>A 100 MW, 50 </a:t>
            </a:r>
            <a:r>
              <a:rPr lang="en-US" altLang="en-US" dirty="0" err="1" smtClean="0"/>
              <a:t>Mvar</a:t>
            </a:r>
            <a:r>
              <a:rPr lang="en-US" altLang="en-US" dirty="0" smtClean="0"/>
              <a:t> load is connected to a generator </a:t>
            </a:r>
          </a:p>
          <a:p>
            <a:pPr marL="0" indent="0"/>
            <a:r>
              <a:rPr lang="en-US" altLang="en-US" dirty="0" smtClean="0"/>
              <a:t>through a line with z = 0.02 + j0.06 </a:t>
            </a:r>
            <a:r>
              <a:rPr lang="en-US" altLang="en-US" dirty="0" err="1" smtClean="0"/>
              <a:t>p.u</a:t>
            </a:r>
            <a:r>
              <a:rPr lang="en-US" altLang="en-US" dirty="0" smtClean="0"/>
              <a:t>. and line charging of 5 </a:t>
            </a:r>
            <a:r>
              <a:rPr lang="en-US" altLang="en-US" dirty="0" err="1" smtClean="0"/>
              <a:t>Mvar</a:t>
            </a:r>
            <a:r>
              <a:rPr lang="en-US" altLang="en-US" dirty="0" smtClean="0"/>
              <a:t> on each end (100 MVA base).  Also, there is a 25 </a:t>
            </a:r>
            <a:r>
              <a:rPr lang="en-US" altLang="en-US" dirty="0" err="1" smtClean="0"/>
              <a:t>Mvar</a:t>
            </a:r>
            <a:r>
              <a:rPr lang="en-US" altLang="en-US" dirty="0" smtClean="0"/>
              <a:t> capacitor at bus 2.  If the generator voltage is 1.0 </a:t>
            </a:r>
            <a:r>
              <a:rPr lang="en-US" altLang="en-US" dirty="0" err="1" smtClean="0"/>
              <a:t>p.u</a:t>
            </a:r>
            <a:r>
              <a:rPr lang="en-US" altLang="en-US" dirty="0" smtClean="0"/>
              <a:t>., what is V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?  </a:t>
            </a:r>
          </a:p>
        </p:txBody>
      </p:sp>
      <p:pic>
        <p:nvPicPr>
          <p:cNvPr id="26628" name="Picture 4" descr="fig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" b="18271"/>
          <a:stretch>
            <a:fillRect/>
          </a:stretch>
        </p:blipFill>
        <p:spPr bwMode="auto">
          <a:xfrm>
            <a:off x="629443" y="3777605"/>
            <a:ext cx="69707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3448843" y="5225405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67843" y="5758805"/>
            <a:ext cx="3290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S</a:t>
            </a:r>
            <a:r>
              <a:rPr lang="en-US" altLang="en-US" sz="2800" baseline="-25000"/>
              <a:t>Load </a:t>
            </a:r>
            <a:r>
              <a:rPr lang="en-US" altLang="en-US" sz="2800">
                <a:latin typeface="Times" charset="0"/>
              </a:rPr>
              <a:t>= 1.0 + j0.5 p.u.</a:t>
            </a:r>
            <a:r>
              <a:rPr lang="en-US" altLang="en-US">
                <a:latin typeface="Times" charset="0"/>
              </a:rPr>
              <a:t> </a:t>
            </a:r>
            <a:endParaRPr lang="en-US" alt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Two Bus Example, cont’d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56666"/>
              </p:ext>
            </p:extLst>
          </p:nvPr>
        </p:nvGraphicFramePr>
        <p:xfrm>
          <a:off x="457200" y="1280160"/>
          <a:ext cx="66294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Equation" r:id="rId4" imgW="6629400" imgH="3606800" progId="Equation.DSMT4">
                  <p:embed/>
                </p:oleObj>
              </mc:Choice>
              <mc:Fallback>
                <p:oleObj name="Equation" r:id="rId4" imgW="6629400" imgH="360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6294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Two Bus Example, cont’d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76425"/>
              </p:ext>
            </p:extLst>
          </p:nvPr>
        </p:nvGraphicFramePr>
        <p:xfrm>
          <a:off x="457200" y="1280160"/>
          <a:ext cx="80137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Equation" r:id="rId4" imgW="8013700" imgH="5105400" progId="Equation.DSMT4">
                  <p:embed/>
                </p:oleObj>
              </mc:Choice>
              <mc:Fallback>
                <p:oleObj name="Equation" r:id="rId4" imgW="8013700" imgH="510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137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Two Bus Example, cont’d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54183"/>
              </p:ext>
            </p:extLst>
          </p:nvPr>
        </p:nvGraphicFramePr>
        <p:xfrm>
          <a:off x="457200" y="1280160"/>
          <a:ext cx="74422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4" imgW="7442200" imgH="3937000" progId="Equation.DSMT4">
                  <p:embed/>
                </p:oleObj>
              </mc:Choice>
              <mc:Fallback>
                <p:oleObj name="Equation" r:id="rId4" imgW="7442200" imgH="393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422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01000" cy="1066800"/>
          </a:xfrm>
        </p:spPr>
        <p:txBody>
          <a:bodyPr/>
          <a:lstStyle/>
          <a:p>
            <a:r>
              <a:rPr lang="en-US" altLang="en-US" smtClean="0"/>
              <a:t>Slack Bus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 previous example we specified S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V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then solved for S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V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.  </a:t>
            </a:r>
          </a:p>
          <a:p>
            <a:r>
              <a:rPr lang="en-US" altLang="en-US" dirty="0" smtClean="0"/>
              <a:t>We can not arbitrarily specify S at all buses because total generation must equal total load + total losses</a:t>
            </a:r>
          </a:p>
          <a:p>
            <a:r>
              <a:rPr lang="en-US" altLang="en-US" dirty="0" smtClean="0"/>
              <a:t>We also need an angle reference bus.</a:t>
            </a:r>
          </a:p>
          <a:p>
            <a:r>
              <a:rPr lang="en-US" altLang="en-US" dirty="0" smtClean="0"/>
              <a:t>To solve these problems we define one bus as the "slack" bus.  This bus has a fixed voltage magnitude and angle, and a varying real/reactive power injection.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Another Way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624840"/>
          </a:xfrm>
        </p:spPr>
        <p:txBody>
          <a:bodyPr/>
          <a:lstStyle/>
          <a:p>
            <a:r>
              <a:rPr lang="en-US" dirty="0" smtClean="0"/>
              <a:t>From exam problem 4.c we had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bus</a:t>
            </a:r>
            <a:r>
              <a:rPr lang="en-US" dirty="0" smtClean="0"/>
              <a:t> is actually singular! </a:t>
            </a:r>
          </a:p>
          <a:p>
            <a:r>
              <a:rPr lang="en-US" dirty="0" smtClean="0"/>
              <a:t>So we cannot solve </a:t>
            </a:r>
          </a:p>
          <a:p>
            <a:r>
              <a:rPr lang="en-US" dirty="0" smtClean="0"/>
              <a:t>This means (as you might expect), we cannot independently specify all the current injections </a:t>
            </a:r>
            <a:r>
              <a:rPr lang="en-US" b="1" dirty="0" smtClean="0"/>
              <a:t>I</a:t>
            </a:r>
            <a:endParaRPr lang="en-US" b="1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9814" r="35500" b="34676"/>
          <a:stretch>
            <a:fillRect/>
          </a:stretch>
        </p:blipFill>
        <p:spPr bwMode="auto">
          <a:xfrm>
            <a:off x="1010808" y="1856476"/>
            <a:ext cx="3108790" cy="18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36104"/>
              </p:ext>
            </p:extLst>
          </p:nvPr>
        </p:nvGraphicFramePr>
        <p:xfrm>
          <a:off x="4876800" y="2286000"/>
          <a:ext cx="269009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4" imgW="1676400" imgH="711200" progId="Equation.DSMT4">
                  <p:embed/>
                </p:oleObj>
              </mc:Choice>
              <mc:Fallback>
                <p:oleObj name="Equation" r:id="rId4" imgW="16764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2690091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G Times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G Times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96741"/>
              </p:ext>
            </p:extLst>
          </p:nvPr>
        </p:nvGraphicFramePr>
        <p:xfrm>
          <a:off x="3886200" y="4419600"/>
          <a:ext cx="162444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Equation" r:id="rId6" imgW="850680" imgH="279360" progId="Equation.DSMT4">
                  <p:embed/>
                </p:oleObj>
              </mc:Choice>
              <mc:Fallback>
                <p:oleObj name="Equation" r:id="rId6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4419600"/>
                        <a:ext cx="162444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51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with Many Bus Systems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12881"/>
              </p:ext>
            </p:extLst>
          </p:nvPr>
        </p:nvGraphicFramePr>
        <p:xfrm>
          <a:off x="457200" y="1280160"/>
          <a:ext cx="74295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Equation" r:id="rId4" imgW="7429500" imgH="5613400" progId="Equation.DSMT4">
                  <p:embed/>
                </p:oleObj>
              </mc:Choice>
              <mc:Fallback>
                <p:oleObj name="Equation" r:id="rId4" imgW="7429500" imgH="561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295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Gauss-Seidel Iteration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69739"/>
              </p:ext>
            </p:extLst>
          </p:nvPr>
        </p:nvGraphicFramePr>
        <p:xfrm>
          <a:off x="469900" y="1285875"/>
          <a:ext cx="72644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4" name="Equation" r:id="rId4" imgW="7264080" imgH="4991040" progId="Equation.DSMT4">
                  <p:embed/>
                </p:oleObj>
              </mc:Choice>
              <mc:Fallback>
                <p:oleObj name="Equation" r:id="rId4" imgW="7264080" imgH="4991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285875"/>
                        <a:ext cx="72644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Types of Power Flow Buses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three main types of power flow buses</a:t>
            </a:r>
          </a:p>
          <a:p>
            <a:pPr lvl="1"/>
            <a:r>
              <a:rPr lang="en-US" altLang="en-US" dirty="0" smtClean="0"/>
              <a:t>Load (PQ) at which P/Q are fixed; iteration solves for voltage magnitude and angle.  </a:t>
            </a:r>
          </a:p>
          <a:p>
            <a:pPr lvl="1"/>
            <a:r>
              <a:rPr lang="en-US" altLang="en-US" dirty="0" smtClean="0"/>
              <a:t>Slack at which the voltage magnitude and angle are fixed; iteration solves for P/Q injections</a:t>
            </a:r>
          </a:p>
          <a:p>
            <a:pPr lvl="1"/>
            <a:r>
              <a:rPr lang="en-US" altLang="en-US" dirty="0" smtClean="0"/>
              <a:t>Generator (PV) at which P and </a:t>
            </a:r>
            <a:r>
              <a:rPr lang="en-US" altLang="en-US" dirty="0" smtClean="0">
                <a:cs typeface="Times New Roman" pitchFamily="18" charset="0"/>
              </a:rPr>
              <a:t>|V| are fixed; iteration solves for voltage angle and Q injection</a:t>
            </a:r>
          </a:p>
          <a:p>
            <a:pPr lvl="2"/>
            <a:r>
              <a:rPr lang="en-US" altLang="en-US" sz="2400" dirty="0" smtClean="0"/>
              <a:t>special coding is needed to include PV buses in the Gauss-Seidel iteration (covered in book, but not in slides since Gauss-Seidel is no longer commonly used)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991600" cy="838200"/>
          </a:xfrm>
        </p:spPr>
        <p:txBody>
          <a:bodyPr/>
          <a:lstStyle/>
          <a:p>
            <a:r>
              <a:rPr lang="en-US" altLang="en-US" smtClean="0"/>
              <a:t>Accelerated G-S Convergence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572826"/>
              </p:ext>
            </p:extLst>
          </p:nvPr>
        </p:nvGraphicFramePr>
        <p:xfrm>
          <a:off x="457200" y="1280160"/>
          <a:ext cx="7454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Equation" r:id="rId4" imgW="7454880" imgH="4902120" progId="Equation.DSMT4">
                  <p:embed/>
                </p:oleObj>
              </mc:Choice>
              <mc:Fallback>
                <p:oleObj name="Equation" r:id="rId4" imgW="7454880" imgH="4902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549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Generator Models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3581400"/>
          </a:xfrm>
        </p:spPr>
        <p:txBody>
          <a:bodyPr/>
          <a:lstStyle/>
          <a:p>
            <a:r>
              <a:rPr lang="en-US" altLang="en-US" dirty="0"/>
              <a:t>Engineering models depend upon application</a:t>
            </a:r>
          </a:p>
          <a:p>
            <a:r>
              <a:rPr lang="en-US" altLang="en-US" dirty="0"/>
              <a:t>Generators are usually synchronous machines</a:t>
            </a:r>
          </a:p>
          <a:p>
            <a:r>
              <a:rPr lang="en-US" altLang="en-US" dirty="0"/>
              <a:t>For generators we will use two different models:</a:t>
            </a:r>
          </a:p>
          <a:p>
            <a:pPr lvl="1"/>
            <a:r>
              <a:rPr lang="en-US" altLang="en-US" dirty="0"/>
              <a:t>a steady-state model, treating the generator as a constant power source operating at a fixed voltage; this model will be used for power flow and economic analysis</a:t>
            </a:r>
          </a:p>
          <a:p>
            <a:pPr lvl="1"/>
            <a:r>
              <a:rPr lang="en-US" altLang="en-US" dirty="0"/>
              <a:t>a short term model treating the generator as a constant voltage source behind a possibly time-varying reactance</a:t>
            </a:r>
          </a:p>
          <a:p>
            <a:endParaRPr lang="en-US" altLang="en-US" dirty="0"/>
          </a:p>
        </p:txBody>
      </p:sp>
      <p:pic>
        <p:nvPicPr>
          <p:cNvPr id="33796" name="Picture 4" descr="Fig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862" b="81944"/>
          <a:stretch>
            <a:fillRect/>
          </a:stretch>
        </p:blipFill>
        <p:spPr bwMode="auto">
          <a:xfrm>
            <a:off x="990600" y="5029200"/>
            <a:ext cx="46894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3CBA209E-CC85-47D1-8CAF-9EFC90E8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76800"/>
            <a:ext cx="2794355" cy="1384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We will return to</a:t>
            </a:r>
            <a:br>
              <a:rPr lang="en-US" altLang="en-US" sz="2800" dirty="0">
                <a:solidFill>
                  <a:schemeClr val="accent4"/>
                </a:solidFill>
              </a:rPr>
            </a:br>
            <a:r>
              <a:rPr lang="en-US" altLang="en-US" sz="2800" dirty="0">
                <a:solidFill>
                  <a:schemeClr val="accent4"/>
                </a:solidFill>
              </a:rPr>
              <a:t>generator models</a:t>
            </a:r>
            <a:br>
              <a:rPr lang="en-US" altLang="en-US" sz="2800" dirty="0">
                <a:solidFill>
                  <a:schemeClr val="accent4"/>
                </a:solidFill>
              </a:rPr>
            </a:br>
            <a:r>
              <a:rPr lang="en-US" altLang="en-US" sz="2800" dirty="0">
                <a:solidFill>
                  <a:schemeClr val="accent4"/>
                </a:solidFill>
              </a:rPr>
              <a:t>in a lecture or two</a:t>
            </a:r>
            <a:endParaRPr lang="en-US" altLang="en-US" sz="2800" dirty="0">
              <a:solidFill>
                <a:schemeClr val="accent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Accelerated Convergence, cont’d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Equation" r:id="rId4" imgW="457677" imgH="793306" progId="Equation.DSMT4">
                  <p:embed/>
                </p:oleObj>
              </mc:Choice>
              <mc:Fallback>
                <p:oleObj name="Equation" r:id="rId4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75269"/>
              </p:ext>
            </p:extLst>
          </p:nvPr>
        </p:nvGraphicFramePr>
        <p:xfrm>
          <a:off x="457200" y="1280160"/>
          <a:ext cx="73025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Equation" r:id="rId6" imgW="7302500" imgH="5384800" progId="Equation.DSMT4">
                  <p:embed/>
                </p:oleObj>
              </mc:Choice>
              <mc:Fallback>
                <p:oleObj name="Equation" r:id="rId6" imgW="7302500" imgH="538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025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Gauss-Seidel Advantages/Disadvantages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Each iteration is relatively fast (computational order is proportional to number of branches + number of buses in the system</a:t>
            </a:r>
          </a:p>
          <a:p>
            <a:pPr lvl="1"/>
            <a:r>
              <a:rPr lang="en-US" altLang="en-US" dirty="0" smtClean="0"/>
              <a:t>Relatively easy to program</a:t>
            </a:r>
          </a:p>
          <a:p>
            <a:r>
              <a:rPr lang="en-US" altLang="en-US" dirty="0" smtClean="0"/>
              <a:t>Disadvantages</a:t>
            </a:r>
          </a:p>
          <a:p>
            <a:pPr lvl="1"/>
            <a:r>
              <a:rPr lang="en-US" altLang="en-US" dirty="0"/>
              <a:t>Tends to converge relatively slowly, although this can be improved with acceleration</a:t>
            </a:r>
          </a:p>
          <a:p>
            <a:pPr lvl="1"/>
            <a:r>
              <a:rPr lang="en-US" altLang="en-US" dirty="0"/>
              <a:t>Has tendency to miss solutions, particularly on large systems</a:t>
            </a:r>
          </a:p>
          <a:p>
            <a:pPr lvl="1"/>
            <a:r>
              <a:rPr lang="en-US" altLang="en-US" dirty="0"/>
              <a:t>Tends to diverge on cases with negative branch </a:t>
            </a:r>
            <a:r>
              <a:rPr lang="en-US" altLang="en-US" dirty="0" err="1"/>
              <a:t>reactances</a:t>
            </a:r>
            <a:r>
              <a:rPr lang="en-US" altLang="en-US" dirty="0"/>
              <a:t> (common with compensated lines)</a:t>
            </a:r>
          </a:p>
          <a:p>
            <a:pPr lvl="1"/>
            <a:r>
              <a:rPr lang="en-US" altLang="en-US" dirty="0"/>
              <a:t>Need to program using complex numbers</a:t>
            </a:r>
          </a:p>
          <a:p>
            <a:pPr>
              <a:buFont typeface="Wingdings" pitchFamily="2" charset="2"/>
              <a:buChar char="l"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057400"/>
          </a:xfrm>
        </p:spPr>
        <p:txBody>
          <a:bodyPr/>
          <a:lstStyle/>
          <a:p>
            <a:r>
              <a:rPr lang="en-US" altLang="en-US" dirty="0" smtClean="0"/>
              <a:t>The second major power flow solution method is the Newton-Raphson algorithm</a:t>
            </a:r>
          </a:p>
          <a:p>
            <a:r>
              <a:rPr lang="en-US" altLang="en-US" dirty="0" smtClean="0"/>
              <a:t>Key idea behind Newton-Raphson is to use sequential linearization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41016"/>
              </p:ext>
            </p:extLst>
          </p:nvPr>
        </p:nvGraphicFramePr>
        <p:xfrm>
          <a:off x="762000" y="3352800"/>
          <a:ext cx="645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Equation" r:id="rId4" imgW="6451600" imgH="914400" progId="Equation.DSMT4">
                  <p:embed/>
                </p:oleObj>
              </mc:Choice>
              <mc:Fallback>
                <p:oleObj name="Equation" r:id="rId4" imgW="6451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6451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Method (scalar)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93524"/>
              </p:ext>
            </p:extLst>
          </p:nvPr>
        </p:nvGraphicFramePr>
        <p:xfrm>
          <a:off x="457200" y="1280160"/>
          <a:ext cx="81915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Equation" r:id="rId4" imgW="8191500" imgH="4711700" progId="Equation.DSMT4">
                  <p:embed/>
                </p:oleObj>
              </mc:Choice>
              <mc:Fallback>
                <p:oleObj name="Equation" r:id="rId4" imgW="8191500" imgH="471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91500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Method, cont’d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17861"/>
              </p:ext>
            </p:extLst>
          </p:nvPr>
        </p:nvGraphicFramePr>
        <p:xfrm>
          <a:off x="457200" y="1280160"/>
          <a:ext cx="72771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Equation" r:id="rId4" imgW="7277100" imgH="4914900" progId="Equation.DSMT4">
                  <p:embed/>
                </p:oleObj>
              </mc:Choice>
              <mc:Fallback>
                <p:oleObj name="Equation" r:id="rId4" imgW="7277100" imgH="491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77100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Example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19263"/>
              </p:ext>
            </p:extLst>
          </p:nvPr>
        </p:nvGraphicFramePr>
        <p:xfrm>
          <a:off x="457200" y="1280160"/>
          <a:ext cx="69215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Equation" r:id="rId4" imgW="6921500" imgH="5384800" progId="Equation.DSMT4">
                  <p:embed/>
                </p:oleObj>
              </mc:Choice>
              <mc:Fallback>
                <p:oleObj name="Equation" r:id="rId4" imgW="6921500" imgH="538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9215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Example, cont’d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93698"/>
              </p:ext>
            </p:extLst>
          </p:nvPr>
        </p:nvGraphicFramePr>
        <p:xfrm>
          <a:off x="1066800" y="1524000"/>
          <a:ext cx="7823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2" name="Equation" r:id="rId4" imgW="7823200" imgH="4343400" progId="Equation.DSMT4">
                  <p:embed/>
                </p:oleObj>
              </mc:Choice>
              <mc:Fallback>
                <p:oleObj name="Equation" r:id="rId4" imgW="782320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823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Linear Approximations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33563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>
            <a:fillRect/>
          </a:stretch>
        </p:blipFill>
        <p:spPr bwMode="auto">
          <a:xfrm>
            <a:off x="466725" y="1378789"/>
            <a:ext cx="54768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1838325" y="3740989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98450" y="4874464"/>
            <a:ext cx="41925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Function is f(x) = x</a:t>
            </a:r>
            <a:r>
              <a:rPr lang="en-US" altLang="en-US" sz="2800" baseline="30000"/>
              <a:t>2</a:t>
            </a:r>
            <a:r>
              <a:rPr lang="en-US" altLang="en-US" sz="2800"/>
              <a:t> - 2 = 0.</a:t>
            </a:r>
          </a:p>
          <a:p>
            <a:pPr eaLnBrk="1" hangingPunct="1"/>
            <a:r>
              <a:rPr lang="en-US" altLang="en-US" sz="2800"/>
              <a:t>Solutions are points where</a:t>
            </a:r>
          </a:p>
          <a:p>
            <a:pPr eaLnBrk="1" hangingPunct="1"/>
            <a:r>
              <a:rPr lang="en-US" altLang="en-US" sz="2800"/>
              <a:t>f(x) intersects f(x) = 0 axis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267325" y="2216989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29325" y="2293189"/>
            <a:ext cx="225583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At each </a:t>
            </a:r>
          </a:p>
          <a:p>
            <a:pPr eaLnBrk="1" hangingPunct="1"/>
            <a:r>
              <a:rPr lang="en-US" altLang="en-US" sz="2800"/>
              <a:t>iteration the</a:t>
            </a:r>
          </a:p>
          <a:p>
            <a:pPr eaLnBrk="1" hangingPunct="1"/>
            <a:r>
              <a:rPr lang="en-US" altLang="en-US" sz="2800"/>
              <a:t>N-R method</a:t>
            </a:r>
          </a:p>
          <a:p>
            <a:pPr eaLnBrk="1" hangingPunct="1"/>
            <a:r>
              <a:rPr lang="en-US" altLang="en-US" sz="2800"/>
              <a:t>uses a linear</a:t>
            </a:r>
          </a:p>
          <a:p>
            <a:pPr eaLnBrk="1" hangingPunct="1"/>
            <a:r>
              <a:rPr lang="en-US" altLang="en-US" sz="2800"/>
              <a:t>approximation</a:t>
            </a:r>
          </a:p>
          <a:p>
            <a:pPr eaLnBrk="1" hangingPunct="1"/>
            <a:r>
              <a:rPr lang="en-US" altLang="en-US" sz="2800"/>
              <a:t>to determine </a:t>
            </a:r>
          </a:p>
          <a:p>
            <a:pPr eaLnBrk="1" hangingPunct="1"/>
            <a:r>
              <a:rPr lang="en-US" altLang="en-US" sz="2800"/>
              <a:t>the next value</a:t>
            </a:r>
          </a:p>
          <a:p>
            <a:pPr eaLnBrk="1" hangingPunct="1"/>
            <a:r>
              <a:rPr lang="en-US" altLang="en-US" sz="2800"/>
              <a:t>for x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 flipV="1">
            <a:off x="4733925" y="3359989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Comments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When close to the solution the error decreases quite quickly -- method has quadratic convergence</a:t>
            </a:r>
          </a:p>
          <a:p>
            <a:r>
              <a:rPr lang="en-US" altLang="en-US" dirty="0" smtClean="0"/>
              <a:t>f(x</a:t>
            </a:r>
            <a:r>
              <a:rPr lang="en-US" altLang="en-US" baseline="30000" dirty="0" smtClean="0"/>
              <a:t>(v)</a:t>
            </a:r>
            <a:r>
              <a:rPr lang="en-US" altLang="en-US" dirty="0" smtClean="0"/>
              <a:t>) is known as the mismatch, which we would like to drive to zero</a:t>
            </a:r>
          </a:p>
          <a:p>
            <a:r>
              <a:rPr lang="en-US" altLang="en-US" dirty="0" smtClean="0"/>
              <a:t>Stopping criteria is when </a:t>
            </a:r>
            <a:r>
              <a:rPr lang="en-US" altLang="en-US" dirty="0" smtClean="0">
                <a:sym typeface="Symbol" pitchFamily="18" charset="2"/>
              </a:rPr>
              <a:t></a:t>
            </a:r>
            <a:r>
              <a:rPr lang="en-US" altLang="en-US" dirty="0" smtClean="0"/>
              <a:t>f(x</a:t>
            </a:r>
            <a:r>
              <a:rPr lang="en-US" altLang="en-US" baseline="30000" dirty="0" smtClean="0"/>
              <a:t>(v)</a:t>
            </a:r>
            <a:r>
              <a:rPr lang="en-US" altLang="en-US" dirty="0" smtClean="0"/>
              <a:t>) </a:t>
            </a:r>
            <a:r>
              <a:rPr lang="en-US" altLang="en-US" dirty="0" smtClean="0">
                <a:sym typeface="Symbol" pitchFamily="18" charset="2"/>
              </a:rPr>
              <a:t></a:t>
            </a:r>
            <a:r>
              <a:rPr lang="en-US" altLang="en-US" dirty="0" smtClean="0"/>
              <a:t> &lt; </a:t>
            </a:r>
            <a:r>
              <a:rPr lang="en-US" altLang="en-US" dirty="0" smtClean="0">
                <a:sym typeface="Symbol" pitchFamily="18" charset="2"/>
              </a:rPr>
              <a:t></a:t>
            </a:r>
          </a:p>
          <a:p>
            <a:r>
              <a:rPr lang="en-US" altLang="en-US" dirty="0" smtClean="0">
                <a:sym typeface="Symbol" pitchFamily="18" charset="2"/>
              </a:rPr>
              <a:t>Results are dependent upon the initial guess.  What if we had guessed x</a:t>
            </a:r>
            <a:r>
              <a:rPr lang="en-US" altLang="en-US" baseline="30000" dirty="0" smtClean="0">
                <a:sym typeface="Symbol" pitchFamily="18" charset="2"/>
              </a:rPr>
              <a:t>(0)</a:t>
            </a:r>
            <a:r>
              <a:rPr lang="en-US" altLang="en-US" dirty="0" smtClean="0">
                <a:sym typeface="Symbol" pitchFamily="18" charset="2"/>
              </a:rPr>
              <a:t> = 0, or x </a:t>
            </a:r>
            <a:r>
              <a:rPr lang="en-US" altLang="en-US" baseline="30000" dirty="0" smtClean="0">
                <a:sym typeface="Symbol" pitchFamily="18" charset="2"/>
              </a:rPr>
              <a:t>(0)</a:t>
            </a:r>
            <a:r>
              <a:rPr lang="en-US" altLang="en-US" dirty="0" smtClean="0">
                <a:sym typeface="Symbol" pitchFamily="18" charset="2"/>
              </a:rPr>
              <a:t> = -1?</a:t>
            </a:r>
          </a:p>
          <a:p>
            <a:r>
              <a:rPr lang="en-US" altLang="en-US" dirty="0" smtClean="0">
                <a:sym typeface="Symbol" pitchFamily="18" charset="2"/>
              </a:rPr>
              <a:t>A solution’s region of attraction (ROA) is the set of initial guesses that converge to the particular solution.  The ROA is often hard to determine</a:t>
            </a:r>
          </a:p>
          <a:p>
            <a:pPr>
              <a:buFont typeface="Wingdings" pitchFamily="2" charset="2"/>
              <a:buChar char="l"/>
            </a:pPr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Flow Analysis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495800"/>
          </a:xfrm>
        </p:spPr>
        <p:txBody>
          <a:bodyPr/>
          <a:lstStyle/>
          <a:p>
            <a:r>
              <a:rPr lang="en-US" altLang="en-US" dirty="0"/>
              <a:t>We now have the necessary models to start to develop the power system analysis tools</a:t>
            </a:r>
          </a:p>
          <a:p>
            <a:r>
              <a:rPr lang="en-US" altLang="en-US" dirty="0"/>
              <a:t>The most common power system analysis tool is the power flow (also known sometimes as the load flow)</a:t>
            </a:r>
          </a:p>
          <a:p>
            <a:pPr lvl="1"/>
            <a:r>
              <a:rPr lang="en-US" altLang="en-US" dirty="0"/>
              <a:t>power flow determines how the power flows in a network</a:t>
            </a:r>
          </a:p>
          <a:p>
            <a:pPr lvl="1"/>
            <a:r>
              <a:rPr lang="en-US" altLang="en-US" dirty="0"/>
              <a:t>also used to determine all bus voltages and all currents</a:t>
            </a:r>
          </a:p>
          <a:p>
            <a:pPr lvl="1"/>
            <a:r>
              <a:rPr lang="en-US" altLang="en-US" dirty="0"/>
              <a:t>because of constant power models, power flow is a nonlinear analysis technique</a:t>
            </a:r>
          </a:p>
          <a:p>
            <a:pPr lvl="1"/>
            <a:r>
              <a:rPr lang="en-US" altLang="en-US" dirty="0"/>
              <a:t>power flow is a steady-state analysis tool</a:t>
            </a:r>
          </a:p>
          <a:p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versus Nonlinear 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 function </a:t>
            </a:r>
            <a:r>
              <a:rPr lang="en-US" altLang="en-US" b="1" dirty="0"/>
              <a:t>H</a:t>
            </a:r>
            <a:r>
              <a:rPr lang="en-US" altLang="en-US" dirty="0"/>
              <a:t> is linear if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H</a:t>
            </a:r>
            <a:r>
              <a:rPr lang="en-US" altLang="en-US" dirty="0"/>
              <a:t>(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baseline="-25000" dirty="0"/>
              <a:t>1</a:t>
            </a:r>
            <a:r>
              <a:rPr lang="en-US" altLang="en-US" b="1" dirty="0">
                <a:latin typeface="Symbol" pitchFamily="18" charset="2"/>
              </a:rPr>
              <a:t>m</a:t>
            </a:r>
            <a:r>
              <a:rPr lang="en-US" altLang="en-US" baseline="-25000" dirty="0"/>
              <a:t>1</a:t>
            </a:r>
            <a:r>
              <a:rPr lang="en-US" altLang="en-US" dirty="0"/>
              <a:t> +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baseline="-25000" dirty="0"/>
              <a:t>2</a:t>
            </a:r>
            <a:r>
              <a:rPr lang="en-US" altLang="en-US" b="1" dirty="0">
                <a:latin typeface="Symbol" pitchFamily="18" charset="2"/>
              </a:rPr>
              <a:t>m</a:t>
            </a:r>
            <a:r>
              <a:rPr lang="en-US" altLang="en-US" baseline="-25000" dirty="0"/>
              <a:t>2</a:t>
            </a:r>
            <a:r>
              <a:rPr lang="en-US" altLang="en-US" dirty="0"/>
              <a:t>) =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baseline="-25000" dirty="0"/>
              <a:t>1</a:t>
            </a:r>
            <a:r>
              <a:rPr lang="en-US" altLang="en-US" b="1" dirty="0"/>
              <a:t>H</a:t>
            </a:r>
            <a:r>
              <a:rPr lang="en-US" altLang="en-US" dirty="0"/>
              <a:t>(</a:t>
            </a:r>
            <a:r>
              <a:rPr lang="en-US" altLang="en-US" b="1" dirty="0">
                <a:latin typeface="Symbol" pitchFamily="18" charset="2"/>
              </a:rPr>
              <a:t>m</a:t>
            </a:r>
            <a:r>
              <a:rPr lang="en-US" altLang="en-US" baseline="-25000" dirty="0"/>
              <a:t>1</a:t>
            </a:r>
            <a:r>
              <a:rPr lang="en-US" altLang="en-US" dirty="0"/>
              <a:t>) +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baseline="-25000" dirty="0"/>
              <a:t>2</a:t>
            </a:r>
            <a:r>
              <a:rPr lang="en-US" altLang="en-US" b="1" dirty="0"/>
              <a:t>H</a:t>
            </a:r>
            <a:r>
              <a:rPr lang="en-US" altLang="en-US" dirty="0"/>
              <a:t>(</a:t>
            </a:r>
            <a:r>
              <a:rPr lang="en-US" altLang="en-US" b="1" dirty="0">
                <a:latin typeface="Symbol" pitchFamily="18" charset="2"/>
              </a:rPr>
              <a:t>m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r>
              <a:rPr lang="en-US" altLang="en-US" dirty="0"/>
              <a:t>That is</a:t>
            </a:r>
          </a:p>
          <a:p>
            <a:pPr marL="0" indent="0">
              <a:buNone/>
            </a:pPr>
            <a:r>
              <a:rPr lang="en-US" altLang="en-US" dirty="0"/>
              <a:t>	1)	the output is proportional to the input</a:t>
            </a:r>
          </a:p>
          <a:p>
            <a:pPr marL="0" indent="0">
              <a:buNone/>
            </a:pPr>
            <a:r>
              <a:rPr lang="en-US" altLang="en-US" dirty="0"/>
              <a:t>	2)	the principle of superposition holds</a:t>
            </a:r>
          </a:p>
          <a:p>
            <a:pPr marL="0" indent="0">
              <a:buNone/>
            </a:pPr>
            <a:r>
              <a:rPr lang="en-US" altLang="en-US" b="1" dirty="0"/>
              <a:t>Linear Example:</a:t>
            </a:r>
            <a:r>
              <a:rPr lang="en-US" altLang="en-US" dirty="0"/>
              <a:t> 	</a:t>
            </a:r>
            <a:r>
              <a:rPr lang="en-US" altLang="en-US" b="1" dirty="0"/>
              <a:t>y</a:t>
            </a:r>
            <a:r>
              <a:rPr lang="en-US" altLang="en-US" dirty="0"/>
              <a:t> = </a:t>
            </a:r>
            <a:r>
              <a:rPr lang="en-US" altLang="en-US" b="1" dirty="0"/>
              <a:t>H</a:t>
            </a:r>
            <a:r>
              <a:rPr lang="en-US" altLang="en-US" dirty="0"/>
              <a:t>(</a:t>
            </a:r>
            <a:r>
              <a:rPr lang="en-US" altLang="en-US" b="1" dirty="0"/>
              <a:t>x</a:t>
            </a:r>
            <a:r>
              <a:rPr lang="en-US" altLang="en-US" dirty="0"/>
              <a:t>) = c </a:t>
            </a:r>
            <a:r>
              <a:rPr lang="en-US" altLang="en-US" b="1" dirty="0"/>
              <a:t>x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				</a:t>
            </a:r>
            <a:r>
              <a:rPr lang="en-US" altLang="en-US" b="1" dirty="0"/>
              <a:t>y</a:t>
            </a:r>
            <a:r>
              <a:rPr lang="en-US" altLang="en-US" dirty="0"/>
              <a:t> = c(</a:t>
            </a:r>
            <a:r>
              <a:rPr lang="en-US" altLang="en-US" b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+</a:t>
            </a:r>
            <a:r>
              <a:rPr lang="en-US" altLang="en-US" b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) = c</a:t>
            </a:r>
            <a:r>
              <a:rPr lang="en-US" altLang="en-US" b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 + c </a:t>
            </a:r>
            <a:r>
              <a:rPr lang="en-US" altLang="en-US" b="1" dirty="0"/>
              <a:t>x</a:t>
            </a:r>
            <a:r>
              <a:rPr lang="en-US" altLang="en-US" baseline="-25000" dirty="0"/>
              <a:t>2</a:t>
            </a:r>
          </a:p>
          <a:p>
            <a:pPr marL="0" indent="0">
              <a:buNone/>
            </a:pPr>
            <a:r>
              <a:rPr lang="en-US" altLang="en-US" b="1" dirty="0"/>
              <a:t>Nonlinear Example:</a:t>
            </a:r>
            <a:r>
              <a:rPr lang="en-US" altLang="en-US" dirty="0"/>
              <a:t> </a:t>
            </a:r>
            <a:r>
              <a:rPr lang="en-US" altLang="en-US" b="1" dirty="0"/>
              <a:t>y</a:t>
            </a:r>
            <a:r>
              <a:rPr lang="en-US" altLang="en-US" dirty="0"/>
              <a:t> = </a:t>
            </a:r>
            <a:r>
              <a:rPr lang="en-US" altLang="en-US" b="1" dirty="0"/>
              <a:t>H</a:t>
            </a:r>
            <a:r>
              <a:rPr lang="en-US" altLang="en-US" dirty="0"/>
              <a:t>(</a:t>
            </a:r>
            <a:r>
              <a:rPr lang="en-US" altLang="en-US" b="1" dirty="0"/>
              <a:t>x</a:t>
            </a:r>
            <a:r>
              <a:rPr lang="en-US" altLang="en-US" dirty="0"/>
              <a:t>) = c </a:t>
            </a:r>
            <a:r>
              <a:rPr lang="en-US" altLang="en-US" b="1" dirty="0"/>
              <a:t>x</a:t>
            </a:r>
            <a:r>
              <a:rPr lang="en-US" altLang="en-US" b="1" baseline="30000" dirty="0"/>
              <a:t>2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				 </a:t>
            </a:r>
            <a:r>
              <a:rPr lang="en-US" altLang="en-US" b="1" dirty="0"/>
              <a:t>y</a:t>
            </a:r>
            <a:r>
              <a:rPr lang="en-US" altLang="en-US" dirty="0"/>
              <a:t> = c(</a:t>
            </a:r>
            <a:r>
              <a:rPr lang="en-US" altLang="en-US" b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+</a:t>
            </a:r>
            <a:r>
              <a:rPr lang="en-US" altLang="en-US" b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  <a:r>
              <a:rPr lang="en-US" altLang="en-US" baseline="30000" dirty="0"/>
              <a:t>2</a:t>
            </a:r>
            <a:r>
              <a:rPr lang="en-US" altLang="en-US" dirty="0"/>
              <a:t> ≠ (c</a:t>
            </a:r>
            <a:r>
              <a:rPr lang="en-US" altLang="en-US" b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)</a:t>
            </a:r>
            <a:r>
              <a:rPr lang="en-US" altLang="en-US" baseline="30000" dirty="0"/>
              <a:t>2</a:t>
            </a:r>
            <a:r>
              <a:rPr lang="en-US" altLang="en-US" dirty="0"/>
              <a:t> + (c </a:t>
            </a:r>
            <a:r>
              <a:rPr lang="en-US" altLang="en-US" b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  <a:r>
              <a:rPr lang="en-US" altLang="en-US" baseline="30000" dirty="0"/>
              <a:t>2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Power System Elements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68453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Equation" r:id="rId4" imgW="6845300" imgH="3009900" progId="Equation.DSMT4">
                  <p:embed/>
                </p:oleObj>
              </mc:Choice>
              <mc:Fallback>
                <p:oleObj name="Equation" r:id="rId4" imgW="6845300" imgH="3009900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453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Fig9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81944"/>
          <a:stretch>
            <a:fillRect/>
          </a:stretch>
        </p:blipFill>
        <p:spPr bwMode="auto">
          <a:xfrm>
            <a:off x="457200" y="4419600"/>
            <a:ext cx="5943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Power System Elements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600200"/>
          </a:xfrm>
        </p:spPr>
        <p:txBody>
          <a:bodyPr/>
          <a:lstStyle/>
          <a:p>
            <a:r>
              <a:rPr lang="en-US" altLang="en-US" dirty="0"/>
              <a:t>Constant power loads and generator injections are nonlinear and hence systems with these elements can not be analyzed by superposition</a:t>
            </a:r>
          </a:p>
        </p:txBody>
      </p:sp>
      <p:pic>
        <p:nvPicPr>
          <p:cNvPr id="36868" name="Picture 4" descr="Fig9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631"/>
          <a:stretch>
            <a:fillRect/>
          </a:stretch>
        </p:blipFill>
        <p:spPr bwMode="auto">
          <a:xfrm>
            <a:off x="762000" y="2667000"/>
            <a:ext cx="5943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7267575" cy="94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Nonlinear problems can be very difficult to solve,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and usually require an iterative approach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01000" cy="838200"/>
          </a:xfrm>
        </p:spPr>
        <p:txBody>
          <a:bodyPr/>
          <a:lstStyle/>
          <a:p>
            <a:r>
              <a:rPr lang="en-US" altLang="en-US"/>
              <a:t>Nonlinear Systems May Have Multiple Solutions or No Solution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990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Example 1:	x</a:t>
            </a:r>
            <a:r>
              <a:rPr lang="en-US" altLang="en-US" baseline="30000" dirty="0"/>
              <a:t>2</a:t>
            </a:r>
            <a:r>
              <a:rPr lang="en-US" altLang="en-US" dirty="0"/>
              <a:t> - 2 = 0 has solutions x = </a:t>
            </a:r>
            <a:r>
              <a:rPr lang="en-US" altLang="en-US" dirty="0">
                <a:sym typeface="Symbol" pitchFamily="18" charset="2"/>
              </a:rPr>
              <a:t>1.414…</a:t>
            </a:r>
          </a:p>
          <a:p>
            <a:pPr marL="0" indent="0">
              <a:buNone/>
            </a:pPr>
            <a:r>
              <a:rPr lang="en-US" altLang="en-US" dirty="0">
                <a:sym typeface="Symbol" pitchFamily="18" charset="2"/>
              </a:rPr>
              <a:t>Example 2:  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>
                <a:sym typeface="Symbol" pitchFamily="18" charset="2"/>
              </a:rPr>
              <a:t> + 2 = 0 has no real solution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3575" y="2538816"/>
            <a:ext cx="7057426" cy="3743325"/>
            <a:chOff x="663575" y="2538816"/>
            <a:chExt cx="7057426" cy="3743325"/>
          </a:xfrm>
        </p:grpSpPr>
        <p:pic>
          <p:nvPicPr>
            <p:cNvPr id="37892" name="Picture 4" descr="fig96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3078956"/>
              <a:ext cx="6781800" cy="243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805851" y="2538816"/>
              <a:ext cx="20304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f</a:t>
              </a:r>
              <a:r>
                <a:rPr lang="en-US" altLang="en-US" sz="2800"/>
                <a:t>(x) = x</a:t>
              </a:r>
              <a:r>
                <a:rPr lang="en-US" altLang="en-US" sz="2800" baseline="30000"/>
                <a:t>2</a:t>
              </a:r>
              <a:r>
                <a:rPr lang="en-US" altLang="en-US" sz="2800"/>
                <a:t> - 2  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4707926" y="2548341"/>
              <a:ext cx="21113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f</a:t>
              </a:r>
              <a:r>
                <a:rPr lang="en-US" altLang="en-US" sz="2800"/>
                <a:t>(x) = x</a:t>
              </a:r>
              <a:r>
                <a:rPr lang="en-US" altLang="en-US" sz="2800" baseline="30000"/>
                <a:t>2</a:t>
              </a:r>
              <a:r>
                <a:rPr lang="en-US" altLang="en-US" sz="2800"/>
                <a:t> + 2  </a:t>
              </a:r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2040926" y="4605741"/>
              <a:ext cx="533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H="1" flipV="1">
              <a:off x="1278926" y="4529541"/>
              <a:ext cx="7620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669326" y="5824941"/>
              <a:ext cx="3648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two solutions where f(x) = 0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5165126" y="5748741"/>
              <a:ext cx="2555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no solution f(x) = 0</a:t>
              </a:r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 flipV="1">
              <a:off x="5698526" y="4605741"/>
              <a:ext cx="152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2883</TotalTime>
  <Words>1411</Words>
  <Application>Microsoft Office PowerPoint</Application>
  <PresentationFormat>On-screen Show (4:3)</PresentationFormat>
  <Paragraphs>262</Paragraphs>
  <Slides>48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Capsules</vt:lpstr>
      <vt:lpstr>Equation</vt:lpstr>
      <vt:lpstr>ECEN 460  Power System Operation and Control</vt:lpstr>
      <vt:lpstr>Announcements</vt:lpstr>
      <vt:lpstr>Load Models</vt:lpstr>
      <vt:lpstr>Generator Models</vt:lpstr>
      <vt:lpstr>Power Flow Analysis</vt:lpstr>
      <vt:lpstr>Linear versus Nonlinear Systems</vt:lpstr>
      <vt:lpstr>Linear Power System Elements</vt:lpstr>
      <vt:lpstr>Nonlinear Power System Elements</vt:lpstr>
      <vt:lpstr>Nonlinear Systems May Have Multiple Solutions or No Solution</vt:lpstr>
      <vt:lpstr>Multiple Solution Example 3</vt:lpstr>
      <vt:lpstr>Bus Admittance Matrix or Ybus</vt:lpstr>
      <vt:lpstr>Ybus Example</vt:lpstr>
      <vt:lpstr>Ybus Example, cont’d</vt:lpstr>
      <vt:lpstr>Ybus Example, cont’d</vt:lpstr>
      <vt:lpstr>Modeling Shunts in the Ybus </vt:lpstr>
      <vt:lpstr>Two Bus System Example</vt:lpstr>
      <vt:lpstr>Using the Ybus</vt:lpstr>
      <vt:lpstr>Solving for Bus Currents</vt:lpstr>
      <vt:lpstr>Solving for Bus Voltages</vt:lpstr>
      <vt:lpstr>Ybus in PowerWorld</vt:lpstr>
      <vt:lpstr>Power Flow Analysis</vt:lpstr>
      <vt:lpstr>Power Balance Equations</vt:lpstr>
      <vt:lpstr>Power Balance Equations, cont’d</vt:lpstr>
      <vt:lpstr>Real Power Balance Equations</vt:lpstr>
      <vt:lpstr>Power Flow Requires Iterative Solution</vt:lpstr>
      <vt:lpstr>Gauss Iteration</vt:lpstr>
      <vt:lpstr>Gauss Iteration Example</vt:lpstr>
      <vt:lpstr>Stopping Criteria</vt:lpstr>
      <vt:lpstr>Gauss Power Flow</vt:lpstr>
      <vt:lpstr>Gauss Two Bus Power Flow Example</vt:lpstr>
      <vt:lpstr>Gauss Two Bus Example, cont’d</vt:lpstr>
      <vt:lpstr>Gauss Two Bus Example, cont’d</vt:lpstr>
      <vt:lpstr>Gauss Two Bus Example, cont’d</vt:lpstr>
      <vt:lpstr>Slack Bus</vt:lpstr>
      <vt:lpstr>Stated Another Way </vt:lpstr>
      <vt:lpstr>Gauss with Many Bus Systems</vt:lpstr>
      <vt:lpstr>Gauss-Seidel Iteration</vt:lpstr>
      <vt:lpstr>Three Types of Power Flow Buses</vt:lpstr>
      <vt:lpstr>Accelerated G-S Convergence</vt:lpstr>
      <vt:lpstr>Accelerated Convergence, cont’d</vt:lpstr>
      <vt:lpstr>Gauss-Seidel Advantages/Disadvantages</vt:lpstr>
      <vt:lpstr>Newton-Raphson Algorithm</vt:lpstr>
      <vt:lpstr>Newton-Raphson Method (scalar)</vt:lpstr>
      <vt:lpstr>Newton-Raphson Method, cont’d</vt:lpstr>
      <vt:lpstr>Newton-Raphson Example</vt:lpstr>
      <vt:lpstr>Newton-Raphson Example, cont’d</vt:lpstr>
      <vt:lpstr>Sequential Linear Approximations</vt:lpstr>
      <vt:lpstr>Newton-Raphson Comments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256</cp:revision>
  <cp:lastPrinted>2011-08-22T16:49:24Z</cp:lastPrinted>
  <dcterms:created xsi:type="dcterms:W3CDTF">2000-05-11T14:27:08Z</dcterms:created>
  <dcterms:modified xsi:type="dcterms:W3CDTF">2017-09-23T21:08:27Z</dcterms:modified>
</cp:coreProperties>
</file>