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5"/>
  </p:notesMasterIdLst>
  <p:handoutMasterIdLst>
    <p:handoutMasterId r:id="rId36"/>
  </p:handoutMasterIdLst>
  <p:sldIdLst>
    <p:sldId id="486" r:id="rId2"/>
    <p:sldId id="411" r:id="rId3"/>
    <p:sldId id="559" r:id="rId4"/>
    <p:sldId id="560" r:id="rId5"/>
    <p:sldId id="561" r:id="rId6"/>
    <p:sldId id="511" r:id="rId7"/>
    <p:sldId id="513" r:id="rId8"/>
    <p:sldId id="514" r:id="rId9"/>
    <p:sldId id="567" r:id="rId10"/>
    <p:sldId id="568" r:id="rId11"/>
    <p:sldId id="515" r:id="rId12"/>
    <p:sldId id="518" r:id="rId13"/>
    <p:sldId id="519" r:id="rId14"/>
    <p:sldId id="562" r:id="rId15"/>
    <p:sldId id="520" r:id="rId16"/>
    <p:sldId id="521" r:id="rId17"/>
    <p:sldId id="522" r:id="rId18"/>
    <p:sldId id="523" r:id="rId19"/>
    <p:sldId id="524" r:id="rId20"/>
    <p:sldId id="554" r:id="rId21"/>
    <p:sldId id="564" r:id="rId22"/>
    <p:sldId id="555" r:id="rId23"/>
    <p:sldId id="556" r:id="rId24"/>
    <p:sldId id="565" r:id="rId25"/>
    <p:sldId id="566" r:id="rId26"/>
    <p:sldId id="557" r:id="rId27"/>
    <p:sldId id="563" r:id="rId28"/>
    <p:sldId id="525" r:id="rId29"/>
    <p:sldId id="558" r:id="rId30"/>
    <p:sldId id="526" r:id="rId31"/>
    <p:sldId id="527" r:id="rId32"/>
    <p:sldId id="528" r:id="rId33"/>
    <p:sldId id="529" r:id="rId3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A423ED-081E-41B9-9974-16423609CDC6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5307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66163B-F286-4B7E-9654-765FE8CB7FA7}" type="slidenum">
              <a:rPr lang="en-US" altLang="en-US" sz="1200"/>
              <a:pPr eaLnBrk="1" hangingPunct="1"/>
              <a:t>30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600E84-925B-4DA8-9A87-5C749ACECB51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19: Power Markets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Price Spike on Oct 9,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 smtClean="0"/>
              <a:t>ERCOT’s real-time prices went up to $1251/MWh</a:t>
            </a:r>
          </a:p>
          <a:p>
            <a:pPr lvl="1"/>
            <a:r>
              <a:rPr lang="en-US" dirty="0" smtClean="0"/>
              <a:t>Partially due to high temperatures and units on maintenance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9113" y="6172200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www.rtoinsider.com/ercot-ferc-heat-wave-natural-gas-prices-77210</a:t>
            </a:r>
            <a:r>
              <a:rPr lang="en-US" sz="1600" dirty="0"/>
              <a:t>/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57091"/>
            <a:ext cx="7272787" cy="364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7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Symptoms of Market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Economic theory tells us that in a market with perfect competition, prices should be equal to the marginal cost to supply the product</a:t>
            </a:r>
          </a:p>
          <a:p>
            <a:r>
              <a:rPr lang="en-US" altLang="en-US" dirty="0"/>
              <a:t>Therefore prices above marginal cost can indicate market </a:t>
            </a:r>
            <a:r>
              <a:rPr lang="en-US" altLang="en-US" dirty="0" smtClean="0"/>
              <a:t>power</a:t>
            </a:r>
          </a:p>
          <a:p>
            <a:r>
              <a:rPr lang="en-US" altLang="en-US" dirty="0" smtClean="0"/>
              <a:t>Proof: Let the amount of product = q, price = p, the supply cost = C(s), and Profit = P=q*p – C(s)</a:t>
            </a:r>
          </a:p>
          <a:p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0313"/>
              </p:ext>
            </p:extLst>
          </p:nvPr>
        </p:nvGraphicFramePr>
        <p:xfrm>
          <a:off x="990600" y="4572000"/>
          <a:ext cx="705306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3" imgW="5041800" imgH="1523880" progId="Equation.DSMT4">
                  <p:embed/>
                </p:oleObj>
              </mc:Choice>
              <mc:Fallback>
                <p:oleObj name="Equation" r:id="rId3" imgW="504180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4572000"/>
                        <a:ext cx="7053061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73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Power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 smtClean="0"/>
              <a:t>In general market power analysis requires three steps</a:t>
            </a:r>
          </a:p>
          <a:p>
            <a:pPr lvl="1"/>
            <a:r>
              <a:rPr lang="en-US" dirty="0" smtClean="0"/>
              <a:t>Identify relevant product or service (e.g., non-firm energy, capacity)</a:t>
            </a:r>
          </a:p>
          <a:p>
            <a:pPr lvl="1"/>
            <a:r>
              <a:rPr lang="en-US" dirty="0" smtClean="0"/>
              <a:t>Identify relevant geographic market</a:t>
            </a:r>
          </a:p>
          <a:p>
            <a:pPr lvl="2"/>
            <a:r>
              <a:rPr lang="en-US" dirty="0" smtClean="0"/>
              <a:t>Challenge in electric grids is the market can change with transmission system loading</a:t>
            </a:r>
          </a:p>
          <a:p>
            <a:pPr lvl="1"/>
            <a:r>
              <a:rPr lang="en-US" dirty="0" smtClean="0"/>
              <a:t>Evaluate market concentration</a:t>
            </a:r>
          </a:p>
          <a:p>
            <a:pPr lvl="2"/>
            <a:r>
              <a:rPr lang="en-US" dirty="0" smtClean="0"/>
              <a:t>One general measure of market power is the </a:t>
            </a:r>
            <a:r>
              <a:rPr lang="en-US" dirty="0" err="1" smtClean="0"/>
              <a:t>Herfindahl-Hirshman</a:t>
            </a:r>
            <a:r>
              <a:rPr lang="en-US" dirty="0" smtClean="0"/>
              <a:t> Index (HHI)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797734"/>
              </p:ext>
            </p:extLst>
          </p:nvPr>
        </p:nvGraphicFramePr>
        <p:xfrm>
          <a:off x="1447800" y="4953000"/>
          <a:ext cx="4437062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" imgW="2654280" imgH="901440" progId="Equation.DSMT4">
                  <p:embed/>
                </p:oleObj>
              </mc:Choice>
              <mc:Fallback>
                <p:oleObj name="Equation" r:id="rId3" imgW="2654280" imgH="901440" progId="Equation.DSMT4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4437062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6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HHI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monopoly the HHI = 10,000</a:t>
            </a:r>
          </a:p>
          <a:p>
            <a:r>
              <a:rPr lang="en-US" altLang="en-US" dirty="0"/>
              <a:t>If N=4, q</a:t>
            </a:r>
            <a:r>
              <a:rPr lang="en-US" altLang="en-US" baseline="-25000" dirty="0"/>
              <a:t>1</a:t>
            </a:r>
            <a:r>
              <a:rPr lang="en-US" altLang="en-US" dirty="0"/>
              <a:t>=40%, q</a:t>
            </a:r>
            <a:r>
              <a:rPr lang="en-US" altLang="en-US" baseline="-25000" dirty="0"/>
              <a:t>2</a:t>
            </a:r>
            <a:r>
              <a:rPr lang="en-US" altLang="en-US" dirty="0"/>
              <a:t>=25%, q</a:t>
            </a:r>
            <a:r>
              <a:rPr lang="en-US" altLang="en-US" baseline="-25000" dirty="0"/>
              <a:t>3</a:t>
            </a:r>
            <a:r>
              <a:rPr lang="en-US" altLang="en-US" dirty="0"/>
              <a:t>=25%, q</a:t>
            </a:r>
            <a:r>
              <a:rPr lang="en-US" altLang="en-US" baseline="-25000" dirty="0"/>
              <a:t>4</a:t>
            </a:r>
            <a:r>
              <a:rPr lang="en-US" altLang="en-US" dirty="0"/>
              <a:t>=10%, then HHI = 2950</a:t>
            </a:r>
          </a:p>
          <a:p>
            <a:r>
              <a:rPr lang="en-US" altLang="en-US" dirty="0" smtClean="0"/>
              <a:t>DOJ/FTC standards</a:t>
            </a:r>
            <a:r>
              <a:rPr lang="en-US" altLang="en-US" dirty="0"/>
              <a:t>, adopted by FERC </a:t>
            </a:r>
            <a:r>
              <a:rPr lang="en-US" altLang="en-US" dirty="0" smtClean="0"/>
              <a:t>in 1992 for </a:t>
            </a:r>
            <a:r>
              <a:rPr lang="en-US" altLang="en-US" dirty="0"/>
              <a:t>merger analysis</a:t>
            </a:r>
          </a:p>
          <a:p>
            <a:pPr lvl="1"/>
            <a:r>
              <a:rPr lang="en-US" altLang="en-US" dirty="0"/>
              <a:t>HHI below 1000 is considered to represent an </a:t>
            </a:r>
            <a:r>
              <a:rPr lang="en-US" altLang="en-US" dirty="0" err="1"/>
              <a:t>unconcentrated</a:t>
            </a:r>
            <a:r>
              <a:rPr lang="en-US" altLang="en-US" dirty="0"/>
              <a:t> market</a:t>
            </a:r>
          </a:p>
          <a:p>
            <a:pPr lvl="1"/>
            <a:r>
              <a:rPr lang="en-US" altLang="en-US" dirty="0"/>
              <a:t>anything above 1800 is considered </a:t>
            </a:r>
            <a:r>
              <a:rPr lang="en-US" altLang="en-US" dirty="0" smtClean="0"/>
              <a:t>concentrated</a:t>
            </a:r>
          </a:p>
          <a:p>
            <a:r>
              <a:rPr lang="en-US" altLang="en-US" dirty="0" smtClean="0"/>
              <a:t>Values were updated in 2010 to &lt; 1500 for </a:t>
            </a:r>
            <a:r>
              <a:rPr lang="en-US" altLang="en-US" dirty="0" err="1" smtClean="0"/>
              <a:t>unconcentrated</a:t>
            </a:r>
            <a:r>
              <a:rPr lang="en-US" altLang="en-US" dirty="0" smtClean="0"/>
              <a:t>, and &gt; 2500 highly concentrated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0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HHI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company with 15 GW of generation seeks to merge with a company with 5 GW of generation in an 80 GW market.  Assuming the new company is the largest in the market, what is the largest possible value for the new HHI?  </a:t>
            </a:r>
          </a:p>
          <a:p>
            <a:pPr lvl="1"/>
            <a:r>
              <a:rPr lang="en-US" dirty="0" smtClean="0"/>
              <a:t>The new company would have 25% market share.  Since it is the largest, the highest HHI would be if there were three other companies almost as large (say close to 25% each).  So the HHI in this case would be 4 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 </a:t>
            </a:r>
            <a:r>
              <a:rPr lang="en-US" dirty="0" smtClean="0"/>
              <a:t>25</a:t>
            </a:r>
            <a:r>
              <a:rPr lang="en-US" baseline="30000" dirty="0" smtClean="0"/>
              <a:t>2</a:t>
            </a:r>
            <a:r>
              <a:rPr lang="en-US" dirty="0" smtClean="0"/>
              <a:t> = 2500.  Of course if there are lots of other small companies it would be substantially less.  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6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Collusion and Price Fixing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 smtClean="0"/>
              <a:t>Sherman Antitrust Act of 1890 attempts to prevent the artificial rising of prices by restriction of trade or supply</a:t>
            </a:r>
          </a:p>
          <a:p>
            <a:pPr lvl="1"/>
            <a:r>
              <a:rPr lang="en-US" dirty="0" smtClean="0"/>
              <a:t>Goal is to preserve a competitive marketplace and prevent consumers from abuses</a:t>
            </a:r>
          </a:p>
          <a:p>
            <a:pPr lvl="1"/>
            <a:r>
              <a:rPr lang="en-US" dirty="0" smtClean="0"/>
              <a:t>An “innocent monopoly” is allowed, but trying to artificially maintain that status is not</a:t>
            </a:r>
          </a:p>
          <a:p>
            <a:r>
              <a:rPr lang="en-US" dirty="0" smtClean="0"/>
              <a:t>Agreements between competitors to tamper with prices (price fixing) could be a Sherman Act violation</a:t>
            </a:r>
          </a:p>
          <a:p>
            <a:r>
              <a:rPr lang="en-US" dirty="0" smtClean="0"/>
              <a:t>Competitors often need to collaborate but cannot collude (which is defined as acting together in secret to achieve an illegal purpose)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1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Optimization in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altLang="en-US" dirty="0"/>
              <a:t>When studying markets we’d like to determine an equilibrium </a:t>
            </a:r>
            <a:r>
              <a:rPr lang="en-US" altLang="en-US" dirty="0" smtClean="0"/>
              <a:t>point with the assumption each </a:t>
            </a:r>
            <a:r>
              <a:rPr lang="en-US" altLang="en-US" dirty="0"/>
              <a:t>player is trying to maximize their profit</a:t>
            </a:r>
          </a:p>
          <a:p>
            <a:r>
              <a:rPr lang="en-US" altLang="en-US" dirty="0"/>
              <a:t>This is called the Nash Equilibrium, which has the following definition:</a:t>
            </a:r>
          </a:p>
          <a:p>
            <a:pPr lvl="1"/>
            <a:r>
              <a:rPr lang="en-US" altLang="en-US" dirty="0"/>
              <a:t>An individual looks at what its opponents are presently doing</a:t>
            </a:r>
          </a:p>
          <a:p>
            <a:pPr lvl="1"/>
            <a:r>
              <a:rPr lang="en-US" altLang="en-US" dirty="0"/>
              <a:t>The individual’s best response to </a:t>
            </a:r>
            <a:r>
              <a:rPr lang="en-US" altLang="en-US" dirty="0" smtClean="0"/>
              <a:t>its opponents’ </a:t>
            </a:r>
            <a:r>
              <a:rPr lang="en-US" altLang="en-US" dirty="0"/>
              <a:t>behavior is to continue its present behavior</a:t>
            </a:r>
          </a:p>
          <a:p>
            <a:pPr lvl="1"/>
            <a:r>
              <a:rPr lang="en-US" altLang="en-US" dirty="0"/>
              <a:t>This is true for ALL individuals in the </a:t>
            </a:r>
            <a:r>
              <a:rPr lang="en-US" altLang="en-US" dirty="0" smtClean="0"/>
              <a:t>market</a:t>
            </a:r>
          </a:p>
          <a:p>
            <a:r>
              <a:rPr lang="en-US" altLang="en-US" dirty="0" smtClean="0"/>
              <a:t>The movie “A Beautiful Mind” is about John Nash’s Life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05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Nash Equilibrium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Consider a two player game, where each player has </a:t>
            </a:r>
            <a:r>
              <a:rPr lang="en-US" altLang="en-US" dirty="0" smtClean="0"/>
              <a:t>three choices</a:t>
            </a:r>
            <a:r>
              <a:rPr lang="en-US" altLang="en-US" dirty="0"/>
              <a:t>.  The table summaries the payoff for each </a:t>
            </a:r>
            <a:r>
              <a:rPr lang="en-US" altLang="en-US" dirty="0" smtClean="0"/>
              <a:t>player  (</a:t>
            </a:r>
            <a:r>
              <a:rPr lang="en-US" altLang="en-US" dirty="0"/>
              <a:t>player 1, player 2).  The Nash equilibrium is shown in red.</a:t>
            </a:r>
          </a:p>
          <a:p>
            <a:r>
              <a:rPr lang="en-US" altLang="en-US" dirty="0"/>
              <a:t>A Nash equilibrium requires players have mutually </a:t>
            </a:r>
            <a:r>
              <a:rPr lang="en-US" altLang="en-US" dirty="0" smtClean="0"/>
              <a:t>correct assumptions</a:t>
            </a:r>
            <a:r>
              <a:rPr lang="en-US" alt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967905"/>
            <a:ext cx="5029200" cy="23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8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</a:t>
            </a:r>
            <a:r>
              <a:rPr lang="en-US" dirty="0" smtClean="0"/>
              <a:t>Equilibrium and the Prisoner’s Dilemma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2225040"/>
          </a:xfrm>
        </p:spPr>
        <p:txBody>
          <a:bodyPr/>
          <a:lstStyle/>
          <a:p>
            <a:r>
              <a:rPr lang="en-US" dirty="0" smtClean="0"/>
              <a:t>Two prisoners are being interrogated simultaneously.  If they betray their fell criminal then they will get a lighter sentence, unless both of them betray each other.  Then both serve a long sentence.  If neither talks then the sentences will be lighter.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657601"/>
            <a:ext cx="4114800" cy="229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3505200"/>
            <a:ext cx="3323346" cy="224676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Here a higher number</a:t>
            </a:r>
            <a:br>
              <a:rPr lang="en-US" dirty="0" smtClean="0"/>
            </a:br>
            <a:r>
              <a:rPr lang="en-US" dirty="0" smtClean="0"/>
              <a:t>is better, but the </a:t>
            </a:r>
            <a:br>
              <a:rPr lang="en-US" dirty="0" smtClean="0"/>
            </a:br>
            <a:r>
              <a:rPr lang="en-US" dirty="0" smtClean="0"/>
              <a:t>Nash Equilibrium</a:t>
            </a:r>
            <a:br>
              <a:rPr lang="en-US" dirty="0" smtClean="0"/>
            </a:br>
            <a:r>
              <a:rPr lang="en-US" dirty="0" smtClean="0"/>
              <a:t>is actually worse for</a:t>
            </a:r>
            <a:br>
              <a:rPr lang="en-US" dirty="0" smtClean="0"/>
            </a:br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4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Nash Equilibrium in Which a Mixed Strategy is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539240"/>
          </a:xfrm>
        </p:spPr>
        <p:txBody>
          <a:bodyPr/>
          <a:lstStyle/>
          <a:p>
            <a:r>
              <a:rPr lang="en-US" altLang="en-US" dirty="0"/>
              <a:t>Consider the Nash Equilibrium for the game paper, scissors </a:t>
            </a:r>
            <a:r>
              <a:rPr lang="en-US" altLang="en-US" dirty="0" smtClean="0"/>
              <a:t>&amp; </a:t>
            </a:r>
            <a:r>
              <a:rPr lang="en-US" altLang="en-US" dirty="0"/>
              <a:t>rock.  This game has no Nash </a:t>
            </a:r>
            <a:r>
              <a:rPr lang="en-US" altLang="en-US" dirty="0" smtClean="0"/>
              <a:t>Equilibrium, indicating that a mixed strategy is best  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6516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7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10600" cy="3733800"/>
          </a:xfrm>
        </p:spPr>
        <p:txBody>
          <a:bodyPr/>
          <a:lstStyle/>
          <a:p>
            <a:r>
              <a:rPr lang="en-US" dirty="0" smtClean="0"/>
              <a:t>Begin reading Chapter 11</a:t>
            </a:r>
            <a:endParaRPr lang="en-US" dirty="0"/>
          </a:p>
          <a:p>
            <a:r>
              <a:rPr lang="en-US" dirty="0" smtClean="0"/>
              <a:t>Design </a:t>
            </a:r>
            <a:r>
              <a:rPr lang="en-US" dirty="0"/>
              <a:t>project is </a:t>
            </a:r>
            <a:r>
              <a:rPr lang="en-US" dirty="0" smtClean="0"/>
              <a:t>due </a:t>
            </a:r>
            <a:r>
              <a:rPr lang="en-US" dirty="0"/>
              <a:t>on Dec 2; details o</a:t>
            </a:r>
            <a:r>
              <a:rPr lang="en-US" dirty="0" smtClean="0"/>
              <a:t>n </a:t>
            </a:r>
            <a:r>
              <a:rPr lang="en-US" dirty="0"/>
              <a:t>the </a:t>
            </a:r>
            <a:r>
              <a:rPr lang="en-US" dirty="0" smtClean="0"/>
              <a:t>website</a:t>
            </a:r>
          </a:p>
          <a:p>
            <a:r>
              <a:rPr lang="en-US" dirty="0" smtClean="0"/>
              <a:t>Homework 7 is 6.65, 6.69, 6.72, 11.4, 11.7; it should be done before second exam but need not be turned in</a:t>
            </a:r>
          </a:p>
          <a:p>
            <a:r>
              <a:rPr lang="en-US" dirty="0" smtClean="0"/>
              <a:t>No lab week of Nov 13; lab 9 is on Nov 20/21 and lab 10 is on Nov 27/28; no lab week of Dec 4 </a:t>
            </a:r>
          </a:p>
          <a:p>
            <a:r>
              <a:rPr lang="en-US" dirty="0" smtClean="0"/>
              <a:t>Exam </a:t>
            </a:r>
            <a:r>
              <a:rPr lang="en-US" dirty="0"/>
              <a:t>2 is during class on November </a:t>
            </a:r>
            <a:r>
              <a:rPr lang="en-US" dirty="0" smtClean="0"/>
              <a:t>14</a:t>
            </a:r>
          </a:p>
          <a:p>
            <a:pPr lvl="1"/>
            <a:r>
              <a:rPr lang="en-US" dirty="0" smtClean="0"/>
              <a:t>My UIUC ECE 476 exam 2 is posted, but the 476 content is slightly different from 460</a:t>
            </a:r>
          </a:p>
          <a:p>
            <a:pPr lvl="1"/>
            <a:r>
              <a:rPr lang="en-US" dirty="0" smtClean="0"/>
              <a:t>Closed booked, closed notes, two note sheets and calculators</a:t>
            </a:r>
          </a:p>
          <a:p>
            <a:pPr lvl="1"/>
            <a:r>
              <a:rPr lang="en-US" dirty="0" smtClean="0"/>
              <a:t>Email me question suggestions before COB on Thursday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Tragedy of the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 smtClean="0"/>
              <a:t>The Tragedy of the Commons is an economic theory (going back to William Forster in 1833) in which in a shared resource system people acting according to their own self-interest will behave contrary to the common good of all</a:t>
            </a:r>
          </a:p>
          <a:p>
            <a:pPr lvl="1"/>
            <a:r>
              <a:rPr lang="en-US" dirty="0" smtClean="0"/>
              <a:t>Cattle grazing on public lands is a common example</a:t>
            </a:r>
          </a:p>
          <a:p>
            <a:r>
              <a:rPr lang="en-US" dirty="0" smtClean="0"/>
              <a:t>For electric power systems this could include the transmission system</a:t>
            </a:r>
          </a:p>
          <a:p>
            <a:r>
              <a:rPr lang="en-US" dirty="0" smtClean="0"/>
              <a:t>Challenge for power markets is to create the correct incentives for continued investment in the transmission system  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6094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At a Glance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254" y="6400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www.ercot.com/content/wcm/lists/114739/ERCOT_Quick_Facts_11117.pdf</a:t>
            </a:r>
            <a:endParaRPr lang="en-US" sz="1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1219200"/>
            <a:ext cx="5715000" cy="528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5671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Nodal Market Overview</a:t>
            </a:r>
            <a:endParaRPr lang="en-US" dirty="0"/>
          </a:p>
        </p:txBody>
      </p:sp>
      <p:pic>
        <p:nvPicPr>
          <p:cNvPr id="4" name="Picture 3" descr="ERCOT Overview_Revised_v7_lkw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8291964" cy="445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1718" y="6074393"/>
            <a:ext cx="6546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Image source: ERCOT market education, transmission 101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5196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Market Relationships</a:t>
            </a:r>
            <a:endParaRPr lang="en-US" dirty="0"/>
          </a:p>
        </p:txBody>
      </p:sp>
      <p:pic>
        <p:nvPicPr>
          <p:cNvPr id="6" name="Picture 5" descr="ercot_process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467600" cy="509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1718" y="6074393"/>
            <a:ext cx="6546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Image source: ERCOT market education, transmission 101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016092" y="1494056"/>
            <a:ext cx="1951175" cy="230832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LSE is load</a:t>
            </a:r>
            <a:br>
              <a:rPr lang="en-US" sz="2400" dirty="0" smtClean="0"/>
            </a:br>
            <a:r>
              <a:rPr lang="en-US" sz="2400" dirty="0" smtClean="0"/>
              <a:t>serving entity;</a:t>
            </a:r>
            <a:br>
              <a:rPr lang="en-US" sz="2400" dirty="0" smtClean="0"/>
            </a:br>
            <a:r>
              <a:rPr lang="en-US" sz="2400" dirty="0" smtClean="0"/>
              <a:t>QSE is </a:t>
            </a:r>
            <a:br>
              <a:rPr lang="en-US" sz="2400" dirty="0" smtClean="0"/>
            </a:br>
            <a:r>
              <a:rPr lang="en-US" sz="2400" dirty="0" smtClean="0"/>
              <a:t>qualified </a:t>
            </a:r>
            <a:br>
              <a:rPr lang="en-US" sz="2400" dirty="0" smtClean="0"/>
            </a:br>
            <a:r>
              <a:rPr lang="en-US" sz="2400" dirty="0" smtClean="0"/>
              <a:t>scheduling</a:t>
            </a:r>
            <a:br>
              <a:rPr lang="en-US" sz="2400" dirty="0" smtClean="0"/>
            </a:br>
            <a:r>
              <a:rPr lang="en-US" sz="2400" dirty="0" smtClean="0"/>
              <a:t>entity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362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in ERCOT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152489"/>
          </a:xfrm>
        </p:spPr>
        <p:txBody>
          <a:bodyPr/>
          <a:lstStyle/>
          <a:p>
            <a:r>
              <a:rPr lang="en-US" dirty="0" smtClean="0"/>
              <a:t>Challenges: 1) intermittent, 2) wind and load patterns, 3) forecasting wind, 4) transmission system limitations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52400" y="6219334"/>
            <a:ext cx="8485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Source: www.ercot.com/content/wcm/training_courses/55/wind_operations_41111.pdf</a:t>
            </a:r>
            <a:endParaRPr lang="en-US" sz="1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317" y="2362200"/>
            <a:ext cx="7848600" cy="242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770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Generation in ERCOT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920240"/>
          </a:xfrm>
        </p:spPr>
        <p:txBody>
          <a:bodyPr/>
          <a:lstStyle/>
          <a:p>
            <a:r>
              <a:rPr lang="en-US" dirty="0" smtClean="0"/>
              <a:t>ERCOT uses a variety of forecasts to estimate a wind power probability distribution</a:t>
            </a:r>
          </a:p>
          <a:p>
            <a:pPr lvl="1"/>
            <a:r>
              <a:rPr lang="en-US" dirty="0" smtClean="0"/>
              <a:t>E.g., total hourly capacity for next 48 hours, short-term forecasts for each wind generation resource (WGR) (hourly for next 48 hours)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3364045"/>
            <a:ext cx="5345502" cy="295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219334"/>
            <a:ext cx="8485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Source: www.ercot.com/content/wcm/training_courses/55/wind_operations_41111.pdf</a:t>
            </a:r>
            <a:endParaRPr lang="en-US" sz="18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24</a:t>
            </a:fld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3110791"/>
            <a:ext cx="2819400" cy="31085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Forecasts are used to set MW values used in the current operating plan (COP), which goes into the day</a:t>
            </a:r>
            <a:br>
              <a:rPr lang="en-US" dirty="0" smtClean="0"/>
            </a:br>
            <a:r>
              <a:rPr lang="en-US" dirty="0" smtClean="0"/>
              <a:t>ahead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13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ERCOT Congestion Revenue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 smtClean="0"/>
              <a:t>Congestion revenue rights (CRRs) are financial instruments that result in a charge or payment to the owner when the ERCOT transmission system is congested in the day ahead market</a:t>
            </a:r>
          </a:p>
          <a:p>
            <a:r>
              <a:rPr lang="en-US" dirty="0" smtClean="0"/>
              <a:t>They are tradable financial instruments for hedging of transmission congestion charges </a:t>
            </a:r>
            <a:endParaRPr lang="en-US" dirty="0"/>
          </a:p>
          <a:p>
            <a:r>
              <a:rPr lang="en-US" dirty="0" smtClean="0"/>
              <a:t>There is a payment to the owner (or perhaps payment from the owner) when there are LMP cost differences</a:t>
            </a:r>
          </a:p>
          <a:p>
            <a:pPr lvl="1"/>
            <a:r>
              <a:rPr lang="en-US" dirty="0" smtClean="0"/>
              <a:t>Options (only payments), Obligations (payments or charges)</a:t>
            </a:r>
          </a:p>
          <a:p>
            <a:r>
              <a:rPr lang="en-US" dirty="0" smtClean="0"/>
              <a:t>Can be acquired by CRR auction, bilateral trades or allocation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6163335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Source: www.ercot.com/mktinfo/crr</a:t>
            </a:r>
            <a:endParaRPr lang="en-US" sz="20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6199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066800"/>
          </a:xfrm>
        </p:spPr>
        <p:txBody>
          <a:bodyPr/>
          <a:lstStyle/>
          <a:p>
            <a:r>
              <a:rPr lang="en-US" dirty="0"/>
              <a:t>ERCOT Congestion Revenue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2225040"/>
          </a:xfrm>
        </p:spPr>
        <p:txBody>
          <a:bodyPr/>
          <a:lstStyle/>
          <a:p>
            <a:r>
              <a:rPr lang="en-US" dirty="0" smtClean="0"/>
              <a:t>Prior to auction ERCOT determines its system capacity</a:t>
            </a:r>
          </a:p>
          <a:p>
            <a:pPr lvl="1"/>
            <a:r>
              <a:rPr lang="en-US" dirty="0" smtClean="0"/>
              <a:t>Set on a monthly basis</a:t>
            </a:r>
          </a:p>
          <a:p>
            <a:pPr lvl="1"/>
            <a:r>
              <a:rPr lang="en-US" dirty="0" smtClean="0"/>
              <a:t>Modified based on pre-assigned CRRs (e.g., long-term supply)</a:t>
            </a:r>
          </a:p>
          <a:p>
            <a:r>
              <a:rPr lang="en-US" dirty="0" smtClean="0"/>
              <a:t>They use a dc power flow model in the analysis</a:t>
            </a:r>
          </a:p>
          <a:p>
            <a:r>
              <a:rPr lang="en-US" dirty="0" smtClean="0"/>
              <a:t>Auctioned or allocated in one month strips in time-of-use blocks (off-peak, peak weekday, peak weekend)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26</a:t>
            </a:fld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81000" y="6373483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www.ercot.com/content/wcm/training_courses/109553/CRR_2017_May.pdf</a:t>
            </a:r>
            <a:endParaRPr lang="en-US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4191000"/>
            <a:ext cx="5595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20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altLang="en-US" dirty="0"/>
              <a:t>Power System Time Scales and Transient Stability</a:t>
            </a:r>
            <a:endParaRPr lang="en-US" altLang="en-US" dirty="0" smtClean="0"/>
          </a:p>
        </p:txBody>
      </p:sp>
      <p:sp>
        <p:nvSpPr>
          <p:cNvPr id="22532" name="TextBox 28"/>
          <p:cNvSpPr txBox="1">
            <a:spLocks noChangeArrowheads="1"/>
          </p:cNvSpPr>
          <p:nvPr/>
        </p:nvSpPr>
        <p:spPr bwMode="auto">
          <a:xfrm>
            <a:off x="533400" y="6172200"/>
            <a:ext cx="792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Image source: P.W. Sauer, M.A. Pai, Power System Dynamics and Stability, 1997, Fig 1.2, modified</a:t>
            </a:r>
          </a:p>
        </p:txBody>
      </p:sp>
      <p:pic>
        <p:nvPicPr>
          <p:cNvPr id="29" name="Picture 2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280160"/>
            <a:ext cx="8001000" cy="47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Stability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929640"/>
          </a:xfrm>
        </p:spPr>
        <p:txBody>
          <a:bodyPr/>
          <a:lstStyle/>
          <a:p>
            <a:r>
              <a:rPr lang="en-US" dirty="0"/>
              <a:t>Terms continue to evolve, but a good reference is [1]; image shows Figure 1 from this reference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0BC63C-F5E3-4B72-AEA9-FEF091FB9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18" y="2438400"/>
            <a:ext cx="6999363" cy="3657409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28</a:t>
            </a:fld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52400" y="6224642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IEEE/CIGRE Joint Task Force on Stability Terms and Definitions, “Definitions and Classification of Power System Stability,” </a:t>
            </a:r>
            <a:r>
              <a:rPr lang="en-US" sz="1400" i="1" dirty="0"/>
              <a:t>IEEE Transactions Power Systems</a:t>
            </a:r>
            <a:r>
              <a:rPr lang="en-US" sz="1400" dirty="0"/>
              <a:t>, May 2004, pp. 1387-1401 </a:t>
            </a:r>
          </a:p>
        </p:txBody>
      </p:sp>
    </p:spTree>
    <p:extLst>
      <p:ext uri="{BB962C8B-B14F-4D97-AF65-F5344CB8AC3E}">
        <p14:creationId xmlns:p14="http://schemas.microsoft.com/office/powerpoint/2010/main" val="52081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US Electric Grid Operating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624840"/>
          </a:xfrm>
        </p:spPr>
        <p:txBody>
          <a:bodyPr/>
          <a:lstStyle/>
          <a:p>
            <a:r>
              <a:rPr lang="en-US" dirty="0" smtClean="0"/>
              <a:t>EIA has setup a visualization of US grid data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9356" y="5970657"/>
            <a:ext cx="7717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Source: www.eia.gov/beta/realtime_grid</a:t>
            </a:r>
            <a:r>
              <a:rPr lang="en-US" sz="2000" dirty="0"/>
              <a:t>/?src=home-f1#/status?end=20171106T09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12" t="11390" r="25739" b="-1392"/>
          <a:stretch/>
        </p:blipFill>
        <p:spPr>
          <a:xfrm>
            <a:off x="2057400" y="1818202"/>
            <a:ext cx="3855720" cy="41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68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Frequency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853440"/>
          </a:xfrm>
        </p:spPr>
        <p:txBody>
          <a:bodyPr/>
          <a:lstStyle/>
          <a:p>
            <a:r>
              <a:rPr lang="en-US" dirty="0" smtClean="0"/>
              <a:t>Figure shows Eastern Interconnect frequency variation after loss of 2600 MWs</a:t>
            </a:r>
            <a:endParaRPr lang="en-US" dirty="0"/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723331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935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of Dynamics Behavior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" y="1219199"/>
            <a:ext cx="7528560" cy="451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30</a:t>
            </a:fld>
            <a:endParaRPr lang="en-US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6172200"/>
            <a:ext cx="51285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Source: August 14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2003 Blackout Final </a:t>
            </a:r>
            <a:r>
              <a:rPr lang="en-US" altLang="en-US" sz="2000" dirty="0" smtClean="0"/>
              <a:t>Report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066800"/>
          </a:xfrm>
        </p:spPr>
        <p:txBody>
          <a:bodyPr/>
          <a:lstStyle/>
          <a:p>
            <a:r>
              <a:rPr lang="en-US" sz="3200" dirty="0"/>
              <a:t>Power System Dynamics Motivation: Frequency Decline September 2011 Blackout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5562600" cy="45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228600" y="6146935"/>
            <a:ext cx="8534400" cy="371475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rgbClr val="142958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solidFill>
                  <a:schemeClr val="tx1"/>
                </a:solidFill>
              </a:rPr>
              <a:t>Image Source: Arizona-Southern California Outages </a:t>
            </a:r>
            <a:r>
              <a:rPr lang="en-US" sz="1600" b="0" dirty="0" smtClean="0">
                <a:solidFill>
                  <a:schemeClr val="tx1"/>
                </a:solidFill>
              </a:rPr>
              <a:t>on September </a:t>
            </a:r>
            <a:r>
              <a:rPr lang="en-US" sz="1600" b="0" dirty="0">
                <a:solidFill>
                  <a:schemeClr val="tx1"/>
                </a:solidFill>
              </a:rPr>
              <a:t>8, 2011 Report, FERC and </a:t>
            </a:r>
            <a:r>
              <a:rPr lang="en-US" sz="1600" b="0" dirty="0" err="1">
                <a:solidFill>
                  <a:schemeClr val="tx1"/>
                </a:solidFill>
              </a:rPr>
              <a:t>NERC,April</a:t>
            </a:r>
            <a:r>
              <a:rPr lang="en-US" sz="1600" b="0" dirty="0">
                <a:solidFill>
                  <a:schemeClr val="tx1"/>
                </a:solidFill>
              </a:rPr>
              <a:t> 2012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4494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altLang="en-US" dirty="0" smtClean="0"/>
              <a:t>Power Grid Disturbance Example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295400" y="6096000"/>
            <a:ext cx="246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Time in Seconds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28600" y="1295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Figures show the frequency change as a result of the sudden loss of a large amount of generation in the Southern WECC</a:t>
            </a:r>
          </a:p>
          <a:p>
            <a:pPr eaLnBrk="1" hangingPunct="1"/>
            <a:endParaRPr lang="en-US" altLang="en-US"/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5715000" y="6172200"/>
            <a:ext cx="2820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Frequency Contour</a:t>
            </a:r>
          </a:p>
        </p:txBody>
      </p:sp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543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876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33600" y="2362200"/>
            <a:ext cx="3048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</a:rPr>
              <a:t>Green is bus quite close to location of  generator trip while blue and red are </a:t>
            </a:r>
            <a:r>
              <a:rPr lang="en-US" sz="1600" dirty="0" smtClean="0">
                <a:latin typeface="Arial" charset="0"/>
              </a:rPr>
              <a:t>quite distant. </a:t>
            </a:r>
            <a:endParaRPr lang="en-US" sz="1600" dirty="0">
              <a:latin typeface="Arial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32</a:t>
            </a:fld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News: </a:t>
            </a:r>
            <a:r>
              <a:rPr lang="en-US" dirty="0" err="1" smtClean="0"/>
              <a:t>Vistra</a:t>
            </a:r>
            <a:r>
              <a:rPr lang="en-US" dirty="0" smtClean="0"/>
              <a:t> Energy and Dynegy Seek to 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 smtClean="0"/>
              <a:t>On Oct 30, 2017 </a:t>
            </a:r>
            <a:r>
              <a:rPr lang="en-US" dirty="0" err="1" smtClean="0"/>
              <a:t>Vistra</a:t>
            </a:r>
            <a:r>
              <a:rPr lang="en-US" dirty="0" smtClean="0"/>
              <a:t> (parent of TXU Energy and </a:t>
            </a:r>
            <a:r>
              <a:rPr lang="en-US" dirty="0" err="1" smtClean="0"/>
              <a:t>Luminant</a:t>
            </a:r>
            <a:r>
              <a:rPr lang="en-US" dirty="0" smtClean="0"/>
              <a:t>) and </a:t>
            </a:r>
            <a:r>
              <a:rPr lang="en-US" dirty="0" err="1" smtClean="0"/>
              <a:t>Dynergy</a:t>
            </a:r>
            <a:r>
              <a:rPr lang="en-US" dirty="0" smtClean="0"/>
              <a:t> announced that their boards had approved a merger agreement</a:t>
            </a:r>
          </a:p>
          <a:p>
            <a:pPr lvl="1"/>
            <a:r>
              <a:rPr lang="en-US" dirty="0" err="1" smtClean="0"/>
              <a:t>Luminant</a:t>
            </a:r>
            <a:r>
              <a:rPr lang="en-US" dirty="0" smtClean="0"/>
              <a:t> has 18 GW of generation in ERCOT (2.3 GW nuclear, 8 GW coal and 7.5 natural gas)</a:t>
            </a:r>
          </a:p>
          <a:p>
            <a:pPr lvl="1"/>
            <a:r>
              <a:rPr lang="en-US" dirty="0" err="1" smtClean="0"/>
              <a:t>Dynergy</a:t>
            </a:r>
            <a:r>
              <a:rPr lang="en-US" dirty="0" smtClean="0"/>
              <a:t> has 27 GW of generation across the country (9 GW coal, 17 GW natural gas) (4.5 GW in ERCOT)</a:t>
            </a:r>
          </a:p>
          <a:p>
            <a:r>
              <a:rPr lang="en-US" dirty="0" smtClean="0"/>
              <a:t>Headquarters will stay in Irving TX (</a:t>
            </a:r>
            <a:r>
              <a:rPr lang="en-US" dirty="0" err="1" smtClean="0"/>
              <a:t>Vistra’s</a:t>
            </a:r>
            <a:r>
              <a:rPr lang="en-US" dirty="0" smtClean="0"/>
              <a:t> current HQ, </a:t>
            </a:r>
            <a:r>
              <a:rPr lang="en-US" dirty="0" err="1" smtClean="0"/>
              <a:t>Dynergy</a:t>
            </a:r>
            <a:r>
              <a:rPr lang="en-US" dirty="0" smtClean="0"/>
              <a:t> is in Houston)</a:t>
            </a:r>
          </a:p>
          <a:p>
            <a:r>
              <a:rPr lang="en-US" dirty="0" smtClean="0"/>
              <a:t>Merger needs to be reviewed by regulators </a:t>
            </a:r>
          </a:p>
          <a:p>
            <a:r>
              <a:rPr lang="en-US" dirty="0" smtClean="0"/>
              <a:t>ERCOT’s total generation capacity is 78 GW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</a:t>
            </a:r>
            <a:r>
              <a:rPr lang="en-US" dirty="0" err="1"/>
              <a:t>Vistra</a:t>
            </a:r>
            <a:r>
              <a:rPr lang="en-US" dirty="0"/>
              <a:t> Energy and Dynegy Seek to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624840"/>
          </a:xfrm>
        </p:spPr>
        <p:txBody>
          <a:bodyPr/>
          <a:lstStyle/>
          <a:p>
            <a:r>
              <a:rPr lang="en-US" dirty="0" smtClean="0"/>
              <a:t>Combined company power plants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99" y="2034396"/>
            <a:ext cx="9018833" cy="383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Market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 smtClean="0"/>
              <a:t>One issue is whether a particular group of generators has market power</a:t>
            </a:r>
          </a:p>
          <a:p>
            <a:r>
              <a:rPr lang="en-US" dirty="0" smtClean="0"/>
              <a:t>Market power is the antithesis of competition</a:t>
            </a:r>
          </a:p>
          <a:p>
            <a:pPr marL="971550" lvl="2" indent="-457200">
              <a:buSzPct val="100000"/>
            </a:pPr>
            <a:r>
              <a:rPr lang="en-US" altLang="en-US" dirty="0" smtClean="0"/>
              <a:t>It is the ability </a:t>
            </a:r>
            <a:r>
              <a:rPr lang="en-US" altLang="en-US" dirty="0"/>
              <a:t>of a particular group of sellers to maintain prices above competitive </a:t>
            </a:r>
            <a:r>
              <a:rPr lang="en-US" altLang="en-US" dirty="0" smtClean="0"/>
              <a:t>levels, usually </a:t>
            </a:r>
            <a:r>
              <a:rPr lang="en-US" altLang="en-US" dirty="0"/>
              <a:t>by withholding </a:t>
            </a:r>
            <a:r>
              <a:rPr lang="en-US" altLang="en-US" dirty="0" smtClean="0"/>
              <a:t>supply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The extreme case is a single supplier of a product (i.e., a monopoly)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In the short run what a monopolistic producer can charge depends upon the price elasticity of the demand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Sometimes market power can result in decreased prices in the long-term by quickening the entry of new players or new innovation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0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Power and Scarcity 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altLang="en-US" dirty="0"/>
              <a:t>A generator owner exercises market power when it is unwilling to make energy available at a price that is equal to that unit’s variable cost of production, even thought there is currently unloaded generation capacity (i.e., there is no scarcity).</a:t>
            </a:r>
          </a:p>
          <a:p>
            <a:r>
              <a:rPr lang="en-US" altLang="en-US" dirty="0"/>
              <a:t>Scarcity rents occur when the level of electric demand is such that there is little, if any, unused capacity</a:t>
            </a:r>
          </a:p>
          <a:p>
            <a:r>
              <a:rPr lang="en-US" altLang="en-US" dirty="0"/>
              <a:t>Scarcity rents are used to recover fixed costs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 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 market power is required to earn scarcity rents</a:t>
            </a:r>
          </a:p>
          <a:p>
            <a:pPr lvl="1"/>
            <a:r>
              <a:rPr lang="en-US" altLang="en-US" dirty="0"/>
              <a:t>a corn farmer earns scarcity rents when the price of corn exceeds the marginal cost of supply</a:t>
            </a:r>
          </a:p>
          <a:p>
            <a:pPr lvl="1"/>
            <a:r>
              <a:rPr lang="en-US" altLang="en-US" dirty="0"/>
              <a:t>generator owners earn scarcity rents in a uniform price auction on their </a:t>
            </a:r>
            <a:r>
              <a:rPr lang="en-US" altLang="en-US" dirty="0" smtClean="0"/>
              <a:t>lower </a:t>
            </a:r>
            <a:r>
              <a:rPr lang="en-US" altLang="en-US" dirty="0"/>
              <a:t>cost units</a:t>
            </a:r>
          </a:p>
          <a:p>
            <a:r>
              <a:rPr lang="en-US" altLang="en-US" dirty="0"/>
              <a:t>High prices do not necessarily indicate market power; there may just be </a:t>
            </a:r>
            <a:r>
              <a:rPr lang="en-US" altLang="en-US" dirty="0" smtClean="0"/>
              <a:t>a scarcity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Distinguishing between market power situations and scarcity rents can be difficult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8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Supply Curves (PJM)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2721" y="606921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www.pjm.com</a:t>
            </a:r>
            <a:r>
              <a:rPr lang="en-US" sz="1600" dirty="0"/>
              <a:t>/-/media/committees-groups/task-forces/ccppstf/20170306/20170306-item-06-economics-behind-capacity-construct.ashx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371600"/>
            <a:ext cx="855905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28185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4694</TotalTime>
  <Words>1784</Words>
  <Application>Microsoft Office PowerPoint</Application>
  <PresentationFormat>On-screen Show (4:3)</PresentationFormat>
  <Paragraphs>183</Paragraphs>
  <Slides>33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Capsules</vt:lpstr>
      <vt:lpstr>Equation</vt:lpstr>
      <vt:lpstr>ECEN 460  Power System Operation and Control</vt:lpstr>
      <vt:lpstr>Announcements</vt:lpstr>
      <vt:lpstr>Real-Time US Electric Grid Operating Data</vt:lpstr>
      <vt:lpstr>In the News: Vistra Energy and Dynegy Seek to Merge</vt:lpstr>
      <vt:lpstr>In the News: Vistra Energy and Dynegy Seek to Merge</vt:lpstr>
      <vt:lpstr>Horizontal Market Power</vt:lpstr>
      <vt:lpstr>Market Power and Scarcity Rents</vt:lpstr>
      <vt:lpstr>Scarcity Rents</vt:lpstr>
      <vt:lpstr>Example Supply Curves (PJM)</vt:lpstr>
      <vt:lpstr>ERCOT Price Spike on Oct 9, 2017</vt:lpstr>
      <vt:lpstr>Symptoms of Market Power</vt:lpstr>
      <vt:lpstr>Market Power Analysis</vt:lpstr>
      <vt:lpstr>HHI Examples</vt:lpstr>
      <vt:lpstr>HHI Examples</vt:lpstr>
      <vt:lpstr>Collusion and Price Fixing </vt:lpstr>
      <vt:lpstr>Profit Optimization in Markets</vt:lpstr>
      <vt:lpstr>Nash Equilibrium Example</vt:lpstr>
      <vt:lpstr>Nash Equilibrium and the Prisoner’s Dilemma </vt:lpstr>
      <vt:lpstr>Nash Equilibrium in Which a Mixed Strategy is Best</vt:lpstr>
      <vt:lpstr>Tragedy of the Commons</vt:lpstr>
      <vt:lpstr>ERCOT At a Glance</vt:lpstr>
      <vt:lpstr>ERCOT Nodal Market Overview</vt:lpstr>
      <vt:lpstr>ERCOT Market Relationships</vt:lpstr>
      <vt:lpstr>Wind Generation in ERCOT</vt:lpstr>
      <vt:lpstr>Wind Generation in ERCOT</vt:lpstr>
      <vt:lpstr>ERCOT Congestion Revenue Rights</vt:lpstr>
      <vt:lpstr>ERCOT Congestion Revenue Rights</vt:lpstr>
      <vt:lpstr>Power System Time Scales and Transient Stability</vt:lpstr>
      <vt:lpstr>Power System Stability Terms</vt:lpstr>
      <vt:lpstr>Example of Frequency Variation</vt:lpstr>
      <vt:lpstr>Example of Dynamics Behavior</vt:lpstr>
      <vt:lpstr>Power System Dynamics Motivation: Frequency Decline September 2011 Blackout </vt:lpstr>
      <vt:lpstr>Power Grid Disturbance Example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542</cp:revision>
  <cp:lastPrinted>2011-08-22T16:49:24Z</cp:lastPrinted>
  <dcterms:created xsi:type="dcterms:W3CDTF">2000-05-11T14:27:08Z</dcterms:created>
  <dcterms:modified xsi:type="dcterms:W3CDTF">2017-11-08T14:12:08Z</dcterms:modified>
</cp:coreProperties>
</file>