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9"/>
  </p:notesMasterIdLst>
  <p:handoutMasterIdLst>
    <p:handoutMasterId r:id="rId40"/>
  </p:handoutMasterIdLst>
  <p:sldIdLst>
    <p:sldId id="258" r:id="rId2"/>
    <p:sldId id="304" r:id="rId3"/>
    <p:sldId id="282" r:id="rId4"/>
    <p:sldId id="259" r:id="rId5"/>
    <p:sldId id="302" r:id="rId6"/>
    <p:sldId id="311" r:id="rId7"/>
    <p:sldId id="303" r:id="rId8"/>
    <p:sldId id="314" r:id="rId9"/>
    <p:sldId id="309" r:id="rId10"/>
    <p:sldId id="267" r:id="rId11"/>
    <p:sldId id="268" r:id="rId12"/>
    <p:sldId id="306" r:id="rId13"/>
    <p:sldId id="270" r:id="rId14"/>
    <p:sldId id="271" r:id="rId15"/>
    <p:sldId id="272" r:id="rId16"/>
    <p:sldId id="273" r:id="rId17"/>
    <p:sldId id="31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9" r:id="rId32"/>
    <p:sldId id="292" r:id="rId33"/>
    <p:sldId id="293" r:id="rId34"/>
    <p:sldId id="294" r:id="rId35"/>
    <p:sldId id="295" r:id="rId36"/>
    <p:sldId id="299" r:id="rId37"/>
    <p:sldId id="300" r:id="rId38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12" autoAdjust="0"/>
    <p:restoredTop sz="94660" autoAdjust="0"/>
  </p:normalViewPr>
  <p:slideViewPr>
    <p:cSldViewPr>
      <p:cViewPr varScale="1">
        <p:scale>
          <a:sx n="100" d="100"/>
          <a:sy n="100" d="100"/>
        </p:scale>
        <p:origin x="23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8/26/2018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F49D71-AACC-4ED6-9DFB-FB0DE4BF90D2}" type="slidenum">
              <a:rPr lang="en-US" altLang="en-US" sz="1200" smtClean="0"/>
              <a:pPr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64941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811525-59E4-409F-8129-29C7E7900CF5}" type="slidenum">
              <a:rPr lang="en-US" altLang="en-US" sz="1200" smtClean="0"/>
              <a:pPr eaLnBrk="1" hangingPunct="1"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50136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5F88C0-5CC9-473A-8152-E2A3CA06C715}" type="slidenum">
              <a:rPr lang="en-US" altLang="en-US" sz="1200" smtClean="0"/>
              <a:pPr eaLnBrk="1" hangingPunct="1"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01425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9B4E2B-D3BA-4ECB-8C8C-911581DEAB22}" type="slidenum">
              <a:rPr lang="en-US" altLang="en-US" sz="1200" smtClean="0"/>
              <a:pPr eaLnBrk="1" hangingPunct="1"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38145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B14A83-5B90-44BB-95E2-1BE6FA3FA58D}" type="slidenum">
              <a:rPr lang="en-US" altLang="en-US" sz="1200" smtClean="0"/>
              <a:pPr eaLnBrk="1" hangingPunct="1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51623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01E67E-8555-441A-8D5B-994606278CD7}" type="slidenum">
              <a:rPr lang="en-US" altLang="en-US" sz="1200" smtClean="0"/>
              <a:pPr eaLnBrk="1" hangingPunct="1"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39603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2986E2-BC01-4BB9-9903-88E1823CA19F}" type="slidenum">
              <a:rPr lang="en-US" altLang="en-US" sz="1200" smtClean="0"/>
              <a:pPr eaLnBrk="1" hangingPunct="1"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7571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BD6AF2-FDBB-4816-898F-4BA07094961C}" type="slidenum">
              <a:rPr lang="en-US" altLang="en-US" sz="1200" smtClean="0"/>
              <a:pPr eaLnBrk="1" hangingPunct="1"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2994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6A18A4-FAA8-4D53-9F0E-B35460B938D5}" type="slidenum">
              <a:rPr lang="en-US" altLang="en-US" sz="1200" smtClean="0"/>
              <a:pPr eaLnBrk="1" hangingPunct="1"/>
              <a:t>33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57720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F9DC52-5E33-4BA7-BACF-1EB8B887CC2B}" type="slidenum">
              <a:rPr lang="en-US" altLang="en-US" sz="1200" smtClean="0"/>
              <a:pPr eaLnBrk="1" hangingPunct="1"/>
              <a:t>34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43051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321D33-AA93-4B38-B760-ACA3B3B7AB7E}" type="slidenum">
              <a:rPr lang="en-US" altLang="en-US" sz="1200" smtClean="0"/>
              <a:pPr eaLnBrk="1" hangingPunct="1"/>
              <a:t>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6086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80C3D6-2BA8-4796-A785-54F001F784C0}" type="slidenum">
              <a:rPr lang="en-US" altLang="en-US" sz="1200" smtClean="0"/>
              <a:pPr eaLnBrk="1" hangingPunct="1"/>
              <a:t>35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13166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B69E14-48C8-44AD-9C87-1F07FBA873B9}" type="slidenum">
              <a:rPr lang="en-US" altLang="en-US" sz="1200" smtClean="0"/>
              <a:pPr eaLnBrk="1" hangingPunct="1"/>
              <a:t>36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70602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42896" indent="-285729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42918" indent="-228584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600085" indent="-228584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2057252" indent="-228584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514420" indent="-22858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971587" indent="-22858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428754" indent="-22858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885921" indent="-22858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C2F663-B949-4DB5-BC7B-9B672BEDB12D}" type="slidenum">
              <a:rPr lang="en-US" sz="1200"/>
              <a:pPr eaLnBrk="1" hangingPunct="1"/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69039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1A428B-44AE-453C-884F-A4DC2F6C4774}" type="slidenum">
              <a:rPr lang="en-US" altLang="en-US" sz="1200" smtClean="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8003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BBFD2C-1B89-42D0-8499-527EDE0BBC1D}" type="slidenum">
              <a:rPr lang="en-US" altLang="en-US" sz="1200" smtClean="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46512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E58772-C31B-4A44-870C-BBD081C2FD5E}" type="slidenum">
              <a:rPr lang="en-US" altLang="en-US" sz="1200" smtClean="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51010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7FA7D8-B1F2-4E4B-B8C3-3DC04335B889}" type="slidenum">
              <a:rPr lang="en-US" altLang="en-US" sz="1200" smtClean="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92127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54A40C-9F52-44A6-B677-022B7259421C}" type="slidenum">
              <a:rPr lang="en-US" altLang="en-US" sz="1200" smtClean="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93187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DE7AAC-7711-4035-A62F-621A0155E53F}" type="slidenum">
              <a:rPr lang="en-US" altLang="en-US" sz="1200" smtClean="0"/>
              <a:pPr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8037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defRPr baseline="0">
                <a:solidFill>
                  <a:srgbClr val="1E0000"/>
                </a:solidFill>
              </a:defRPr>
            </a:lvl2pPr>
            <a:lvl3pPr marL="1257300" indent="-342900"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defRPr baseline="0">
                <a:solidFill>
                  <a:srgbClr val="1E0000"/>
                </a:solidFill>
              </a:defRPr>
            </a:lvl4pPr>
            <a:lvl5pP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eia.gov/outlooks/aeo/pdf/electricity_generation.pdf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cleantechnica.com/2015/08/13/us-solar-pv-cost-fell-50-5-years-government-report/screen-shot-2015-08-12-at-12-33-53-p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werworld.com/gloveroverbyesarm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ECEN 615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Methods of Electric Power </a:t>
            </a:r>
            <a:br>
              <a:rPr lang="en-US" altLang="en-US" dirty="0" smtClean="0"/>
            </a:br>
            <a:r>
              <a:rPr lang="en-US" altLang="en-US" dirty="0" smtClean="0"/>
              <a:t>Systems Analysis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1</a:t>
            </a:r>
            <a:r>
              <a:rPr lang="en-US" sz="3200" b="1" kern="0" dirty="0" smtClean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: Power Systems Overview</a:t>
            </a:r>
            <a:endParaRPr lang="en-US" sz="3200" b="1" kern="0" dirty="0">
              <a:solidFill>
                <a:srgbClr val="1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Power System Examples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534400" cy="3733800"/>
          </a:xfrm>
        </p:spPr>
        <p:txBody>
          <a:bodyPr/>
          <a:lstStyle/>
          <a:p>
            <a:pPr eaLnBrk="1" hangingPunct="1"/>
            <a:r>
              <a:rPr lang="en-US" altLang="en-US" dirty="0"/>
              <a:t>Electric utility: can range from quite small, such as an island, to one covering half the continent</a:t>
            </a:r>
          </a:p>
          <a:p>
            <a:pPr lvl="1" eaLnBrk="1" hangingPunct="1"/>
            <a:r>
              <a:rPr lang="en-US" altLang="en-US" dirty="0"/>
              <a:t>there are four major interconnected ac power systems in North American, each operating at 60 Hz ac; 50 Hz is used in some other countries.    </a:t>
            </a:r>
          </a:p>
          <a:p>
            <a:pPr eaLnBrk="1" hangingPunct="1"/>
            <a:r>
              <a:rPr lang="en-US" altLang="en-US" dirty="0" err="1"/>
              <a:t>Microgrids</a:t>
            </a:r>
            <a:r>
              <a:rPr lang="en-US" altLang="en-US" dirty="0"/>
              <a:t> </a:t>
            </a:r>
            <a:r>
              <a:rPr lang="en-US" altLang="en-US" dirty="0" smtClean="0"/>
              <a:t>can power smaller areas (like a campus) and can be optionally connected to the main grid 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Airplanes </a:t>
            </a:r>
            <a:r>
              <a:rPr lang="en-US" altLang="en-US" dirty="0"/>
              <a:t>and Spaceships: reduction in weight is primary consideration; frequency is 400 Hz.</a:t>
            </a:r>
          </a:p>
          <a:p>
            <a:pPr eaLnBrk="1" hangingPunct="1"/>
            <a:r>
              <a:rPr lang="en-US" altLang="en-US" dirty="0"/>
              <a:t>Ships and submarines </a:t>
            </a:r>
          </a:p>
          <a:p>
            <a:pPr eaLnBrk="1" hangingPunct="1"/>
            <a:r>
              <a:rPr lang="en-US" altLang="en-US" dirty="0"/>
              <a:t>Automobiles: dc </a:t>
            </a:r>
            <a:r>
              <a:rPr lang="en-US" altLang="en-US" dirty="0" smtClean="0"/>
              <a:t>12 V standard; 360-376 V for electric</a:t>
            </a:r>
            <a:endParaRPr lang="en-US" altLang="en-US" dirty="0"/>
          </a:p>
          <a:p>
            <a:pPr eaLnBrk="1" hangingPunct="1"/>
            <a:r>
              <a:rPr lang="en-US" altLang="en-US" dirty="0"/>
              <a:t>Battery operated portable </a:t>
            </a:r>
            <a:r>
              <a:rPr lang="en-US" altLang="en-US" dirty="0" smtClean="0"/>
              <a:t>systems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1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North America Interconnections</a:t>
            </a:r>
          </a:p>
        </p:txBody>
      </p:sp>
      <p:pic>
        <p:nvPicPr>
          <p:cNvPr id="11267" name="Picture 4" descr="Interconnection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143000"/>
            <a:ext cx="7086600" cy="5213350"/>
          </a:xfrm>
          <a:noFill/>
        </p:spPr>
      </p:pic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F0663-78B8-4A29-B1DE-E06220D1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0000"/>
                </a:solidFill>
              </a:rPr>
              <a:t>Electric Interconnections in Texas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EBF767-0CA7-4960-8DED-EE1AE465A0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1228842"/>
            <a:ext cx="6172200" cy="51206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71CDFB-E8BE-43F4-AB74-7A029C07A57C}"/>
              </a:ext>
            </a:extLst>
          </p:cNvPr>
          <p:cNvSpPr/>
          <p:nvPr/>
        </p:nvSpPr>
        <p:spPr>
          <a:xfrm>
            <a:off x="838200" y="6324600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Source: www.puc.texas.gov/industry/maps/maps/ERCOT.pdf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4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Electric Systems in Energy Context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6868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Class focuses on electric power systems, but we first need to put the electric system in context of the total energy delivery system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Electricity is used primarily as a means for energy transportation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Use other sources of energy to create it, and it is usually converted into another form of energy when used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About 40% of US energy is transported in electric form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Concerns about need to reduce CO2 emissions and fossil fuel depletion are becoming main drivers for change in world energy infrastructure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l"/>
            </a:pPr>
            <a:endParaRPr lang="en-US" alt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3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  <a:noFill/>
        </p:spPr>
        <p:txBody>
          <a:bodyPr/>
          <a:lstStyle/>
          <a:p>
            <a:pPr eaLnBrk="1" hangingPunct="1"/>
            <a:r>
              <a:rPr lang="en-US" dirty="0"/>
              <a:t>Looking at the </a:t>
            </a:r>
            <a:r>
              <a:rPr lang="en-US" dirty="0" smtClean="0"/>
              <a:t>2017 </a:t>
            </a:r>
            <a:r>
              <a:rPr lang="en-US" dirty="0"/>
              <a:t>Energy Pie: Where the USA Got Its Energy</a:t>
            </a:r>
            <a:endParaRPr lang="en-US" altLang="en-US" dirty="0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235116" y="1295400"/>
            <a:ext cx="4756484" cy="2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500000"/>
                </a:solidFill>
              </a:rPr>
              <a:t>About 40% of our energy is consumed in the form of electricity, a percentage that is gradually increasing. The vast majority on the non-fossil fuel energy is electric!</a:t>
            </a:r>
          </a:p>
          <a:p>
            <a:pPr eaLnBrk="1" hangingPunct="1"/>
            <a:endParaRPr lang="en-US" altLang="en-US" sz="2400" dirty="0"/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224287" y="3886200"/>
            <a:ext cx="4191000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00"/>
                </a:solidFill>
              </a:rPr>
              <a:t>About </a:t>
            </a:r>
            <a:r>
              <a:rPr lang="en-US" altLang="en-US" sz="2400" dirty="0" smtClean="0">
                <a:solidFill>
                  <a:srgbClr val="000000"/>
                </a:solidFill>
              </a:rPr>
              <a:t>80% </a:t>
            </a:r>
            <a:r>
              <a:rPr lang="en-US" altLang="en-US" sz="2400" dirty="0">
                <a:solidFill>
                  <a:srgbClr val="000000"/>
                </a:solidFill>
              </a:rPr>
              <a:t>Fossil </a:t>
            </a:r>
            <a:r>
              <a:rPr lang="en-US" altLang="en-US" sz="2400" dirty="0" smtClean="0">
                <a:solidFill>
                  <a:srgbClr val="000000"/>
                </a:solidFill>
              </a:rPr>
              <a:t>Fuels (89% </a:t>
            </a:r>
            <a:r>
              <a:rPr lang="en-US" altLang="en-US" sz="2400" dirty="0">
                <a:solidFill>
                  <a:srgbClr val="000000"/>
                </a:solidFill>
              </a:rPr>
              <a:t>in </a:t>
            </a:r>
            <a:r>
              <a:rPr lang="en-US" altLang="en-US" sz="2400" dirty="0" smtClean="0">
                <a:solidFill>
                  <a:srgbClr val="000000"/>
                </a:solidFill>
              </a:rPr>
              <a:t>1980 </a:t>
            </a:r>
            <a:r>
              <a:rPr lang="en-US" altLang="en-US" sz="2400" dirty="0">
                <a:solidFill>
                  <a:srgbClr val="000000"/>
                </a:solidFill>
              </a:rPr>
              <a:t>and </a:t>
            </a:r>
            <a:r>
              <a:rPr lang="en-US" altLang="en-US" sz="2400" dirty="0" smtClean="0">
                <a:solidFill>
                  <a:srgbClr val="000000"/>
                </a:solidFill>
              </a:rPr>
              <a:t>85% in 2000</a:t>
            </a:r>
            <a:r>
              <a:rPr lang="en-US" altLang="en-US" sz="24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4419600" y="3352800"/>
            <a:ext cx="44822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00000"/>
                </a:solidFill>
              </a:rPr>
              <a:t>In </a:t>
            </a:r>
            <a:r>
              <a:rPr lang="en-US" sz="2400" dirty="0" smtClean="0">
                <a:solidFill>
                  <a:srgbClr val="500000"/>
                </a:solidFill>
              </a:rPr>
              <a:t>2017 </a:t>
            </a:r>
            <a:r>
              <a:rPr lang="en-US" sz="2400" dirty="0">
                <a:solidFill>
                  <a:srgbClr val="500000"/>
                </a:solidFill>
              </a:rPr>
              <a:t>we got about </a:t>
            </a:r>
            <a:r>
              <a:rPr lang="en-US" sz="2400" dirty="0" smtClean="0">
                <a:solidFill>
                  <a:srgbClr val="500000"/>
                </a:solidFill>
              </a:rPr>
              <a:t>2.4%  </a:t>
            </a:r>
            <a:r>
              <a:rPr lang="en-US" sz="2400" dirty="0">
                <a:solidFill>
                  <a:srgbClr val="500000"/>
                </a:solidFill>
              </a:rPr>
              <a:t>of </a:t>
            </a:r>
            <a:br>
              <a:rPr lang="en-US" sz="2400" dirty="0">
                <a:solidFill>
                  <a:srgbClr val="500000"/>
                </a:solidFill>
              </a:rPr>
            </a:br>
            <a:r>
              <a:rPr lang="en-US" sz="2400" dirty="0">
                <a:solidFill>
                  <a:srgbClr val="500000"/>
                </a:solidFill>
              </a:rPr>
              <a:t>our energy from wind and </a:t>
            </a:r>
            <a:r>
              <a:rPr lang="en-US" sz="2400" dirty="0" smtClean="0">
                <a:solidFill>
                  <a:srgbClr val="500000"/>
                </a:solidFill>
              </a:rPr>
              <a:t>0.8% </a:t>
            </a:r>
            <a:r>
              <a:rPr lang="en-US" sz="2400" dirty="0">
                <a:solidFill>
                  <a:srgbClr val="500000"/>
                </a:solidFill>
              </a:rPr>
              <a:t>from solar (PV and solar thermal), </a:t>
            </a:r>
            <a:r>
              <a:rPr lang="en-US" sz="2400" dirty="0" smtClean="0">
                <a:solidFill>
                  <a:srgbClr val="500000"/>
                </a:solidFill>
              </a:rPr>
              <a:t>2.8% </a:t>
            </a:r>
            <a:r>
              <a:rPr lang="en-US" sz="2400" dirty="0">
                <a:solidFill>
                  <a:srgbClr val="500000"/>
                </a:solidFill>
              </a:rPr>
              <a:t>from </a:t>
            </a:r>
            <a:r>
              <a:rPr lang="en-US" sz="2400" dirty="0" smtClean="0">
                <a:solidFill>
                  <a:srgbClr val="500000"/>
                </a:solidFill>
              </a:rPr>
              <a:t>hydro </a:t>
            </a:r>
            <a:endParaRPr lang="en-US" sz="2400" dirty="0">
              <a:solidFill>
                <a:srgbClr val="500000"/>
              </a:solidFill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4946235" y="6423412"/>
            <a:ext cx="3384966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Source: EIA Monthly Energy Review, July </a:t>
            </a:r>
            <a:r>
              <a:rPr lang="en-US" sz="1200" dirty="0" smtClean="0"/>
              <a:t>2018</a:t>
            </a:r>
          </a:p>
          <a:p>
            <a:endParaRPr lang="en-US" sz="1200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81000" y="4960364"/>
            <a:ext cx="82687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500000"/>
                </a:solidFill>
              </a:rPr>
              <a:t>Total of </a:t>
            </a:r>
            <a:r>
              <a:rPr lang="en-US" sz="2400" dirty="0" smtClean="0">
                <a:solidFill>
                  <a:srgbClr val="500000"/>
                </a:solidFill>
              </a:rPr>
              <a:t>97.7 </a:t>
            </a:r>
            <a:r>
              <a:rPr lang="en-US" sz="2400" dirty="0">
                <a:solidFill>
                  <a:srgbClr val="500000"/>
                </a:solidFill>
              </a:rPr>
              <a:t>Quad; 1 Quad = 293 billion kWh (actual), 1 Quad = 98 billion kWh (used, taking into account efficiency)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232041"/>
              </p:ext>
            </p:extLst>
          </p:nvPr>
        </p:nvGraphicFramePr>
        <p:xfrm>
          <a:off x="119766" y="1218028"/>
          <a:ext cx="3967162" cy="278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10" name="Worksheet" r:id="rId4" imgW="4257675" imgH="2990850" progId="Excel.Sheet.8">
                  <p:embed/>
                </p:oleObj>
              </mc:Choice>
              <mc:Fallback>
                <p:oleObj name="Worksheet" r:id="rId4" imgW="4257675" imgH="2990850" progId="Excel.Sheet.8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l="9944" t="7883" r="12016" b="10425"/>
                      <a:stretch>
                        <a:fillRect/>
                      </a:stretch>
                    </p:blipFill>
                    <p:spPr bwMode="auto">
                      <a:xfrm>
                        <a:off x="119766" y="1218028"/>
                        <a:ext cx="3967162" cy="278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77697" y="5903893"/>
            <a:ext cx="4141903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1E0000"/>
                </a:solidFill>
              </a:rPr>
              <a:t>EIA is US DOE Energy</a:t>
            </a:r>
            <a:br>
              <a:rPr lang="en-US" altLang="en-US" dirty="0" smtClean="0">
                <a:solidFill>
                  <a:srgbClr val="1E0000"/>
                </a:solidFill>
              </a:rPr>
            </a:br>
            <a:r>
              <a:rPr lang="en-US" altLang="en-US" dirty="0" smtClean="0">
                <a:solidFill>
                  <a:srgbClr val="1E0000"/>
                </a:solidFill>
              </a:rPr>
              <a:t>Information Administration</a:t>
            </a:r>
            <a:endParaRPr lang="en-US" alt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3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 Historical Energy Usage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00200" y="6304547"/>
            <a:ext cx="36656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Source: EIA Monthly Energy Review, July </a:t>
            </a:r>
            <a:r>
              <a:rPr lang="en-US" sz="1400" dirty="0" smtClean="0"/>
              <a:t>2018</a:t>
            </a:r>
            <a:endParaRPr lang="en-US" sz="1400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1288047"/>
            <a:ext cx="789173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93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Renewable Energy Consumption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82781" y="6316824"/>
            <a:ext cx="36656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Source: EIA Monthly Energy Review, July </a:t>
            </a:r>
            <a:r>
              <a:rPr lang="en-US" sz="1400" dirty="0" smtClean="0"/>
              <a:t>2018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24"/>
          <a:stretch/>
        </p:blipFill>
        <p:spPr bwMode="auto">
          <a:xfrm>
            <a:off x="381000" y="1273712"/>
            <a:ext cx="7836877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31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Electricity Generation</a:t>
            </a: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1475" y="1219200"/>
            <a:ext cx="843607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00200" y="6304547"/>
            <a:ext cx="36656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Source: EIA Monthly Energy Review, July </a:t>
            </a:r>
            <a:r>
              <a:rPr lang="en-US" sz="1400" dirty="0" smtClean="0"/>
              <a:t>2018</a:t>
            </a:r>
            <a:endParaRPr lang="en-US" sz="14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31475" y="4931864"/>
            <a:ext cx="8519192" cy="127419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rgbClr val="1E0000"/>
                </a:solidFill>
              </a:rPr>
              <a:t>In 2017 the major sources were coal (31%), natural gas (30.5%), </a:t>
            </a:r>
            <a:br>
              <a:rPr lang="en-US" altLang="en-US" sz="2400" dirty="0" smtClean="0">
                <a:solidFill>
                  <a:srgbClr val="1E0000"/>
                </a:solidFill>
              </a:rPr>
            </a:br>
            <a:r>
              <a:rPr lang="en-US" altLang="en-US" sz="2400" dirty="0" smtClean="0">
                <a:solidFill>
                  <a:srgbClr val="1E0000"/>
                </a:solidFill>
              </a:rPr>
              <a:t>nuclear (20.9%), hydro (7.7), wind (6.7%), and solar (2.0)</a:t>
            </a:r>
          </a:p>
          <a:p>
            <a:pPr eaLnBrk="1" hangingPunct="1"/>
            <a:r>
              <a:rPr lang="en-US" altLang="en-US" sz="2400" dirty="0" smtClean="0">
                <a:solidFill>
                  <a:srgbClr val="1E0000"/>
                </a:solidFill>
              </a:rPr>
              <a:t>Wind and solar are rapidly growing (12% and 40% growth in 2017)</a:t>
            </a:r>
            <a:endParaRPr lang="en-US" altLang="en-US" sz="24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in US Wind Power Capacity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85800" y="6019800"/>
            <a:ext cx="62918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Source: AWEA Wind Power Outlook </a:t>
            </a:r>
            <a:r>
              <a:rPr lang="en-US" sz="2000" dirty="0" smtClean="0"/>
              <a:t>Second Quarter, 2018</a:t>
            </a:r>
            <a:endParaRPr lang="en-US" sz="2000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1210575"/>
            <a:ext cx="812464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1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838200"/>
          </a:xfrm>
        </p:spPr>
        <p:txBody>
          <a:bodyPr/>
          <a:lstStyle/>
          <a:p>
            <a:r>
              <a:rPr lang="en-US" dirty="0"/>
              <a:t>Wind Capacity Installations by State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0267A-A3EA-456D-B85A-0627F06E86D8}"/>
              </a:ext>
            </a:extLst>
          </p:cNvPr>
          <p:cNvSpPr txBox="1"/>
          <p:nvPr/>
        </p:nvSpPr>
        <p:spPr>
          <a:xfrm>
            <a:off x="7086600" y="1981200"/>
            <a:ext cx="1344214" cy="138499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Texas is</a:t>
            </a:r>
            <a:br>
              <a:rPr lang="en-US" dirty="0">
                <a:solidFill>
                  <a:srgbClr val="1E0000"/>
                </a:solidFill>
              </a:rPr>
            </a:br>
            <a:r>
              <a:rPr lang="en-US" dirty="0">
                <a:solidFill>
                  <a:srgbClr val="1E0000"/>
                </a:solidFill>
              </a:rPr>
              <a:t>number</a:t>
            </a:r>
            <a:br>
              <a:rPr lang="en-US" dirty="0">
                <a:solidFill>
                  <a:srgbClr val="1E0000"/>
                </a:solidFill>
              </a:rPr>
            </a:br>
            <a:r>
              <a:rPr lang="en-US" dirty="0">
                <a:solidFill>
                  <a:srgbClr val="1E0000"/>
                </a:solidFill>
              </a:rPr>
              <a:t>one!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85800" y="6219855"/>
            <a:ext cx="62918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Source: AWEA Wind Power Outlook </a:t>
            </a:r>
            <a:r>
              <a:rPr lang="en-US" sz="2000" dirty="0" smtClean="0"/>
              <a:t>Second Quarter, 2018</a:t>
            </a:r>
            <a:endParaRPr lang="en-US" sz="20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599" y="1219200"/>
            <a:ext cx="6749051" cy="489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2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1</a:t>
            </a:fld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1905000"/>
            <a:ext cx="2353529" cy="181588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Slides will be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posted before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each lecture on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the website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1295400"/>
            <a:ext cx="5791200" cy="544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3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6019800"/>
            <a:ext cx="769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3366"/>
              </a:buClr>
            </a:pPr>
            <a:r>
              <a:rPr lang="en-US" sz="2000" dirty="0">
                <a:solidFill>
                  <a:srgbClr val="003366"/>
                </a:solidFill>
              </a:rPr>
              <a:t>Source: EIA, International Energy Outlook </a:t>
            </a:r>
            <a:r>
              <a:rPr lang="en-US" sz="2000" dirty="0" smtClean="0">
                <a:solidFill>
                  <a:srgbClr val="003366"/>
                </a:solidFill>
              </a:rPr>
              <a:t>2018</a:t>
            </a:r>
            <a:endParaRPr lang="en-US" sz="2000" dirty="0">
              <a:solidFill>
                <a:srgbClr val="003366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3009" y="1392114"/>
            <a:ext cx="8558784" cy="433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75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Energy Economics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001000" cy="3733800"/>
          </a:xfrm>
        </p:spPr>
        <p:txBody>
          <a:bodyPr/>
          <a:lstStyle/>
          <a:p>
            <a:pPr eaLnBrk="1" hangingPunct="1"/>
            <a:r>
              <a:rPr lang="en-US" dirty="0"/>
              <a:t>Electric generating technologies involve a tradeoff between fixed costs (costs to build them) and operating costs</a:t>
            </a:r>
          </a:p>
          <a:p>
            <a:pPr lvl="1" eaLnBrk="1" hangingPunct="1">
              <a:buSzPct val="125000"/>
              <a:buFontTx/>
              <a:buChar char="•"/>
            </a:pPr>
            <a:r>
              <a:rPr lang="en-US" dirty="0"/>
              <a:t>Nuclear and solar high fixed costs, but low operating costs (though cost of solar has decreased substantially recently)</a:t>
            </a:r>
          </a:p>
          <a:p>
            <a:pPr lvl="1" eaLnBrk="1" hangingPunct="1">
              <a:buSzPct val="125000"/>
              <a:buFontTx/>
              <a:buChar char="•"/>
            </a:pPr>
            <a:r>
              <a:rPr lang="en-US" dirty="0"/>
              <a:t>Natural gas/oil have low fixed costs but can have higher operating costs (dependent upon fuel prices)</a:t>
            </a:r>
          </a:p>
          <a:p>
            <a:pPr lvl="1" eaLnBrk="1" hangingPunct="1">
              <a:buSzPct val="125000"/>
              <a:buFontTx/>
              <a:buChar char="•"/>
            </a:pPr>
            <a:r>
              <a:rPr lang="en-US" dirty="0"/>
              <a:t>Coal, wind, hydro are in between</a:t>
            </a:r>
          </a:p>
          <a:p>
            <a:pPr eaLnBrk="1" hangingPunct="1"/>
            <a:r>
              <a:rPr lang="en-US" dirty="0"/>
              <a:t>Also the units capacity factor is important to determining ultimate cost of electricity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2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Energy Costs for New Generation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38130" y="58674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3366"/>
              </a:buClr>
            </a:pPr>
            <a:r>
              <a:rPr lang="en-US" sz="1800" dirty="0">
                <a:solidFill>
                  <a:srgbClr val="003366"/>
                </a:solidFill>
              </a:rPr>
              <a:t>Source</a:t>
            </a:r>
            <a:r>
              <a:rPr lang="en-US" sz="1800" dirty="0" smtClean="0">
                <a:solidFill>
                  <a:srgbClr val="003366"/>
                </a:solidFill>
              </a:rPr>
              <a:t>: </a:t>
            </a:r>
            <a:r>
              <a:rPr lang="en-US" sz="1800" dirty="0" smtClean="0">
                <a:solidFill>
                  <a:srgbClr val="003366"/>
                </a:solidFill>
                <a:hlinkClick r:id="rId2"/>
              </a:rPr>
              <a:t>www.eia.gov/outlooks/aeo/pdf/electricity_generation.pdf</a:t>
            </a:r>
            <a:r>
              <a:rPr lang="en-US" sz="1800" dirty="0" smtClean="0">
                <a:solidFill>
                  <a:srgbClr val="003366"/>
                </a:solidFill>
              </a:rPr>
              <a:t> (March 2018)</a:t>
            </a:r>
            <a:endParaRPr lang="en-US" sz="1800" dirty="0">
              <a:solidFill>
                <a:srgbClr val="003366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" y="1219200"/>
            <a:ext cx="7543800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0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dirty="0"/>
              <a:t>Natural Gas Prices 1997 to </a:t>
            </a:r>
            <a:r>
              <a:rPr lang="en-US" dirty="0" smtClean="0"/>
              <a:t>2018</a:t>
            </a:r>
            <a:endParaRPr lang="en-US" altLang="en-US" dirty="0"/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435169" y="4909344"/>
            <a:ext cx="8547100" cy="103981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Marginal cost for natural gas fired electricity price </a:t>
            </a:r>
          </a:p>
          <a:p>
            <a:pPr eaLnBrk="1" hangingPunct="1"/>
            <a:r>
              <a:rPr lang="en-US" altLang="en-US" dirty="0"/>
              <a:t>in $/MWh is about 7-10 times gas price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64008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Source: http://www.eia.gov/dnav/ng/hist/rngwhhdW.htm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1317539"/>
            <a:ext cx="8659921" cy="310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72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17016" cy="838200"/>
          </a:xfrm>
        </p:spPr>
        <p:txBody>
          <a:bodyPr/>
          <a:lstStyle/>
          <a:p>
            <a:r>
              <a:rPr lang="en-US" dirty="0"/>
              <a:t>Coal Prices </a:t>
            </a:r>
            <a:r>
              <a:rPr lang="en-US" dirty="0" smtClean="0"/>
              <a:t>had </a:t>
            </a:r>
            <a:r>
              <a:rPr lang="en-US" dirty="0"/>
              <a:t>Fallen </a:t>
            </a:r>
            <a:r>
              <a:rPr lang="en-US" dirty="0" smtClean="0"/>
              <a:t>But Are Now Back to Values from Five Years </a:t>
            </a:r>
            <a:r>
              <a:rPr lang="en-US" dirty="0"/>
              <a:t>Ago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5906" y="5223601"/>
            <a:ext cx="81083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BTU content per pound varies between about 8000</a:t>
            </a:r>
            <a:br>
              <a:rPr lang="en-US" dirty="0"/>
            </a:br>
            <a:r>
              <a:rPr lang="en-US" dirty="0"/>
              <a:t>and 15,000 Btu/</a:t>
            </a:r>
            <a:r>
              <a:rPr lang="en-US" dirty="0" err="1"/>
              <a:t>lb</a:t>
            </a:r>
            <a:r>
              <a:rPr lang="en-US" dirty="0"/>
              <a:t>, giving costs of around $1 to 2/</a:t>
            </a:r>
            <a:r>
              <a:rPr lang="en-US" dirty="0" err="1"/>
              <a:t>Mbtu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0200" y="6177708"/>
            <a:ext cx="1969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eia.gov/coal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294018-67F1-40F2-83EC-D01F1FAE95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401115"/>
            <a:ext cx="6810552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PV Prices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5468" y="579120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Images: </a:t>
            </a:r>
            <a:r>
              <a:rPr lang="en-US" sz="1400" dirty="0">
                <a:hlinkClick r:id="rId2"/>
              </a:rPr>
              <a:t>http://cleantechnica.com/2015/08/13/us-solar-pv-cost-fell-50-5-years-government-report/screen-shot-2015-08-12-at-12-33-53-pm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/>
              <a:t> and https://news.energysage.com/how-much-does-the-average-solar-panel-installation-cost-in-the-u-s/</a:t>
            </a:r>
          </a:p>
        </p:txBody>
      </p:sp>
      <p:pic>
        <p:nvPicPr>
          <p:cNvPr id="9218" name="Picture 2" descr="US solar PV prices 1998-2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6400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6" name="Picture 2" descr="solar panel cost data over time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2514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6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Brief History of Electric Power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534400" cy="3733800"/>
          </a:xfrm>
        </p:spPr>
        <p:txBody>
          <a:bodyPr/>
          <a:lstStyle/>
          <a:p>
            <a:pPr eaLnBrk="1" hangingPunct="1"/>
            <a:r>
              <a:rPr lang="en-US" dirty="0"/>
              <a:t>First real practical uses of electricity began with the telegraph (1860's) and then arc lighting in the 1870’s </a:t>
            </a:r>
          </a:p>
          <a:p>
            <a:pPr eaLnBrk="1" hangingPunct="1"/>
            <a:r>
              <a:rPr lang="en-US" altLang="en-US" dirty="0"/>
              <a:t>Early 1880’s – Edison introduced Pearl Street dc system in Manhattan supplying 59 customers</a:t>
            </a:r>
          </a:p>
          <a:p>
            <a:pPr eaLnBrk="1" hangingPunct="1"/>
            <a:r>
              <a:rPr lang="en-US" altLang="en-US" dirty="0"/>
              <a:t>1884 – Sprague produces practical dc motor</a:t>
            </a:r>
          </a:p>
          <a:p>
            <a:pPr eaLnBrk="1" hangingPunct="1"/>
            <a:r>
              <a:rPr lang="en-US" altLang="en-US" dirty="0"/>
              <a:t>1885 – invention of transformer</a:t>
            </a:r>
          </a:p>
          <a:p>
            <a:pPr eaLnBrk="1" hangingPunct="1"/>
            <a:r>
              <a:rPr lang="en-US" altLang="en-US" dirty="0"/>
              <a:t>Mid 1880’s – Westinghouse/Tesla introduce rival ac system</a:t>
            </a:r>
          </a:p>
          <a:p>
            <a:pPr eaLnBrk="1" hangingPunct="1"/>
            <a:r>
              <a:rPr lang="en-US" altLang="en-US" dirty="0"/>
              <a:t>Late 1880’s – Tesla invents ac induction motor</a:t>
            </a:r>
          </a:p>
          <a:p>
            <a:pPr eaLnBrk="1" hangingPunct="1"/>
            <a:r>
              <a:rPr lang="en-US" altLang="en-US" dirty="0"/>
              <a:t>1893 – Three-phase transmission line at 2.3 kV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History, cont’d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001000" cy="4343400"/>
          </a:xfrm>
        </p:spPr>
        <p:txBody>
          <a:bodyPr/>
          <a:lstStyle/>
          <a:p>
            <a:pPr eaLnBrk="1" hangingPunct="1"/>
            <a:r>
              <a:rPr lang="en-US" altLang="en-US" dirty="0"/>
              <a:t>1896 – ac lines deliver electricity from hydro generation at Niagara Falls to Buffalo, 20 miles away; </a:t>
            </a:r>
            <a:r>
              <a:rPr lang="en-US" dirty="0"/>
              <a:t>also 30kV line in Germany</a:t>
            </a:r>
            <a:endParaRPr lang="en-US" altLang="en-US" dirty="0"/>
          </a:p>
          <a:p>
            <a:pPr eaLnBrk="1" hangingPunct="1"/>
            <a:r>
              <a:rPr lang="en-US" altLang="en-US" dirty="0"/>
              <a:t>Early 1900’s – Private utilities supply all customers in area (city); recognized as a natural monopoly; states step in to begin regulation</a:t>
            </a:r>
          </a:p>
          <a:p>
            <a:pPr eaLnBrk="1" hangingPunct="1"/>
            <a:r>
              <a:rPr lang="en-US" altLang="en-US" dirty="0"/>
              <a:t>By 1920’s – Large interstate holding companies control most electricity systems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History, cont’d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5760" y="1371600"/>
            <a:ext cx="8549640" cy="3733800"/>
          </a:xfrm>
        </p:spPr>
        <p:txBody>
          <a:bodyPr/>
          <a:lstStyle/>
          <a:p>
            <a:pPr eaLnBrk="1" hangingPunct="1"/>
            <a:r>
              <a:rPr lang="en-US" altLang="en-US" dirty="0"/>
              <a:t>1935 – Congress passes Public Utility Holding Company Act to establish national regulation, breaking up large interstate utilities (repealed 2005)</a:t>
            </a:r>
          </a:p>
          <a:p>
            <a:pPr marL="971550" lvl="2" indent="-457200" eaLnBrk="1" hangingPunct="1">
              <a:buSzPct val="100000"/>
            </a:pPr>
            <a:r>
              <a:rPr lang="en-US" dirty="0"/>
              <a:t>This gave rise to electric utilities that only operated in one state</a:t>
            </a:r>
          </a:p>
          <a:p>
            <a:pPr eaLnBrk="1" hangingPunct="1"/>
            <a:r>
              <a:rPr lang="en-US" altLang="en-US" dirty="0"/>
              <a:t>1935/6 – Rural Electrification Act brought electricity to rural areas</a:t>
            </a:r>
          </a:p>
          <a:p>
            <a:pPr eaLnBrk="1" hangingPunct="1"/>
            <a:r>
              <a:rPr lang="en-US" altLang="en-US" dirty="0"/>
              <a:t>1930’s – Electric utilities established as vertical monopolies</a:t>
            </a:r>
          </a:p>
          <a:p>
            <a:pPr eaLnBrk="1" hangingPunct="1"/>
            <a:r>
              <a:rPr lang="en-US" dirty="0"/>
              <a:t>Frequency standardized in the 1930’s</a:t>
            </a:r>
            <a:endParaRPr lang="en-US" alt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Vertical Monopolies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001000" cy="4648200"/>
          </a:xfrm>
        </p:spPr>
        <p:txBody>
          <a:bodyPr/>
          <a:lstStyle/>
          <a:p>
            <a:pPr eaLnBrk="1" hangingPunct="1"/>
            <a:r>
              <a:rPr lang="en-US" altLang="en-US" dirty="0"/>
              <a:t>Within a particular geographic market, the electric utility had an exclusive franchise</a:t>
            </a:r>
          </a:p>
        </p:txBody>
      </p:sp>
      <p:grpSp>
        <p:nvGrpSpPr>
          <p:cNvPr id="28676" name="Group 13"/>
          <p:cNvGrpSpPr>
            <a:grpSpLocks/>
          </p:cNvGrpSpPr>
          <p:nvPr/>
        </p:nvGrpSpPr>
        <p:grpSpPr bwMode="auto">
          <a:xfrm>
            <a:off x="914400" y="2286000"/>
            <a:ext cx="2362200" cy="3048000"/>
            <a:chOff x="1776" y="1728"/>
            <a:chExt cx="1488" cy="1920"/>
          </a:xfrm>
        </p:grpSpPr>
        <p:sp>
          <p:nvSpPr>
            <p:cNvPr id="28678" name="Rectangle 4"/>
            <p:cNvSpPr>
              <a:spLocks noChangeArrowheads="1"/>
            </p:cNvSpPr>
            <p:nvPr/>
          </p:nvSpPr>
          <p:spPr bwMode="auto">
            <a:xfrm>
              <a:off x="1776" y="1728"/>
              <a:ext cx="148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Generation</a:t>
              </a:r>
            </a:p>
          </p:txBody>
        </p:sp>
        <p:sp>
          <p:nvSpPr>
            <p:cNvPr id="28679" name="Rectangle 6"/>
            <p:cNvSpPr>
              <a:spLocks noChangeArrowheads="1"/>
            </p:cNvSpPr>
            <p:nvPr/>
          </p:nvSpPr>
          <p:spPr bwMode="auto">
            <a:xfrm>
              <a:off x="1776" y="2208"/>
              <a:ext cx="1488" cy="48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Transmission</a:t>
              </a:r>
            </a:p>
          </p:txBody>
        </p:sp>
        <p:sp>
          <p:nvSpPr>
            <p:cNvPr id="28680" name="Rectangle 7"/>
            <p:cNvSpPr>
              <a:spLocks noChangeArrowheads="1"/>
            </p:cNvSpPr>
            <p:nvPr/>
          </p:nvSpPr>
          <p:spPr bwMode="auto">
            <a:xfrm>
              <a:off x="1776" y="2688"/>
              <a:ext cx="1488" cy="48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Distribution</a:t>
              </a:r>
            </a:p>
          </p:txBody>
        </p:sp>
        <p:sp>
          <p:nvSpPr>
            <p:cNvPr id="28681" name="Rectangle 8"/>
            <p:cNvSpPr>
              <a:spLocks noChangeArrowheads="1"/>
            </p:cNvSpPr>
            <p:nvPr/>
          </p:nvSpPr>
          <p:spPr bwMode="auto">
            <a:xfrm>
              <a:off x="1776" y="3168"/>
              <a:ext cx="1488" cy="48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Customer Service</a:t>
              </a:r>
            </a:p>
          </p:txBody>
        </p:sp>
      </p:grpSp>
      <p:sp>
        <p:nvSpPr>
          <p:cNvPr id="28677" name="Text Box 14"/>
          <p:cNvSpPr txBox="1">
            <a:spLocks noChangeArrowheads="1"/>
          </p:cNvSpPr>
          <p:nvPr/>
        </p:nvSpPr>
        <p:spPr bwMode="auto">
          <a:xfrm>
            <a:off x="3733800" y="2320925"/>
            <a:ext cx="37782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In return for this exclusive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franchise, the utility had the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obligation to serve all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existing and future customers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at rates determined jointly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by utility and regulators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It was a “cost plus” business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Course Topics</a:t>
            </a:r>
          </a:p>
        </p:txBody>
      </p:sp>
      <p:sp>
        <p:nvSpPr>
          <p:cNvPr id="1028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610600" cy="4876800"/>
          </a:xfrm>
        </p:spPr>
        <p:txBody>
          <a:bodyPr/>
          <a:lstStyle/>
          <a:p>
            <a:r>
              <a:rPr lang="en-US" dirty="0">
                <a:solidFill>
                  <a:srgbClr val="1E0000"/>
                </a:solidFill>
              </a:rPr>
              <a:t>Introduction to Power Systems			</a:t>
            </a:r>
          </a:p>
          <a:p>
            <a:r>
              <a:rPr lang="en-US" dirty="0">
                <a:solidFill>
                  <a:srgbClr val="1E0000"/>
                </a:solidFill>
              </a:rPr>
              <a:t>Overview of Power System Modeling and </a:t>
            </a:r>
            <a:r>
              <a:rPr lang="en-US" dirty="0" smtClean="0">
                <a:solidFill>
                  <a:srgbClr val="1E0000"/>
                </a:solidFill>
              </a:rPr>
              <a:t>Operation</a:t>
            </a:r>
            <a:r>
              <a:rPr lang="en-US" dirty="0">
                <a:solidFill>
                  <a:srgbClr val="1E0000"/>
                </a:solidFill>
              </a:rPr>
              <a:t>	</a:t>
            </a:r>
          </a:p>
          <a:p>
            <a:r>
              <a:rPr lang="en-US" dirty="0">
                <a:solidFill>
                  <a:srgbClr val="1E0000"/>
                </a:solidFill>
              </a:rPr>
              <a:t>Power Flow						</a:t>
            </a:r>
          </a:p>
          <a:p>
            <a:r>
              <a:rPr lang="en-US" dirty="0">
                <a:solidFill>
                  <a:srgbClr val="1E0000"/>
                </a:solidFill>
              </a:rPr>
              <a:t>Sparse Matrices in Power System Analysis		</a:t>
            </a:r>
          </a:p>
          <a:p>
            <a:r>
              <a:rPr lang="en-US" dirty="0">
                <a:solidFill>
                  <a:srgbClr val="1E0000"/>
                </a:solidFill>
              </a:rPr>
              <a:t>Sensitivity Analysis and Equivalents			</a:t>
            </a:r>
          </a:p>
          <a:p>
            <a:r>
              <a:rPr lang="en-US" dirty="0">
                <a:solidFill>
                  <a:srgbClr val="1E0000"/>
                </a:solidFill>
              </a:rPr>
              <a:t>Power System Data Analytics and </a:t>
            </a:r>
            <a:r>
              <a:rPr lang="en-US" dirty="0" smtClean="0">
                <a:solidFill>
                  <a:srgbClr val="1E0000"/>
                </a:solidFill>
              </a:rPr>
              <a:t>Visualization</a:t>
            </a:r>
            <a:r>
              <a:rPr lang="en-US" dirty="0">
                <a:solidFill>
                  <a:srgbClr val="1E0000"/>
                </a:solidFill>
              </a:rPr>
              <a:t>	</a:t>
            </a:r>
          </a:p>
          <a:p>
            <a:r>
              <a:rPr lang="en-US" dirty="0">
                <a:solidFill>
                  <a:srgbClr val="1E0000"/>
                </a:solidFill>
              </a:rPr>
              <a:t>Optimal Power Flow and Power </a:t>
            </a:r>
            <a:r>
              <a:rPr lang="en-US" dirty="0" smtClean="0">
                <a:solidFill>
                  <a:srgbClr val="1E0000"/>
                </a:solidFill>
              </a:rPr>
              <a:t>Markets</a:t>
            </a:r>
            <a:r>
              <a:rPr lang="en-US" dirty="0">
                <a:solidFill>
                  <a:srgbClr val="1E0000"/>
                </a:solidFill>
              </a:rPr>
              <a:t>		</a:t>
            </a:r>
          </a:p>
          <a:p>
            <a:r>
              <a:rPr lang="en-US" dirty="0" smtClean="0">
                <a:solidFill>
                  <a:srgbClr val="1E0000"/>
                </a:solidFill>
              </a:rPr>
              <a:t>Power </a:t>
            </a:r>
            <a:r>
              <a:rPr lang="en-US" dirty="0">
                <a:solidFill>
                  <a:srgbClr val="1E0000"/>
                </a:solidFill>
              </a:rPr>
              <a:t>System State </a:t>
            </a:r>
            <a:r>
              <a:rPr lang="en-US" dirty="0" smtClean="0">
                <a:solidFill>
                  <a:srgbClr val="1E0000"/>
                </a:solidFill>
              </a:rPr>
              <a:t>Estimation</a:t>
            </a:r>
          </a:p>
          <a:p>
            <a:r>
              <a:rPr lang="en-US" dirty="0">
                <a:solidFill>
                  <a:srgbClr val="1E0000"/>
                </a:solidFill>
              </a:rPr>
              <a:t>Black start Analysis 	</a:t>
            </a:r>
            <a:endParaRPr lang="en-US" altLang="en-US" dirty="0">
              <a:solidFill>
                <a:srgbClr val="1E0000"/>
              </a:solidFill>
              <a:cs typeface="Times New Roman" pitchFamily="18" charset="0"/>
            </a:endParaRPr>
          </a:p>
        </p:txBody>
      </p:sp>
      <p:graphicFrame>
        <p:nvGraphicFramePr>
          <p:cNvPr id="1026" name="Object 2048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3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1026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Vertical Monopolies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001000" cy="3733800"/>
          </a:xfrm>
        </p:spPr>
        <p:txBody>
          <a:bodyPr/>
          <a:lstStyle/>
          <a:p>
            <a:pPr eaLnBrk="1" hangingPunct="1"/>
            <a:r>
              <a:rPr lang="en-US" altLang="en-US" dirty="0"/>
              <a:t>Within its service territory each utility was the only game in town</a:t>
            </a:r>
          </a:p>
          <a:p>
            <a:pPr eaLnBrk="1" hangingPunct="1"/>
            <a:r>
              <a:rPr lang="en-US" altLang="en-US" dirty="0"/>
              <a:t>Neighboring utilities functioned more as colleagues than competitors</a:t>
            </a:r>
          </a:p>
          <a:p>
            <a:pPr eaLnBrk="1" hangingPunct="1"/>
            <a:r>
              <a:rPr lang="en-US" altLang="en-US" dirty="0"/>
              <a:t>Utilities gradually interconnected their systems so by 1970 transmission lines crisscrossed North America, with voltages up to 765 kV</a:t>
            </a:r>
          </a:p>
          <a:p>
            <a:pPr eaLnBrk="1" hangingPunct="1"/>
            <a:r>
              <a:rPr lang="en-US" altLang="en-US" dirty="0"/>
              <a:t>Economies of scale keep resulted in decreasing rates, so most every one was happy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9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History, cont’d -- 1970’s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001000" cy="3733800"/>
          </a:xfrm>
        </p:spPr>
        <p:txBody>
          <a:bodyPr/>
          <a:lstStyle/>
          <a:p>
            <a:pPr eaLnBrk="1" hangingPunct="1"/>
            <a:r>
              <a:rPr lang="en-US" altLang="en-US" dirty="0"/>
              <a:t>1970’s brought inflation, increased fossil-fuel prices, calls for conservation and growing environmental concerns</a:t>
            </a:r>
          </a:p>
          <a:p>
            <a:pPr eaLnBrk="1" hangingPunct="1"/>
            <a:r>
              <a:rPr lang="en-US" altLang="en-US" dirty="0"/>
              <a:t>Increasing rates replaced decreasing ones</a:t>
            </a:r>
          </a:p>
          <a:p>
            <a:pPr eaLnBrk="1" hangingPunct="1"/>
            <a:r>
              <a:rPr lang="en-US" altLang="en-US" dirty="0"/>
              <a:t>As a result, U.S. Congress passed Public Utilities Regulator Policies Act (PURPA) in 1978, which mandated utilities must purchase power from independent generators located in their service territory (modified 2005)</a:t>
            </a:r>
          </a:p>
          <a:p>
            <a:pPr eaLnBrk="1" hangingPunct="1"/>
            <a:r>
              <a:rPr lang="en-US" altLang="en-US" dirty="0"/>
              <a:t>PURPA introduced some competition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History, cont’d – 1990’s &amp; 2000’s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458200" cy="4876800"/>
          </a:xfrm>
        </p:spPr>
        <p:txBody>
          <a:bodyPr/>
          <a:lstStyle/>
          <a:p>
            <a:pPr eaLnBrk="1" hangingPunct="1"/>
            <a:r>
              <a:rPr lang="en-US" altLang="en-US" dirty="0"/>
              <a:t>Major opening of industry to competition occurred as a result of National Energy Policy Act of 1992</a:t>
            </a:r>
          </a:p>
          <a:p>
            <a:pPr eaLnBrk="1" hangingPunct="1"/>
            <a:r>
              <a:rPr lang="en-US" altLang="en-US" dirty="0"/>
              <a:t>This act mandated that utilities provide “nondiscriminatory” access to the high voltage transmission</a:t>
            </a:r>
          </a:p>
          <a:p>
            <a:pPr eaLnBrk="1" hangingPunct="1"/>
            <a:r>
              <a:rPr lang="en-US" altLang="en-US" dirty="0"/>
              <a:t>Goal was to set up true competition in generation </a:t>
            </a:r>
          </a:p>
          <a:p>
            <a:pPr eaLnBrk="1" hangingPunct="1"/>
            <a:r>
              <a:rPr lang="en-US" altLang="en-US" dirty="0"/>
              <a:t>Result over the last few years has been a dramatic restructuring of electric utility industry (for better or worse!)</a:t>
            </a:r>
          </a:p>
          <a:p>
            <a:pPr eaLnBrk="1" hangingPunct="1"/>
            <a:r>
              <a:rPr lang="en-US" altLang="en-US" dirty="0"/>
              <a:t>Energy Bill 2005 repealed PUHCA; modified PURPA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Prices, 1960-2010</a:t>
            </a:r>
          </a:p>
        </p:txBody>
      </p:sp>
      <p:sp>
        <p:nvSpPr>
          <p:cNvPr id="4" name="Text Box 198"/>
          <p:cNvSpPr txBox="1">
            <a:spLocks noChangeArrowheads="1"/>
          </p:cNvSpPr>
          <p:nvPr/>
        </p:nvSpPr>
        <p:spPr bwMode="auto">
          <a:xfrm>
            <a:off x="1769110" y="6019800"/>
            <a:ext cx="53314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/>
              <a:t>Source: EIA, Annual Energy Review, 2010, Figure 8.10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" y="1295400"/>
            <a:ext cx="7498080" cy="442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Utility Restructuring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001000" cy="4876800"/>
          </a:xfrm>
        </p:spPr>
        <p:txBody>
          <a:bodyPr/>
          <a:lstStyle/>
          <a:p>
            <a:pPr eaLnBrk="1" hangingPunct="1"/>
            <a:r>
              <a:rPr lang="en-US" altLang="en-US" dirty="0"/>
              <a:t>Driven by significant regional variations in electric rates</a:t>
            </a:r>
          </a:p>
          <a:p>
            <a:pPr eaLnBrk="1" hangingPunct="1"/>
            <a:r>
              <a:rPr lang="en-US" altLang="en-US" dirty="0"/>
              <a:t>Goal of competition is to reduce rates through the introduction of competition </a:t>
            </a:r>
          </a:p>
          <a:p>
            <a:pPr eaLnBrk="1" hangingPunct="1"/>
            <a:r>
              <a:rPr lang="en-US" altLang="en-US" dirty="0"/>
              <a:t>Eventual goal is to allow consumers to choose their electricity supplier</a:t>
            </a:r>
          </a:p>
          <a:p>
            <a:pPr eaLnBrk="1" hangingPunct="1">
              <a:buFont typeface="Wingdings" pitchFamily="2" charset="2"/>
              <a:buChar char="l"/>
            </a:pPr>
            <a:endParaRPr lang="en-US" alt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State Variation in Electric Rates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2090738" y="1576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0012"/>
            <a:ext cx="7086600" cy="498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Rise of Natural Gas Generation</a:t>
            </a:r>
          </a:p>
        </p:txBody>
      </p:sp>
      <p:sp>
        <p:nvSpPr>
          <p:cNvPr id="38916" name="TextBox 2"/>
          <p:cNvSpPr txBox="1">
            <a:spLocks noChangeArrowheads="1"/>
          </p:cNvSpPr>
          <p:nvPr/>
        </p:nvSpPr>
        <p:spPr bwMode="auto">
          <a:xfrm>
            <a:off x="1676400" y="6248400"/>
            <a:ext cx="2031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dirty="0"/>
              <a:t>Source: US EIA, 2016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2" name="Picture 2" descr="graph of electric generation capacity additions by technology, as explained in the article text">
            <a:extLst>
              <a:ext uri="{FF2B5EF4-FFF2-40B4-BE49-F238E27FC236}">
                <a16:creationId xmlns:a16="http://schemas.microsoft.com/office/drawing/2014/main" id="{768A37A9-F7F3-4F51-8884-967B57A96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411514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9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August 14</a:t>
            </a:r>
            <a:r>
              <a:rPr lang="en-US" altLang="en-US" baseline="30000"/>
              <a:t>th</a:t>
            </a:r>
            <a:r>
              <a:rPr lang="en-US" altLang="en-US"/>
              <a:t>, 2003 Blackout</a:t>
            </a:r>
          </a:p>
        </p:txBody>
      </p:sp>
      <p:pic>
        <p:nvPicPr>
          <p:cNvPr id="39939" name="Picture 4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394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E8667D-ECD7-4982-B7E8-93892CFD3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18" y="1893523"/>
            <a:ext cx="4393682" cy="33804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5BFBC1-93F9-4AF1-B675-BC941FDB1062}"/>
              </a:ext>
            </a:extLst>
          </p:cNvPr>
          <p:cNvSpPr txBox="1"/>
          <p:nvPr/>
        </p:nvSpPr>
        <p:spPr>
          <a:xfrm>
            <a:off x="4597918" y="5298959"/>
            <a:ext cx="4328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Above image from energy.gov, August 14, 2003 Blackout</a:t>
            </a:r>
            <a:br>
              <a:rPr lang="en-US" sz="1400" dirty="0"/>
            </a:br>
            <a:r>
              <a:rPr lang="en-US" sz="1400" dirty="0"/>
              <a:t>Final Report</a:t>
            </a:r>
          </a:p>
        </p:txBody>
      </p:sp>
    </p:spTree>
    <p:extLst>
      <p:ext uri="{BB962C8B-B14F-4D97-AF65-F5344CB8AC3E}">
        <p14:creationId xmlns:p14="http://schemas.microsoft.com/office/powerpoint/2010/main" val="113785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3733800"/>
          </a:xfrm>
        </p:spPr>
        <p:txBody>
          <a:bodyPr/>
          <a:lstStyle/>
          <a:p>
            <a:r>
              <a:rPr lang="en-US" dirty="0" smtClean="0"/>
              <a:t>Start reading chapters 1 to 3 from the book (more background material)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dirty="0" smtClean="0"/>
              <a:t>Download the 42 bus educational version of PowerWorld Simulator at</a:t>
            </a:r>
          </a:p>
          <a:p>
            <a:pPr marL="0" indent="0" eaLnBrk="1" hangingPunct="1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 </a:t>
            </a:r>
            <a:r>
              <a:rPr lang="en-US" altLang="en-US" dirty="0" smtClean="0">
                <a:hlinkClick r:id="rId2"/>
              </a:rPr>
              <a:t>https</a:t>
            </a:r>
            <a:r>
              <a:rPr lang="en-US" altLang="en-US" dirty="0">
                <a:hlinkClick r:id="rId2"/>
              </a:rPr>
              <a:t>://</a:t>
            </a:r>
            <a:r>
              <a:rPr lang="en-US" altLang="en-US" dirty="0" smtClean="0">
                <a:hlinkClick r:id="rId2"/>
              </a:rPr>
              <a:t>www.powerworld.com/gloveroverbyesarma</a:t>
            </a:r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 smtClean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marL="457200" lvl="1" indent="0" eaLnBrk="1" hangingPunct="1">
              <a:buNone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About </a:t>
            </a:r>
            <a:r>
              <a:rPr lang="en-US" dirty="0" smtClean="0"/>
              <a:t>Me: Professional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625840" cy="49530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Received </a:t>
            </a:r>
            <a:r>
              <a:rPr lang="en-US" altLang="en-US" sz="2400" dirty="0"/>
              <a:t>BSEE, MSEE, and Ph.D. all from University of Wisconsin at Madison (83, 88, 91)</a:t>
            </a:r>
          </a:p>
          <a:p>
            <a:pPr eaLnBrk="1" hangingPunct="1"/>
            <a:r>
              <a:rPr lang="en-US" altLang="en-US" sz="2400" dirty="0"/>
              <a:t>Worked for eight years as engineer for an electric utility (Madison Gas &amp; Electric)</a:t>
            </a:r>
          </a:p>
          <a:p>
            <a:pPr eaLnBrk="1" hangingPunct="1"/>
            <a:r>
              <a:rPr lang="en-US" altLang="en-US" sz="2400" dirty="0"/>
              <a:t>Was at UIUC from 1991 to 2016, doing teaching and doing research in the area of electric power systems</a:t>
            </a:r>
          </a:p>
          <a:p>
            <a:pPr eaLnBrk="1" hangingPunct="1"/>
            <a:r>
              <a:rPr lang="en-US" altLang="en-US" sz="2400" dirty="0"/>
              <a:t>Joined TAMU in January </a:t>
            </a:r>
            <a:r>
              <a:rPr lang="en-US" altLang="en-US" sz="2400" dirty="0" smtClean="0"/>
              <a:t>2017</a:t>
            </a:r>
          </a:p>
          <a:p>
            <a:pPr eaLnBrk="1" hangingPunct="1"/>
            <a:r>
              <a:rPr lang="en-US" altLang="en-US" sz="2400" dirty="0" smtClean="0"/>
              <a:t>Taught many power systems classes over last 27 years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Developed commercial power system analysis package, known now as PowerWorld Simulator.  This package has been sold to about 600 different corporate entities worldwide</a:t>
            </a:r>
          </a:p>
          <a:p>
            <a:pPr eaLnBrk="1" hangingPunct="1"/>
            <a:r>
              <a:rPr lang="en-US" altLang="en-US" sz="2400" dirty="0"/>
              <a:t>DOE investigator for 8/14/2003 </a:t>
            </a:r>
            <a:r>
              <a:rPr lang="en-US" altLang="en-US" sz="2400" dirty="0" smtClean="0"/>
              <a:t>blackout</a:t>
            </a:r>
          </a:p>
          <a:p>
            <a:pPr eaLnBrk="1" hangingPunct="1"/>
            <a:r>
              <a:rPr lang="en-US" altLang="en-US" sz="2400" dirty="0" smtClean="0"/>
              <a:t>Member US National Academy of Engineering</a:t>
            </a:r>
            <a:endParaRPr lang="en-US" altLang="en-US" sz="2400" dirty="0"/>
          </a:p>
          <a:p>
            <a:pPr marL="457200" lvl="1" indent="0" eaLnBrk="1" hangingPunct="1">
              <a:buNone/>
            </a:pPr>
            <a:endParaRPr lang="en-US" altLang="en-US" dirty="0"/>
          </a:p>
          <a:p>
            <a:pPr eaLnBrk="1" hangingPunct="1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76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Me: </a:t>
            </a:r>
            <a:r>
              <a:rPr lang="en-US" dirty="0" smtClean="0"/>
              <a:t>TAMU Research Group </a:t>
            </a:r>
            <a:br>
              <a:rPr lang="en-US" dirty="0" smtClean="0"/>
            </a:br>
            <a:r>
              <a:rPr lang="en-US" dirty="0" smtClean="0"/>
              <a:t>Spring and Summer 2018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9" y="1219200"/>
            <a:ext cx="854612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5211" y="4191000"/>
            <a:ext cx="4148667" cy="2133600"/>
          </a:xfrm>
          <a:prstGeom prst="rect">
            <a:avLst/>
          </a:prstGeom>
        </p:spPr>
      </p:pic>
      <p:pic>
        <p:nvPicPr>
          <p:cNvPr id="38916" name="Picture 4" descr="Image may contain: 10 people, including Olivia YiQiu Zhang, Tom Overbye, Ti Xu and Pooria Dehghanian, people smiling, people sitting, table and indo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6904" y="3772619"/>
            <a:ext cx="463105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03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Me: Nonprofessional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Married </a:t>
            </a:r>
            <a:r>
              <a:rPr lang="en-US" sz="2400" dirty="0"/>
              <a:t>to Jo</a:t>
            </a:r>
          </a:p>
          <a:p>
            <a:pPr eaLnBrk="1" hangingPunct="1"/>
            <a:r>
              <a:rPr lang="en-US" sz="2400" dirty="0"/>
              <a:t>Have three </a:t>
            </a:r>
            <a:r>
              <a:rPr lang="en-US" sz="2400" dirty="0" smtClean="0"/>
              <a:t>children: Tim,</a:t>
            </a:r>
            <a:br>
              <a:rPr lang="en-US" sz="2400" dirty="0" smtClean="0"/>
            </a:br>
            <a:r>
              <a:rPr lang="en-US" sz="2400" dirty="0" smtClean="0"/>
              <a:t>Hannah and Amanda</a:t>
            </a:r>
            <a:endParaRPr lang="en-US" sz="2400" dirty="0"/>
          </a:p>
          <a:p>
            <a:pPr eaLnBrk="1" hangingPunct="1">
              <a:buClr>
                <a:srgbClr val="500000"/>
              </a:buClr>
            </a:pPr>
            <a:r>
              <a:rPr lang="en-US" sz="2400" dirty="0" smtClean="0"/>
              <a:t>We homeschooled </a:t>
            </a:r>
            <a:r>
              <a:rPr lang="en-US" sz="2400" dirty="0"/>
              <a:t>our kids </a:t>
            </a:r>
            <a:br>
              <a:rPr lang="en-US" sz="2400" dirty="0"/>
            </a:br>
            <a:r>
              <a:rPr lang="en-US" sz="2400" dirty="0" smtClean="0"/>
              <a:t>with </a:t>
            </a:r>
            <a:r>
              <a:rPr lang="en-US" sz="2400" dirty="0"/>
              <a:t>Tim </a:t>
            </a:r>
            <a:r>
              <a:rPr lang="en-US" sz="2400" dirty="0" smtClean="0"/>
              <a:t>now starting an ME </a:t>
            </a:r>
            <a:br>
              <a:rPr lang="en-US" sz="2400" dirty="0" smtClean="0"/>
            </a:br>
            <a:r>
              <a:rPr lang="en-US" sz="2400" dirty="0" smtClean="0"/>
              <a:t>PhD at TAMU, Hannah a senior at UIUC</a:t>
            </a:r>
            <a:br>
              <a:rPr lang="en-US" sz="2400" dirty="0" smtClean="0"/>
            </a:br>
            <a:r>
              <a:rPr lang="en-US" sz="2400" dirty="0" smtClean="0"/>
              <a:t>in psychology, and </a:t>
            </a:r>
            <a:r>
              <a:rPr lang="en-US" sz="2400" dirty="0"/>
              <a:t>Amanda </a:t>
            </a:r>
            <a:r>
              <a:rPr lang="en-US" sz="2400" dirty="0" smtClean="0"/>
              <a:t>a sophomore</a:t>
            </a:r>
            <a:br>
              <a:rPr lang="en-US" sz="2400" dirty="0" smtClean="0"/>
            </a:br>
            <a:r>
              <a:rPr lang="en-US" sz="2400" dirty="0" smtClean="0"/>
              <a:t>at Belmont in environmental sciences</a:t>
            </a:r>
            <a:endParaRPr lang="en-US" sz="2400" dirty="0"/>
          </a:p>
          <a:p>
            <a:pPr eaLnBrk="1" hangingPunct="1"/>
            <a:r>
              <a:rPr lang="en-US" sz="2400" dirty="0" smtClean="0"/>
              <a:t>Jo is finishing a master’s in counseling, </a:t>
            </a:r>
            <a:br>
              <a:rPr lang="en-US" sz="2400" dirty="0" smtClean="0"/>
            </a:br>
            <a:r>
              <a:rPr lang="en-US" sz="2400" dirty="0" smtClean="0"/>
              <a:t>we</a:t>
            </a:r>
            <a:r>
              <a:rPr lang="en-US" sz="2400" dirty="0"/>
              <a:t> </a:t>
            </a:r>
            <a:r>
              <a:rPr lang="en-US" sz="2400" dirty="0" smtClean="0"/>
              <a:t>attend Grace Bible </a:t>
            </a:r>
            <a:r>
              <a:rPr lang="en-US" sz="2400" dirty="0"/>
              <a:t>Church in </a:t>
            </a:r>
            <a:br>
              <a:rPr lang="en-US" sz="2400" dirty="0"/>
            </a:br>
            <a:r>
              <a:rPr lang="en-US" sz="2400" dirty="0"/>
              <a:t>College </a:t>
            </a:r>
            <a:r>
              <a:rPr lang="en-US" sz="2400" dirty="0" smtClean="0"/>
              <a:t>Station (and teach the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and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graders sometimes); I also like swimming,</a:t>
            </a:r>
            <a:br>
              <a:rPr lang="en-US" sz="2400" dirty="0" smtClean="0"/>
            </a:br>
            <a:r>
              <a:rPr lang="en-US" sz="2400" dirty="0" smtClean="0"/>
              <a:t>biking and watching football (Aggies and Packers!)</a:t>
            </a:r>
            <a:endParaRPr lang="en-US" sz="2400" dirty="0"/>
          </a:p>
          <a:p>
            <a:pPr lvl="1" eaLnBrk="1" hangingPunct="1">
              <a:buFontTx/>
              <a:buNone/>
            </a:pPr>
            <a:endParaRPr lang="en-US" dirty="0"/>
          </a:p>
          <a:p>
            <a:pPr lvl="2" eaLnBrk="1" hangingPunct="1">
              <a:buFont typeface="Wingdings" pitchFamily="2" charset="2"/>
              <a:buChar char="l"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6</a:t>
            </a:fld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6474" y="3733800"/>
            <a:ext cx="3087526" cy="220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6320" y="1219199"/>
            <a:ext cx="420624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TA </a:t>
            </a:r>
            <a:r>
              <a:rPr lang="en-US" dirty="0" err="1"/>
              <a:t>Iyke</a:t>
            </a:r>
            <a:r>
              <a:rPr lang="en-US" dirty="0"/>
              <a:t> Idehen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Fifth </a:t>
            </a:r>
            <a:r>
              <a:rPr lang="en-US" dirty="0"/>
              <a:t>year graduate student</a:t>
            </a:r>
          </a:p>
          <a:p>
            <a:pPr lvl="1" eaLnBrk="1" hangingPunct="1"/>
            <a:r>
              <a:rPr lang="en-US" dirty="0"/>
              <a:t>BSc (ECE, University of Benin, Nigeria)</a:t>
            </a:r>
          </a:p>
          <a:p>
            <a:pPr lvl="1" eaLnBrk="1" hangingPunct="1"/>
            <a:r>
              <a:rPr lang="en-US" dirty="0"/>
              <a:t>MSc (EE, Tuskegee University, Alabama)</a:t>
            </a:r>
          </a:p>
          <a:p>
            <a:pPr lvl="1" eaLnBrk="1" hangingPunct="1"/>
            <a:r>
              <a:rPr lang="en-US" dirty="0"/>
              <a:t>Spent </a:t>
            </a:r>
            <a:r>
              <a:rPr lang="en-US" smtClean="0"/>
              <a:t>2.3 years </a:t>
            </a:r>
            <a:r>
              <a:rPr lang="en-US" dirty="0" smtClean="0"/>
              <a:t>at </a:t>
            </a:r>
            <a:r>
              <a:rPr lang="en-US" dirty="0"/>
              <a:t>UIUC, now at </a:t>
            </a:r>
            <a:br>
              <a:rPr lang="en-US" dirty="0"/>
            </a:br>
            <a:r>
              <a:rPr lang="en-US" dirty="0"/>
              <a:t>TAMU</a:t>
            </a:r>
          </a:p>
          <a:p>
            <a:pPr lvl="1" eaLnBrk="1" hangingPunct="1"/>
            <a:r>
              <a:rPr lang="en-US" dirty="0"/>
              <a:t>Research Area</a:t>
            </a:r>
          </a:p>
          <a:p>
            <a:pPr lvl="2" eaLnBrk="1" hangingPunct="1"/>
            <a:r>
              <a:rPr lang="en-US" dirty="0"/>
              <a:t>Power Systems and Control</a:t>
            </a:r>
          </a:p>
          <a:p>
            <a:pPr lvl="2" eaLnBrk="1" hangingPunct="1"/>
            <a:r>
              <a:rPr lang="en-US" dirty="0" smtClean="0"/>
              <a:t>Data Analytics, Visualization</a:t>
            </a:r>
          </a:p>
          <a:p>
            <a:pPr lvl="2" eaLnBrk="1" hangingPunct="1"/>
            <a:r>
              <a:rPr lang="en-US" dirty="0" smtClean="0"/>
              <a:t>Large-Scale Systems</a:t>
            </a:r>
            <a:r>
              <a:rPr lang="en-US" dirty="0"/>
              <a:t>		</a:t>
            </a:r>
          </a:p>
          <a:p>
            <a:pPr lvl="1" eaLnBrk="1" hangingPunct="1"/>
            <a:r>
              <a:rPr lang="en-US" dirty="0"/>
              <a:t>Advisor: Prof. Tom Overbye</a:t>
            </a:r>
          </a:p>
          <a:p>
            <a:pPr lvl="1" eaLnBrk="1" hangingPunct="1"/>
            <a:r>
              <a:rPr lang="en-US" dirty="0"/>
              <a:t>Hobbies &amp; Interests: Soccer, Music, </a:t>
            </a:r>
            <a:r>
              <a:rPr lang="en-US" dirty="0" smtClean="0"/>
              <a:t>Travel</a:t>
            </a:r>
          </a:p>
          <a:p>
            <a:pPr lvl="1" eaLnBrk="1" hangingPunct="1"/>
            <a:r>
              <a:rPr lang="en-US" dirty="0" smtClean="0"/>
              <a:t>Former Co-chair, TPEC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7</a:t>
            </a:fld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22707" y="2710190"/>
            <a:ext cx="1254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Hollywood, 2014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6405481" y="5388863"/>
            <a:ext cx="2429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Co-Chair, Texas Power and Energy Conference (TPEC) 2018</a:t>
            </a:r>
            <a:endParaRPr lang="en-US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06" y="1222890"/>
            <a:ext cx="2037138" cy="15278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124200"/>
            <a:ext cx="2037138" cy="225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066800"/>
          </a:xfrm>
        </p:spPr>
        <p:txBody>
          <a:bodyPr/>
          <a:lstStyle/>
          <a:p>
            <a:r>
              <a:rPr lang="en-US" dirty="0" smtClean="0"/>
              <a:t>ECEN 615 Motivation: A Vision for </a:t>
            </a:r>
            <a:r>
              <a:rPr lang="en-US" dirty="0" smtClean="0"/>
              <a:t>a </a:t>
            </a:r>
            <a:r>
              <a:rPr lang="en-US" dirty="0" smtClean="0"/>
              <a:t>Long-Term Sustainable Electric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3733800"/>
          </a:xfrm>
        </p:spPr>
        <p:txBody>
          <a:bodyPr/>
          <a:lstStyle/>
          <a:p>
            <a:r>
              <a:rPr lang="en-US" altLang="en-US" dirty="0"/>
              <a:t>In 2000 the </a:t>
            </a:r>
            <a:r>
              <a:rPr lang="en-US" altLang="en-US" dirty="0" smtClean="0"/>
              <a:t>US National Academy of Engineering (NAE) </a:t>
            </a:r>
            <a:r>
              <a:rPr lang="en-US" altLang="en-US" dirty="0"/>
              <a:t>named Electrification (the </a:t>
            </a:r>
            <a:r>
              <a:rPr lang="en-US" altLang="en-US" dirty="0" smtClean="0"/>
              <a:t>vast </a:t>
            </a:r>
            <a:r>
              <a:rPr lang="en-US" altLang="en-US" dirty="0"/>
              <a:t>networks of electricity that power the developed world) as the top engineering technology of the 20th century </a:t>
            </a:r>
          </a:p>
          <a:p>
            <a:pPr lvl="1"/>
            <a:r>
              <a:rPr lang="en-US" altLang="en-US" dirty="0"/>
              <a:t>Beating automobiles (2), airplanes (3),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water </a:t>
            </a:r>
            <a:r>
              <a:rPr lang="en-US" altLang="en-US" dirty="0"/>
              <a:t>(4), electronics (5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Electricity has changed the world!</a:t>
            </a:r>
            <a:endParaRPr lang="en-US" altLang="en-US" dirty="0"/>
          </a:p>
          <a:p>
            <a:r>
              <a:rPr lang="en-US" altLang="en-US" dirty="0" smtClean="0"/>
              <a:t>For the 21th </a:t>
            </a:r>
            <a:r>
              <a:rPr lang="en-US" altLang="en-US" dirty="0"/>
              <a:t>century </a:t>
            </a:r>
            <a:r>
              <a:rPr lang="en-US" altLang="en-US" dirty="0" smtClean="0"/>
              <a:t>the winner </a:t>
            </a:r>
            <a:br>
              <a:rPr lang="en-US" altLang="en-US" dirty="0" smtClean="0"/>
            </a:br>
            <a:r>
              <a:rPr lang="en-US" altLang="en-US" dirty="0" smtClean="0"/>
              <a:t>could be “</a:t>
            </a:r>
            <a:r>
              <a:rPr lang="en-US" altLang="en-US" dirty="0"/>
              <a:t>Development of a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sustainable </a:t>
            </a:r>
            <a:r>
              <a:rPr lang="en-US" altLang="en-US" dirty="0"/>
              <a:t>and resilient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electric </a:t>
            </a:r>
            <a:r>
              <a:rPr lang="en-US" altLang="en-US" dirty="0"/>
              <a:t>infrastructure for the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entire </a:t>
            </a:r>
            <a:r>
              <a:rPr lang="en-US" altLang="en-US" dirty="0"/>
              <a:t>world”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7999"/>
            <a:ext cx="2362200" cy="189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2743200" cy="171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9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3080</TotalTime>
  <Words>1460</Words>
  <Application>Microsoft Office PowerPoint</Application>
  <PresentationFormat>On-screen Show (4:3)</PresentationFormat>
  <Paragraphs>233</Paragraphs>
  <Slides>37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Helvetica</vt:lpstr>
      <vt:lpstr>Times New Roman</vt:lpstr>
      <vt:lpstr>Wingdings</vt:lpstr>
      <vt:lpstr>Capsules</vt:lpstr>
      <vt:lpstr>Equation</vt:lpstr>
      <vt:lpstr>Worksheet</vt:lpstr>
      <vt:lpstr>ECEN 615 Methods of Electric Power  Systems Analysis</vt:lpstr>
      <vt:lpstr>Syllabus</vt:lpstr>
      <vt:lpstr>Course Topics</vt:lpstr>
      <vt:lpstr>Announcements</vt:lpstr>
      <vt:lpstr>About Me: Professional</vt:lpstr>
      <vt:lpstr>About Me: TAMU Research Group  Spring and Summer 2018</vt:lpstr>
      <vt:lpstr>About Me: Nonprofessional</vt:lpstr>
      <vt:lpstr>About TA Iyke Idehen</vt:lpstr>
      <vt:lpstr>ECEN 615 Motivation: A Vision for a Long-Term Sustainable Electric Future</vt:lpstr>
      <vt:lpstr>Power System Examples</vt:lpstr>
      <vt:lpstr>North America Interconnections</vt:lpstr>
      <vt:lpstr>Electric Interconnections in Texas</vt:lpstr>
      <vt:lpstr>Electric Systems in Energy Context</vt:lpstr>
      <vt:lpstr>Looking at the 2017 Energy Pie: Where the USA Got Its Energy</vt:lpstr>
      <vt:lpstr>US Historical Energy Usage</vt:lpstr>
      <vt:lpstr>Renewable Energy Consumption</vt:lpstr>
      <vt:lpstr>US Electricity Generation</vt:lpstr>
      <vt:lpstr>Growth in US Wind Power Capacity</vt:lpstr>
      <vt:lpstr>Wind Capacity Installations by State</vt:lpstr>
      <vt:lpstr>The World</vt:lpstr>
      <vt:lpstr>Energy Economics</vt:lpstr>
      <vt:lpstr>Estimated Energy Costs for New Generation </vt:lpstr>
      <vt:lpstr>Natural Gas Prices 1997 to 2018</vt:lpstr>
      <vt:lpstr>Coal Prices had Fallen But Are Now Back to Values from Five Years Ago</vt:lpstr>
      <vt:lpstr>Solar PV Prices</vt:lpstr>
      <vt:lpstr>Brief History of Electric Power</vt:lpstr>
      <vt:lpstr>History, cont’d</vt:lpstr>
      <vt:lpstr>History, cont’d</vt:lpstr>
      <vt:lpstr>Vertical Monopolies</vt:lpstr>
      <vt:lpstr>Vertical Monopolies</vt:lpstr>
      <vt:lpstr>History, cont’d -- 1970’s</vt:lpstr>
      <vt:lpstr>History, cont’d – 1990’s &amp; 2000’s</vt:lpstr>
      <vt:lpstr>Electricity Prices, 1960-2010</vt:lpstr>
      <vt:lpstr>Utility Restructuring</vt:lpstr>
      <vt:lpstr>State Variation in Electric Rates</vt:lpstr>
      <vt:lpstr>The Rise of Natural Gas Generation</vt:lpstr>
      <vt:lpstr>August 14th, 2003 Blackout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Idehen, Ikponmwosa</cp:lastModifiedBy>
  <cp:revision>309</cp:revision>
  <cp:lastPrinted>2011-08-22T16:49:24Z</cp:lastPrinted>
  <dcterms:created xsi:type="dcterms:W3CDTF">2000-05-11T14:27:08Z</dcterms:created>
  <dcterms:modified xsi:type="dcterms:W3CDTF">2018-08-26T22:24:41Z</dcterms:modified>
</cp:coreProperties>
</file>