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47" r:id="rId1"/>
    <p:sldMasterId id="2147483854" r:id="rId2"/>
  </p:sldMasterIdLst>
  <p:notesMasterIdLst>
    <p:notesMasterId r:id="rId49"/>
  </p:notesMasterIdLst>
  <p:handoutMasterIdLst>
    <p:handoutMasterId r:id="rId50"/>
  </p:handoutMasterIdLst>
  <p:sldIdLst>
    <p:sldId id="685" r:id="rId3"/>
    <p:sldId id="684" r:id="rId4"/>
    <p:sldId id="1438" r:id="rId5"/>
    <p:sldId id="1437" r:id="rId6"/>
    <p:sldId id="1427" r:id="rId7"/>
    <p:sldId id="1425" r:id="rId8"/>
    <p:sldId id="1426" r:id="rId9"/>
    <p:sldId id="1443" r:id="rId10"/>
    <p:sldId id="1444" r:id="rId11"/>
    <p:sldId id="1445" r:id="rId12"/>
    <p:sldId id="1451" r:id="rId13"/>
    <p:sldId id="1452" r:id="rId14"/>
    <p:sldId id="1453" r:id="rId15"/>
    <p:sldId id="1428" r:id="rId16"/>
    <p:sldId id="1429" r:id="rId17"/>
    <p:sldId id="1431" r:id="rId18"/>
    <p:sldId id="1432" r:id="rId19"/>
    <p:sldId id="1433" r:id="rId20"/>
    <p:sldId id="1434" r:id="rId21"/>
    <p:sldId id="1430" r:id="rId22"/>
    <p:sldId id="1435" r:id="rId23"/>
    <p:sldId id="1454" r:id="rId24"/>
    <p:sldId id="1455" r:id="rId25"/>
    <p:sldId id="1456" r:id="rId26"/>
    <p:sldId id="1457" r:id="rId27"/>
    <p:sldId id="1458" r:id="rId28"/>
    <p:sldId id="1459" r:id="rId29"/>
    <p:sldId id="1460" r:id="rId30"/>
    <p:sldId id="1465" r:id="rId31"/>
    <p:sldId id="1466" r:id="rId32"/>
    <p:sldId id="1467" r:id="rId33"/>
    <p:sldId id="1461" r:id="rId34"/>
    <p:sldId id="1462" r:id="rId35"/>
    <p:sldId id="1463" r:id="rId36"/>
    <p:sldId id="1468" r:id="rId37"/>
    <p:sldId id="1483" r:id="rId38"/>
    <p:sldId id="1469" r:id="rId39"/>
    <p:sldId id="1484" r:id="rId40"/>
    <p:sldId id="1485" r:id="rId41"/>
    <p:sldId id="1486" r:id="rId42"/>
    <p:sldId id="1492" r:id="rId43"/>
    <p:sldId id="1487" r:id="rId44"/>
    <p:sldId id="1488" r:id="rId45"/>
    <p:sldId id="1489" r:id="rId46"/>
    <p:sldId id="1490" r:id="rId47"/>
    <p:sldId id="1491" r:id="rId48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8">
          <p15:clr>
            <a:srgbClr val="A4A3A4"/>
          </p15:clr>
        </p15:guide>
        <p15:guide id="3" orient="horz" pos="2949">
          <p15:clr>
            <a:srgbClr val="A4A3A4"/>
          </p15:clr>
        </p15:guide>
        <p15:guide id="4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E0000"/>
    <a:srgbClr val="000000"/>
    <a:srgbClr val="800000"/>
    <a:srgbClr val="660033"/>
    <a:srgbClr val="990033"/>
    <a:srgbClr val="CC00CC"/>
    <a:srgbClr val="FF9900"/>
    <a:srgbClr val="0080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3651" autoAdjust="0"/>
  </p:normalViewPr>
  <p:slideViewPr>
    <p:cSldViewPr>
      <p:cViewPr varScale="1">
        <p:scale>
          <a:sx n="99" d="100"/>
          <a:sy n="99" d="100"/>
        </p:scale>
        <p:origin x="16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3876"/>
    </p:cViewPr>
  </p:sorterViewPr>
  <p:notesViewPr>
    <p:cSldViewPr>
      <p:cViewPr varScale="1">
        <p:scale>
          <a:sx n="99" d="100"/>
          <a:sy n="99" d="100"/>
        </p:scale>
        <p:origin x="3546" y="78"/>
      </p:cViewPr>
      <p:guideLst>
        <p:guide orient="horz" pos="2908"/>
        <p:guide pos="2188"/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301" cy="46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3" tIns="46452" rIns="92903" bIns="4645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157" y="1"/>
            <a:ext cx="3066301" cy="46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3" tIns="46452" rIns="92903" bIns="4645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2990"/>
            <a:ext cx="3066301" cy="46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3" tIns="46452" rIns="92903" bIns="4645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157" y="8892990"/>
            <a:ext cx="3066301" cy="46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3" tIns="46452" rIns="92903" bIns="4645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F17B5F5-A8C0-4A98-AAA8-DCDD241D83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94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301" cy="4668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721" tIns="46860" rIns="93721" bIns="46860" numCol="1" anchor="t" anchorCtr="0" compatLnSpc="1">
            <a:prstTxWarp prst="textNoShape">
              <a:avLst/>
            </a:prstTxWarp>
          </a:bodyPr>
          <a:lstStyle>
            <a:lvl1pPr defTabSz="93709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774" y="0"/>
            <a:ext cx="3066301" cy="4668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721" tIns="46860" rIns="93721" bIns="46860" numCol="1" anchor="t" anchorCtr="0" compatLnSpc="1">
            <a:prstTxWarp prst="textNoShape">
              <a:avLst/>
            </a:prstTxWarp>
          </a:bodyPr>
          <a:lstStyle>
            <a:lvl1pPr algn="r" defTabSz="93709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0" y="698500"/>
            <a:ext cx="4664075" cy="3498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857" y="4430396"/>
            <a:ext cx="5191364" cy="41953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721" tIns="46860" rIns="93721" bIns="468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9183"/>
            <a:ext cx="3066301" cy="4668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721" tIns="46860" rIns="93721" bIns="46860" numCol="1" anchor="b" anchorCtr="0" compatLnSpc="1">
            <a:prstTxWarp prst="textNoShape">
              <a:avLst/>
            </a:prstTxWarp>
          </a:bodyPr>
          <a:lstStyle>
            <a:lvl1pPr defTabSz="93709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774" y="8859183"/>
            <a:ext cx="3066301" cy="4668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721" tIns="46860" rIns="93721" bIns="46860" numCol="1" anchor="b" anchorCtr="0" compatLnSpc="1">
            <a:prstTxWarp prst="textNoShape">
              <a:avLst/>
            </a:prstTxWarp>
          </a:bodyPr>
          <a:lstStyle>
            <a:lvl1pPr algn="r" defTabSz="937095">
              <a:defRPr sz="1200">
                <a:latin typeface="Arial" charset="0"/>
              </a:defRPr>
            </a:lvl1pPr>
          </a:lstStyle>
          <a:p>
            <a:pPr>
              <a:defRPr/>
            </a:pPr>
            <a:fld id="{2CE9E464-B35D-43B2-BF7C-ADEA1F80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67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8313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6625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33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32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1447800"/>
            <a:ext cx="5181600" cy="1447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76200"/>
            <a:ext cx="7772400" cy="9144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26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166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7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Clr>
                <a:srgbClr val="660033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 marL="742950" indent="-285750">
              <a:buClr>
                <a:srgbClr val="660033"/>
              </a:buClr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660033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 marL="1600200" indent="-228600">
              <a:buClr>
                <a:srgbClr val="660033"/>
              </a:buClr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4pPr>
            <a:lvl5pPr marL="2057400" indent="-228600">
              <a:buClr>
                <a:srgbClr val="660033"/>
              </a:buClr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 baseline="0">
                <a:solidFill>
                  <a:srgbClr val="1E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9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51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4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 baseline="0">
                <a:solidFill>
                  <a:srgbClr val="1E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29487AF-22CC-4BA0-9E2C-52E5FAE898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1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53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56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defRPr baseline="0">
                <a:solidFill>
                  <a:srgbClr val="1E0000"/>
                </a:solidFill>
              </a:defRPr>
            </a:lvl2pPr>
            <a:lvl3pPr marL="1257300" indent="-342900"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defRPr baseline="0">
                <a:solidFill>
                  <a:srgbClr val="1E0000"/>
                </a:solidFill>
              </a:defRPr>
            </a:lvl4pPr>
            <a:lvl5pP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5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6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 baseline="0">
                <a:solidFill>
                  <a:srgbClr val="1E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94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79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overbye@tamu.ed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0.emf"/><Relationship Id="rId4" Type="http://schemas.openxmlformats.org/officeDocument/2006/relationships/image" Target="../media/image3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1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1600200"/>
            <a:ext cx="7696200" cy="914400"/>
          </a:xfrm>
        </p:spPr>
        <p:txBody>
          <a:bodyPr/>
          <a:lstStyle/>
          <a:p>
            <a:pPr lvl="0" algn="l" eaLnBrk="1" hangingPunct="1">
              <a:buClr>
                <a:srgbClr val="003366"/>
              </a:buClr>
            </a:pPr>
            <a:r>
              <a:rPr lang="en-US" b="1" dirty="0">
                <a:solidFill>
                  <a:srgbClr val="CAE2CA">
                    <a:lumMod val="10000"/>
                  </a:srgbClr>
                </a:solidFill>
              </a:rPr>
              <a:t>Lecture </a:t>
            </a:r>
            <a:r>
              <a:rPr lang="en-US" b="1" dirty="0" smtClean="0">
                <a:solidFill>
                  <a:srgbClr val="CAE2CA">
                    <a:lumMod val="10000"/>
                  </a:srgbClr>
                </a:solidFill>
              </a:rPr>
              <a:t>22: Voltage </a:t>
            </a:r>
            <a:r>
              <a:rPr lang="en-US" b="1" dirty="0">
                <a:solidFill>
                  <a:srgbClr val="CAE2CA">
                    <a:lumMod val="10000"/>
                  </a:srgbClr>
                </a:solidFill>
              </a:rPr>
              <a:t>Stability, PV and QV </a:t>
            </a:r>
            <a:r>
              <a:rPr lang="en-US" b="1" dirty="0" smtClean="0">
                <a:solidFill>
                  <a:srgbClr val="CAE2CA">
                    <a:lumMod val="10000"/>
                  </a:srgbClr>
                </a:solidFill>
              </a:rPr>
              <a:t>Curves, </a:t>
            </a:r>
            <a:r>
              <a:rPr lang="en-US" b="1" smtClean="0">
                <a:solidFill>
                  <a:srgbClr val="CAE2CA">
                    <a:lumMod val="10000"/>
                  </a:srgbClr>
                </a:solidFill>
              </a:rPr>
              <a:t>Geomagnetic Disturbances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en-US" altLang="en-US" sz="2800" dirty="0"/>
              <a:t>ECEN 615</a:t>
            </a:r>
            <a:br>
              <a:rPr lang="en-US" altLang="en-US" sz="2800" dirty="0"/>
            </a:br>
            <a:r>
              <a:rPr lang="en-US" altLang="en-US" sz="2800" dirty="0"/>
              <a:t>Methods of Electric Power Systems Analysis</a:t>
            </a:r>
            <a:endParaRPr lang="en-US" sz="2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8600" y="3251816"/>
            <a:ext cx="8534400" cy="20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None/>
              <a:defRPr sz="2800" baseline="0">
                <a:solidFill>
                  <a:srgbClr val="1E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baseline="0">
                <a:solidFill>
                  <a:srgbClr val="280000"/>
                </a:solidFill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 baseline="0">
                <a:solidFill>
                  <a:srgbClr val="28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 baseline="0">
                <a:solidFill>
                  <a:srgbClr val="28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 baseline="0">
                <a:solidFill>
                  <a:srgbClr val="28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Prof. Tom Overbye</a:t>
            </a:r>
          </a:p>
          <a:p>
            <a:r>
              <a:rPr lang="en-US" kern="0" dirty="0"/>
              <a:t>Dept. of Electrical and Computer Engineering</a:t>
            </a:r>
          </a:p>
          <a:p>
            <a:r>
              <a:rPr lang="en-US" kern="0" dirty="0"/>
              <a:t>Texas A&amp;M University</a:t>
            </a:r>
          </a:p>
          <a:p>
            <a:r>
              <a:rPr lang="en-US" kern="0" dirty="0">
                <a:hlinkClick r:id="rId2"/>
              </a:rPr>
              <a:t>overbye@tamu.edu</a:t>
            </a:r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783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a Metric to Voltage Collapse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 smtClean="0"/>
              <a:t>The goal of much of the voltage stability work was to determine an easy to calculate metric (or metrics) of the current operating point to voltage collapse</a:t>
            </a:r>
          </a:p>
          <a:p>
            <a:pPr lvl="1"/>
            <a:r>
              <a:rPr lang="en-US" dirty="0" smtClean="0"/>
              <a:t>PV and QV curves (or some combination) can determine such a metric along a particular path</a:t>
            </a:r>
          </a:p>
          <a:p>
            <a:pPr lvl="1"/>
            <a:r>
              <a:rPr lang="en-US" dirty="0" smtClean="0"/>
              <a:t>Goal was to have a path independent metric.  The closest boundary point was considered,</a:t>
            </a:r>
            <a:br>
              <a:rPr lang="en-US" dirty="0" smtClean="0"/>
            </a:br>
            <a:r>
              <a:rPr lang="en-US" dirty="0" smtClean="0"/>
              <a:t>but this could be quite misleading</a:t>
            </a:r>
            <a:br>
              <a:rPr lang="en-US" dirty="0" smtClean="0"/>
            </a:br>
            <a:r>
              <a:rPr lang="en-US" dirty="0" smtClean="0"/>
              <a:t>if the system was not going to </a:t>
            </a:r>
            <a:br>
              <a:rPr lang="en-US" dirty="0" smtClean="0"/>
            </a:br>
            <a:r>
              <a:rPr lang="en-US" dirty="0" smtClean="0"/>
              <a:t>move in that direction</a:t>
            </a:r>
          </a:p>
          <a:p>
            <a:pPr lvl="1"/>
            <a:r>
              <a:rPr lang="en-US" dirty="0"/>
              <a:t>Any linearization about the </a:t>
            </a:r>
            <a:r>
              <a:rPr lang="en-US" dirty="0" smtClean="0"/>
              <a:t>current operating </a:t>
            </a:r>
            <a:r>
              <a:rPr lang="en-US" dirty="0"/>
              <a:t>point </a:t>
            </a:r>
            <a:r>
              <a:rPr lang="en-US" dirty="0" smtClean="0"/>
              <a:t>(i.e., the </a:t>
            </a:r>
            <a:r>
              <a:rPr lang="en-US" dirty="0"/>
              <a:t>Jacobian) </a:t>
            </a:r>
            <a:r>
              <a:rPr lang="en-US" dirty="0" smtClean="0"/>
              <a:t>does </a:t>
            </a:r>
            <a:r>
              <a:rPr lang="en-US" dirty="0"/>
              <a:t>not consider important nonlinearities like generators hitting their reactive power limits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A3B1C4A-75FC-422A-AD29-6B0626CBF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75" y="3733800"/>
            <a:ext cx="265040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87B92BD-B653-494A-953D-DA3139B3074C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a Metric to Voltage Collapse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A paper by Dobson in 1992 (see below) noted that at a saddle node </a:t>
            </a:r>
            <a:r>
              <a:rPr lang="en-US" dirty="0" smtClean="0"/>
              <a:t>bifurcation, in which the power flow Jacobian is singular, that</a:t>
            </a:r>
          </a:p>
          <a:p>
            <a:pPr lvl="1"/>
            <a:r>
              <a:rPr lang="en-US" dirty="0" smtClean="0"/>
              <a:t>The right eigenvector associated with the Jacobian zero eigenvalue tells the direction in state space of the voltage collapse </a:t>
            </a:r>
          </a:p>
          <a:p>
            <a:pPr lvl="1"/>
            <a:r>
              <a:rPr lang="en-US" dirty="0" smtClean="0"/>
              <a:t>The left eigenvector associated with the Jacobian zero eigenvalue gives the normal in parameter space to the boundary </a:t>
            </a:r>
            <a:r>
              <a:rPr lang="en-US" dirty="0" smtClean="0">
                <a:sym typeface="Symbol"/>
              </a:rPr>
              <a:t></a:t>
            </a:r>
            <a:r>
              <a:rPr lang="en-US" dirty="0" smtClean="0"/>
              <a:t>.  This can then be used to estimate the minimum distance in parameter space to bifurcation.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60" y="6172200"/>
            <a:ext cx="8275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1E0000"/>
                </a:solidFill>
              </a:rPr>
              <a:t>I. Dobson, “Observations on the Geometry of Saddle Node Bifurcation and Voltage Collapse in Electrical Power</a:t>
            </a:r>
            <a:br>
              <a:rPr lang="en-US" sz="1400" dirty="0" smtClean="0">
                <a:solidFill>
                  <a:srgbClr val="1E0000"/>
                </a:solidFill>
              </a:rPr>
            </a:br>
            <a:r>
              <a:rPr lang="en-US" sz="1400" dirty="0" smtClean="0">
                <a:solidFill>
                  <a:srgbClr val="1E0000"/>
                </a:solidFill>
              </a:rPr>
              <a:t>Systems,” IEEE Trans. Circuits and Systems, March 1992</a:t>
            </a:r>
            <a:endParaRPr lang="en-US" sz="1400" dirty="0">
              <a:solidFill>
                <a:srgbClr val="1E0000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071F356-DE86-4B81-8331-A7049BF188BE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a Metric to Voltage </a:t>
            </a:r>
            <a:r>
              <a:rPr lang="en-US" dirty="0" smtClean="0"/>
              <a:t>Collapse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previous two bus example we had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933117"/>
              </p:ext>
            </p:extLst>
          </p:nvPr>
        </p:nvGraphicFramePr>
        <p:xfrm>
          <a:off x="228600" y="2133600"/>
          <a:ext cx="881062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70" name="Equation" r:id="rId3" imgW="4368600" imgH="1930320" progId="Equation.DSMT4">
                  <p:embed/>
                </p:oleObj>
              </mc:Choice>
              <mc:Fallback>
                <p:oleObj name="Equation" r:id="rId3" imgW="4368600" imgH="19303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133600"/>
                        <a:ext cx="8810625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071F356-DE86-4B81-8331-A7049BF188BE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A3B1C4A-75FC-422A-AD29-6B0626CBF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981200"/>
            <a:ext cx="357228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3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a Metric to Voltage Collapse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234440"/>
          </a:xfrm>
        </p:spPr>
        <p:txBody>
          <a:bodyPr/>
          <a:lstStyle/>
          <a:p>
            <a:r>
              <a:rPr lang="en-US" dirty="0" smtClean="0"/>
              <a:t>Calculating the right and left eigenvalues associated with the zero eigenvalue we get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588361"/>
              </p:ext>
            </p:extLst>
          </p:nvPr>
        </p:nvGraphicFramePr>
        <p:xfrm>
          <a:off x="914400" y="2438400"/>
          <a:ext cx="3581400" cy="2134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89" name="Equation" r:id="rId3" imgW="1574640" imgH="939600" progId="Equation.DSMT4">
                  <p:embed/>
                </p:oleObj>
              </mc:Choice>
              <mc:Fallback>
                <p:oleObj name="Equation" r:id="rId3" imgW="1574640" imgH="939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0"/>
                        <a:ext cx="3581400" cy="2134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071F356-DE86-4B81-8331-A7049BF188BE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CB4D7-6A5C-4950-9CCB-2121A38A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Power Flow </a:t>
            </a:r>
            <a:r>
              <a:rPr lang="en-US" dirty="0" err="1"/>
              <a:t>Unsolvability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9D8C8-70A6-4FEF-B13E-938FC6819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Since lack of power flow convergence can be a major problem, it would be nice to have a measure to quantify the degree of </a:t>
            </a:r>
            <a:r>
              <a:rPr lang="en-US" dirty="0" err="1"/>
              <a:t>unsolvability</a:t>
            </a:r>
            <a:r>
              <a:rPr lang="en-US" dirty="0"/>
              <a:t> of a power flow</a:t>
            </a:r>
          </a:p>
          <a:p>
            <a:pPr lvl="1"/>
            <a:r>
              <a:rPr lang="en-US" dirty="0"/>
              <a:t>And then figure out the best way to restore </a:t>
            </a:r>
            <a:r>
              <a:rPr lang="en-US" dirty="0" err="1"/>
              <a:t>solvabiblity</a:t>
            </a:r>
            <a:r>
              <a:rPr lang="en-US" dirty="0"/>
              <a:t> </a:t>
            </a:r>
          </a:p>
          <a:p>
            <a:r>
              <a:rPr lang="en-US" dirty="0"/>
              <a:t>T.J. Overbye, “A Power Flow Measure for Unsolvable Cases,” IEEE Trans. Power Systems, August 1994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1F356-DE86-4B81-8331-A7049BF188BE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334634-6E4F-49DF-A809-E2A611DF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4191000"/>
            <a:ext cx="5181600" cy="247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0620-A337-47C7-AA11-F4147238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Power Flow </a:t>
            </a:r>
            <a:r>
              <a:rPr lang="en-US" dirty="0" err="1"/>
              <a:t>Unsolvability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B6130-D5D6-4D2A-95B0-9D682B66E9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371600"/>
            <a:ext cx="4968765" cy="464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383FAF-2E37-4A27-87C8-3326EAB368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165" y="1295400"/>
            <a:ext cx="3429000" cy="5225143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9448671-5CF3-492E-96C4-4BB686F6B471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D003A-AB9B-4E7A-B0D4-2C13E938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066800"/>
          </a:xfrm>
        </p:spPr>
        <p:txBody>
          <a:bodyPr/>
          <a:lstStyle/>
          <a:p>
            <a:r>
              <a:rPr lang="en-US" dirty="0"/>
              <a:t>Quantifying Power Flow </a:t>
            </a:r>
            <a:r>
              <a:rPr lang="en-US" dirty="0" err="1"/>
              <a:t>Unsolvability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CA198-281A-4D94-AD85-AB631EC5C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929640"/>
          </a:xfrm>
        </p:spPr>
        <p:txBody>
          <a:bodyPr/>
          <a:lstStyle/>
          <a:p>
            <a:r>
              <a:rPr lang="en-US" dirty="0"/>
              <a:t>To setup the problem, first consider the power flow iteration without and with the optimal multiplier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BC1DF40-468B-4ECA-BF86-68EC11DDCD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069692"/>
              </p:ext>
            </p:extLst>
          </p:nvPr>
        </p:nvGraphicFramePr>
        <p:xfrm>
          <a:off x="966787" y="2312189"/>
          <a:ext cx="7515225" cy="376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62" name="Equation" r:id="rId3" imgW="3251160" imgH="1625400" progId="Equation.DSMT4">
                  <p:embed/>
                </p:oleObj>
              </mc:Choice>
              <mc:Fallback>
                <p:oleObj name="Equation" r:id="rId3" imgW="3251160" imgH="162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6787" y="2312189"/>
                        <a:ext cx="7515225" cy="376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197DBA-BE0E-4A35-A430-920C5C545215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5E19F-E479-4DEC-B8AB-9AEDC128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1066800"/>
          </a:xfrm>
        </p:spPr>
        <p:txBody>
          <a:bodyPr/>
          <a:lstStyle/>
          <a:p>
            <a:r>
              <a:rPr lang="en-US" dirty="0"/>
              <a:t>Quantifying Power Flow </a:t>
            </a:r>
            <a:r>
              <a:rPr lang="en-US" dirty="0" err="1"/>
              <a:t>Unsolvability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77C2E-A468-46F2-8C0D-64BA94D82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3733800"/>
          </a:xfrm>
        </p:spPr>
        <p:txBody>
          <a:bodyPr/>
          <a:lstStyle/>
          <a:p>
            <a:r>
              <a:rPr lang="en-US" dirty="0"/>
              <a:t>However, when there is not solution the standard power flow would diverge.  But the approach with the optimal multiplier tends to point in the direction of minimizing F(x</a:t>
            </a:r>
            <a:r>
              <a:rPr lang="en-US" baseline="30000" dirty="0"/>
              <a:t>k+1</a:t>
            </a:r>
            <a:r>
              <a:rPr lang="en-US" dirty="0"/>
              <a:t>).  That is,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AD5878D-214D-4B7D-9F18-6F5986B66A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360417"/>
              </p:ext>
            </p:extLst>
          </p:nvPr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57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9E4C7DF-3E8E-4E12-BA94-168A5F1D30D5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1E0000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DBB4753-0566-4450-BCF4-8D31454F1C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812354"/>
              </p:ext>
            </p:extLst>
          </p:nvPr>
        </p:nvGraphicFramePr>
        <p:xfrm>
          <a:off x="1098550" y="3048000"/>
          <a:ext cx="598805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58" name="Equation" r:id="rId5" imgW="2628720" imgH="1295280" progId="Equation.DSMT4">
                  <p:embed/>
                </p:oleObj>
              </mc:Choice>
              <mc:Fallback>
                <p:oleObj name="Equation" r:id="rId5" imgW="2628720" imgH="1295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8550" y="3048000"/>
                        <a:ext cx="5988050" cy="295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252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BD3D-DA4B-4F6A-9F56-9C7AE192D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531352" cy="1066800"/>
          </a:xfrm>
        </p:spPr>
        <p:txBody>
          <a:bodyPr/>
          <a:lstStyle/>
          <a:p>
            <a:r>
              <a:rPr lang="en-US" dirty="0"/>
              <a:t>Quantifying Power Flow </a:t>
            </a:r>
            <a:r>
              <a:rPr lang="en-US" dirty="0" err="1"/>
              <a:t>Unsolvability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EA14E-37D7-448E-AE98-3A4397F68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3733800"/>
          </a:xfrm>
        </p:spPr>
        <p:txBody>
          <a:bodyPr/>
          <a:lstStyle/>
          <a:p>
            <a:r>
              <a:rPr lang="en-US" dirty="0"/>
              <a:t>The only way we cannot reduce the cost function some would be if the two directions were perpendicular, hence with a zero dot product.  So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BBBD5FC-C8B1-425D-B7BC-DE15406D80E5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1E0000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B845F03-AFF6-4C52-8D11-E23C310C5A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390671"/>
              </p:ext>
            </p:extLst>
          </p:nvPr>
        </p:nvGraphicFramePr>
        <p:xfrm>
          <a:off x="817388" y="2743200"/>
          <a:ext cx="7810976" cy="3440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06" name="Equation" r:id="rId3" imgW="4152600" imgH="1828800" progId="Equation.DSMT4">
                  <p:embed/>
                </p:oleObj>
              </mc:Choice>
              <mc:Fallback>
                <p:oleObj name="Equation" r:id="rId3" imgW="4152600" imgH="182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7388" y="2743200"/>
                        <a:ext cx="7810976" cy="3440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91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98DA-521E-475A-B1F9-E32E25C4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1066800"/>
          </a:xfrm>
        </p:spPr>
        <p:txBody>
          <a:bodyPr/>
          <a:lstStyle/>
          <a:p>
            <a:r>
              <a:rPr lang="en-US" dirty="0"/>
              <a:t>Quantifying Power Flow </a:t>
            </a:r>
            <a:r>
              <a:rPr lang="en-US" dirty="0" err="1"/>
              <a:t>Unsolvability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8BE8-2B5F-47BF-BD84-121D1113B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The left eigenvector associated with the zero eigenvalue of the Jacobian (defined as </a:t>
            </a:r>
            <a:r>
              <a:rPr lang="en-US" b="1" dirty="0" err="1"/>
              <a:t>w</a:t>
            </a:r>
            <a:r>
              <a:rPr lang="en-US" baseline="30000" dirty="0" err="1"/>
              <a:t>i</a:t>
            </a:r>
            <a:r>
              <a:rPr lang="en-US" baseline="30000" dirty="0"/>
              <a:t>*</a:t>
            </a:r>
            <a:r>
              <a:rPr lang="en-US" dirty="0"/>
              <a:t>) is perpendicular to </a:t>
            </a:r>
            <a:r>
              <a:rPr lang="en-US" dirty="0">
                <a:sym typeface="Symbol" panose="05050102010706020507" pitchFamily="18" charset="2"/>
              </a:rPr>
              <a:t> </a:t>
            </a:r>
            <a:r>
              <a:rPr lang="en-US" dirty="0" smtClean="0">
                <a:sym typeface="Symbol" panose="05050102010706020507" pitchFamily="18" charset="2"/>
              </a:rPr>
              <a:t>(as noted in the early 1992 Dobson paper)</a:t>
            </a:r>
          </a:p>
          <a:p>
            <a:r>
              <a:rPr lang="en-US" dirty="0" smtClean="0"/>
              <a:t>We </a:t>
            </a:r>
            <a:r>
              <a:rPr lang="en-US" dirty="0"/>
              <a:t>can get the closest point on the </a:t>
            </a:r>
            <a:r>
              <a:rPr lang="en-US" dirty="0">
                <a:sym typeface="Symbol" panose="05050102010706020507" pitchFamily="18" charset="2"/>
              </a:rPr>
              <a:t> just by iterating, updating the </a:t>
            </a:r>
            <a:r>
              <a:rPr lang="en-US" b="1" dirty="0">
                <a:sym typeface="Symbol" panose="05050102010706020507" pitchFamily="18" charset="2"/>
              </a:rPr>
              <a:t>S</a:t>
            </a:r>
            <a:r>
              <a:rPr lang="en-US" dirty="0">
                <a:sym typeface="Symbol" panose="05050102010706020507" pitchFamily="18" charset="2"/>
              </a:rPr>
              <a:t> Vector </a:t>
            </a:r>
            <a:r>
              <a:rPr lang="en-US" dirty="0" smtClean="0">
                <a:sym typeface="Symbol" panose="05050102010706020507" pitchFamily="18" charset="2"/>
              </a:rPr>
              <a:t>as</a:t>
            </a:r>
            <a:br>
              <a:rPr lang="en-US" dirty="0" smtClean="0">
                <a:sym typeface="Symbol" panose="05050102010706020507" pitchFamily="18" charset="2"/>
              </a:rPr>
            </a:br>
            <a:r>
              <a:rPr lang="en-US" dirty="0" smtClean="0">
                <a:sym typeface="Symbol" panose="05050102010706020507" pitchFamily="18" charset="2"/>
              </a:rPr>
              <a:t/>
            </a:r>
            <a:br>
              <a:rPr lang="en-US" dirty="0" smtClean="0">
                <a:sym typeface="Symbol" panose="05050102010706020507" pitchFamily="18" charset="2"/>
              </a:rPr>
            </a:br>
            <a:r>
              <a:rPr lang="en-US" dirty="0" smtClean="0">
                <a:sym typeface="Symbol" panose="05050102010706020507" pitchFamily="18" charset="2"/>
              </a:rPr>
              <a:t/>
            </a:r>
            <a:br>
              <a:rPr lang="en-US" dirty="0" smtClean="0">
                <a:sym typeface="Symbol" panose="05050102010706020507" pitchFamily="18" charset="2"/>
              </a:rPr>
            </a:br>
            <a:r>
              <a:rPr lang="en-US" dirty="0" smtClean="0">
                <a:sym typeface="Symbol" panose="05050102010706020507" pitchFamily="18" charset="2"/>
              </a:rPr>
              <a:t>(here </a:t>
            </a:r>
            <a:r>
              <a:rPr lang="en-US" b="1" dirty="0" smtClean="0">
                <a:sym typeface="Symbol" panose="05050102010706020507" pitchFamily="18" charset="2"/>
              </a:rPr>
              <a:t>S</a:t>
            </a:r>
            <a:r>
              <a:rPr lang="en-US" dirty="0" smtClean="0">
                <a:sym typeface="Symbol" panose="05050102010706020507" pitchFamily="18" charset="2"/>
              </a:rPr>
              <a:t> is the initial power injection, </a:t>
            </a:r>
            <a:r>
              <a:rPr lang="en-US" b="1" dirty="0" smtClean="0">
                <a:sym typeface="Symbol" panose="05050102010706020507" pitchFamily="18" charset="2"/>
              </a:rPr>
              <a:t>x</a:t>
            </a:r>
            <a:r>
              <a:rPr lang="en-US" baseline="30000" dirty="0" smtClean="0">
                <a:sym typeface="Symbol" panose="05050102010706020507" pitchFamily="18" charset="2"/>
              </a:rPr>
              <a:t>i*</a:t>
            </a:r>
            <a:r>
              <a:rPr lang="en-US" dirty="0" smtClean="0">
                <a:sym typeface="Symbol" panose="05050102010706020507" pitchFamily="18" charset="2"/>
              </a:rPr>
              <a:t> a boundary solution)</a:t>
            </a:r>
          </a:p>
          <a:p>
            <a:r>
              <a:rPr lang="en-US" dirty="0" smtClean="0">
                <a:sym typeface="Symbol" panose="05050102010706020507" pitchFamily="18" charset="2"/>
              </a:rPr>
              <a:t>Converges when </a:t>
            </a:r>
            <a:br>
              <a:rPr lang="en-US" dirty="0" smtClean="0">
                <a:sym typeface="Symbol" panose="05050102010706020507" pitchFamily="18" charset="2"/>
              </a:rPr>
            </a:br>
            <a:r>
              <a:rPr lang="en-US" dirty="0" smtClean="0">
                <a:sym typeface="Symbol" panose="05050102010706020507" pitchFamily="18" charset="2"/>
              </a:rPr>
              <a:t/>
            </a:r>
            <a:br>
              <a:rPr lang="en-US" dirty="0" smtClean="0">
                <a:sym typeface="Symbol" panose="05050102010706020507" pitchFamily="18" charset="2"/>
              </a:rPr>
            </a:br>
            <a:r>
              <a:rPr lang="en-US" dirty="0" smtClean="0">
                <a:sym typeface="Symbol" panose="05050102010706020507" pitchFamily="18" charset="2"/>
              </a:rPr>
              <a:t/>
            </a:r>
            <a:br>
              <a:rPr lang="en-US" dirty="0" smtClean="0">
                <a:sym typeface="Symbol" panose="05050102010706020507" pitchFamily="18" charset="2"/>
              </a:rPr>
            </a:br>
            <a:endParaRPr lang="en-US" dirty="0">
              <a:sym typeface="Symbol" panose="05050102010706020507" pitchFamily="18" charset="2"/>
            </a:endParaRP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9F13B64-9038-4EFF-96DC-06FFB045A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8818"/>
              </p:ext>
            </p:extLst>
          </p:nvPr>
        </p:nvGraphicFramePr>
        <p:xfrm>
          <a:off x="914400" y="4191000"/>
          <a:ext cx="474503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73" name="Equation" r:id="rId3" imgW="1968480" imgH="228600" progId="Equation.DSMT4">
                  <p:embed/>
                </p:oleObj>
              </mc:Choice>
              <mc:Fallback>
                <p:oleObj name="Equation" r:id="rId3" imgW="1968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4191000"/>
                        <a:ext cx="4745037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8CDFDA5-51F8-4041-9DF4-518BAF4C2CFA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1E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799650"/>
              </p:ext>
            </p:extLst>
          </p:nvPr>
        </p:nvGraphicFramePr>
        <p:xfrm>
          <a:off x="3352800" y="5715000"/>
          <a:ext cx="229985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74" name="Equation" r:id="rId5" imgW="1054080" imgH="279360" progId="Equation.DSMT4">
                  <p:embed/>
                </p:oleObj>
              </mc:Choice>
              <mc:Fallback>
                <p:oleObj name="Equation" r:id="rId5" imgW="1054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2800" y="5715000"/>
                        <a:ext cx="229985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5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244840" cy="3733800"/>
          </a:xfrm>
        </p:spPr>
        <p:txBody>
          <a:bodyPr/>
          <a:lstStyle/>
          <a:p>
            <a:r>
              <a:rPr lang="en-US" dirty="0"/>
              <a:t>Homework 5 is due </a:t>
            </a:r>
            <a:r>
              <a:rPr lang="en-US" dirty="0" smtClean="0"/>
              <a:t>today</a:t>
            </a:r>
          </a:p>
          <a:p>
            <a:r>
              <a:rPr lang="en-US" dirty="0" smtClean="0"/>
              <a:t>Homework 6 is due on Tuesday </a:t>
            </a:r>
            <a:r>
              <a:rPr lang="en-US" dirty="0"/>
              <a:t>Nov </a:t>
            </a:r>
            <a:r>
              <a:rPr lang="en-US" dirty="0" smtClean="0"/>
              <a:t>27</a:t>
            </a:r>
          </a:p>
          <a:p>
            <a:r>
              <a:rPr lang="en-US" dirty="0" smtClean="0"/>
              <a:t>Read Chapters 3 and 8 (Economic Dispatch and Optimal Power Flow)</a:t>
            </a:r>
            <a:endParaRPr lang="en-US" dirty="0"/>
          </a:p>
          <a:p>
            <a:endParaRPr lang="en-US" dirty="0"/>
          </a:p>
          <a:p>
            <a:pPr>
              <a:buClr>
                <a:srgbClr val="660033"/>
              </a:buClr>
            </a:pPr>
            <a:endParaRPr lang="en-US" dirty="0"/>
          </a:p>
          <a:p>
            <a:pPr>
              <a:buClr>
                <a:srgbClr val="660033"/>
              </a:buClr>
            </a:pP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0591D1B-6648-46AD-9702-250844A05B68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F028-8C7A-4CF7-A356-3EFCA05F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531352" cy="1066800"/>
          </a:xfrm>
        </p:spPr>
        <p:txBody>
          <a:bodyPr/>
          <a:lstStyle/>
          <a:p>
            <a:r>
              <a:rPr lang="en-US" dirty="0"/>
              <a:t>Quantifying Power Flow </a:t>
            </a:r>
            <a:r>
              <a:rPr lang="en-US" dirty="0" err="1"/>
              <a:t>Unsolvability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96EAA-89BC-4A21-BB8D-C4C0FBF3CC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317171"/>
            <a:ext cx="4686300" cy="312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6ED733-FE74-45A2-A689-EB35397B17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00" y="1295400"/>
            <a:ext cx="3657600" cy="5174343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067274-0A78-4489-B22D-0FE8DA5422FE}"/>
              </a:ext>
            </a:extLst>
          </p:cNvPr>
          <p:cNvSpPr txBox="1"/>
          <p:nvPr/>
        </p:nvSpPr>
        <p:spPr>
          <a:xfrm>
            <a:off x="762000" y="4648200"/>
            <a:ext cx="3200400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If </a:t>
            </a:r>
            <a:r>
              <a:rPr lang="en-US" sz="2400" dirty="0" smtClean="0">
                <a:solidFill>
                  <a:srgbClr val="1E0000"/>
                </a:solidFill>
                <a:sym typeface="Symbol"/>
              </a:rPr>
              <a:t> </a:t>
            </a:r>
            <a:r>
              <a:rPr lang="en-US" sz="2400" dirty="0" smtClean="0">
                <a:solidFill>
                  <a:srgbClr val="1E0000"/>
                </a:solidFill>
              </a:rPr>
              <a:t>were flat then </a:t>
            </a:r>
            <a:r>
              <a:rPr lang="en-US" sz="2400" b="1" dirty="0" smtClean="0">
                <a:solidFill>
                  <a:srgbClr val="1E0000"/>
                </a:solidFill>
              </a:rPr>
              <a:t>w</a:t>
            </a:r>
            <a:r>
              <a:rPr lang="en-US" sz="2400" dirty="0" smtClean="0">
                <a:solidFill>
                  <a:srgbClr val="1E0000"/>
                </a:solidFill>
              </a:rPr>
              <a:t> is parallel to </a:t>
            </a:r>
            <a:r>
              <a:rPr lang="en-US" sz="2400" b="1" dirty="0" err="1" smtClean="0">
                <a:solidFill>
                  <a:srgbClr val="1E0000"/>
                </a:solidFill>
              </a:rPr>
              <a:t>w</a:t>
            </a:r>
            <a:r>
              <a:rPr lang="en-US" sz="2400" baseline="30000" dirty="0" err="1" smtClean="0">
                <a:solidFill>
                  <a:srgbClr val="1E0000"/>
                </a:solidFill>
              </a:rPr>
              <a:t>m</a:t>
            </a:r>
            <a:r>
              <a:rPr lang="en-US" sz="2400" dirty="0" smtClean="0">
                <a:solidFill>
                  <a:srgbClr val="1E0000"/>
                </a:solidFill>
              </a:rPr>
              <a:t>  </a:t>
            </a:r>
            <a:endParaRPr lang="en-US" sz="24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21136-EF06-4500-AB1F-0709FF87E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6708F-7BC3-41C5-8EC2-F80312264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The key issues is actual power systems are quite complex, with many nonlinearities.  For example, generators hitting reactive power limits, switched shunts, LTCs, phase shifters, etc.</a:t>
            </a:r>
          </a:p>
          <a:p>
            <a:r>
              <a:rPr lang="en-US" dirty="0"/>
              <a:t>Practically people would like to know how far some system parameters can be changed before running into some sort of limit violation, or maximum </a:t>
            </a:r>
            <a:r>
              <a:rPr lang="en-US" dirty="0" err="1"/>
              <a:t>loadability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system is changing in a particular direction, such as a power transfer; his often includes contingency analysis</a:t>
            </a:r>
          </a:p>
          <a:p>
            <a:r>
              <a:rPr lang="en-US" dirty="0"/>
              <a:t>Line limits and voltage magnitudes are considered</a:t>
            </a:r>
          </a:p>
          <a:p>
            <a:pPr lvl="1"/>
            <a:r>
              <a:rPr lang="en-US" dirty="0"/>
              <a:t>Lower voltage lines tend to be thermally constrained</a:t>
            </a:r>
          </a:p>
          <a:p>
            <a:r>
              <a:rPr lang="en-US" dirty="0"/>
              <a:t>Solution is to just to trace out the PV or QV curves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0AA1F-ED90-468E-BC74-EBE2D2AC3955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9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 and QV </a:t>
            </a:r>
            <a:r>
              <a:rPr lang="en-US" dirty="0"/>
              <a:t>Analysis in PowerWorld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3733800"/>
          </a:xfrm>
        </p:spPr>
        <p:txBody>
          <a:bodyPr/>
          <a:lstStyle/>
          <a:p>
            <a:r>
              <a:rPr lang="en-US" dirty="0"/>
              <a:t>Requires setting up what is known in PowerWorld as an injection </a:t>
            </a:r>
            <a:r>
              <a:rPr lang="en-US" dirty="0" smtClean="0"/>
              <a:t>group</a:t>
            </a:r>
          </a:p>
          <a:p>
            <a:pPr lvl="1"/>
            <a:r>
              <a:rPr lang="en-US" dirty="0" smtClean="0"/>
              <a:t>An injection group specifies a set of objects, such as generators and loads, that can inject or absorb  power</a:t>
            </a:r>
          </a:p>
          <a:p>
            <a:pPr lvl="1"/>
            <a:r>
              <a:rPr lang="en-US" dirty="0" smtClean="0"/>
              <a:t>Injection groups can be defined by selecting </a:t>
            </a:r>
            <a:r>
              <a:rPr lang="en-US" b="1" dirty="0" smtClean="0"/>
              <a:t>Case Information, Aggregation, Injection Groups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PV and/or QV analysis then varies the injections in the injection group, tracing out the PV curve</a:t>
            </a:r>
          </a:p>
          <a:p>
            <a:r>
              <a:rPr lang="en-US" dirty="0" smtClean="0"/>
              <a:t>This allows optional consideration of contingencies</a:t>
            </a:r>
          </a:p>
          <a:p>
            <a:r>
              <a:rPr lang="en-US" dirty="0" smtClean="0"/>
              <a:t>The PV tool can be displayed by selecting </a:t>
            </a:r>
            <a:r>
              <a:rPr lang="en-US" b="1" dirty="0" smtClean="0"/>
              <a:t>Add-Ons, PV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and QV Analysis in </a:t>
            </a:r>
            <a:r>
              <a:rPr lang="en-US" dirty="0" smtClean="0"/>
              <a:t>PowerWorld: Two Bus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624840"/>
          </a:xfrm>
        </p:spPr>
        <p:txBody>
          <a:bodyPr/>
          <a:lstStyle/>
          <a:p>
            <a:r>
              <a:rPr lang="en-US" dirty="0" smtClean="0"/>
              <a:t>Setup page defines the source and sink and step size</a:t>
            </a:r>
            <a:endParaRPr lang="en-US" dirty="0"/>
          </a:p>
        </p:txBody>
      </p:sp>
      <p:pic>
        <p:nvPicPr>
          <p:cNvPr id="3614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24450" r="29279" b="13881"/>
          <a:stretch/>
        </p:blipFill>
        <p:spPr bwMode="auto">
          <a:xfrm>
            <a:off x="1034143" y="2011680"/>
            <a:ext cx="6492240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and QV Analysis in PowerWorld: Two Bus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1539240"/>
          </a:xfrm>
        </p:spPr>
        <p:txBody>
          <a:bodyPr/>
          <a:lstStyle/>
          <a:p>
            <a:r>
              <a:rPr lang="en-US" dirty="0" smtClean="0"/>
              <a:t>The PV Results Page does the actual solution</a:t>
            </a:r>
          </a:p>
          <a:p>
            <a:pPr lvl="1"/>
            <a:r>
              <a:rPr lang="en-US" dirty="0" smtClean="0"/>
              <a:t>Plots can be defined to show the results </a:t>
            </a:r>
          </a:p>
          <a:p>
            <a:pPr lvl="1"/>
            <a:r>
              <a:rPr lang="en-US" b="1" dirty="0" smtClean="0"/>
              <a:t>Other Actions</a:t>
            </a:r>
            <a:r>
              <a:rPr lang="en-US" dirty="0" smtClean="0"/>
              <a:t>, </a:t>
            </a:r>
            <a:r>
              <a:rPr lang="en-US" b="1" dirty="0" smtClean="0"/>
              <a:t>Restore initial state </a:t>
            </a:r>
            <a:r>
              <a:rPr lang="en-US" dirty="0" smtClean="0"/>
              <a:t>restores the pre-study state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3624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" t="23614" r="32291" b="21388"/>
          <a:stretch/>
        </p:blipFill>
        <p:spPr bwMode="auto">
          <a:xfrm>
            <a:off x="609600" y="2819400"/>
            <a:ext cx="6309360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7B70EE-6EC6-4D31-91F1-439989657658}"/>
              </a:ext>
            </a:extLst>
          </p:cNvPr>
          <p:cNvSpPr txBox="1"/>
          <p:nvPr/>
        </p:nvSpPr>
        <p:spPr>
          <a:xfrm>
            <a:off x="5715000" y="2743200"/>
            <a:ext cx="3490058" cy="362560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Click the Run button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to run the PV analysis;</a:t>
            </a:r>
          </a:p>
          <a:p>
            <a:r>
              <a:rPr lang="en-US" dirty="0" smtClean="0">
                <a:solidFill>
                  <a:srgbClr val="1E0000"/>
                </a:solidFill>
              </a:rPr>
              <a:t>Check the </a:t>
            </a:r>
            <a:r>
              <a:rPr lang="en-US" b="1" dirty="0" smtClean="0">
                <a:solidFill>
                  <a:srgbClr val="1E0000"/>
                </a:solidFill>
              </a:rPr>
              <a:t>Restore</a:t>
            </a:r>
            <a:br>
              <a:rPr lang="en-US" b="1" dirty="0" smtClean="0">
                <a:solidFill>
                  <a:srgbClr val="1E0000"/>
                </a:solidFill>
              </a:rPr>
            </a:br>
            <a:r>
              <a:rPr lang="en-US" b="1" dirty="0" smtClean="0">
                <a:solidFill>
                  <a:srgbClr val="1E0000"/>
                </a:solidFill>
              </a:rPr>
              <a:t>Initial State on </a:t>
            </a:r>
            <a:br>
              <a:rPr lang="en-US" b="1" dirty="0" smtClean="0">
                <a:solidFill>
                  <a:srgbClr val="1E0000"/>
                </a:solidFill>
              </a:rPr>
            </a:br>
            <a:r>
              <a:rPr lang="en-US" b="1" dirty="0" smtClean="0">
                <a:solidFill>
                  <a:srgbClr val="1E0000"/>
                </a:solidFill>
              </a:rPr>
              <a:t>Completion of Run </a:t>
            </a:r>
            <a:r>
              <a:rPr lang="en-US" dirty="0" smtClean="0">
                <a:solidFill>
                  <a:srgbClr val="1E0000"/>
                </a:solidFill>
              </a:rPr>
              <a:t>to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restore the pre-PV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state (by default it is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not restored)</a:t>
            </a:r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and QV Analysis in PowerWorld: Two Bus Example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3635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5715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31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and QV Analysis in PowerWorld: </a:t>
            </a:r>
            <a:r>
              <a:rPr lang="en-US" dirty="0" smtClean="0"/>
              <a:t>37 </a:t>
            </a:r>
            <a:r>
              <a:rPr lang="en-US" dirty="0"/>
              <a:t>Bus Example</a:t>
            </a:r>
          </a:p>
        </p:txBody>
      </p:sp>
      <p:pic>
        <p:nvPicPr>
          <p:cNvPr id="3645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r="19388"/>
          <a:stretch/>
        </p:blipFill>
        <p:spPr bwMode="auto">
          <a:xfrm>
            <a:off x="304800" y="1390650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4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14550"/>
            <a:ext cx="348074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B70EE-6EC6-4D31-91F1-439989657658}"/>
              </a:ext>
            </a:extLst>
          </p:cNvPr>
          <p:cNvSpPr txBox="1"/>
          <p:nvPr/>
        </p:nvSpPr>
        <p:spPr>
          <a:xfrm>
            <a:off x="401226" y="5674179"/>
            <a:ext cx="7274748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Usually other limits also need to be considered in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doing a realistic PV analysis </a:t>
            </a:r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1066800"/>
          </a:xfrm>
        </p:spPr>
        <p:txBody>
          <a:bodyPr/>
          <a:lstStyle/>
          <a:p>
            <a:r>
              <a:rPr lang="en-US" dirty="0"/>
              <a:t>High-Impact, Low-Frequency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Growing concern to consider what the NERC calls </a:t>
            </a:r>
            <a:r>
              <a:rPr lang="en-US" dirty="0" err="1" smtClean="0"/>
              <a:t>calls</a:t>
            </a:r>
            <a:r>
              <a:rPr lang="en-US" dirty="0" smtClean="0"/>
              <a:t> </a:t>
            </a:r>
            <a:r>
              <a:rPr lang="en-US" dirty="0"/>
              <a:t>High-Impact, </a:t>
            </a:r>
            <a:br>
              <a:rPr lang="en-US" dirty="0"/>
            </a:br>
            <a:r>
              <a:rPr lang="en-US" dirty="0"/>
              <a:t>Low-Frequency Events</a:t>
            </a:r>
            <a:br>
              <a:rPr lang="en-US" dirty="0"/>
            </a:br>
            <a:r>
              <a:rPr lang="en-US" dirty="0"/>
              <a:t>(HILFs); others call them </a:t>
            </a:r>
            <a:br>
              <a:rPr lang="en-US" dirty="0"/>
            </a:br>
            <a:r>
              <a:rPr lang="en-US" dirty="0"/>
              <a:t>black sky days</a:t>
            </a:r>
          </a:p>
          <a:p>
            <a:pPr lvl="1"/>
            <a:r>
              <a:rPr lang="en-US" dirty="0"/>
              <a:t>Large-scale, potentially long duration blackouts</a:t>
            </a:r>
          </a:p>
          <a:p>
            <a:pPr lvl="1"/>
            <a:r>
              <a:rPr lang="en-US" dirty="0"/>
              <a:t>HILFs identified by NERC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were </a:t>
            </a:r>
            <a:r>
              <a:rPr lang="en-US" dirty="0"/>
              <a:t>1) a coordinated cyber, </a:t>
            </a:r>
            <a:br>
              <a:rPr lang="en-US" dirty="0"/>
            </a:br>
            <a:r>
              <a:rPr lang="en-US" dirty="0" smtClean="0"/>
              <a:t>physical </a:t>
            </a:r>
            <a:r>
              <a:rPr lang="en-US" dirty="0"/>
              <a:t>or blended attacks, 2) pandemics, </a:t>
            </a:r>
            <a:r>
              <a:rPr lang="en-US" dirty="0" smtClean="0"/>
              <a:t>3) geomagnetic </a:t>
            </a:r>
            <a:r>
              <a:rPr lang="en-US" dirty="0"/>
              <a:t>disturbances (GMDs), and 4) HEMPs </a:t>
            </a:r>
            <a:endParaRPr lang="en-US" dirty="0" smtClean="0"/>
          </a:p>
          <a:p>
            <a:r>
              <a:rPr lang="en-US" dirty="0" smtClean="0"/>
              <a:t>The next several slides will consider GMDs and HEMPs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34" t="10046" r="2622" b="9432"/>
          <a:stretch/>
        </p:blipFill>
        <p:spPr bwMode="auto">
          <a:xfrm>
            <a:off x="4697625" y="1676400"/>
            <a:ext cx="3850832" cy="23955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56464" y="4019490"/>
            <a:ext cx="3062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1E0000"/>
                </a:solidFill>
              </a:rPr>
              <a:t>Image Source: NERC, 2012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92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Geomagnetic Disturbances (GMDs)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GMDs are caused by solar corona mass ejections (CMEs</a:t>
            </a:r>
            <a:r>
              <a:rPr lang="en-US" altLang="en-US" dirty="0" smtClean="0">
                <a:latin typeface="Arial" charset="0"/>
                <a:cs typeface="Arial" charset="0"/>
              </a:rPr>
              <a:t>) impacting the earth’s magnetic field </a:t>
            </a:r>
            <a:endParaRPr lang="en-US" altLang="en-US" dirty="0">
              <a:latin typeface="Arial" charset="0"/>
              <a:cs typeface="Arial" charset="0"/>
            </a:endParaRPr>
          </a:p>
          <a:p>
            <a:r>
              <a:rPr lang="en-US" altLang="en-US" dirty="0">
                <a:latin typeface="Arial" charset="0"/>
                <a:cs typeface="Arial" charset="0"/>
              </a:rPr>
              <a:t>A GMD caused a blackout in 1989 of Quebec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They have the potential to severely disrupt the electric grid by causing quasi-dc geomagnetically induced currents (GICs) in the high voltage grid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Until recently power engineers had few tools to help them assess the impact of GMDs 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GMD assessment tools are now moving into the realm of power system planning and operations </a:t>
            </a:r>
            <a:r>
              <a:rPr lang="en-US" altLang="en-US" dirty="0" smtClean="0">
                <a:latin typeface="Arial" charset="0"/>
                <a:cs typeface="Arial" charset="0"/>
              </a:rPr>
              <a:t>engineers; required by NERC Standards (TPL 007-1, 007-2)</a:t>
            </a:r>
            <a:endParaRPr lang="en-US" altLang="en-US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Magnetic Field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3635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7300"/>
            <a:ext cx="6934200" cy="461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0" y="6324600"/>
            <a:ext cx="2829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1E0000"/>
                </a:solidFill>
              </a:rPr>
              <a:t>Image Source: </a:t>
            </a:r>
            <a:r>
              <a:rPr lang="en-US" sz="2000" dirty="0" err="1" smtClean="0">
                <a:solidFill>
                  <a:srgbClr val="1E0000"/>
                </a:solidFill>
              </a:rPr>
              <a:t>Wikepedia</a:t>
            </a:r>
            <a:endParaRPr lang="en-US" sz="2000" dirty="0">
              <a:solidFill>
                <a:srgbClr val="1E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7B70EE-6EC6-4D31-91F1-439989657658}"/>
              </a:ext>
            </a:extLst>
          </p:cNvPr>
          <p:cNvSpPr txBox="1"/>
          <p:nvPr/>
        </p:nvSpPr>
        <p:spPr>
          <a:xfrm>
            <a:off x="6902939" y="1676400"/>
            <a:ext cx="1878463" cy="310854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The earth’s 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magnetic 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field is 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usually 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between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25,000 and 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65,000 </a:t>
            </a:r>
            <a:r>
              <a:rPr lang="en-US" dirty="0" err="1" smtClean="0">
                <a:solidFill>
                  <a:srgbClr val="1E0000"/>
                </a:solidFill>
              </a:rPr>
              <a:t>nT</a:t>
            </a:r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7AD9B-4279-4256-B948-9FBFC41D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Disturbance Voltage Collapse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E7CE5-B780-4F51-B1B4-89E5D982A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At constant frequency (e.g., 60 Hz) the complex power transferred down a transmission line is S=VI</a:t>
            </a:r>
            <a:r>
              <a:rPr lang="en-US" baseline="30000" dirty="0"/>
              <a:t>*</a:t>
            </a:r>
          </a:p>
          <a:p>
            <a:pPr lvl="1"/>
            <a:r>
              <a:rPr lang="en-US" dirty="0"/>
              <a:t>V is phasor voltage, I is phasor current</a:t>
            </a:r>
          </a:p>
          <a:p>
            <a:pPr lvl="1"/>
            <a:r>
              <a:rPr lang="en-US" dirty="0"/>
              <a:t>This is the reason for using a high voltage grid</a:t>
            </a:r>
          </a:p>
          <a:p>
            <a:r>
              <a:rPr lang="en-US" dirty="0"/>
              <a:t>Line real power losses are given by RI</a:t>
            </a:r>
            <a:r>
              <a:rPr lang="en-US" baseline="30000" dirty="0"/>
              <a:t>2</a:t>
            </a:r>
            <a:r>
              <a:rPr lang="en-US" dirty="0"/>
              <a:t> and reactive power losses by XI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R is the line’s resistance, and X its reactance; for a high voltage line X &gt;&gt; R</a:t>
            </a:r>
          </a:p>
          <a:p>
            <a:r>
              <a:rPr lang="en-US" dirty="0"/>
              <a:t>Increased reactive power tends to drive down the voltage, which increases the current, which further increases the reactive power losses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6295C-9D38-4C15-8F3C-6CD143CBBEB4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Earth’s Magnetic </a:t>
            </a:r>
            <a:r>
              <a:rPr lang="en-US" dirty="0" smtClean="0"/>
              <a:t>Field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r>
              <a:rPr lang="en-US" dirty="0" smtClean="0"/>
              <a:t>The earth’s magnetic field is constantly changing, though usually the variations are not significant</a:t>
            </a:r>
          </a:p>
          <a:p>
            <a:pPr lvl="1"/>
            <a:r>
              <a:rPr lang="en-US" dirty="0" smtClean="0"/>
              <a:t>Larger changes tend to occur closer to the earth’s magnetic poles</a:t>
            </a:r>
          </a:p>
          <a:p>
            <a:r>
              <a:rPr lang="en-US" dirty="0" smtClean="0"/>
              <a:t>The magnitude of the variation at any particular location is quantified with a value known as the K-index</a:t>
            </a:r>
          </a:p>
          <a:p>
            <a:pPr lvl="1"/>
            <a:r>
              <a:rPr lang="en-US" dirty="0" smtClean="0"/>
              <a:t>Ranges from 1 to 9, with the value dependent on </a:t>
            </a:r>
            <a:r>
              <a:rPr lang="en-US" dirty="0" err="1" smtClean="0"/>
              <a:t>nT</a:t>
            </a:r>
            <a:r>
              <a:rPr lang="en-US" dirty="0" smtClean="0"/>
              <a:t> variation in horizontal direction over a three hour period </a:t>
            </a:r>
          </a:p>
          <a:p>
            <a:pPr lvl="1"/>
            <a:r>
              <a:rPr lang="en-US" dirty="0" smtClean="0"/>
              <a:t>This is station specific; higher variations are required to get a k=9 closer to the poles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Kp</a:t>
            </a:r>
            <a:r>
              <a:rPr lang="en-US" dirty="0" smtClean="0"/>
              <a:t>-index is a weighted average of the individual station K-indices; G scale approximately is </a:t>
            </a:r>
            <a:r>
              <a:rPr lang="en-US" dirty="0" err="1" smtClean="0"/>
              <a:t>Kp</a:t>
            </a:r>
            <a:r>
              <a:rPr lang="en-US" dirty="0" smtClean="0"/>
              <a:t> - 4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7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Weather Prediction Center has an Electric Power Dashboard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6172200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1E0000"/>
                </a:solidFill>
              </a:rPr>
              <a:t>www.swpc.noaa.gov/communities/electric-power-community-dashboard</a:t>
            </a:r>
            <a:endParaRPr lang="en-US" sz="2000" dirty="0">
              <a:solidFill>
                <a:srgbClr val="1E0000"/>
              </a:solidFill>
            </a:endParaRPr>
          </a:p>
        </p:txBody>
      </p:sp>
      <p:pic>
        <p:nvPicPr>
          <p:cNvPr id="3645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2" t="11390" r="19950" b="1941"/>
          <a:stretch/>
        </p:blipFill>
        <p:spPr bwMode="auto">
          <a:xfrm>
            <a:off x="1066800" y="1288473"/>
            <a:ext cx="6217920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GMD </a:t>
            </a:r>
            <a:r>
              <a:rPr lang="en-US" altLang="en-US" dirty="0" smtClean="0"/>
              <a:t>and the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2792" cy="3733800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Large solar </a:t>
            </a:r>
            <a:r>
              <a:rPr lang="en-US" altLang="en-US" dirty="0">
                <a:latin typeface="Arial" charset="0"/>
                <a:cs typeface="Arial" charset="0"/>
              </a:rPr>
              <a:t>corona mass ejections (CMEs) can cause </a:t>
            </a:r>
            <a:r>
              <a:rPr lang="en-US" altLang="en-US" dirty="0" smtClean="0">
                <a:latin typeface="Arial" charset="0"/>
                <a:cs typeface="Arial" charset="0"/>
              </a:rPr>
              <a:t>large changes </a:t>
            </a:r>
            <a:r>
              <a:rPr lang="en-US" altLang="en-US" dirty="0">
                <a:latin typeface="Arial" charset="0"/>
                <a:cs typeface="Arial" charset="0"/>
              </a:rPr>
              <a:t>in the earth’s magnetic field (i.e., dB/</a:t>
            </a:r>
            <a:r>
              <a:rPr lang="en-US" altLang="en-US" dirty="0" err="1">
                <a:latin typeface="Arial" charset="0"/>
                <a:cs typeface="Arial" charset="0"/>
              </a:rPr>
              <a:t>dt</a:t>
            </a:r>
            <a:r>
              <a:rPr lang="en-US" altLang="en-US" dirty="0">
                <a:latin typeface="Arial" charset="0"/>
                <a:cs typeface="Arial" charset="0"/>
              </a:rPr>
              <a:t>).  These changes in turn produce a non-uniform electric field at the surface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Changes in the magnetic flux are usually expressed in </a:t>
            </a:r>
            <a:r>
              <a:rPr lang="en-US" altLang="en-US" dirty="0" err="1">
                <a:latin typeface="Arial" charset="0"/>
                <a:cs typeface="Arial" charset="0"/>
              </a:rPr>
              <a:t>nT</a:t>
            </a:r>
            <a:r>
              <a:rPr lang="en-US" altLang="en-US" dirty="0">
                <a:latin typeface="Arial" charset="0"/>
                <a:cs typeface="Arial" charset="0"/>
              </a:rPr>
              <a:t>/minute; from a 60 Hz perspective they are almost dc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1989 North America storm produced 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a change of 500 </a:t>
            </a:r>
            <a:r>
              <a:rPr lang="en-US" altLang="en-US" dirty="0" err="1">
                <a:latin typeface="Arial" charset="0"/>
                <a:cs typeface="Arial" charset="0"/>
              </a:rPr>
              <a:t>nT</a:t>
            </a:r>
            <a:r>
              <a:rPr lang="en-US" altLang="en-US" dirty="0">
                <a:latin typeface="Arial" charset="0"/>
                <a:cs typeface="Arial" charset="0"/>
              </a:rPr>
              <a:t>/minute, while a 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stronger storm, such as the ones in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1859 or 1921, could produce  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2500 </a:t>
            </a:r>
            <a:r>
              <a:rPr lang="en-US" altLang="en-US" dirty="0" err="1">
                <a:latin typeface="Arial" charset="0"/>
                <a:cs typeface="Arial" charset="0"/>
              </a:rPr>
              <a:t>nT</a:t>
            </a:r>
            <a:r>
              <a:rPr lang="en-US" altLang="en-US" dirty="0">
                <a:latin typeface="Arial" charset="0"/>
                <a:cs typeface="Arial" charset="0"/>
              </a:rPr>
              <a:t>/minute variation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Storm “footprint” can be continental in scale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17" y="3977833"/>
            <a:ext cx="2862942" cy="158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Solar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2529840"/>
          </a:xfrm>
        </p:spPr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Sunspots follow an 11 year cycle, and have been observed for hundreds of years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We're in solar cycle 24 (first numbered cycle was in 1755); minimum was in 2009, maximum in 2014/2015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4283493" cy="253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361474" name="Picture 2" descr="Current sunspot observations show solar cycle 24 comes to a close, entering a new - and possibly prolonged solar minimum. Image: NOA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330" y="3232405"/>
            <a:ext cx="4013119" cy="301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08042" y="6303609"/>
            <a:ext cx="3709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Images from </a:t>
            </a:r>
            <a:r>
              <a:rPr lang="en-US" altLang="en-US" sz="2400" dirty="0" smtClean="0">
                <a:solidFill>
                  <a:srgbClr val="1E0000"/>
                </a:solidFill>
              </a:rPr>
              <a:t>NASA, NOAA</a:t>
            </a:r>
            <a:endParaRPr lang="en-US" altLang="en-US" sz="24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But Large CMEs Are Not Well Correlated with Sunspot Maximums</a:t>
            </a:r>
            <a:endParaRPr lang="en-US" dirty="0"/>
          </a:p>
        </p:txBody>
      </p:sp>
      <p:pic>
        <p:nvPicPr>
          <p:cNvPr id="362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8121"/>
            <a:ext cx="64389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1524000"/>
            <a:ext cx="1744826" cy="267765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1E0000"/>
                </a:solidFill>
              </a:rPr>
              <a:t>The large</a:t>
            </a:r>
            <a:br>
              <a:rPr lang="en-US" altLang="en-US" sz="2400" dirty="0">
                <a:solidFill>
                  <a:srgbClr val="1E0000"/>
                </a:solidFill>
              </a:rPr>
            </a:br>
            <a:r>
              <a:rPr lang="en-US" altLang="en-US" sz="2400" dirty="0">
                <a:solidFill>
                  <a:srgbClr val="1E0000"/>
                </a:solidFill>
              </a:rPr>
              <a:t>1921 storm</a:t>
            </a:r>
            <a:br>
              <a:rPr lang="en-US" altLang="en-US" sz="2400" dirty="0">
                <a:solidFill>
                  <a:srgbClr val="1E0000"/>
                </a:solidFill>
              </a:rPr>
            </a:br>
            <a:r>
              <a:rPr lang="en-US" altLang="en-US" sz="2400" dirty="0">
                <a:solidFill>
                  <a:srgbClr val="1E0000"/>
                </a:solidFill>
              </a:rPr>
              <a:t>occurred</a:t>
            </a:r>
            <a:br>
              <a:rPr lang="en-US" altLang="en-US" sz="2400" dirty="0">
                <a:solidFill>
                  <a:srgbClr val="1E0000"/>
                </a:solidFill>
              </a:rPr>
            </a:br>
            <a:r>
              <a:rPr lang="en-US" altLang="en-US" sz="2400" dirty="0">
                <a:solidFill>
                  <a:srgbClr val="1E0000"/>
                </a:solidFill>
              </a:rPr>
              <a:t>four years</a:t>
            </a:r>
            <a:br>
              <a:rPr lang="en-US" altLang="en-US" sz="2400" dirty="0">
                <a:solidFill>
                  <a:srgbClr val="1E0000"/>
                </a:solidFill>
              </a:rPr>
            </a:br>
            <a:r>
              <a:rPr lang="en-US" altLang="en-US" sz="2400" dirty="0">
                <a:solidFill>
                  <a:srgbClr val="1E0000"/>
                </a:solidFill>
              </a:rPr>
              <a:t>after the </a:t>
            </a:r>
            <a:br>
              <a:rPr lang="en-US" altLang="en-US" sz="2400" dirty="0">
                <a:solidFill>
                  <a:srgbClr val="1E0000"/>
                </a:solidFill>
              </a:rPr>
            </a:br>
            <a:r>
              <a:rPr lang="en-US" altLang="en-US" sz="2400" dirty="0">
                <a:solidFill>
                  <a:srgbClr val="1E0000"/>
                </a:solidFill>
              </a:rPr>
              <a:t>1917</a:t>
            </a:r>
            <a:br>
              <a:rPr lang="en-US" altLang="en-US" sz="2400" dirty="0">
                <a:solidFill>
                  <a:srgbClr val="1E0000"/>
                </a:solidFill>
              </a:rPr>
            </a:br>
            <a:r>
              <a:rPr lang="en-US" altLang="en-US" sz="2400" dirty="0" smtClean="0">
                <a:solidFill>
                  <a:srgbClr val="1E0000"/>
                </a:solidFill>
              </a:rPr>
              <a:t>maximum</a:t>
            </a:r>
            <a:endParaRPr lang="en-US" altLang="en-US" sz="2400" dirty="0">
              <a:solidFill>
                <a:srgbClr val="1E0000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July 2012 GMD Near Miss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10550" cy="4800600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In July 2014 NASA said in July of 2012 there was a solar CME that barely missed the earth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It would likely have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caused the largest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GMD that we have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seen in the last 150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years</a:t>
            </a:r>
          </a:p>
          <a:p>
            <a:r>
              <a:rPr lang="en-US" altLang="en-US" dirty="0" smtClean="0">
                <a:latin typeface="Arial" charset="0"/>
                <a:cs typeface="Arial" charset="0"/>
              </a:rPr>
              <a:t>There is still lots of 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uncertainly about 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how large a storm 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is reasonable to 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consider in electric utility planning </a:t>
            </a:r>
          </a:p>
        </p:txBody>
      </p:sp>
      <p:pic>
        <p:nvPicPr>
          <p:cNvPr id="8197" name="Picture 2" descr="spl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002" y="2362200"/>
            <a:ext cx="4800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304800" y="6248400"/>
            <a:ext cx="830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Image Source: science.nasa.gov/science-news/science-at-nasa/2014/23jul_superstorm</a:t>
            </a:r>
            <a:r>
              <a:rPr lang="en-US" altLang="en-US" sz="2400"/>
              <a:t>/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Overview of GMD Assessments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600200"/>
            <a:ext cx="8229600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38200" y="5972175"/>
            <a:ext cx="7239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Arial" charset="0"/>
              </a:rPr>
              <a:t>Image Source: http://www.nerc.com/pa/Stand/WebinarLibrary/GMD_standards_update_june26_ec.pdf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85763" y="4538663"/>
            <a:ext cx="8348662" cy="12001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The two key concerns from a big storm are 1) large-scale blackout</a:t>
            </a:r>
            <a:br>
              <a:rPr lang="en-US" altLang="en-US" sz="2400" dirty="0">
                <a:solidFill>
                  <a:srgbClr val="1E0000"/>
                </a:solidFill>
              </a:rPr>
            </a:br>
            <a:r>
              <a:rPr lang="en-US" altLang="en-US" sz="2400" dirty="0">
                <a:solidFill>
                  <a:srgbClr val="1E0000"/>
                </a:solidFill>
              </a:rPr>
              <a:t>due to voltage collapse, 2) permanent transformer damage due to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overheating 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600200" y="1295400"/>
            <a:ext cx="4819650" cy="461963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In is a quite interdisciplinary problem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3810782"/>
            <a:ext cx="24384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E0000"/>
                </a:solidFill>
              </a:rPr>
              <a:t>Starting Here</a:t>
            </a:r>
            <a:endParaRPr lang="en-US" sz="2800" b="1" dirty="0">
              <a:solidFill>
                <a:srgbClr val="1E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31571" y="3510643"/>
            <a:ext cx="228600" cy="2286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Geomagnetically Induced Currents (GICs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279525"/>
            <a:ext cx="8305800" cy="48006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GMDs cause slowly varying electric fields</a:t>
            </a:r>
          </a:p>
          <a:p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Along length of a high voltage transmission line, electric fields can be modeled as a dc voltage source superimposed on the lines</a:t>
            </a:r>
          </a:p>
          <a:p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These voltage sources </a:t>
            </a:r>
            <a:b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produce quasi-dc </a:t>
            </a:r>
            <a:b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geomagnetically induced </a:t>
            </a:r>
            <a:b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currents (GICs) that are </a:t>
            </a:r>
            <a:b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superimposed on the ac </a:t>
            </a:r>
            <a:b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(60 Hz) flows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569DC5E0-5571-4EBD-9339-B5F12E05E07D}" type="slidenum">
              <a:rPr lang="en-US" altLang="en-US" sz="2000" smtClean="0"/>
              <a:pPr>
                <a:defRPr/>
              </a:pPr>
              <a:t>37</a:t>
            </a:fld>
            <a:endParaRPr lang="en-US" altLang="en-US" sz="2000" smtClean="0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71800"/>
            <a:ext cx="4017963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GIC Calculations for Large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With knowledge of the pertinent transmission system parameters and the GMD-induced line voltages, the dc bus voltages and flows are found by solving a linear equation </a:t>
            </a:r>
            <a:r>
              <a:rPr lang="en-US" altLang="en-US" b="1" dirty="0">
                <a:latin typeface="Arial" charset="0"/>
                <a:cs typeface="Arial" charset="0"/>
              </a:rPr>
              <a:t>I</a:t>
            </a:r>
            <a:r>
              <a:rPr lang="en-US" altLang="en-US" dirty="0">
                <a:latin typeface="Arial" charset="0"/>
                <a:cs typeface="Arial" charset="0"/>
              </a:rPr>
              <a:t>  = </a:t>
            </a:r>
            <a:r>
              <a:rPr lang="en-US" altLang="en-US" b="1" dirty="0">
                <a:latin typeface="Arial" charset="0"/>
                <a:cs typeface="Arial" charset="0"/>
              </a:rPr>
              <a:t>G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b="1" dirty="0">
                <a:latin typeface="Arial" charset="0"/>
                <a:cs typeface="Arial" charset="0"/>
              </a:rPr>
              <a:t>V </a:t>
            </a:r>
            <a:r>
              <a:rPr lang="en-US" altLang="en-US" dirty="0">
                <a:latin typeface="Arial" charset="0"/>
                <a:cs typeface="Arial" charset="0"/>
              </a:rPr>
              <a:t>(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altLang="en-US" b="1" dirty="0">
                <a:latin typeface="Arial" charset="0"/>
                <a:cs typeface="Arial" charset="0"/>
              </a:rPr>
              <a:t>J = G U</a:t>
            </a:r>
            <a:r>
              <a:rPr lang="en-US" altLang="en-US" dirty="0">
                <a:latin typeface="Arial" charset="0"/>
                <a:cs typeface="Arial" charset="0"/>
              </a:rPr>
              <a:t>)</a:t>
            </a:r>
          </a:p>
          <a:p>
            <a:pPr lvl="1"/>
            <a:r>
              <a:rPr lang="en-US" altLang="en-US" b="1" dirty="0">
                <a:latin typeface="Arial" charset="0"/>
                <a:cs typeface="Arial" charset="0"/>
              </a:rPr>
              <a:t>J</a:t>
            </a:r>
            <a:r>
              <a:rPr lang="en-US" altLang="en-US" dirty="0">
                <a:latin typeface="Arial" charset="0"/>
                <a:cs typeface="Arial" charset="0"/>
              </a:rPr>
              <a:t> and </a:t>
            </a:r>
            <a:r>
              <a:rPr lang="en-US" altLang="en-US" b="1" dirty="0">
                <a:latin typeface="Arial" charset="0"/>
                <a:cs typeface="Arial" charset="0"/>
              </a:rPr>
              <a:t>U</a:t>
            </a:r>
            <a:r>
              <a:rPr lang="en-US" altLang="en-US" dirty="0">
                <a:latin typeface="Arial" charset="0"/>
                <a:cs typeface="Arial" charset="0"/>
              </a:rPr>
              <a:t> may be used to emphasize these are dc values, not the power flow ac values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</a:t>
            </a:r>
            <a:r>
              <a:rPr lang="en-US" altLang="en-US" b="1" dirty="0">
                <a:latin typeface="Arial" charset="0"/>
                <a:cs typeface="Arial" charset="0"/>
              </a:rPr>
              <a:t>G</a:t>
            </a:r>
            <a:r>
              <a:rPr lang="en-US" altLang="en-US" dirty="0">
                <a:latin typeface="Arial" charset="0"/>
                <a:cs typeface="Arial" charset="0"/>
              </a:rPr>
              <a:t> matrix is similar to the </a:t>
            </a:r>
            <a:r>
              <a:rPr lang="en-US" altLang="en-US" b="1" dirty="0" err="1">
                <a:latin typeface="Arial" charset="0"/>
                <a:cs typeface="Arial" charset="0"/>
              </a:rPr>
              <a:t>Y</a:t>
            </a:r>
            <a:r>
              <a:rPr lang="en-US" altLang="en-US" b="1" baseline="-25000" dirty="0" err="1">
                <a:latin typeface="Arial" charset="0"/>
                <a:cs typeface="Arial" charset="0"/>
              </a:rPr>
              <a:t>bus</a:t>
            </a:r>
            <a:r>
              <a:rPr lang="en-US" altLang="en-US" dirty="0">
                <a:latin typeface="Arial" charset="0"/>
                <a:cs typeface="Arial" charset="0"/>
              </a:rPr>
              <a:t> except 1) it is augmented to include substation neutrals, and 2) it is just resistive values (</a:t>
            </a:r>
            <a:r>
              <a:rPr lang="en-US" altLang="en-US" dirty="0" err="1">
                <a:latin typeface="Arial" charset="0"/>
                <a:cs typeface="Arial" charset="0"/>
              </a:rPr>
              <a:t>conductances</a:t>
            </a:r>
            <a:r>
              <a:rPr lang="en-US" altLang="en-US" dirty="0" smtClean="0">
                <a:latin typeface="Arial" charset="0"/>
                <a:cs typeface="Arial" charset="0"/>
              </a:rPr>
              <a:t>)</a:t>
            </a:r>
          </a:p>
          <a:p>
            <a:pPr lvl="2"/>
            <a:r>
              <a:rPr lang="en-US" altLang="en-US" dirty="0" smtClean="0">
                <a:latin typeface="Arial" charset="0"/>
                <a:cs typeface="Arial" charset="0"/>
              </a:rPr>
              <a:t>Only depends on resistance, which varies with temperature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Being a linear equation, superposition holds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current vector contains the Norton injections associated with the GMD-induced line voltages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1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GIC Calculations for Large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Factoring the sparse </a:t>
            </a:r>
            <a:r>
              <a:rPr lang="en-US" altLang="en-US" b="1" dirty="0">
                <a:latin typeface="Arial" charset="0"/>
                <a:cs typeface="Arial" charset="0"/>
              </a:rPr>
              <a:t>G</a:t>
            </a:r>
            <a:r>
              <a:rPr lang="en-US" altLang="en-US" dirty="0">
                <a:latin typeface="Arial" charset="0"/>
                <a:cs typeface="Arial" charset="0"/>
              </a:rPr>
              <a:t> matrix and doing the forward/backward substitution takes about 1 second for the 60,000 bus Eastern Interconnect Model 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The current vector (</a:t>
            </a:r>
            <a:r>
              <a:rPr lang="en-US" altLang="en-US" b="1" dirty="0">
                <a:latin typeface="Arial" charset="0"/>
                <a:cs typeface="Arial" charset="0"/>
              </a:rPr>
              <a:t>I</a:t>
            </a:r>
            <a:r>
              <a:rPr lang="en-US" altLang="en-US" dirty="0">
                <a:latin typeface="Arial" charset="0"/>
                <a:cs typeface="Arial" charset="0"/>
              </a:rPr>
              <a:t>) depends upon the assumed electric field along each transmission line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This requires that substations have correct geo-coordinates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With </a:t>
            </a:r>
            <a:r>
              <a:rPr lang="en-US" altLang="en-US" dirty="0" err="1">
                <a:latin typeface="Arial" charset="0"/>
                <a:cs typeface="Arial" charset="0"/>
              </a:rPr>
              <a:t>nonuniform</a:t>
            </a:r>
            <a:r>
              <a:rPr lang="en-US" altLang="en-US" dirty="0">
                <a:latin typeface="Arial" charset="0"/>
                <a:cs typeface="Arial" charset="0"/>
              </a:rPr>
              <a:t> fields an exact calculation would be path dependent, but just a assuming a straight line path is probably sufficient (given all the other uncertainties!)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D522-2438-4E71-8522-1AAD93557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PowerWorld</a:t>
            </a:r>
            <a:r>
              <a:rPr lang="en-US" dirty="0"/>
              <a:t> Two Bus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BCC2F-56E2-4C74-AB1B-C64D9346D3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3505200"/>
            <a:ext cx="349504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E30DE8-0194-4609-9533-F64E342D4C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r="19998" b="41079"/>
          <a:stretch/>
        </p:blipFill>
        <p:spPr>
          <a:xfrm>
            <a:off x="800100" y="1249680"/>
            <a:ext cx="7315200" cy="237744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683C7A-BC09-459C-BBD5-68F38156F9A9}"/>
              </a:ext>
            </a:extLst>
          </p:cNvPr>
          <p:cNvCxnSpPr>
            <a:cxnSpLocks/>
          </p:cNvCxnSpPr>
          <p:nvPr/>
        </p:nvCxnSpPr>
        <p:spPr bwMode="auto">
          <a:xfrm flipH="1">
            <a:off x="2819400" y="4343400"/>
            <a:ext cx="2057400" cy="473766"/>
          </a:xfrm>
          <a:prstGeom prst="straightConnector1">
            <a:avLst/>
          </a:prstGeom>
          <a:noFill/>
          <a:ln w="44450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F067274-0A78-4489-B22D-0FE8DA5422FE}"/>
              </a:ext>
            </a:extLst>
          </p:cNvPr>
          <p:cNvSpPr txBox="1"/>
          <p:nvPr/>
        </p:nvSpPr>
        <p:spPr>
          <a:xfrm>
            <a:off x="5105400" y="3627120"/>
            <a:ext cx="3200400" cy="267765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Commercial power flow software usually auto converts constant power loads at low voltages; set these fields to zero to disable this conversion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8B07A59-D27A-4846-9AFE-22C8CB46BAB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5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1066800"/>
          </a:xfrm>
        </p:spPr>
        <p:txBody>
          <a:bodyPr/>
          <a:lstStyle/>
          <a:p>
            <a:r>
              <a:rPr lang="en-US" altLang="en-US" dirty="0"/>
              <a:t>Four Bus Example (East-West Field)</a:t>
            </a:r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84163" y="1219200"/>
          <a:ext cx="83216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11" name="Equation" r:id="rId3" imgW="4457700" imgH="444500" progId="Equation.DSMT4">
                  <p:embed/>
                </p:oleObj>
              </mc:Choice>
              <mc:Fallback>
                <p:oleObj name="Equation" r:id="rId3" imgW="4457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219200"/>
                        <a:ext cx="83216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46266" y="4773612"/>
            <a:ext cx="8642286" cy="120032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The line and transformer resistance and current values are </a:t>
            </a:r>
            <a:r>
              <a:rPr lang="en-US" altLang="en-US" sz="2400" dirty="0" smtClean="0">
                <a:solidFill>
                  <a:srgbClr val="1E0000"/>
                </a:solidFill>
              </a:rPr>
              <a:t>per </a:t>
            </a:r>
            <a:r>
              <a:rPr lang="en-US" altLang="en-US" sz="2400" dirty="0">
                <a:solidFill>
                  <a:srgbClr val="1E0000"/>
                </a:solidFill>
              </a:rPr>
              <a:t>phase so the total current is three times this value.  </a:t>
            </a:r>
            <a:r>
              <a:rPr lang="en-US" altLang="en-US" sz="2400" dirty="0" smtClean="0">
                <a:solidFill>
                  <a:srgbClr val="1E0000"/>
                </a:solidFill>
              </a:rPr>
              <a:t>Substation </a:t>
            </a:r>
            <a:r>
              <a:rPr lang="en-US" altLang="en-US" sz="2400" dirty="0">
                <a:solidFill>
                  <a:srgbClr val="1E0000"/>
                </a:solidFill>
              </a:rPr>
              <a:t>grounding values are total  resistance.  </a:t>
            </a:r>
            <a:r>
              <a:rPr lang="en-US" altLang="en-US" sz="2400" dirty="0" smtClean="0">
                <a:solidFill>
                  <a:srgbClr val="1E0000"/>
                </a:solidFill>
              </a:rPr>
              <a:t>Brown </a:t>
            </a:r>
            <a:r>
              <a:rPr lang="en-US" altLang="en-US" sz="2400" dirty="0">
                <a:solidFill>
                  <a:srgbClr val="1E0000"/>
                </a:solidFill>
              </a:rPr>
              <a:t>arrows show GIC flow.   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362505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6"/>
          <a:stretch/>
        </p:blipFill>
        <p:spPr bwMode="auto">
          <a:xfrm>
            <a:off x="457200" y="1966186"/>
            <a:ext cx="7197534" cy="265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6093767"/>
            <a:ext cx="3629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Case name is </a:t>
            </a:r>
            <a:r>
              <a:rPr lang="en-US" sz="2400" dirty="0" err="1" smtClean="0">
                <a:solidFill>
                  <a:srgbClr val="FF0000"/>
                </a:solidFill>
              </a:rPr>
              <a:t>GIC_FourBus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3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Four Bus </a:t>
            </a:r>
            <a:r>
              <a:rPr lang="en-US" altLang="en-US" dirty="0" smtClean="0"/>
              <a:t>Example GIC G Matrix</a:t>
            </a:r>
            <a:endParaRPr lang="en-US" dirty="0"/>
          </a:p>
        </p:txBody>
      </p:sp>
      <p:pic>
        <p:nvPicPr>
          <p:cNvPr id="3635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17697" r="44169" b="54613"/>
          <a:stretch/>
        </p:blipFill>
        <p:spPr bwMode="auto">
          <a:xfrm>
            <a:off x="152400" y="1371600"/>
            <a:ext cx="8763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1E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646086"/>
              </p:ext>
            </p:extLst>
          </p:nvPr>
        </p:nvGraphicFramePr>
        <p:xfrm>
          <a:off x="457200" y="4327071"/>
          <a:ext cx="5050971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27" name="Equation" r:id="rId4" imgW="2844720" imgH="1244520" progId="Equation.DSMT4">
                  <p:embed/>
                </p:oleObj>
              </mc:Choice>
              <mc:Fallback>
                <p:oleObj name="Equation" r:id="rId4" imgW="284472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4327071"/>
                        <a:ext cx="5050971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8661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GICs, Generic EI, 5 V/km East-West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3" r="-1"/>
          <a:stretch/>
        </p:blipFill>
        <p:spPr bwMode="auto">
          <a:xfrm>
            <a:off x="457200" y="13716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1066800"/>
          </a:xfrm>
        </p:spPr>
        <p:txBody>
          <a:bodyPr/>
          <a:lstStyle/>
          <a:p>
            <a:r>
              <a:rPr lang="en-US" dirty="0"/>
              <a:t>GICs, Generic EI, 5 V/km North-South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6" r="-325"/>
          <a:stretch/>
        </p:blipFill>
        <p:spPr bwMode="auto">
          <a:xfrm>
            <a:off x="457200" y="13716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Determining GMD Storm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3733800"/>
          </a:xfrm>
        </p:spPr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The starting point for the GIC analysis is an assumed storm scenario; </a:t>
            </a:r>
            <a:r>
              <a:rPr lang="en-US" altLang="en-US" dirty="0" smtClean="0">
                <a:latin typeface="Arial" charset="0"/>
                <a:cs typeface="Arial" charset="0"/>
              </a:rPr>
              <a:t>sets </a:t>
            </a:r>
            <a:r>
              <a:rPr lang="en-US" altLang="en-US" dirty="0">
                <a:latin typeface="Arial" charset="0"/>
                <a:cs typeface="Arial" charset="0"/>
              </a:rPr>
              <a:t>the line dc voltages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Matching an actual storm can be complicated, and requires detailed knowledge of the </a:t>
            </a:r>
            <a:r>
              <a:rPr lang="en-US" altLang="en-US" dirty="0" smtClean="0">
                <a:latin typeface="Arial" charset="0"/>
                <a:cs typeface="Arial" charset="0"/>
              </a:rPr>
              <a:t>geology</a:t>
            </a:r>
            <a:endParaRPr lang="en-US" altLang="en-US" dirty="0">
              <a:latin typeface="Arial" charset="0"/>
              <a:cs typeface="Arial" charset="0"/>
            </a:endParaRPr>
          </a:p>
          <a:p>
            <a:r>
              <a:rPr lang="en-US" altLang="en-US" dirty="0">
                <a:latin typeface="Arial" charset="0"/>
                <a:cs typeface="Arial" charset="0"/>
              </a:rPr>
              <a:t>GICs vary linearly with the assumed electric field magnitudes and reactive power impacts on the transformers is also mostly linear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Working with space weather community to determine highest possible storms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NERC proposed a non-uniform field magnitude model that FERC has partially </a:t>
            </a:r>
            <a:r>
              <a:rPr lang="en-US" altLang="en-US" dirty="0" smtClean="0">
                <a:latin typeface="Arial" charset="0"/>
                <a:cs typeface="Arial" charset="0"/>
              </a:rPr>
              <a:t>accepted</a:t>
            </a:r>
            <a:endParaRPr lang="en-US" altLang="en-US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4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Field Linearity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If an electric field is assumed to have a uniform direction </a:t>
            </a:r>
            <a:r>
              <a:rPr lang="en-US" dirty="0" smtClean="0"/>
              <a:t>everywhere </a:t>
            </a:r>
            <a:r>
              <a:rPr lang="en-US" dirty="0"/>
              <a:t>(like with the current NERC model), then the calculation of the GICs is linear</a:t>
            </a:r>
          </a:p>
          <a:p>
            <a:pPr lvl="1"/>
            <a:r>
              <a:rPr lang="en-US" dirty="0"/>
              <a:t>The magnitude can be spatially varying</a:t>
            </a:r>
          </a:p>
          <a:p>
            <a:r>
              <a:rPr lang="en-US" dirty="0"/>
              <a:t>This allows for very fast computation of the impact of time-varying functions (like with the NERC event)</a:t>
            </a:r>
          </a:p>
          <a:p>
            <a:r>
              <a:rPr lang="en-US" dirty="0"/>
              <a:t>PowerWorld now provides support for loading a specified time-varying sequence, and quickly calculating all of the GIC 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1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Overview of GMD Assessments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600200"/>
            <a:ext cx="8229600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38200" y="5972175"/>
            <a:ext cx="7239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Arial" charset="0"/>
              </a:rPr>
              <a:t>Image Source: http://www.nerc.com/pa/Stand/WebinarLibrary/GMD_standards_update_june26_ec.pdf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85763" y="4538663"/>
            <a:ext cx="8348662" cy="12001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The two key concerns from a big storm are 1) large-scale blackout</a:t>
            </a:r>
            <a:br>
              <a:rPr lang="en-US" altLang="en-US" sz="2400" dirty="0">
                <a:solidFill>
                  <a:srgbClr val="1E0000"/>
                </a:solidFill>
              </a:rPr>
            </a:br>
            <a:r>
              <a:rPr lang="en-US" altLang="en-US" sz="2400" dirty="0">
                <a:solidFill>
                  <a:srgbClr val="1E0000"/>
                </a:solidFill>
              </a:rPr>
              <a:t>due to voltage collapse, 2) permanent transformer damage due to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overheating 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600200" y="1295400"/>
            <a:ext cx="4819650" cy="461963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In is a quite interdisciplinary problem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013504"/>
            <a:ext cx="28956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E0000"/>
                </a:solidFill>
              </a:rPr>
              <a:t>Next we go here</a:t>
            </a:r>
            <a:endParaRPr lang="en-US" sz="2800" b="1" dirty="0">
              <a:solidFill>
                <a:srgbClr val="1E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76401" y="3510643"/>
            <a:ext cx="0" cy="37555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8BAFC-0CF0-46B5-B64A-95656903B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Region of Convergence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B81CBC-62CB-40B4-BD38-202FA636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1519"/>
            <a:ext cx="69342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584271-514F-4BE9-B035-23347C51D600}"/>
              </a:ext>
            </a:extLst>
          </p:cNvPr>
          <p:cNvSpPr txBox="1"/>
          <p:nvPr/>
        </p:nvSpPr>
        <p:spPr>
          <a:xfrm>
            <a:off x="6934200" y="1905000"/>
            <a:ext cx="2069734" cy="181588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Convergence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regions with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P=100 MW, 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Q=0 Mvar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5472F2E-F85C-45FF-BA30-63E123D00682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F438C-9997-4B07-9798-1376265F0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1066800"/>
          </a:xfrm>
        </p:spPr>
        <p:txBody>
          <a:bodyPr/>
          <a:lstStyle/>
          <a:p>
            <a:r>
              <a:rPr lang="en-US" dirty="0"/>
              <a:t>Load Parameter Space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68F69-8ABA-44D7-B7B2-A6B4140CE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/>
          <a:p>
            <a:r>
              <a:rPr lang="en-US" dirty="0"/>
              <a:t>With a constant power model there is a maximum </a:t>
            </a:r>
            <a:r>
              <a:rPr lang="en-US" dirty="0" err="1"/>
              <a:t>loadability</a:t>
            </a:r>
            <a:r>
              <a:rPr lang="en-US" dirty="0"/>
              <a:t> surface, </a:t>
            </a:r>
            <a:r>
              <a:rPr lang="en-US" dirty="0">
                <a:latin typeface="Symbol" panose="05050102010706020507" pitchFamily="18" charset="2"/>
              </a:rPr>
              <a:t>S</a:t>
            </a:r>
          </a:p>
          <a:p>
            <a:pPr lvl="1"/>
            <a:r>
              <a:rPr lang="en-US" dirty="0"/>
              <a:t>Defined as point in which the power flow Jacobian is singular</a:t>
            </a:r>
          </a:p>
          <a:p>
            <a:pPr lvl="1"/>
            <a:r>
              <a:rPr lang="en-US" dirty="0"/>
              <a:t>For the lossless two bus system it can be determined as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A3B1C4A-75FC-422A-AD29-6B0626CBF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46958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C103AEA-2237-47A0-AAF6-0D24C6D5AA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696252"/>
              </p:ext>
            </p:extLst>
          </p:nvPr>
        </p:nvGraphicFramePr>
        <p:xfrm>
          <a:off x="838200" y="3810000"/>
          <a:ext cx="2157487" cy="733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8" name="Equation" r:id="rId4" imgW="1231560" imgH="419040" progId="Equation.DSMT4">
                  <p:embed/>
                </p:oleObj>
              </mc:Choice>
              <mc:Fallback>
                <p:oleObj name="Equation" r:id="rId4" imgW="1231560" imgH="419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3810000"/>
                        <a:ext cx="2157487" cy="733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5F30D05-87D8-4134-88E3-BBE70B4CF7B5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1E0BF-F489-4421-A33D-239388FF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Model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C52CC-F40D-4139-A17B-4DBD350FE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static load model regardless of the voltage dependency the same PV curve is traced</a:t>
            </a:r>
          </a:p>
          <a:p>
            <a:pPr lvl="1"/>
            <a:r>
              <a:rPr lang="en-US" dirty="0"/>
              <a:t>But whether a point of maximum </a:t>
            </a:r>
            <a:r>
              <a:rPr lang="en-US" dirty="0" err="1"/>
              <a:t>loadability</a:t>
            </a:r>
            <a:r>
              <a:rPr lang="en-US" dirty="0"/>
              <a:t> exists depends on the assumed load model</a:t>
            </a:r>
          </a:p>
          <a:p>
            <a:pPr lvl="2"/>
            <a:r>
              <a:rPr lang="en-US" dirty="0"/>
              <a:t>If voltage exponent is &gt; 1 then multiple solutions do not exist (see </a:t>
            </a:r>
            <a:r>
              <a:rPr lang="fr-FR" dirty="0"/>
              <a:t>B.C. Lesieutre, P.W. Sauer and M.A</a:t>
            </a:r>
            <a:r>
              <a:rPr lang="fr-FR" b="1" dirty="0"/>
              <a:t>. </a:t>
            </a:r>
            <a:r>
              <a:rPr lang="fr-FR" dirty="0"/>
              <a:t>Pai “</a:t>
            </a:r>
            <a:r>
              <a:rPr lang="fr-FR" dirty="0" err="1"/>
              <a:t>Sufficient</a:t>
            </a:r>
            <a:r>
              <a:rPr lang="fr-FR" dirty="0"/>
              <a:t> </a:t>
            </a:r>
            <a:r>
              <a:rPr lang="en-US" dirty="0"/>
              <a:t>conditions on static load models for network </a:t>
            </a:r>
            <a:r>
              <a:rPr lang="en-US" dirty="0" err="1"/>
              <a:t>solvability,”NAPS</a:t>
            </a:r>
            <a:r>
              <a:rPr lang="en-US" dirty="0"/>
              <a:t> 1992, pp. 262-271)</a:t>
            </a:r>
          </a:p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87B92BD-B653-494A-953D-DA3139B3074C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3553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1" b="27917"/>
          <a:stretch/>
        </p:blipFill>
        <p:spPr bwMode="auto">
          <a:xfrm>
            <a:off x="228600" y="4416210"/>
            <a:ext cx="5943600" cy="190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067274-0A78-4489-B22D-0FE8DA5422FE}"/>
              </a:ext>
            </a:extLst>
          </p:cNvPr>
          <p:cNvSpPr txBox="1"/>
          <p:nvPr/>
        </p:nvSpPr>
        <p:spPr>
          <a:xfrm>
            <a:off x="6245352" y="4411950"/>
            <a:ext cx="2743200" cy="156966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Change load to constant impedance; hence it becomes a linear model</a:t>
            </a:r>
            <a:endParaRPr lang="en-US" sz="24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ZIP Model Coefficients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2545080"/>
          </a:xfrm>
        </p:spPr>
        <p:txBody>
          <a:bodyPr/>
          <a:lstStyle/>
          <a:p>
            <a:r>
              <a:rPr lang="en-US" dirty="0" smtClean="0"/>
              <a:t>One popular static load model is the ZIP; lots of papers on the “correct” amount of each type </a:t>
            </a:r>
            <a:endParaRPr lang="en-US" dirty="0"/>
          </a:p>
        </p:txBody>
      </p:sp>
      <p:pic>
        <p:nvPicPr>
          <p:cNvPr id="3563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5785" y="2209800"/>
            <a:ext cx="475488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036" y="625063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Table 7 from A, </a:t>
            </a:r>
            <a:r>
              <a:rPr lang="en-US" sz="1200" dirty="0" err="1" smtClean="0"/>
              <a:t>Bokhari</a:t>
            </a:r>
            <a:r>
              <a:rPr lang="en-US" sz="1200" dirty="0" smtClean="0"/>
              <a:t>, et. </a:t>
            </a:r>
            <a:r>
              <a:rPr lang="en-US" sz="1200" dirty="0"/>
              <a:t>al., “Experimental Determination of the ZIP Coefficients for Modern Residential, Commercial, and Industrial Loads,” </a:t>
            </a:r>
            <a:r>
              <a:rPr lang="en-US" sz="1200" dirty="0" smtClean="0"/>
              <a:t>IEEE Trans. Power Delivery, June. 2014</a:t>
            </a:r>
            <a:endParaRPr lang="en-US" sz="1200" dirty="0"/>
          </a:p>
        </p:txBody>
      </p:sp>
      <p:pic>
        <p:nvPicPr>
          <p:cNvPr id="35635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706" y="3429000"/>
            <a:ext cx="7164185" cy="227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572908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Table 1 from M. Diaz-</a:t>
            </a:r>
            <a:r>
              <a:rPr lang="en-US" sz="1200" dirty="0" err="1" smtClean="0"/>
              <a:t>Aguilo</a:t>
            </a:r>
            <a:r>
              <a:rPr lang="en-US" sz="1200" dirty="0" smtClean="0"/>
              <a:t>, et. </a:t>
            </a:r>
            <a:r>
              <a:rPr lang="en-US" sz="1200" dirty="0"/>
              <a:t>al., “Field-Validated Load Model  </a:t>
            </a:r>
            <a:r>
              <a:rPr lang="en-US" sz="1200" dirty="0" smtClean="0"/>
              <a:t>for </a:t>
            </a:r>
            <a:r>
              <a:rPr lang="en-US" sz="1200" dirty="0"/>
              <a:t>the Analysis of CVR in Distribution Secondary Networks: Energy </a:t>
            </a:r>
            <a:r>
              <a:rPr lang="en-US" sz="1200" dirty="0" smtClean="0"/>
              <a:t>Conservation,” IEEE Trans. Power Delivery, Oct. 2013</a:t>
            </a:r>
            <a:endParaRPr lang="en-US" sz="12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87B92BD-B653-494A-953D-DA3139B3074C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Conservation Voltage Reduction (CVR)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 smtClean="0"/>
              <a:t>If the “steady-state” load has a true dependence on voltage, then a change (usually a reduction) in the voltage should result in a total decrease in energy consumption</a:t>
            </a:r>
          </a:p>
          <a:p>
            <a:r>
              <a:rPr lang="en-US" dirty="0" smtClean="0"/>
              <a:t>If an “optimal” voltage could be determined, then this could result in a net energy savings</a:t>
            </a:r>
          </a:p>
          <a:p>
            <a:r>
              <a:rPr lang="en-US" dirty="0" smtClean="0"/>
              <a:t>Some challenges are 1) the voltage profile across a feeder is not constant, 2) the load composition is constantly changing, 3) a decrease in power consumption might result in a decrease in useable output from the load, and 4) loads are dynamic and an initial increase might be balanced by a later increase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B92BD-B653-494A-953D-DA3139B3074C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295B3146-0FFE-4F81-9220-375E3BAF5059}" vid="{C2235C31-2F22-486D-A9B0-F45C2626B64C}"/>
    </a:ext>
  </a:extLst>
</a:theme>
</file>

<file path=ppt/theme/theme2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14211</TotalTime>
  <Words>2216</Words>
  <Application>Microsoft Office PowerPoint</Application>
  <PresentationFormat>On-screen Show (4:3)</PresentationFormat>
  <Paragraphs>226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Helvetica</vt:lpstr>
      <vt:lpstr>Symbol</vt:lpstr>
      <vt:lpstr>Times New Roman</vt:lpstr>
      <vt:lpstr>Wingdings</vt:lpstr>
      <vt:lpstr>Theme1</vt:lpstr>
      <vt:lpstr>Capsules</vt:lpstr>
      <vt:lpstr>Equation</vt:lpstr>
      <vt:lpstr>ECEN 615 Methods of Electric Power Systems Analysis</vt:lpstr>
      <vt:lpstr>Announcements</vt:lpstr>
      <vt:lpstr>Small Disturbance Voltage Collapse </vt:lpstr>
      <vt:lpstr>PowerWorld Two Bus Example</vt:lpstr>
      <vt:lpstr>Power Flow Region of Convergence</vt:lpstr>
      <vt:lpstr>Load Parameter Space Representation</vt:lpstr>
      <vt:lpstr>Load Model Impact</vt:lpstr>
      <vt:lpstr>ZIP Model Coefficients</vt:lpstr>
      <vt:lpstr>Application: Conservation Voltage Reduction (CVR)</vt:lpstr>
      <vt:lpstr>Determining a Metric to Voltage Collapse</vt:lpstr>
      <vt:lpstr>Determining a Metric to Voltage Collapse</vt:lpstr>
      <vt:lpstr>Determining a Metric to Voltage Collapse Example</vt:lpstr>
      <vt:lpstr>Determining a Metric to Voltage Collapse Example</vt:lpstr>
      <vt:lpstr>Quantifying Power Flow Unsolvability</vt:lpstr>
      <vt:lpstr>Quantifying Power Flow Unsolvability</vt:lpstr>
      <vt:lpstr>Quantifying Power Flow Unsolvability</vt:lpstr>
      <vt:lpstr>Quantifying Power Flow Unsolvability</vt:lpstr>
      <vt:lpstr>Quantifying Power Flow Unsolvability</vt:lpstr>
      <vt:lpstr>Quantifying Power Flow Unsolvability</vt:lpstr>
      <vt:lpstr>Quantifying Power Flow Unsolvability</vt:lpstr>
      <vt:lpstr>Challenges</vt:lpstr>
      <vt:lpstr>PV and QV Analysis in PowerWorld</vt:lpstr>
      <vt:lpstr>PV and QV Analysis in PowerWorld: Two Bus Example</vt:lpstr>
      <vt:lpstr>PV and QV Analysis in PowerWorld: Two Bus Example</vt:lpstr>
      <vt:lpstr>PV and QV Analysis in PowerWorld: Two Bus Example</vt:lpstr>
      <vt:lpstr>PV and QV Analysis in PowerWorld: 37 Bus Example</vt:lpstr>
      <vt:lpstr>High-Impact, Low-Frequency Events</vt:lpstr>
      <vt:lpstr>Geomagnetic Disturbances (GMDs)</vt:lpstr>
      <vt:lpstr>Earth’s Magnetic Field</vt:lpstr>
      <vt:lpstr>Earth’s Magnetic Field Variations</vt:lpstr>
      <vt:lpstr>Space Weather Prediction Center has an Electric Power Dashboard</vt:lpstr>
      <vt:lpstr>GMD and the Grid</vt:lpstr>
      <vt:lpstr>Solar Cycles</vt:lpstr>
      <vt:lpstr>But Large CMEs Are Not Well Correlated with Sunspot Maximums</vt:lpstr>
      <vt:lpstr>July 2012 GMD Near Miss</vt:lpstr>
      <vt:lpstr>Overview of GMD Assessments</vt:lpstr>
      <vt:lpstr>Geomagnetically Induced Currents (GICs</vt:lpstr>
      <vt:lpstr>GIC Calculations for Large Systems</vt:lpstr>
      <vt:lpstr>GIC Calculations for Large Systems</vt:lpstr>
      <vt:lpstr>Four Bus Example (East-West Field)</vt:lpstr>
      <vt:lpstr>Four Bus Example GIC G Matrix</vt:lpstr>
      <vt:lpstr>GICs, Generic EI, 5 V/km East-West</vt:lpstr>
      <vt:lpstr>GICs, Generic EI, 5 V/km North-South</vt:lpstr>
      <vt:lpstr>Determining GMD Storm Scenarios</vt:lpstr>
      <vt:lpstr>Electric Field Linearity</vt:lpstr>
      <vt:lpstr>Overview of GMD Assessments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ECEN615_Lect 22</dc:title>
  <dc:creator>Tom Overbye</dc:creator>
  <cp:lastModifiedBy>Idehen, Ikponmwosa</cp:lastModifiedBy>
  <cp:revision>1032</cp:revision>
  <cp:lastPrinted>2018-10-28T20:01:24Z</cp:lastPrinted>
  <dcterms:created xsi:type="dcterms:W3CDTF">1995-06-02T22:12:36Z</dcterms:created>
  <dcterms:modified xsi:type="dcterms:W3CDTF">2018-11-12T16:03:59Z</dcterms:modified>
</cp:coreProperties>
</file>