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47" r:id="rId1"/>
    <p:sldMasterId id="2147483854" r:id="rId2"/>
  </p:sldMasterIdLst>
  <p:notesMasterIdLst>
    <p:notesMasterId r:id="rId50"/>
  </p:notesMasterIdLst>
  <p:handoutMasterIdLst>
    <p:handoutMasterId r:id="rId51"/>
  </p:handoutMasterIdLst>
  <p:sldIdLst>
    <p:sldId id="685" r:id="rId3"/>
    <p:sldId id="684" r:id="rId4"/>
    <p:sldId id="1551" r:id="rId5"/>
    <p:sldId id="1552" r:id="rId6"/>
    <p:sldId id="1553" r:id="rId7"/>
    <p:sldId id="1554" r:id="rId8"/>
    <p:sldId id="1555" r:id="rId9"/>
    <p:sldId id="1556" r:id="rId10"/>
    <p:sldId id="1557" r:id="rId11"/>
    <p:sldId id="1558" r:id="rId12"/>
    <p:sldId id="1559" r:id="rId13"/>
    <p:sldId id="1560" r:id="rId14"/>
    <p:sldId id="1561" r:id="rId15"/>
    <p:sldId id="1562" r:id="rId16"/>
    <p:sldId id="1595" r:id="rId17"/>
    <p:sldId id="1563" r:id="rId18"/>
    <p:sldId id="1572" r:id="rId19"/>
    <p:sldId id="1578" r:id="rId20"/>
    <p:sldId id="1573" r:id="rId21"/>
    <p:sldId id="1574" r:id="rId22"/>
    <p:sldId id="1580" r:id="rId23"/>
    <p:sldId id="1581" r:id="rId24"/>
    <p:sldId id="1579" r:id="rId25"/>
    <p:sldId id="1582" r:id="rId26"/>
    <p:sldId id="1583" r:id="rId27"/>
    <p:sldId id="1584" r:id="rId28"/>
    <p:sldId id="1585" r:id="rId29"/>
    <p:sldId id="1586" r:id="rId30"/>
    <p:sldId id="1587" r:id="rId31"/>
    <p:sldId id="1588" r:id="rId32"/>
    <p:sldId id="1576" r:id="rId33"/>
    <p:sldId id="1590" r:id="rId34"/>
    <p:sldId id="1565" r:id="rId35"/>
    <p:sldId id="1591" r:id="rId36"/>
    <p:sldId id="1592" r:id="rId37"/>
    <p:sldId id="1593" r:id="rId38"/>
    <p:sldId id="1596" r:id="rId39"/>
    <p:sldId id="1594" r:id="rId40"/>
    <p:sldId id="1597" r:id="rId41"/>
    <p:sldId id="1598" r:id="rId42"/>
    <p:sldId id="1599" r:id="rId43"/>
    <p:sldId id="1567" r:id="rId44"/>
    <p:sldId id="1568" r:id="rId45"/>
    <p:sldId id="1569" r:id="rId46"/>
    <p:sldId id="1570" r:id="rId47"/>
    <p:sldId id="1571" r:id="rId48"/>
    <p:sldId id="1600" r:id="rId49"/>
  </p:sldIdLst>
  <p:sldSz cx="9144000" cy="6858000" type="screen4x3"/>
  <p:notesSz cx="7077075" cy="93630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8">
          <p15:clr>
            <a:srgbClr val="A4A3A4"/>
          </p15:clr>
        </p15:guide>
        <p15:guide id="2" pos="2188">
          <p15:clr>
            <a:srgbClr val="A4A3A4"/>
          </p15:clr>
        </p15:guide>
        <p15:guide id="3" orient="horz" pos="2949">
          <p15:clr>
            <a:srgbClr val="A4A3A4"/>
          </p15:clr>
        </p15:guide>
        <p15:guide id="4"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E0000"/>
    <a:srgbClr val="000000"/>
    <a:srgbClr val="800000"/>
    <a:srgbClr val="660033"/>
    <a:srgbClr val="990033"/>
    <a:srgbClr val="CC00CC"/>
    <a:srgbClr val="FF9900"/>
    <a:srgbClr val="008000"/>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007" autoAdjust="0"/>
    <p:restoredTop sz="93701" autoAdjust="0"/>
  </p:normalViewPr>
  <p:slideViewPr>
    <p:cSldViewPr>
      <p:cViewPr varScale="1">
        <p:scale>
          <a:sx n="63" d="100"/>
          <a:sy n="63" d="100"/>
        </p:scale>
        <p:origin x="1662"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622"/>
    </p:cViewPr>
  </p:sorterViewPr>
  <p:notesViewPr>
    <p:cSldViewPr>
      <p:cViewPr varScale="1">
        <p:scale>
          <a:sx n="99" d="100"/>
          <a:sy n="99" d="100"/>
        </p:scale>
        <p:origin x="3546" y="78"/>
      </p:cViewPr>
      <p:guideLst>
        <p:guide orient="horz" pos="2908"/>
        <p:guide pos="2188"/>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1"/>
            <a:ext cx="3066301" cy="468476"/>
          </a:xfrm>
          <a:prstGeom prst="rect">
            <a:avLst/>
          </a:prstGeom>
          <a:noFill/>
          <a:ln w="9525">
            <a:noFill/>
            <a:miter lim="800000"/>
            <a:headEnd/>
            <a:tailEnd/>
          </a:ln>
          <a:effectLst/>
        </p:spPr>
        <p:txBody>
          <a:bodyPr vert="horz" wrap="square" lIns="92903" tIns="46452" rIns="92903" bIns="46452"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154627" name="Rectangle 3"/>
          <p:cNvSpPr>
            <a:spLocks noGrp="1" noChangeArrowheads="1"/>
          </p:cNvSpPr>
          <p:nvPr>
            <p:ph type="dt" sz="quarter" idx="1"/>
          </p:nvPr>
        </p:nvSpPr>
        <p:spPr bwMode="auto">
          <a:xfrm>
            <a:off x="4009157" y="1"/>
            <a:ext cx="3066301" cy="468476"/>
          </a:xfrm>
          <a:prstGeom prst="rect">
            <a:avLst/>
          </a:prstGeom>
          <a:noFill/>
          <a:ln w="9525">
            <a:noFill/>
            <a:miter lim="800000"/>
            <a:headEnd/>
            <a:tailEnd/>
          </a:ln>
          <a:effectLst/>
        </p:spPr>
        <p:txBody>
          <a:bodyPr vert="horz" wrap="square" lIns="92903" tIns="46452" rIns="92903" bIns="46452"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154628" name="Rectangle 4"/>
          <p:cNvSpPr>
            <a:spLocks noGrp="1" noChangeArrowheads="1"/>
          </p:cNvSpPr>
          <p:nvPr>
            <p:ph type="ftr" sz="quarter" idx="2"/>
          </p:nvPr>
        </p:nvSpPr>
        <p:spPr bwMode="auto">
          <a:xfrm>
            <a:off x="0" y="8892990"/>
            <a:ext cx="3066301" cy="468476"/>
          </a:xfrm>
          <a:prstGeom prst="rect">
            <a:avLst/>
          </a:prstGeom>
          <a:noFill/>
          <a:ln w="9525">
            <a:noFill/>
            <a:miter lim="800000"/>
            <a:headEnd/>
            <a:tailEnd/>
          </a:ln>
          <a:effectLst/>
        </p:spPr>
        <p:txBody>
          <a:bodyPr vert="horz" wrap="square" lIns="92903" tIns="46452" rIns="92903" bIns="46452"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154629" name="Rectangle 5"/>
          <p:cNvSpPr>
            <a:spLocks noGrp="1" noChangeArrowheads="1"/>
          </p:cNvSpPr>
          <p:nvPr>
            <p:ph type="sldNum" sz="quarter" idx="3"/>
          </p:nvPr>
        </p:nvSpPr>
        <p:spPr bwMode="auto">
          <a:xfrm>
            <a:off x="4009157" y="8892990"/>
            <a:ext cx="3066301" cy="468476"/>
          </a:xfrm>
          <a:prstGeom prst="rect">
            <a:avLst/>
          </a:prstGeom>
          <a:noFill/>
          <a:ln w="9525">
            <a:noFill/>
            <a:miter lim="800000"/>
            <a:headEnd/>
            <a:tailEnd/>
          </a:ln>
          <a:effectLst/>
        </p:spPr>
        <p:txBody>
          <a:bodyPr vert="horz" wrap="square" lIns="92903" tIns="46452" rIns="92903" bIns="46452" numCol="1" anchor="b" anchorCtr="0" compatLnSpc="1">
            <a:prstTxWarp prst="textNoShape">
              <a:avLst/>
            </a:prstTxWarp>
          </a:bodyPr>
          <a:lstStyle>
            <a:lvl1pPr algn="r">
              <a:defRPr sz="1200">
                <a:latin typeface="Times New Roman" pitchFamily="18" charset="0"/>
              </a:defRPr>
            </a:lvl1pPr>
          </a:lstStyle>
          <a:p>
            <a:pPr>
              <a:defRPr/>
            </a:pPr>
            <a:fld id="{7F17B5F5-A8C0-4A98-AAA8-DCDD241D837B}" type="slidenum">
              <a:rPr lang="en-US"/>
              <a:pPr>
                <a:defRPr/>
              </a:pPr>
              <a:t>‹#›</a:t>
            </a:fld>
            <a:endParaRPr lang="en-US" dirty="0"/>
          </a:p>
        </p:txBody>
      </p:sp>
    </p:spTree>
    <p:extLst>
      <p:ext uri="{BB962C8B-B14F-4D97-AF65-F5344CB8AC3E}">
        <p14:creationId xmlns:p14="http://schemas.microsoft.com/office/powerpoint/2010/main" val="669994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66301" cy="466866"/>
          </a:xfrm>
          <a:prstGeom prst="rect">
            <a:avLst/>
          </a:prstGeom>
          <a:noFill/>
          <a:ln w="12700">
            <a:noFill/>
            <a:miter lim="800000"/>
            <a:headEnd type="none" w="sm" len="sm"/>
            <a:tailEnd type="none" w="sm" len="sm"/>
          </a:ln>
          <a:effectLst/>
        </p:spPr>
        <p:txBody>
          <a:bodyPr vert="horz" wrap="square" lIns="93721" tIns="46860" rIns="93721" bIns="46860" numCol="1" anchor="t" anchorCtr="0" compatLnSpc="1">
            <a:prstTxWarp prst="textNoShape">
              <a:avLst/>
            </a:prstTxWarp>
          </a:bodyPr>
          <a:lstStyle>
            <a:lvl1pPr defTabSz="937095">
              <a:defRPr sz="1200">
                <a:latin typeface="Arial" charset="0"/>
              </a:defRPr>
            </a:lvl1pPr>
          </a:lstStyle>
          <a:p>
            <a:pPr>
              <a:defRPr/>
            </a:pPr>
            <a:endParaRPr lang="en-US" dirty="0"/>
          </a:p>
        </p:txBody>
      </p:sp>
      <p:sp>
        <p:nvSpPr>
          <p:cNvPr id="35843" name="Rectangle 3"/>
          <p:cNvSpPr>
            <a:spLocks noGrp="1" noChangeArrowheads="1"/>
          </p:cNvSpPr>
          <p:nvPr>
            <p:ph type="dt" idx="1"/>
          </p:nvPr>
        </p:nvSpPr>
        <p:spPr bwMode="auto">
          <a:xfrm>
            <a:off x="4010774" y="0"/>
            <a:ext cx="3066301" cy="466866"/>
          </a:xfrm>
          <a:prstGeom prst="rect">
            <a:avLst/>
          </a:prstGeom>
          <a:noFill/>
          <a:ln w="12700">
            <a:noFill/>
            <a:miter lim="800000"/>
            <a:headEnd type="none" w="sm" len="sm"/>
            <a:tailEnd type="none" w="sm" len="sm"/>
          </a:ln>
          <a:effectLst/>
        </p:spPr>
        <p:txBody>
          <a:bodyPr vert="horz" wrap="square" lIns="93721" tIns="46860" rIns="93721" bIns="46860" numCol="1" anchor="t" anchorCtr="0" compatLnSpc="1">
            <a:prstTxWarp prst="textNoShape">
              <a:avLst/>
            </a:prstTxWarp>
          </a:bodyPr>
          <a:lstStyle>
            <a:lvl1pPr algn="r" defTabSz="937095">
              <a:defRPr sz="1200">
                <a:latin typeface="Arial" charset="0"/>
              </a:defRPr>
            </a:lvl1pPr>
          </a:lstStyle>
          <a:p>
            <a:pPr>
              <a:defRPr/>
            </a:pPr>
            <a:endParaRPr lang="en-US" dirty="0"/>
          </a:p>
        </p:txBody>
      </p:sp>
      <p:sp>
        <p:nvSpPr>
          <p:cNvPr id="26628" name="Rectangle 4"/>
          <p:cNvSpPr>
            <a:spLocks noGrp="1" noRot="1" noChangeAspect="1" noChangeArrowheads="1" noTextEdit="1"/>
          </p:cNvSpPr>
          <p:nvPr>
            <p:ph type="sldImg" idx="2"/>
          </p:nvPr>
        </p:nvSpPr>
        <p:spPr bwMode="auto">
          <a:xfrm>
            <a:off x="1206500" y="698500"/>
            <a:ext cx="4664075" cy="3498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942857" y="4430396"/>
            <a:ext cx="5191364" cy="4195353"/>
          </a:xfrm>
          <a:prstGeom prst="rect">
            <a:avLst/>
          </a:prstGeom>
          <a:noFill/>
          <a:ln w="12700">
            <a:noFill/>
            <a:miter lim="800000"/>
            <a:headEnd type="none" w="sm" len="sm"/>
            <a:tailEnd type="none" w="sm" len="sm"/>
          </a:ln>
          <a:effectLst/>
        </p:spPr>
        <p:txBody>
          <a:bodyPr vert="horz" wrap="square" lIns="93721" tIns="46860" rIns="93721" bIns="4686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846" name="Rectangle 6"/>
          <p:cNvSpPr>
            <a:spLocks noGrp="1" noChangeArrowheads="1"/>
          </p:cNvSpPr>
          <p:nvPr>
            <p:ph type="ftr" sz="quarter" idx="4"/>
          </p:nvPr>
        </p:nvSpPr>
        <p:spPr bwMode="auto">
          <a:xfrm>
            <a:off x="0" y="8859183"/>
            <a:ext cx="3066301" cy="466866"/>
          </a:xfrm>
          <a:prstGeom prst="rect">
            <a:avLst/>
          </a:prstGeom>
          <a:noFill/>
          <a:ln w="12700">
            <a:noFill/>
            <a:miter lim="800000"/>
            <a:headEnd type="none" w="sm" len="sm"/>
            <a:tailEnd type="none" w="sm" len="sm"/>
          </a:ln>
          <a:effectLst/>
        </p:spPr>
        <p:txBody>
          <a:bodyPr vert="horz" wrap="square" lIns="93721" tIns="46860" rIns="93721" bIns="46860" numCol="1" anchor="b" anchorCtr="0" compatLnSpc="1">
            <a:prstTxWarp prst="textNoShape">
              <a:avLst/>
            </a:prstTxWarp>
          </a:bodyPr>
          <a:lstStyle>
            <a:lvl1pPr defTabSz="937095">
              <a:defRPr sz="1200">
                <a:latin typeface="Arial" charset="0"/>
              </a:defRPr>
            </a:lvl1pPr>
          </a:lstStyle>
          <a:p>
            <a:pPr>
              <a:defRPr/>
            </a:pPr>
            <a:endParaRPr lang="en-US" dirty="0"/>
          </a:p>
        </p:txBody>
      </p:sp>
      <p:sp>
        <p:nvSpPr>
          <p:cNvPr id="35847" name="Rectangle 7"/>
          <p:cNvSpPr>
            <a:spLocks noGrp="1" noChangeArrowheads="1"/>
          </p:cNvSpPr>
          <p:nvPr>
            <p:ph type="sldNum" sz="quarter" idx="5"/>
          </p:nvPr>
        </p:nvSpPr>
        <p:spPr bwMode="auto">
          <a:xfrm>
            <a:off x="4010774" y="8859183"/>
            <a:ext cx="3066301" cy="466866"/>
          </a:xfrm>
          <a:prstGeom prst="rect">
            <a:avLst/>
          </a:prstGeom>
          <a:noFill/>
          <a:ln w="12700">
            <a:noFill/>
            <a:miter lim="800000"/>
            <a:headEnd type="none" w="sm" len="sm"/>
            <a:tailEnd type="none" w="sm" len="sm"/>
          </a:ln>
          <a:effectLst/>
        </p:spPr>
        <p:txBody>
          <a:bodyPr vert="horz" wrap="square" lIns="93721" tIns="46860" rIns="93721" bIns="46860" numCol="1" anchor="b" anchorCtr="0" compatLnSpc="1">
            <a:prstTxWarp prst="textNoShape">
              <a:avLst/>
            </a:prstTxWarp>
          </a:bodyPr>
          <a:lstStyle>
            <a:lvl1pPr algn="r" defTabSz="937095">
              <a:defRPr sz="1200">
                <a:latin typeface="Arial" charset="0"/>
              </a:defRPr>
            </a:lvl1pPr>
          </a:lstStyle>
          <a:p>
            <a:pPr>
              <a:defRPr/>
            </a:pPr>
            <a:fld id="{2CE9E464-B35D-43B2-BF7C-ADEA1F80F1E2}" type="slidenum">
              <a:rPr lang="en-US"/>
              <a:pPr>
                <a:defRPr/>
              </a:pPr>
              <a:t>‹#›</a:t>
            </a:fld>
            <a:endParaRPr lang="en-US" dirty="0"/>
          </a:p>
        </p:txBody>
      </p:sp>
    </p:spTree>
    <p:extLst>
      <p:ext uri="{BB962C8B-B14F-4D97-AF65-F5344CB8AC3E}">
        <p14:creationId xmlns:p14="http://schemas.microsoft.com/office/powerpoint/2010/main" val="1157967848"/>
      </p:ext>
    </p:extLst>
  </p:cSld>
  <p:clrMap bg1="lt1" tx1="dk1" bg2="lt2" tx2="dk2" accent1="accent1" accent2="accent2" accent3="accent3" accent4="accent4" accent5="accent5" accent6="accent6" hlink="hlink" folHlink="folHlink"/>
  <p:notesStyle>
    <a:lvl1pPr algn="l" defTabSz="958850" rtl="0" eaLnBrk="0" fontAlgn="base" hangingPunct="0">
      <a:lnSpc>
        <a:spcPct val="89000"/>
      </a:lnSpc>
      <a:spcBef>
        <a:spcPct val="40000"/>
      </a:spcBef>
      <a:spcAft>
        <a:spcPct val="0"/>
      </a:spcAft>
      <a:defRPr sz="1200" kern="1200">
        <a:solidFill>
          <a:schemeClr val="tx1"/>
        </a:solidFill>
        <a:latin typeface="Arial" charset="0"/>
        <a:ea typeface="+mn-ea"/>
        <a:cs typeface="+mn-cs"/>
      </a:defRPr>
    </a:lvl1pPr>
    <a:lvl2pPr marL="468313" algn="l" defTabSz="958850" rtl="0" eaLnBrk="0" fontAlgn="base" hangingPunct="0">
      <a:lnSpc>
        <a:spcPct val="89000"/>
      </a:lnSpc>
      <a:spcBef>
        <a:spcPct val="40000"/>
      </a:spcBef>
      <a:spcAft>
        <a:spcPct val="0"/>
      </a:spcAft>
      <a:defRPr sz="1200" kern="1200">
        <a:solidFill>
          <a:schemeClr val="tx1"/>
        </a:solidFill>
        <a:latin typeface="Arial" charset="0"/>
        <a:ea typeface="+mn-ea"/>
        <a:cs typeface="+mn-cs"/>
      </a:defRPr>
    </a:lvl2pPr>
    <a:lvl3pPr marL="936625" algn="l" defTabSz="958850" rtl="0" eaLnBrk="0" fontAlgn="base" hangingPunct="0">
      <a:lnSpc>
        <a:spcPct val="89000"/>
      </a:lnSpc>
      <a:spcBef>
        <a:spcPct val="40000"/>
      </a:spcBef>
      <a:spcAft>
        <a:spcPct val="0"/>
      </a:spcAft>
      <a:defRPr sz="1200" kern="1200">
        <a:solidFill>
          <a:schemeClr val="tx1"/>
        </a:solidFill>
        <a:latin typeface="Arial" charset="0"/>
        <a:ea typeface="+mn-ea"/>
        <a:cs typeface="+mn-cs"/>
      </a:defRPr>
    </a:lvl3pPr>
    <a:lvl4pPr marL="1403350" algn="l" defTabSz="958850" rtl="0" eaLnBrk="0" fontAlgn="base" hangingPunct="0">
      <a:lnSpc>
        <a:spcPct val="89000"/>
      </a:lnSpc>
      <a:spcBef>
        <a:spcPct val="40000"/>
      </a:spcBef>
      <a:spcAft>
        <a:spcPct val="0"/>
      </a:spcAft>
      <a:defRPr sz="1200" kern="1200">
        <a:solidFill>
          <a:schemeClr val="tx1"/>
        </a:solidFill>
        <a:latin typeface="Arial" charset="0"/>
        <a:ea typeface="+mn-ea"/>
        <a:cs typeface="+mn-cs"/>
      </a:defRPr>
    </a:lvl4pPr>
    <a:lvl5pPr marL="1873250" algn="l" defTabSz="958850" rtl="0" eaLnBrk="0" fontAlgn="base" hangingPunct="0">
      <a:lnSpc>
        <a:spcPct val="89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685800" y="1447800"/>
            <a:ext cx="5181600" cy="14478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p:nvSpPr>
        <p:spPr bwMode="auto">
          <a:xfrm>
            <a:off x="0" y="3048000"/>
            <a:ext cx="89916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dirty="0"/>
          </a:p>
        </p:txBody>
      </p:sp>
      <p:sp>
        <p:nvSpPr>
          <p:cNvPr id="10" name="Rectangle 4098"/>
          <p:cNvSpPr>
            <a:spLocks noGrp="1" noChangeArrowheads="1"/>
          </p:cNvSpPr>
          <p:nvPr>
            <p:ph type="ctrTitle" sz="quarter"/>
          </p:nvPr>
        </p:nvSpPr>
        <p:spPr>
          <a:xfrm>
            <a:off x="685800" y="76200"/>
            <a:ext cx="7772400" cy="9144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447800" y="3124200"/>
            <a:ext cx="64008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a:t>Click to edit Master subtitle style</a:t>
            </a:r>
            <a:endParaRPr lang="en-US" dirty="0"/>
          </a:p>
        </p:txBody>
      </p:sp>
      <p:pic>
        <p:nvPicPr>
          <p:cNvPr id="7" name="Picture 2" descr="http://brandguide.tamu.edu/downloads/logos/TAM-PrimaryMark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04800" y="5791200"/>
            <a:ext cx="3200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267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001000" cy="8382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524000"/>
            <a:ext cx="39243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524000"/>
            <a:ext cx="39243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1666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838200"/>
          </a:xfrm>
          <a:prstGeom prst="rect">
            <a:avLst/>
          </a:prstGeom>
        </p:spPr>
        <p:txBody>
          <a:bodyPr/>
          <a:lstStyle/>
          <a:p>
            <a:r>
              <a:rPr lang="en-US" dirty="0"/>
              <a:t>Click to edit Master title style</a:t>
            </a:r>
          </a:p>
        </p:txBody>
      </p:sp>
      <p:sp>
        <p:nvSpPr>
          <p:cNvPr id="3"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1536977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001000" cy="1066800"/>
          </a:xfrm>
        </p:spPr>
        <p:txBody>
          <a:bodyPr/>
          <a:lstStyle>
            <a:lvl1pP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365760" y="1280160"/>
            <a:ext cx="8001000" cy="3733800"/>
          </a:xfrm>
        </p:spPr>
        <p:txBody>
          <a:bodyPr/>
          <a:lstStyle>
            <a:lvl1pPr marL="457200" indent="-457200">
              <a:buClr>
                <a:srgbClr val="660033"/>
              </a:buClr>
              <a:buSzPct val="100000"/>
              <a:buFont typeface="Arial" panose="020B0604020202020204" pitchFamily="34" charset="0"/>
              <a:buChar char="•"/>
              <a:defRPr baseline="0">
                <a:solidFill>
                  <a:srgbClr val="1E0000"/>
                </a:solidFill>
              </a:defRPr>
            </a:lvl1pPr>
            <a:lvl2pPr marL="742950" indent="-285750">
              <a:buClr>
                <a:srgbClr val="660033"/>
              </a:buClr>
              <a:buFont typeface="Arial" panose="020B0604020202020204" pitchFamily="34" charset="0"/>
              <a:buChar char="•"/>
              <a:defRPr baseline="0">
                <a:solidFill>
                  <a:srgbClr val="1E0000"/>
                </a:solidFill>
              </a:defRPr>
            </a:lvl2pPr>
            <a:lvl3pPr marL="1257300" indent="-342900">
              <a:buClr>
                <a:srgbClr val="660033"/>
              </a:buClr>
              <a:buSzPct val="90000"/>
              <a:buFont typeface="Arial" panose="020B0604020202020204" pitchFamily="34" charset="0"/>
              <a:buChar char="•"/>
              <a:defRPr baseline="0">
                <a:solidFill>
                  <a:srgbClr val="1E0000"/>
                </a:solidFill>
              </a:defRPr>
            </a:lvl3pPr>
            <a:lvl4pPr marL="1600200" indent="-228600">
              <a:buClr>
                <a:srgbClr val="660033"/>
              </a:buClr>
              <a:buFont typeface="Arial" panose="020B0604020202020204" pitchFamily="34" charset="0"/>
              <a:buChar char="•"/>
              <a:defRPr baseline="0">
                <a:solidFill>
                  <a:srgbClr val="1E0000"/>
                </a:solidFill>
              </a:defRPr>
            </a:lvl4pPr>
            <a:lvl5pPr marL="2057400" indent="-228600">
              <a:buClr>
                <a:srgbClr val="660033"/>
              </a:buClr>
              <a:buFont typeface="Arial" panose="020B0604020202020204" pitchFamily="34" charset="0"/>
              <a:buChar char="•"/>
              <a:defRPr baseline="0">
                <a:solidFill>
                  <a:srgbClr val="1E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baseline="0">
                <a:solidFill>
                  <a:srgbClr val="1E0000"/>
                </a:solidFill>
                <a:latin typeface="Times New Roman" pitchFamily="18" charset="0"/>
              </a:defRPr>
            </a:lvl1pPr>
          </a:lstStyle>
          <a:p>
            <a:pPr>
              <a:defRPr/>
            </a:pPr>
            <a:fld id="{0AF38EFD-512B-4531-8A51-5AEF24EFF359}" type="slidenum">
              <a:rPr lang="en-US" smtClean="0"/>
              <a:pPr>
                <a:defRPr/>
              </a:pPr>
              <a:t>‹#›</a:t>
            </a:fld>
            <a:endParaRPr lang="en-US" dirty="0"/>
          </a:p>
        </p:txBody>
      </p:sp>
    </p:spTree>
    <p:extLst>
      <p:ext uri="{BB962C8B-B14F-4D97-AF65-F5344CB8AC3E}">
        <p14:creationId xmlns:p14="http://schemas.microsoft.com/office/powerpoint/2010/main" val="2383296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3866510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001000" cy="8382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524000"/>
            <a:ext cx="39243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524000"/>
            <a:ext cx="39243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20340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838200"/>
          </a:xfrm>
          <a:prstGeom prst="rect">
            <a:avLst/>
          </a:prstGeom>
        </p:spPr>
        <p:txBody>
          <a:bodyPr/>
          <a:lstStyle/>
          <a:p>
            <a:r>
              <a:rPr lang="en-US"/>
              <a:t>Click to edit Master title style</a:t>
            </a:r>
            <a:endParaRPr lang="en-US" dirty="0"/>
          </a:p>
        </p:txBody>
      </p:sp>
      <p:sp>
        <p:nvSpPr>
          <p:cNvPr id="3"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baseline="0">
                <a:solidFill>
                  <a:srgbClr val="1E0000"/>
                </a:solidFill>
                <a:latin typeface="Times New Roman" pitchFamily="18" charset="0"/>
              </a:defRPr>
            </a:lvl1pPr>
          </a:lstStyle>
          <a:p>
            <a:pPr>
              <a:defRPr/>
            </a:pPr>
            <a:fld id="{F29487AF-22CC-4BA0-9E2C-52E5FAE8988A}" type="slidenum">
              <a:rPr lang="en-US" smtClean="0"/>
              <a:pPr>
                <a:defRPr/>
              </a:pPr>
              <a:t>‹#›</a:t>
            </a:fld>
            <a:endParaRPr lang="en-US" dirty="0"/>
          </a:p>
        </p:txBody>
      </p:sp>
    </p:spTree>
    <p:extLst>
      <p:ext uri="{BB962C8B-B14F-4D97-AF65-F5344CB8AC3E}">
        <p14:creationId xmlns:p14="http://schemas.microsoft.com/office/powerpoint/2010/main" val="2934819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F6D20532-61D7-47D0-903F-227F7C48AD34}" type="slidenum">
              <a:rPr lang="en-US" smtClean="0"/>
              <a:pPr>
                <a:defRPr/>
              </a:pPr>
              <a:t>‹#›</a:t>
            </a:fld>
            <a:endParaRPr lang="en-US" dirty="0"/>
          </a:p>
        </p:txBody>
      </p:sp>
    </p:spTree>
    <p:extLst>
      <p:ext uri="{BB962C8B-B14F-4D97-AF65-F5344CB8AC3E}">
        <p14:creationId xmlns:p14="http://schemas.microsoft.com/office/powerpoint/2010/main" val="3070530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685800" y="990600"/>
            <a:ext cx="51816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userDrawn="1"/>
        </p:nvSpPr>
        <p:spPr bwMode="auto">
          <a:xfrm>
            <a:off x="0" y="3048000"/>
            <a:ext cx="89916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dirty="0"/>
          </a:p>
        </p:txBody>
      </p:sp>
      <p:sp>
        <p:nvSpPr>
          <p:cNvPr id="10" name="Rectangle 4098"/>
          <p:cNvSpPr>
            <a:spLocks noGrp="1" noChangeArrowheads="1"/>
          </p:cNvSpPr>
          <p:nvPr>
            <p:ph type="ctrTitle" sz="quarter"/>
          </p:nvPr>
        </p:nvSpPr>
        <p:spPr>
          <a:xfrm>
            <a:off x="685800" y="228600"/>
            <a:ext cx="77724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447800" y="3124200"/>
            <a:ext cx="64008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304800" y="5791200"/>
            <a:ext cx="3200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569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001000" cy="1066800"/>
          </a:xfrm>
        </p:spPr>
        <p:txBody>
          <a:bodyPr/>
          <a:lstStyle>
            <a:lvl1pP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365760" y="1280160"/>
            <a:ext cx="8001000" cy="3733800"/>
          </a:xfrm>
        </p:spPr>
        <p:txBody>
          <a:bodyPr/>
          <a:lstStyle>
            <a:lvl1pPr marL="457200" indent="-457200">
              <a:buSzPct val="100000"/>
              <a:buFont typeface="Arial" panose="020B0604020202020204" pitchFamily="34" charset="0"/>
              <a:buChar char="•"/>
              <a:defRPr baseline="0">
                <a:solidFill>
                  <a:srgbClr val="1E0000"/>
                </a:solidFill>
              </a:defRPr>
            </a:lvl1pPr>
            <a:lvl2pPr>
              <a:defRPr baseline="0">
                <a:solidFill>
                  <a:srgbClr val="1E0000"/>
                </a:solidFill>
              </a:defRPr>
            </a:lvl2pPr>
            <a:lvl3pPr marL="1257300" indent="-342900">
              <a:buSzPct val="90000"/>
              <a:buFont typeface="Arial" panose="020B0604020202020204" pitchFamily="34" charset="0"/>
              <a:buChar char="•"/>
              <a:defRPr baseline="0">
                <a:solidFill>
                  <a:srgbClr val="1E0000"/>
                </a:solidFill>
              </a:defRPr>
            </a:lvl3pPr>
            <a:lvl4pPr>
              <a:defRPr baseline="0">
                <a:solidFill>
                  <a:srgbClr val="1E0000"/>
                </a:solidFill>
              </a:defRPr>
            </a:lvl4pPr>
            <a:lvl5pP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3266154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6668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762000" y="1143000"/>
            <a:ext cx="51054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25615" name="Rectangle 15"/>
          <p:cNvSpPr>
            <a:spLocks noChangeArrowheads="1"/>
          </p:cNvSpPr>
          <p:nvPr/>
        </p:nvSpPr>
        <p:spPr bwMode="auto">
          <a:xfrm>
            <a:off x="228600" y="6629400"/>
            <a:ext cx="8683625"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p:nvSpPr>
        <p:spPr bwMode="auto">
          <a:xfrm>
            <a:off x="0" y="1143000"/>
            <a:ext cx="83820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dirty="0"/>
          </a:p>
        </p:txBody>
      </p:sp>
      <p:sp>
        <p:nvSpPr>
          <p:cNvPr id="12" name="Rectangle 6"/>
          <p:cNvSpPr>
            <a:spLocks noGrp="1" noChangeArrowheads="1"/>
          </p:cNvSpPr>
          <p:nvPr>
            <p:ph type="title"/>
          </p:nvPr>
        </p:nvSpPr>
        <p:spPr bwMode="auto">
          <a:xfrm>
            <a:off x="457200" y="76200"/>
            <a:ext cx="8001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baseline="0">
                <a:solidFill>
                  <a:srgbClr val="1E0000"/>
                </a:solidFill>
                <a:latin typeface="Times New Roman" pitchFamily="18" charset="0"/>
              </a:defRPr>
            </a:lvl1pPr>
          </a:lstStyle>
          <a:p>
            <a:pPr>
              <a:defRPr/>
            </a:pPr>
            <a:fld id="{F6D20532-61D7-47D0-903F-227F7C48AD34}" type="slidenum">
              <a:rPr lang="en-US" smtClean="0"/>
              <a:pPr>
                <a:defRPr/>
              </a:pPr>
              <a:t>‹#›</a:t>
            </a:fld>
            <a:endParaRPr lang="en-US" dirty="0"/>
          </a:p>
        </p:txBody>
      </p:sp>
      <p:sp>
        <p:nvSpPr>
          <p:cNvPr id="15" name="Rectangle 7"/>
          <p:cNvSpPr>
            <a:spLocks noGrp="1" noChangeArrowheads="1"/>
          </p:cNvSpPr>
          <p:nvPr>
            <p:ph type="body" idx="1"/>
          </p:nvPr>
        </p:nvSpPr>
        <p:spPr bwMode="auto">
          <a:xfrm>
            <a:off x="365760" y="1280160"/>
            <a:ext cx="8001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074" name="Picture 2" descr="Related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88681" y="838200"/>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941244"/>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Lst>
  <p:hf hdr="0" ftr="0" dt="0"/>
  <p:txStyles>
    <p:titleStyle>
      <a:lvl1pPr algn="l" rtl="0" eaLnBrk="1" fontAlgn="base" hangingPunct="1">
        <a:lnSpc>
          <a:spcPct val="90000"/>
        </a:lnSpc>
        <a:spcBef>
          <a:spcPct val="0"/>
        </a:spcBef>
        <a:spcAft>
          <a:spcPct val="0"/>
        </a:spcAft>
        <a:defRPr sz="3600" b="1" baseline="0">
          <a:solidFill>
            <a:srgbClr val="3C0000"/>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charset="0"/>
        </a:defRPr>
      </a:lvl2pPr>
      <a:lvl3pPr algn="l" rtl="0" eaLnBrk="1" fontAlgn="base" hangingPunct="1">
        <a:lnSpc>
          <a:spcPct val="90000"/>
        </a:lnSpc>
        <a:spcBef>
          <a:spcPct val="0"/>
        </a:spcBef>
        <a:spcAft>
          <a:spcPct val="0"/>
        </a:spcAft>
        <a:defRPr sz="3600" b="1">
          <a:solidFill>
            <a:schemeClr val="tx2"/>
          </a:solidFill>
          <a:latin typeface="Arial" charset="0"/>
        </a:defRPr>
      </a:lvl3pPr>
      <a:lvl4pPr algn="l" rtl="0" eaLnBrk="1" fontAlgn="base" hangingPunct="1">
        <a:lnSpc>
          <a:spcPct val="90000"/>
        </a:lnSpc>
        <a:spcBef>
          <a:spcPct val="0"/>
        </a:spcBef>
        <a:spcAft>
          <a:spcPct val="0"/>
        </a:spcAft>
        <a:defRPr sz="3600" b="1">
          <a:solidFill>
            <a:schemeClr val="tx2"/>
          </a:solidFill>
          <a:latin typeface="Arial" charset="0"/>
        </a:defRPr>
      </a:lvl4pPr>
      <a:lvl5pPr algn="l" rtl="0" eaLnBrk="1" fontAlgn="base" hangingPunct="1">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p:titleStyle>
    <p:bodyStyle>
      <a:lvl1pPr marL="457200" indent="-457200" algn="l" rtl="0" eaLnBrk="1" fontAlgn="base" hangingPunct="1">
        <a:spcBef>
          <a:spcPct val="20000"/>
        </a:spcBef>
        <a:spcAft>
          <a:spcPct val="0"/>
        </a:spcAft>
        <a:buClr>
          <a:schemeClr val="tx1"/>
        </a:buClr>
        <a:buSzPct val="100000"/>
        <a:buFont typeface="Arial" panose="020B0604020202020204" pitchFamily="34" charset="0"/>
        <a:buChar char="•"/>
        <a:defRPr sz="2800" baseline="0">
          <a:solidFill>
            <a:srgbClr val="280000"/>
          </a:solidFill>
          <a:latin typeface="+mn-lt"/>
          <a:ea typeface="+mn-ea"/>
          <a:cs typeface="+mn-cs"/>
        </a:defRPr>
      </a:lvl1pPr>
      <a:lvl2pPr marL="742950" indent="-285750" algn="l" rtl="0" eaLnBrk="1" fontAlgn="base" hangingPunct="1">
        <a:spcBef>
          <a:spcPct val="20000"/>
        </a:spcBef>
        <a:spcAft>
          <a:spcPct val="0"/>
        </a:spcAft>
        <a:buClr>
          <a:schemeClr val="tx1"/>
        </a:buClr>
        <a:buSzPct val="75000"/>
        <a:buChar char="–"/>
        <a:defRPr sz="2400" baseline="0">
          <a:solidFill>
            <a:srgbClr val="280000"/>
          </a:solidFill>
          <a:latin typeface="+mn-lt"/>
        </a:defRPr>
      </a:lvl2pPr>
      <a:lvl3pPr marL="1257300" indent="-342900" algn="l" rtl="0" eaLnBrk="1" fontAlgn="base" hangingPunct="1">
        <a:spcBef>
          <a:spcPct val="20000"/>
        </a:spcBef>
        <a:spcAft>
          <a:spcPct val="0"/>
        </a:spcAft>
        <a:buClr>
          <a:schemeClr val="tx1"/>
        </a:buClr>
        <a:buSzPct val="90000"/>
        <a:buFont typeface="Arial" panose="020B0604020202020204" pitchFamily="34" charset="0"/>
        <a:buChar char="•"/>
        <a:defRPr sz="2000" baseline="0">
          <a:solidFill>
            <a:srgbClr val="280000"/>
          </a:solidFill>
          <a:latin typeface="+mn-lt"/>
        </a:defRPr>
      </a:lvl3pPr>
      <a:lvl4pPr marL="1600200" indent="-228600" algn="l" rtl="0" eaLnBrk="1" fontAlgn="base" hangingPunct="1">
        <a:spcBef>
          <a:spcPct val="20000"/>
        </a:spcBef>
        <a:spcAft>
          <a:spcPct val="0"/>
        </a:spcAft>
        <a:buClr>
          <a:schemeClr val="tx1"/>
        </a:buClr>
        <a:buSzPct val="80000"/>
        <a:buChar char="–"/>
        <a:defRPr sz="2000" baseline="0">
          <a:solidFill>
            <a:srgbClr val="280000"/>
          </a:solidFill>
          <a:latin typeface="+mn-lt"/>
        </a:defRPr>
      </a:lvl4pPr>
      <a:lvl5pPr marL="2057400" indent="-228600" algn="l" rtl="0" eaLnBrk="1" fontAlgn="base" hangingPunct="1">
        <a:spcBef>
          <a:spcPct val="20000"/>
        </a:spcBef>
        <a:spcAft>
          <a:spcPct val="0"/>
        </a:spcAft>
        <a:buClr>
          <a:schemeClr val="tx1"/>
        </a:buClr>
        <a:buSzPct val="65000"/>
        <a:buFont typeface="Wingdings" pitchFamily="2" charset="2"/>
        <a:buChar char="»"/>
        <a:defRPr sz="2000" baseline="0">
          <a:solidFill>
            <a:srgbClr val="280000"/>
          </a:solidFill>
          <a:latin typeface="+mn-lt"/>
        </a:defRPr>
      </a:lvl5pPr>
      <a:lvl6pPr marL="25146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762000" y="1143000"/>
            <a:ext cx="51054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25615" name="Rectangle 15"/>
          <p:cNvSpPr>
            <a:spLocks noChangeArrowheads="1"/>
          </p:cNvSpPr>
          <p:nvPr userDrawn="1"/>
        </p:nvSpPr>
        <p:spPr bwMode="auto">
          <a:xfrm>
            <a:off x="228600" y="6629400"/>
            <a:ext cx="8683625"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83820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dirty="0"/>
          </a:p>
        </p:txBody>
      </p:sp>
      <p:sp>
        <p:nvSpPr>
          <p:cNvPr id="12" name="Rectangle 6"/>
          <p:cNvSpPr>
            <a:spLocks noGrp="1" noChangeArrowheads="1"/>
          </p:cNvSpPr>
          <p:nvPr>
            <p:ph type="title"/>
          </p:nvPr>
        </p:nvSpPr>
        <p:spPr bwMode="auto">
          <a:xfrm>
            <a:off x="457200" y="76200"/>
            <a:ext cx="8001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
        <p:nvSpPr>
          <p:cNvPr id="15" name="Rectangle 7"/>
          <p:cNvSpPr>
            <a:spLocks noGrp="1" noChangeArrowheads="1"/>
          </p:cNvSpPr>
          <p:nvPr>
            <p:ph type="body" idx="1"/>
          </p:nvPr>
        </p:nvSpPr>
        <p:spPr bwMode="auto">
          <a:xfrm>
            <a:off x="365760" y="1280160"/>
            <a:ext cx="8001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488681" y="838200"/>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796092"/>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Lst>
  <p:txStyles>
    <p:titleStyle>
      <a:lvl1pPr algn="l" rtl="0" eaLnBrk="0" fontAlgn="base" hangingPunct="0">
        <a:lnSpc>
          <a:spcPct val="90000"/>
        </a:lnSpc>
        <a:spcBef>
          <a:spcPct val="0"/>
        </a:spcBef>
        <a:spcAft>
          <a:spcPct val="0"/>
        </a:spcAft>
        <a:defRPr sz="3600" b="1" baseline="0">
          <a:solidFill>
            <a:srgbClr val="3C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baseline="0">
          <a:solidFill>
            <a:srgbClr val="280000"/>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baseline="0">
          <a:solidFill>
            <a:srgbClr val="28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baseline="0">
          <a:solidFill>
            <a:srgbClr val="280000"/>
          </a:solidFill>
          <a:latin typeface="+mn-lt"/>
        </a:defRPr>
      </a:lvl3pPr>
      <a:lvl4pPr marL="1600200" indent="-228600" algn="l" rtl="0" eaLnBrk="0" fontAlgn="base" hangingPunct="0">
        <a:spcBef>
          <a:spcPct val="20000"/>
        </a:spcBef>
        <a:spcAft>
          <a:spcPct val="0"/>
        </a:spcAft>
        <a:buClr>
          <a:schemeClr val="tx1"/>
        </a:buClr>
        <a:buSzPct val="80000"/>
        <a:buChar char="–"/>
        <a:defRPr sz="2000" baseline="0">
          <a:solidFill>
            <a:srgbClr val="28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baseline="0">
          <a:solidFill>
            <a:srgbClr val="28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overbye@tamu.edu"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8.xml"/><Relationship Id="rId1" Type="http://schemas.openxmlformats.org/officeDocument/2006/relationships/vmlDrawing" Target="../drawings/vmlDrawing4.vml"/><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8.xml"/><Relationship Id="rId1" Type="http://schemas.openxmlformats.org/officeDocument/2006/relationships/vmlDrawing" Target="../drawings/vmlDrawing5.vml"/><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8.xml"/><Relationship Id="rId1" Type="http://schemas.openxmlformats.org/officeDocument/2006/relationships/vmlDrawing" Target="../drawings/vmlDrawing6.vml"/><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8.xml"/><Relationship Id="rId1" Type="http://schemas.openxmlformats.org/officeDocument/2006/relationships/vmlDrawing" Target="../drawings/vmlDrawing7.vml"/><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8.xml"/><Relationship Id="rId1" Type="http://schemas.openxmlformats.org/officeDocument/2006/relationships/vmlDrawing" Target="../drawings/vmlDrawing8.vml"/><Relationship Id="rId4" Type="http://schemas.openxmlformats.org/officeDocument/2006/relationships/image" Target="../media/image12.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8.xml"/><Relationship Id="rId1" Type="http://schemas.openxmlformats.org/officeDocument/2006/relationships/vmlDrawing" Target="../drawings/vmlDrawing9.vml"/><Relationship Id="rId4" Type="http://schemas.openxmlformats.org/officeDocument/2006/relationships/image" Target="../media/image13.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8.xml"/><Relationship Id="rId1" Type="http://schemas.openxmlformats.org/officeDocument/2006/relationships/vmlDrawing" Target="../drawings/vmlDrawing10.vml"/><Relationship Id="rId4" Type="http://schemas.openxmlformats.org/officeDocument/2006/relationships/image" Target="../media/image1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8.xml"/><Relationship Id="rId1" Type="http://schemas.openxmlformats.org/officeDocument/2006/relationships/vmlDrawing" Target="../drawings/vmlDrawing11.vml"/><Relationship Id="rId4" Type="http://schemas.openxmlformats.org/officeDocument/2006/relationships/image" Target="../media/image15.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8.xml"/><Relationship Id="rId1" Type="http://schemas.openxmlformats.org/officeDocument/2006/relationships/vmlDrawing" Target="../drawings/vmlDrawing12.vml"/><Relationship Id="rId4" Type="http://schemas.openxmlformats.org/officeDocument/2006/relationships/image" Target="../media/image16.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8.xml"/><Relationship Id="rId1" Type="http://schemas.openxmlformats.org/officeDocument/2006/relationships/vmlDrawing" Target="../drawings/vmlDrawing13.vml"/><Relationship Id="rId4" Type="http://schemas.openxmlformats.org/officeDocument/2006/relationships/image" Target="../media/image17.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8.xml"/><Relationship Id="rId1" Type="http://schemas.openxmlformats.org/officeDocument/2006/relationships/vmlDrawing" Target="../drawings/vmlDrawing14.vml"/><Relationship Id="rId6" Type="http://schemas.openxmlformats.org/officeDocument/2006/relationships/image" Target="../media/image19.wmf"/><Relationship Id="rId5" Type="http://schemas.openxmlformats.org/officeDocument/2006/relationships/oleObject" Target="../embeddings/oleObject15.bin"/><Relationship Id="rId4" Type="http://schemas.openxmlformats.org/officeDocument/2006/relationships/image" Target="../media/image18.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8.xml"/><Relationship Id="rId1" Type="http://schemas.openxmlformats.org/officeDocument/2006/relationships/vmlDrawing" Target="../drawings/vmlDrawing15.vml"/><Relationship Id="rId4" Type="http://schemas.openxmlformats.org/officeDocument/2006/relationships/image" Target="../media/image20.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8.xml"/><Relationship Id="rId1" Type="http://schemas.openxmlformats.org/officeDocument/2006/relationships/vmlDrawing" Target="../drawings/vmlDrawing16.vml"/><Relationship Id="rId4" Type="http://schemas.openxmlformats.org/officeDocument/2006/relationships/image" Target="../media/image21.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8.xml"/><Relationship Id="rId1" Type="http://schemas.openxmlformats.org/officeDocument/2006/relationships/vmlDrawing" Target="../drawings/vmlDrawing17.vml"/><Relationship Id="rId6" Type="http://schemas.openxmlformats.org/officeDocument/2006/relationships/image" Target="../media/image23.wmf"/><Relationship Id="rId5" Type="http://schemas.openxmlformats.org/officeDocument/2006/relationships/oleObject" Target="../embeddings/oleObject19.bin"/><Relationship Id="rId4" Type="http://schemas.openxmlformats.org/officeDocument/2006/relationships/image" Target="../media/image22.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8.xml"/><Relationship Id="rId1" Type="http://schemas.openxmlformats.org/officeDocument/2006/relationships/vmlDrawing" Target="../drawings/vmlDrawing18.vml"/><Relationship Id="rId6" Type="http://schemas.openxmlformats.org/officeDocument/2006/relationships/image" Target="../media/image25.wmf"/><Relationship Id="rId5" Type="http://schemas.openxmlformats.org/officeDocument/2006/relationships/oleObject" Target="../embeddings/oleObject21.bin"/><Relationship Id="rId4" Type="http://schemas.openxmlformats.org/officeDocument/2006/relationships/image" Target="../media/image24.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8.xml"/><Relationship Id="rId1" Type="http://schemas.openxmlformats.org/officeDocument/2006/relationships/vmlDrawing" Target="../drawings/vmlDrawing19.vml"/><Relationship Id="rId6" Type="http://schemas.openxmlformats.org/officeDocument/2006/relationships/image" Target="../media/image27.wmf"/><Relationship Id="rId5" Type="http://schemas.openxmlformats.org/officeDocument/2006/relationships/oleObject" Target="../embeddings/oleObject23.bin"/><Relationship Id="rId4" Type="http://schemas.openxmlformats.org/officeDocument/2006/relationships/image" Target="../media/image26.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8.xml"/><Relationship Id="rId1" Type="http://schemas.openxmlformats.org/officeDocument/2006/relationships/vmlDrawing" Target="../drawings/vmlDrawing20.vml"/><Relationship Id="rId4" Type="http://schemas.openxmlformats.org/officeDocument/2006/relationships/image" Target="../media/image28.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8.xml"/><Relationship Id="rId1" Type="http://schemas.openxmlformats.org/officeDocument/2006/relationships/vmlDrawing" Target="../drawings/vmlDrawing21.vml"/><Relationship Id="rId4" Type="http://schemas.openxmlformats.org/officeDocument/2006/relationships/image" Target="../media/image29.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8.xml"/><Relationship Id="rId1" Type="http://schemas.openxmlformats.org/officeDocument/2006/relationships/vmlDrawing" Target="../drawings/vmlDrawing22.vml"/><Relationship Id="rId4" Type="http://schemas.openxmlformats.org/officeDocument/2006/relationships/image" Target="../media/image30.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8.xml"/><Relationship Id="rId1" Type="http://schemas.openxmlformats.org/officeDocument/2006/relationships/vmlDrawing" Target="../drawings/vmlDrawing23.vml"/><Relationship Id="rId6" Type="http://schemas.openxmlformats.org/officeDocument/2006/relationships/image" Target="../media/image32.wmf"/><Relationship Id="rId5" Type="http://schemas.openxmlformats.org/officeDocument/2006/relationships/oleObject" Target="../embeddings/oleObject28.bin"/><Relationship Id="rId4" Type="http://schemas.openxmlformats.org/officeDocument/2006/relationships/image" Target="../media/image31.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8.xml"/><Relationship Id="rId1" Type="http://schemas.openxmlformats.org/officeDocument/2006/relationships/vmlDrawing" Target="../drawings/vmlDrawing24.vml"/><Relationship Id="rId4" Type="http://schemas.openxmlformats.org/officeDocument/2006/relationships/image" Target="../media/image33.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8.xml"/><Relationship Id="rId4" Type="http://schemas.openxmlformats.org/officeDocument/2006/relationships/image" Target="../media/image40.emf"/></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emf"/><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8.xml"/><Relationship Id="rId1" Type="http://schemas.openxmlformats.org/officeDocument/2006/relationships/vmlDrawing" Target="../drawings/vmlDrawing3.vml"/><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1371600" y="1600200"/>
            <a:ext cx="7696200" cy="914400"/>
          </a:xfrm>
        </p:spPr>
        <p:txBody>
          <a:bodyPr/>
          <a:lstStyle/>
          <a:p>
            <a:pPr lvl="0" algn="l" eaLnBrk="1" hangingPunct="1">
              <a:buClr>
                <a:srgbClr val="003366"/>
              </a:buClr>
            </a:pPr>
            <a:r>
              <a:rPr lang="en-US" b="1" dirty="0">
                <a:solidFill>
                  <a:srgbClr val="CAE2CA">
                    <a:lumMod val="10000"/>
                  </a:srgbClr>
                </a:solidFill>
              </a:rPr>
              <a:t>Lecture </a:t>
            </a:r>
            <a:r>
              <a:rPr lang="en-US" b="1" dirty="0" smtClean="0">
                <a:solidFill>
                  <a:srgbClr val="CAE2CA">
                    <a:lumMod val="10000"/>
                  </a:srgbClr>
                </a:solidFill>
              </a:rPr>
              <a:t>25: Optimal Power Flow, Linear Programming</a:t>
            </a:r>
            <a:endParaRPr lang="en-US" dirty="0"/>
          </a:p>
        </p:txBody>
      </p:sp>
      <p:sp>
        <p:nvSpPr>
          <p:cNvPr id="4" name="Title 1"/>
          <p:cNvSpPr>
            <a:spLocks noGrp="1"/>
          </p:cNvSpPr>
          <p:nvPr>
            <p:ph type="ctrTitle" sz="quarter"/>
          </p:nvPr>
        </p:nvSpPr>
        <p:spPr/>
        <p:txBody>
          <a:bodyPr/>
          <a:lstStyle/>
          <a:p>
            <a:pPr algn="ctr"/>
            <a:r>
              <a:rPr lang="en-US" altLang="en-US" sz="2800" dirty="0"/>
              <a:t>ECEN 615</a:t>
            </a:r>
            <a:br>
              <a:rPr lang="en-US" altLang="en-US" sz="2800" dirty="0"/>
            </a:br>
            <a:r>
              <a:rPr lang="en-US" altLang="en-US" sz="2800" dirty="0"/>
              <a:t>Methods of Electric Power Systems Analysis</a:t>
            </a:r>
            <a:endParaRPr lang="en-US" sz="2800" dirty="0"/>
          </a:p>
        </p:txBody>
      </p:sp>
      <p:sp>
        <p:nvSpPr>
          <p:cNvPr id="5" name="Subtitle 2"/>
          <p:cNvSpPr txBox="1">
            <a:spLocks/>
          </p:cNvSpPr>
          <p:nvPr/>
        </p:nvSpPr>
        <p:spPr bwMode="auto">
          <a:xfrm>
            <a:off x="228600" y="3251816"/>
            <a:ext cx="8534400" cy="20821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tx1"/>
              </a:buClr>
              <a:buSzPct val="100000"/>
              <a:buFontTx/>
              <a:buNone/>
              <a:defRPr sz="2800" baseline="0">
                <a:solidFill>
                  <a:srgbClr val="1E0000"/>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SzPct val="75000"/>
              <a:buChar char="–"/>
              <a:defRPr sz="2400" baseline="0">
                <a:solidFill>
                  <a:srgbClr val="28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baseline="0">
                <a:solidFill>
                  <a:srgbClr val="280000"/>
                </a:solidFill>
                <a:latin typeface="+mn-lt"/>
              </a:defRPr>
            </a:lvl3pPr>
            <a:lvl4pPr marL="1600200" indent="-228600" algn="l" rtl="0" eaLnBrk="0" fontAlgn="base" hangingPunct="0">
              <a:spcBef>
                <a:spcPct val="20000"/>
              </a:spcBef>
              <a:spcAft>
                <a:spcPct val="0"/>
              </a:spcAft>
              <a:buClr>
                <a:schemeClr val="tx1"/>
              </a:buClr>
              <a:buSzPct val="80000"/>
              <a:buChar char="–"/>
              <a:defRPr sz="2000" baseline="0">
                <a:solidFill>
                  <a:srgbClr val="28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baseline="0">
                <a:solidFill>
                  <a:srgbClr val="28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a:lstStyle>
          <a:p>
            <a:r>
              <a:rPr lang="en-US" kern="0" dirty="0"/>
              <a:t>Prof. Tom Overbye</a:t>
            </a:r>
          </a:p>
          <a:p>
            <a:r>
              <a:rPr lang="en-US" kern="0" dirty="0"/>
              <a:t>Dept. of Electrical and Computer Engineering</a:t>
            </a:r>
          </a:p>
          <a:p>
            <a:r>
              <a:rPr lang="en-US" kern="0" dirty="0"/>
              <a:t>Texas A&amp;M University</a:t>
            </a:r>
          </a:p>
          <a:p>
            <a:r>
              <a:rPr lang="en-US" kern="0" dirty="0">
                <a:hlinkClick r:id="rId2"/>
              </a:rPr>
              <a:t>overbye@tamu.edu</a:t>
            </a:r>
            <a:endParaRPr lang="en-US" kern="0" dirty="0"/>
          </a:p>
          <a:p>
            <a:endParaRPr lang="en-US" kern="0" dirty="0"/>
          </a:p>
        </p:txBody>
      </p:sp>
    </p:spTree>
    <p:extLst>
      <p:ext uri="{BB962C8B-B14F-4D97-AF65-F5344CB8AC3E}">
        <p14:creationId xmlns:p14="http://schemas.microsoft.com/office/powerpoint/2010/main" val="2278372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a:extLst>
              <a:ext uri="{FF2B5EF4-FFF2-40B4-BE49-F238E27FC236}">
                <a16:creationId xmlns:a16="http://schemas.microsoft.com/office/drawing/2014/main" id="{3E6F9A93-1979-4DA6-A412-19EA49B42142}"/>
              </a:ext>
            </a:extLst>
          </p:cNvPr>
          <p:cNvSpPr>
            <a:spLocks noGrp="1" noChangeArrowheads="1"/>
          </p:cNvSpPr>
          <p:nvPr>
            <p:ph type="title"/>
          </p:nvPr>
        </p:nvSpPr>
        <p:spPr/>
        <p:txBody>
          <a:bodyPr/>
          <a:lstStyle/>
          <a:p>
            <a:r>
              <a:rPr lang="en-US" altLang="en-US"/>
              <a:t>LP Standard Form</a:t>
            </a:r>
          </a:p>
        </p:txBody>
      </p:sp>
      <p:graphicFrame>
        <p:nvGraphicFramePr>
          <p:cNvPr id="264196" name="Object 4">
            <a:extLst>
              <a:ext uri="{FF2B5EF4-FFF2-40B4-BE49-F238E27FC236}">
                <a16:creationId xmlns:a16="http://schemas.microsoft.com/office/drawing/2014/main" id="{C8FB39A0-C97F-41F8-A995-AE0A35A33C68}"/>
              </a:ext>
            </a:extLst>
          </p:cNvPr>
          <p:cNvGraphicFramePr>
            <a:graphicFrameLocks noGrp="1" noChangeAspect="1"/>
          </p:cNvGraphicFramePr>
          <p:nvPr>
            <p:ph type="body" idx="1"/>
            <p:extLst>
              <p:ext uri="{D42A27DB-BD31-4B8C-83A1-F6EECF244321}">
                <p14:modId xmlns:p14="http://schemas.microsoft.com/office/powerpoint/2010/main" val="1232888326"/>
              </p:ext>
            </p:extLst>
          </p:nvPr>
        </p:nvGraphicFramePr>
        <p:xfrm>
          <a:off x="463550" y="1279525"/>
          <a:ext cx="6578600" cy="4697413"/>
        </p:xfrm>
        <a:graphic>
          <a:graphicData uri="http://schemas.openxmlformats.org/presentationml/2006/ole">
            <mc:AlternateContent xmlns:mc="http://schemas.openxmlformats.org/markup-compatibility/2006">
              <mc:Choice xmlns:v="urn:schemas-microsoft-com:vml" Requires="v">
                <p:oleObj spid="_x0000_s6197" name="Equation" r:id="rId3" imgW="6527520" imgH="4660560" progId="Equation.DSMT4">
                  <p:embed/>
                </p:oleObj>
              </mc:Choice>
              <mc:Fallback>
                <p:oleObj name="Equation" r:id="rId3" imgW="6527520" imgH="4660560" progId="Equation.DSMT4">
                  <p:embed/>
                  <p:pic>
                    <p:nvPicPr>
                      <p:cNvPr id="0" name=""/>
                      <p:cNvPicPr>
                        <a:picLocks noChangeAspect="1" noChangeArrowheads="1"/>
                      </p:cNvPicPr>
                      <p:nvPr/>
                    </p:nvPicPr>
                    <p:blipFill>
                      <a:blip r:embed="rId4"/>
                      <a:srcRect/>
                      <a:stretch>
                        <a:fillRect/>
                      </a:stretch>
                    </p:blipFill>
                    <p:spPr bwMode="auto">
                      <a:xfrm>
                        <a:off x="463550" y="1279525"/>
                        <a:ext cx="6578600" cy="469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4197" name="Text Box 5">
            <a:extLst>
              <a:ext uri="{FF2B5EF4-FFF2-40B4-BE49-F238E27FC236}">
                <a16:creationId xmlns:a16="http://schemas.microsoft.com/office/drawing/2014/main" id="{DE534926-D23E-4DF6-BD0B-229614078993}"/>
              </a:ext>
            </a:extLst>
          </p:cNvPr>
          <p:cNvSpPr txBox="1">
            <a:spLocks noChangeArrowheads="1"/>
          </p:cNvSpPr>
          <p:nvPr/>
        </p:nvSpPr>
        <p:spPr bwMode="auto">
          <a:xfrm>
            <a:off x="4343400" y="1828800"/>
            <a:ext cx="4191000" cy="1384995"/>
          </a:xfrm>
          <a:prstGeom prst="rect">
            <a:avLst/>
          </a:prstGeom>
          <a:solidFill>
            <a:schemeClr val="accent3">
              <a:lumMod val="95000"/>
            </a:schemeClr>
          </a:solidFill>
          <a:ln>
            <a:noFill/>
          </a:ln>
          <a:effectLst/>
        </p:spPr>
        <p:txBody>
          <a:bodyPr wrap="square">
            <a:spAutoFit/>
          </a:bodyPr>
          <a:lstStyle/>
          <a:p>
            <a:r>
              <a:rPr lang="en-US" altLang="en-US" dirty="0">
                <a:solidFill>
                  <a:srgbClr val="1E0000"/>
                </a:solidFill>
              </a:rPr>
              <a:t>Maximum problems can</a:t>
            </a:r>
            <a:br>
              <a:rPr lang="en-US" altLang="en-US" dirty="0">
                <a:solidFill>
                  <a:srgbClr val="1E0000"/>
                </a:solidFill>
              </a:rPr>
            </a:br>
            <a:r>
              <a:rPr lang="en-US" altLang="en-US" dirty="0">
                <a:solidFill>
                  <a:srgbClr val="1E0000"/>
                </a:solidFill>
              </a:rPr>
              <a:t>be treated as minimizing</a:t>
            </a:r>
            <a:br>
              <a:rPr lang="en-US" altLang="en-US" dirty="0">
                <a:solidFill>
                  <a:srgbClr val="1E0000"/>
                </a:solidFill>
              </a:rPr>
            </a:br>
            <a:r>
              <a:rPr lang="en-US" altLang="en-US" dirty="0">
                <a:solidFill>
                  <a:srgbClr val="1E0000"/>
                </a:solidFill>
              </a:rPr>
              <a:t>the negative</a:t>
            </a:r>
          </a:p>
        </p:txBody>
      </p:sp>
      <p:sp>
        <p:nvSpPr>
          <p:cNvPr id="5" name="Text Box 5">
            <a:extLst>
              <a:ext uri="{FF2B5EF4-FFF2-40B4-BE49-F238E27FC236}">
                <a16:creationId xmlns:a16="http://schemas.microsoft.com/office/drawing/2014/main" id="{CD1BAC3E-F1EF-4A36-AEC8-EEBB513439D4}"/>
              </a:ext>
            </a:extLst>
          </p:cNvPr>
          <p:cNvSpPr txBox="1">
            <a:spLocks noChangeArrowheads="1"/>
          </p:cNvSpPr>
          <p:nvPr/>
        </p:nvSpPr>
        <p:spPr bwMode="auto">
          <a:xfrm>
            <a:off x="304799" y="5977572"/>
            <a:ext cx="6858001" cy="523220"/>
          </a:xfrm>
          <a:prstGeom prst="rect">
            <a:avLst/>
          </a:prstGeom>
          <a:solidFill>
            <a:schemeClr val="accent3">
              <a:lumMod val="95000"/>
            </a:schemeClr>
          </a:solidFill>
          <a:ln>
            <a:noFill/>
          </a:ln>
          <a:effectLst/>
        </p:spPr>
        <p:txBody>
          <a:bodyPr wrap="square">
            <a:spAutoFit/>
          </a:bodyPr>
          <a:lstStyle/>
          <a:p>
            <a:r>
              <a:rPr lang="en-US" altLang="en-US" dirty="0">
                <a:solidFill>
                  <a:srgbClr val="1E0000"/>
                </a:solidFill>
              </a:rPr>
              <a:t>The previous examples were not in this form!</a:t>
            </a:r>
          </a:p>
        </p:txBody>
      </p:sp>
      <p:sp>
        <p:nvSpPr>
          <p:cNvPr id="7"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10</a:t>
            </a:fld>
            <a:endParaRPr lang="en-US" dirty="0">
              <a:solidFill>
                <a:srgbClr val="1E0000"/>
              </a:solidFill>
            </a:endParaRPr>
          </a:p>
        </p:txBody>
      </p:sp>
    </p:spTree>
    <p:extLst>
      <p:ext uri="{BB962C8B-B14F-4D97-AF65-F5344CB8AC3E}">
        <p14:creationId xmlns:p14="http://schemas.microsoft.com/office/powerpoint/2010/main" val="3299962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a:extLst>
              <a:ext uri="{FF2B5EF4-FFF2-40B4-BE49-F238E27FC236}">
                <a16:creationId xmlns:a16="http://schemas.microsoft.com/office/drawing/2014/main" id="{F51A3493-87A1-4436-9B31-9C285DDFFB81}"/>
              </a:ext>
            </a:extLst>
          </p:cNvPr>
          <p:cNvSpPr>
            <a:spLocks noGrp="1" noChangeArrowheads="1"/>
          </p:cNvSpPr>
          <p:nvPr>
            <p:ph type="title"/>
          </p:nvPr>
        </p:nvSpPr>
        <p:spPr/>
        <p:txBody>
          <a:bodyPr/>
          <a:lstStyle/>
          <a:p>
            <a:r>
              <a:rPr lang="en-US" altLang="en-US"/>
              <a:t>Replacing Inequality Constraints with Equality Constraints</a:t>
            </a:r>
          </a:p>
        </p:txBody>
      </p:sp>
      <p:sp>
        <p:nvSpPr>
          <p:cNvPr id="268291" name="Rectangle 3">
            <a:extLst>
              <a:ext uri="{FF2B5EF4-FFF2-40B4-BE49-F238E27FC236}">
                <a16:creationId xmlns:a16="http://schemas.microsoft.com/office/drawing/2014/main" id="{6B62C828-18F8-48B4-BE32-6576B0B985F8}"/>
              </a:ext>
            </a:extLst>
          </p:cNvPr>
          <p:cNvSpPr>
            <a:spLocks noGrp="1" noChangeArrowheads="1"/>
          </p:cNvSpPr>
          <p:nvPr>
            <p:ph type="body" idx="1"/>
          </p:nvPr>
        </p:nvSpPr>
        <p:spPr>
          <a:xfrm>
            <a:off x="457200" y="1280160"/>
            <a:ext cx="8531352" cy="3276600"/>
          </a:xfrm>
        </p:spPr>
        <p:txBody>
          <a:bodyPr/>
          <a:lstStyle/>
          <a:p>
            <a:r>
              <a:rPr lang="en-US" altLang="en-US" dirty="0"/>
              <a:t>The LP standard form does not allow inequality constraints</a:t>
            </a:r>
          </a:p>
          <a:p>
            <a:r>
              <a:rPr lang="en-US" altLang="en-US" dirty="0"/>
              <a:t>Inequality constraints can be replaced with equality constraints through the introduction of slack variables, each of which must be greater than or equal to </a:t>
            </a:r>
            <a:r>
              <a:rPr lang="en-US" altLang="en-US" dirty="0" smtClean="0"/>
              <a:t>zero</a:t>
            </a:r>
          </a:p>
          <a:p>
            <a:endParaRPr lang="en-US" altLang="en-US" dirty="0"/>
          </a:p>
          <a:p>
            <a:endParaRPr lang="en-US" altLang="en-US" dirty="0" smtClean="0"/>
          </a:p>
          <a:p>
            <a:endParaRPr lang="en-US" altLang="en-US" dirty="0"/>
          </a:p>
          <a:p>
            <a:r>
              <a:rPr lang="en-US" altLang="en-US" dirty="0" smtClean="0"/>
              <a:t>Slack variables have no cost associated with them; they merely tell how far a constraint is from being binding, which will occur when its slack variable is zero </a:t>
            </a:r>
            <a:endParaRPr lang="en-US" altLang="en-US" dirty="0"/>
          </a:p>
        </p:txBody>
      </p:sp>
      <p:graphicFrame>
        <p:nvGraphicFramePr>
          <p:cNvPr id="268292" name="Object 4">
            <a:extLst>
              <a:ext uri="{FF2B5EF4-FFF2-40B4-BE49-F238E27FC236}">
                <a16:creationId xmlns:a16="http://schemas.microsoft.com/office/drawing/2014/main" id="{A2D23806-E429-47B9-8A1C-548B87EA9636}"/>
              </a:ext>
            </a:extLst>
          </p:cNvPr>
          <p:cNvGraphicFramePr>
            <a:graphicFrameLocks noChangeAspect="1"/>
          </p:cNvGraphicFramePr>
          <p:nvPr>
            <p:extLst>
              <p:ext uri="{D42A27DB-BD31-4B8C-83A1-F6EECF244321}">
                <p14:modId xmlns:p14="http://schemas.microsoft.com/office/powerpoint/2010/main" val="2808706852"/>
              </p:ext>
            </p:extLst>
          </p:nvPr>
        </p:nvGraphicFramePr>
        <p:xfrm>
          <a:off x="914400" y="3733800"/>
          <a:ext cx="4667250" cy="992188"/>
        </p:xfrm>
        <a:graphic>
          <a:graphicData uri="http://schemas.openxmlformats.org/presentationml/2006/ole">
            <mc:AlternateContent xmlns:mc="http://schemas.openxmlformats.org/markup-compatibility/2006">
              <mc:Choice xmlns:v="urn:schemas-microsoft-com:vml" Requires="v">
                <p:oleObj spid="_x0000_s7221" name="Equation" r:id="rId3" imgW="4660560" imgH="990360" progId="Equation.DSMT4">
                  <p:embed/>
                </p:oleObj>
              </mc:Choice>
              <mc:Fallback>
                <p:oleObj name="Equation" r:id="rId3" imgW="4660560" imgH="990360" progId="Equation.DSMT4">
                  <p:embed/>
                  <p:pic>
                    <p:nvPicPr>
                      <p:cNvPr id="0" name=""/>
                      <p:cNvPicPr>
                        <a:picLocks noChangeAspect="1" noChangeArrowheads="1"/>
                      </p:cNvPicPr>
                      <p:nvPr/>
                    </p:nvPicPr>
                    <p:blipFill>
                      <a:blip r:embed="rId4"/>
                      <a:srcRect/>
                      <a:stretch>
                        <a:fillRect/>
                      </a:stretch>
                    </p:blipFill>
                    <p:spPr bwMode="auto">
                      <a:xfrm>
                        <a:off x="914400" y="3733800"/>
                        <a:ext cx="4667250" cy="992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11</a:t>
            </a:fld>
            <a:endParaRPr lang="en-US" dirty="0">
              <a:solidFill>
                <a:srgbClr val="1E0000"/>
              </a:solidFill>
            </a:endParaRPr>
          </a:p>
        </p:txBody>
      </p:sp>
    </p:spTree>
    <p:extLst>
      <p:ext uri="{BB962C8B-B14F-4D97-AF65-F5344CB8AC3E}">
        <p14:creationId xmlns:p14="http://schemas.microsoft.com/office/powerpoint/2010/main" val="2063368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A953D-ACC8-4EFB-9AE7-FC1969128607}"/>
              </a:ext>
            </a:extLst>
          </p:cNvPr>
          <p:cNvSpPr>
            <a:spLocks noGrp="1"/>
          </p:cNvSpPr>
          <p:nvPr>
            <p:ph type="title"/>
          </p:nvPr>
        </p:nvSpPr>
        <p:spPr/>
        <p:txBody>
          <a:bodyPr/>
          <a:lstStyle/>
          <a:p>
            <a:r>
              <a:rPr lang="en-US" dirty="0"/>
              <a:t>Lumber Mill Example with Slack Variables</a:t>
            </a:r>
          </a:p>
        </p:txBody>
      </p:sp>
      <p:sp>
        <p:nvSpPr>
          <p:cNvPr id="3" name="Content Placeholder 2">
            <a:extLst>
              <a:ext uri="{FF2B5EF4-FFF2-40B4-BE49-F238E27FC236}">
                <a16:creationId xmlns:a16="http://schemas.microsoft.com/office/drawing/2014/main" id="{FBE569DD-CA5C-4C9B-A2B8-2189521395E6}"/>
              </a:ext>
            </a:extLst>
          </p:cNvPr>
          <p:cNvSpPr>
            <a:spLocks noGrp="1"/>
          </p:cNvSpPr>
          <p:nvPr>
            <p:ph idx="1"/>
          </p:nvPr>
        </p:nvSpPr>
        <p:spPr/>
        <p:txBody>
          <a:bodyPr/>
          <a:lstStyle/>
          <a:p>
            <a:r>
              <a:rPr lang="en-US" dirty="0"/>
              <a:t>Let the slack variables be x</a:t>
            </a:r>
            <a:r>
              <a:rPr lang="en-US" baseline="-25000" dirty="0"/>
              <a:t>3</a:t>
            </a:r>
            <a:r>
              <a:rPr lang="en-US" dirty="0"/>
              <a:t> and x</a:t>
            </a:r>
            <a:r>
              <a:rPr lang="en-US" baseline="-25000" dirty="0"/>
              <a:t>4</a:t>
            </a:r>
            <a:r>
              <a:rPr lang="en-US" dirty="0"/>
              <a:t>, so</a:t>
            </a:r>
          </a:p>
          <a:p>
            <a:endParaRPr lang="en-US" dirty="0"/>
          </a:p>
          <a:p>
            <a:endParaRPr lang="en-US" dirty="0"/>
          </a:p>
          <a:p>
            <a:endParaRPr lang="en-US" dirty="0"/>
          </a:p>
          <a:p>
            <a:endParaRPr lang="en-US" dirty="0"/>
          </a:p>
          <a:p>
            <a:pPr marL="0" indent="0">
              <a:buNone/>
            </a:pPr>
            <a:endParaRPr lang="en-US" dirty="0"/>
          </a:p>
          <a:p>
            <a:pPr marL="0" indent="0">
              <a:buNone/>
            </a:pPr>
            <a:r>
              <a:rPr lang="en-US" dirty="0" smtClean="0"/>
              <a:t> </a:t>
            </a:r>
            <a:endParaRPr lang="en-US" dirty="0"/>
          </a:p>
        </p:txBody>
      </p:sp>
      <p:graphicFrame>
        <p:nvGraphicFramePr>
          <p:cNvPr id="4" name="Object 4">
            <a:extLst>
              <a:ext uri="{FF2B5EF4-FFF2-40B4-BE49-F238E27FC236}">
                <a16:creationId xmlns:a16="http://schemas.microsoft.com/office/drawing/2014/main" id="{B8C6118A-339F-45B5-AAED-59291D2BA950}"/>
              </a:ext>
            </a:extLst>
          </p:cNvPr>
          <p:cNvGraphicFramePr>
            <a:graphicFrameLocks noChangeAspect="1"/>
          </p:cNvGraphicFramePr>
          <p:nvPr>
            <p:extLst>
              <p:ext uri="{D42A27DB-BD31-4B8C-83A1-F6EECF244321}">
                <p14:modId xmlns:p14="http://schemas.microsoft.com/office/powerpoint/2010/main" val="3359388454"/>
              </p:ext>
            </p:extLst>
          </p:nvPr>
        </p:nvGraphicFramePr>
        <p:xfrm>
          <a:off x="1066800" y="1905000"/>
          <a:ext cx="4510088" cy="2063750"/>
        </p:xfrm>
        <a:graphic>
          <a:graphicData uri="http://schemas.openxmlformats.org/presentationml/2006/ole">
            <mc:AlternateContent xmlns:mc="http://schemas.openxmlformats.org/markup-compatibility/2006">
              <mc:Choice xmlns:v="urn:schemas-microsoft-com:vml" Requires="v">
                <p:oleObj spid="_x0000_s8246" name="Equation" r:id="rId3" imgW="4495680" imgH="2057400" progId="Equation.DSMT4">
                  <p:embed/>
                </p:oleObj>
              </mc:Choice>
              <mc:Fallback>
                <p:oleObj name="Equation" r:id="rId3" imgW="4495680" imgH="2057400" progId="Equation.DSMT4">
                  <p:embed/>
                  <p:pic>
                    <p:nvPicPr>
                      <p:cNvPr id="0" name=""/>
                      <p:cNvPicPr>
                        <a:picLocks noChangeAspect="1" noChangeArrowheads="1"/>
                      </p:cNvPicPr>
                      <p:nvPr/>
                    </p:nvPicPr>
                    <p:blipFill>
                      <a:blip r:embed="rId4"/>
                      <a:srcRect/>
                      <a:stretch>
                        <a:fillRect/>
                      </a:stretch>
                    </p:blipFill>
                    <p:spPr bwMode="auto">
                      <a:xfrm>
                        <a:off x="1066800" y="1905000"/>
                        <a:ext cx="4510088" cy="206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 Box 5">
            <a:extLst>
              <a:ext uri="{FF2B5EF4-FFF2-40B4-BE49-F238E27FC236}">
                <a16:creationId xmlns:a16="http://schemas.microsoft.com/office/drawing/2014/main" id="{20DA046B-834A-4F40-B324-21461BCDD67B}"/>
              </a:ext>
            </a:extLst>
          </p:cNvPr>
          <p:cNvSpPr txBox="1">
            <a:spLocks noChangeArrowheads="1"/>
          </p:cNvSpPr>
          <p:nvPr/>
        </p:nvSpPr>
        <p:spPr bwMode="auto">
          <a:xfrm>
            <a:off x="5410200" y="1797387"/>
            <a:ext cx="3505200" cy="523220"/>
          </a:xfrm>
          <a:prstGeom prst="rect">
            <a:avLst/>
          </a:prstGeom>
          <a:solidFill>
            <a:schemeClr val="accent3">
              <a:lumMod val="95000"/>
            </a:schemeClr>
          </a:solidFill>
          <a:ln>
            <a:noFill/>
          </a:ln>
          <a:effectLst/>
        </p:spPr>
        <p:txBody>
          <a:bodyPr wrap="square">
            <a:spAutoFit/>
          </a:bodyPr>
          <a:lstStyle/>
          <a:p>
            <a:r>
              <a:rPr lang="en-US" altLang="en-US" dirty="0">
                <a:solidFill>
                  <a:srgbClr val="1E0000"/>
                </a:solidFill>
              </a:rPr>
              <a:t>Minimize the negative</a:t>
            </a:r>
          </a:p>
        </p:txBody>
      </p:sp>
      <p:sp>
        <p:nvSpPr>
          <p:cNvPr id="7"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12</a:t>
            </a:fld>
            <a:endParaRPr lang="en-US" dirty="0">
              <a:solidFill>
                <a:srgbClr val="1E0000"/>
              </a:solidFill>
            </a:endParaRPr>
          </a:p>
        </p:txBody>
      </p:sp>
    </p:spTree>
    <p:extLst>
      <p:ext uri="{BB962C8B-B14F-4D97-AF65-F5344CB8AC3E}">
        <p14:creationId xmlns:p14="http://schemas.microsoft.com/office/powerpoint/2010/main" val="20333564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a:extLst>
              <a:ext uri="{FF2B5EF4-FFF2-40B4-BE49-F238E27FC236}">
                <a16:creationId xmlns:a16="http://schemas.microsoft.com/office/drawing/2014/main" id="{53DA9E76-C9CB-41B7-B1C1-45E58741FD24}"/>
              </a:ext>
            </a:extLst>
          </p:cNvPr>
          <p:cNvSpPr>
            <a:spLocks noGrp="1" noChangeArrowheads="1"/>
          </p:cNvSpPr>
          <p:nvPr>
            <p:ph type="title"/>
          </p:nvPr>
        </p:nvSpPr>
        <p:spPr/>
        <p:txBody>
          <a:bodyPr/>
          <a:lstStyle/>
          <a:p>
            <a:r>
              <a:rPr lang="en-US" altLang="en-US" dirty="0"/>
              <a:t>LP Definitions</a:t>
            </a:r>
          </a:p>
        </p:txBody>
      </p:sp>
      <p:graphicFrame>
        <p:nvGraphicFramePr>
          <p:cNvPr id="265220" name="Object 4">
            <a:extLst>
              <a:ext uri="{FF2B5EF4-FFF2-40B4-BE49-F238E27FC236}">
                <a16:creationId xmlns:a16="http://schemas.microsoft.com/office/drawing/2014/main" id="{BF25B936-F327-4208-88C9-2E20CA15A45B}"/>
              </a:ext>
            </a:extLst>
          </p:cNvPr>
          <p:cNvGraphicFramePr>
            <a:graphicFrameLocks noGrp="1" noChangeAspect="1"/>
          </p:cNvGraphicFramePr>
          <p:nvPr>
            <p:ph type="body" idx="1"/>
            <p:extLst>
              <p:ext uri="{D42A27DB-BD31-4B8C-83A1-F6EECF244321}">
                <p14:modId xmlns:p14="http://schemas.microsoft.com/office/powerpoint/2010/main" val="3399533917"/>
              </p:ext>
            </p:extLst>
          </p:nvPr>
        </p:nvGraphicFramePr>
        <p:xfrm>
          <a:off x="882650" y="1279524"/>
          <a:ext cx="7776355" cy="5151621"/>
        </p:xfrm>
        <a:graphic>
          <a:graphicData uri="http://schemas.openxmlformats.org/presentationml/2006/ole">
            <mc:AlternateContent xmlns:mc="http://schemas.openxmlformats.org/markup-compatibility/2006">
              <mc:Choice xmlns:v="urn:schemas-microsoft-com:vml" Requires="v">
                <p:oleObj spid="_x0000_s9269" name="Equation" r:id="rId3" imgW="7975440" imgH="5283000" progId="Equation.DSMT4">
                  <p:embed/>
                </p:oleObj>
              </mc:Choice>
              <mc:Fallback>
                <p:oleObj name="Equation" r:id="rId3" imgW="7975440" imgH="5283000" progId="Equation.DSMT4">
                  <p:embed/>
                  <p:pic>
                    <p:nvPicPr>
                      <p:cNvPr id="0" name=""/>
                      <p:cNvPicPr>
                        <a:picLocks noChangeAspect="1" noChangeArrowheads="1"/>
                      </p:cNvPicPr>
                      <p:nvPr/>
                    </p:nvPicPr>
                    <p:blipFill>
                      <a:blip r:embed="rId4"/>
                      <a:srcRect/>
                      <a:stretch>
                        <a:fillRect/>
                      </a:stretch>
                    </p:blipFill>
                    <p:spPr bwMode="auto">
                      <a:xfrm>
                        <a:off x="882650" y="1279524"/>
                        <a:ext cx="7776355" cy="5151621"/>
                      </a:xfrm>
                      <a:prstGeom prst="rect">
                        <a:avLst/>
                      </a:prstGeom>
                      <a:noFill/>
                      <a:ln>
                        <a:noFill/>
                      </a:ln>
                      <a:effectLst/>
                      <a:extLst/>
                    </p:spPr>
                  </p:pic>
                </p:oleObj>
              </mc:Fallback>
            </mc:AlternateContent>
          </a:graphicData>
        </a:graphic>
      </p:graphicFrame>
      <p:sp>
        <p:nvSpPr>
          <p:cNvPr id="265221" name="Text Box 5">
            <a:extLst>
              <a:ext uri="{FF2B5EF4-FFF2-40B4-BE49-F238E27FC236}">
                <a16:creationId xmlns:a16="http://schemas.microsoft.com/office/drawing/2014/main" id="{F8540DC0-20A4-4F58-97E2-7613443E486F}"/>
              </a:ext>
            </a:extLst>
          </p:cNvPr>
          <p:cNvSpPr txBox="1">
            <a:spLocks noChangeArrowheads="1"/>
          </p:cNvSpPr>
          <p:nvPr/>
        </p:nvSpPr>
        <p:spPr bwMode="auto">
          <a:xfrm>
            <a:off x="4571999" y="3886200"/>
            <a:ext cx="4315605" cy="523220"/>
          </a:xfrm>
          <a:prstGeom prst="rect">
            <a:avLst/>
          </a:prstGeom>
          <a:solidFill>
            <a:schemeClr val="accent3">
              <a:lumMod val="95000"/>
            </a:schemeClr>
          </a:solidFill>
          <a:ln>
            <a:noFill/>
          </a:ln>
          <a:effectLst/>
          <a:extLst/>
        </p:spPr>
        <p:txBody>
          <a:bodyPr wrap="none">
            <a:spAutoFit/>
          </a:bodyPr>
          <a:lstStyle/>
          <a:p>
            <a:r>
              <a:rPr lang="en-US" altLang="en-US" b="1" dirty="0">
                <a:solidFill>
                  <a:srgbClr val="1E0000"/>
                </a:solidFill>
              </a:rPr>
              <a:t>A</a:t>
            </a:r>
            <a:r>
              <a:rPr lang="en-US" altLang="en-US" baseline="-25000" dirty="0">
                <a:solidFill>
                  <a:srgbClr val="1E0000"/>
                </a:solidFill>
              </a:rPr>
              <a:t>B</a:t>
            </a:r>
            <a:r>
              <a:rPr lang="en-US" altLang="en-US" dirty="0">
                <a:solidFill>
                  <a:srgbClr val="1E0000"/>
                </a:solidFill>
              </a:rPr>
              <a:t> is called the basis matrix</a:t>
            </a:r>
          </a:p>
        </p:txBody>
      </p:sp>
      <p:sp>
        <p:nvSpPr>
          <p:cNvPr id="6"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13</a:t>
            </a:fld>
            <a:endParaRPr lang="en-US" dirty="0">
              <a:solidFill>
                <a:srgbClr val="1E0000"/>
              </a:solidFill>
            </a:endParaRPr>
          </a:p>
        </p:txBody>
      </p:sp>
    </p:spTree>
    <p:extLst>
      <p:ext uri="{BB962C8B-B14F-4D97-AF65-F5344CB8AC3E}">
        <p14:creationId xmlns:p14="http://schemas.microsoft.com/office/powerpoint/2010/main" val="1420549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a:extLst>
              <a:ext uri="{FF2B5EF4-FFF2-40B4-BE49-F238E27FC236}">
                <a16:creationId xmlns:a16="http://schemas.microsoft.com/office/drawing/2014/main" id="{36E776BF-B15F-47C1-B9BF-EC9F1E87E5BA}"/>
              </a:ext>
            </a:extLst>
          </p:cNvPr>
          <p:cNvSpPr>
            <a:spLocks noGrp="1" noChangeArrowheads="1"/>
          </p:cNvSpPr>
          <p:nvPr>
            <p:ph type="title"/>
          </p:nvPr>
        </p:nvSpPr>
        <p:spPr/>
        <p:txBody>
          <a:bodyPr/>
          <a:lstStyle/>
          <a:p>
            <a:r>
              <a:rPr lang="en-US" altLang="en-US" dirty="0"/>
              <a:t>Fundamental LP Theorem</a:t>
            </a:r>
          </a:p>
        </p:txBody>
      </p:sp>
      <p:sp>
        <p:nvSpPr>
          <p:cNvPr id="267267" name="Rectangle 3">
            <a:extLst>
              <a:ext uri="{FF2B5EF4-FFF2-40B4-BE49-F238E27FC236}">
                <a16:creationId xmlns:a16="http://schemas.microsoft.com/office/drawing/2014/main" id="{FA9AE811-D7C7-4784-8702-FB93A9248B5E}"/>
              </a:ext>
            </a:extLst>
          </p:cNvPr>
          <p:cNvSpPr>
            <a:spLocks noGrp="1" noChangeArrowheads="1"/>
          </p:cNvSpPr>
          <p:nvPr>
            <p:ph type="body" idx="1"/>
          </p:nvPr>
        </p:nvSpPr>
        <p:spPr/>
        <p:txBody>
          <a:bodyPr/>
          <a:lstStyle/>
          <a:p>
            <a:pPr marL="609600" indent="-609600"/>
            <a:r>
              <a:rPr lang="en-US" altLang="en-US" dirty="0"/>
              <a:t>Given an LP in standard form with </a:t>
            </a:r>
            <a:r>
              <a:rPr lang="en-US" altLang="en-US" b="1" dirty="0"/>
              <a:t>A</a:t>
            </a:r>
            <a:r>
              <a:rPr lang="en-US" altLang="en-US" dirty="0"/>
              <a:t> of rank m then</a:t>
            </a:r>
          </a:p>
          <a:p>
            <a:pPr marL="990600" lvl="1" indent="-533400"/>
            <a:r>
              <a:rPr lang="en-US" altLang="en-US" dirty="0"/>
              <a:t>If there is a feasible solution, there is a basic feasible solution</a:t>
            </a:r>
          </a:p>
          <a:p>
            <a:pPr marL="990600" lvl="1" indent="-533400"/>
            <a:r>
              <a:rPr lang="en-US" altLang="en-US" dirty="0"/>
              <a:t>If there is an optimal, feasible solution, then there is an optimal, basic feasible solution</a:t>
            </a:r>
          </a:p>
          <a:p>
            <a:pPr marL="609600" indent="-609600"/>
            <a:r>
              <a:rPr lang="en-US" altLang="en-US" dirty="0"/>
              <a:t>Note, there could be a LARGE number of basic, feasible solutions</a:t>
            </a:r>
          </a:p>
          <a:p>
            <a:pPr marL="990600" lvl="1" indent="-533400"/>
            <a:r>
              <a:rPr lang="en-US" altLang="en-US" dirty="0"/>
              <a:t>Simplex algorithm determines the optimal, </a:t>
            </a:r>
            <a:br>
              <a:rPr lang="en-US" altLang="en-US" dirty="0"/>
            </a:br>
            <a:r>
              <a:rPr lang="en-US" altLang="en-US" dirty="0"/>
              <a:t>basic feasible </a:t>
            </a:r>
            <a:r>
              <a:rPr lang="en-US" altLang="en-US" dirty="0" smtClean="0"/>
              <a:t>solution usually very quickly</a:t>
            </a:r>
            <a:endParaRPr lang="en-US" altLang="en-US" dirty="0"/>
          </a:p>
          <a:p>
            <a:pPr marL="990600" lvl="1" indent="-533400"/>
            <a:endParaRPr lang="en-US" altLang="en-US" dirty="0"/>
          </a:p>
        </p:txBody>
      </p:sp>
      <p:sp>
        <p:nvSpPr>
          <p:cNvPr id="5"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14</a:t>
            </a:fld>
            <a:endParaRPr lang="en-US" dirty="0">
              <a:solidFill>
                <a:srgbClr val="1E0000"/>
              </a:solidFill>
            </a:endParaRPr>
          </a:p>
        </p:txBody>
      </p:sp>
    </p:spTree>
    <p:extLst>
      <p:ext uri="{BB962C8B-B14F-4D97-AF65-F5344CB8AC3E}">
        <p14:creationId xmlns:p14="http://schemas.microsoft.com/office/powerpoint/2010/main" val="2397531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LP Graphical Interpretation </a:t>
            </a:r>
            <a:endParaRPr lang="en-US" dirty="0"/>
          </a:p>
        </p:txBody>
      </p:sp>
      <p:sp>
        <p:nvSpPr>
          <p:cNvPr id="3" name="Content Placeholder 2"/>
          <p:cNvSpPr>
            <a:spLocks noGrp="1"/>
          </p:cNvSpPr>
          <p:nvPr>
            <p:ph idx="1"/>
          </p:nvPr>
        </p:nvSpPr>
        <p:spPr/>
        <p:txBody>
          <a:bodyPr/>
          <a:lstStyle/>
          <a:p>
            <a:r>
              <a:rPr lang="en-US" dirty="0" smtClean="0"/>
              <a:t>The LP constraints define a polyhedron in the solution space</a:t>
            </a:r>
          </a:p>
          <a:p>
            <a:pPr lvl="1"/>
            <a:r>
              <a:rPr lang="en-US" dirty="0" smtClean="0"/>
              <a:t>This is a polytope if the polyhedron is bounded and nonempty</a:t>
            </a:r>
          </a:p>
          <a:p>
            <a:pPr lvl="1"/>
            <a:r>
              <a:rPr lang="en-US" dirty="0" smtClean="0"/>
              <a:t>The basic, feasible </a:t>
            </a:r>
            <a:br>
              <a:rPr lang="en-US" dirty="0" smtClean="0"/>
            </a:br>
            <a:r>
              <a:rPr lang="en-US" dirty="0" smtClean="0"/>
              <a:t>solutions are</a:t>
            </a:r>
            <a:br>
              <a:rPr lang="en-US" dirty="0" smtClean="0"/>
            </a:br>
            <a:r>
              <a:rPr lang="en-US" dirty="0" smtClean="0"/>
              <a:t>vertices of this</a:t>
            </a:r>
            <a:br>
              <a:rPr lang="en-US" dirty="0" smtClean="0"/>
            </a:br>
            <a:r>
              <a:rPr lang="en-US" dirty="0" smtClean="0"/>
              <a:t>polyhedron</a:t>
            </a:r>
          </a:p>
          <a:p>
            <a:pPr lvl="1"/>
            <a:r>
              <a:rPr lang="en-US" dirty="0" smtClean="0"/>
              <a:t>With the linear cost</a:t>
            </a:r>
            <a:br>
              <a:rPr lang="en-US" dirty="0" smtClean="0"/>
            </a:br>
            <a:r>
              <a:rPr lang="en-US" dirty="0" smtClean="0"/>
              <a:t>function the solution</a:t>
            </a:r>
            <a:br>
              <a:rPr lang="en-US" dirty="0" smtClean="0"/>
            </a:br>
            <a:r>
              <a:rPr lang="en-US" dirty="0" smtClean="0"/>
              <a:t>will be at one of</a:t>
            </a:r>
            <a:br>
              <a:rPr lang="en-US" dirty="0" smtClean="0"/>
            </a:br>
            <a:r>
              <a:rPr lang="en-US" dirty="0" smtClean="0"/>
              <a:t>vertices</a:t>
            </a:r>
          </a:p>
          <a:p>
            <a:pPr lvl="1"/>
            <a:endParaRPr lang="en-US" dirty="0" smtClean="0"/>
          </a:p>
          <a:p>
            <a:endParaRPr lang="en-US" dirty="0"/>
          </a:p>
        </p:txBody>
      </p:sp>
      <p:sp>
        <p:nvSpPr>
          <p:cNvPr id="4"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15</a:t>
            </a:fld>
            <a:endParaRPr lang="en-US" dirty="0">
              <a:solidFill>
                <a:srgbClr val="1E0000"/>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6602" t="4509" r="10691" b="71490"/>
          <a:stretch/>
        </p:blipFill>
        <p:spPr>
          <a:xfrm>
            <a:off x="3733800" y="2639786"/>
            <a:ext cx="4876800" cy="3657600"/>
          </a:xfrm>
          <a:prstGeom prst="rect">
            <a:avLst/>
          </a:prstGeom>
          <a:scene3d>
            <a:camera prst="orthographicFront">
              <a:rot lat="0" lon="0" rev="120000"/>
            </a:camera>
            <a:lightRig rig="threePt" dir="t"/>
          </a:scene3d>
        </p:spPr>
      </p:pic>
      <p:sp>
        <p:nvSpPr>
          <p:cNvPr id="6" name="TextBox 5"/>
          <p:cNvSpPr txBox="1"/>
          <p:nvPr/>
        </p:nvSpPr>
        <p:spPr>
          <a:xfrm>
            <a:off x="609600" y="6297386"/>
            <a:ext cx="3518912" cy="369332"/>
          </a:xfrm>
          <a:prstGeom prst="rect">
            <a:avLst/>
          </a:prstGeom>
          <a:noFill/>
        </p:spPr>
        <p:txBody>
          <a:bodyPr wrap="none" rtlCol="0">
            <a:spAutoFit/>
          </a:bodyPr>
          <a:lstStyle/>
          <a:p>
            <a:r>
              <a:rPr lang="en-US" sz="1800" dirty="0" smtClean="0">
                <a:solidFill>
                  <a:srgbClr val="1E0000"/>
                </a:solidFill>
              </a:rPr>
              <a:t>Image: Figure 3.26 from course text</a:t>
            </a:r>
            <a:endParaRPr lang="en-US" sz="1800" dirty="0">
              <a:solidFill>
                <a:srgbClr val="1E0000"/>
              </a:solidFill>
            </a:endParaRPr>
          </a:p>
        </p:txBody>
      </p:sp>
    </p:spTree>
    <p:extLst>
      <p:ext uri="{BB962C8B-B14F-4D97-AF65-F5344CB8AC3E}">
        <p14:creationId xmlns:p14="http://schemas.microsoft.com/office/powerpoint/2010/main" val="2630040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a:extLst>
              <a:ext uri="{FF2B5EF4-FFF2-40B4-BE49-F238E27FC236}">
                <a16:creationId xmlns:a16="http://schemas.microsoft.com/office/drawing/2014/main" id="{87914F84-558C-4186-84A1-68D6B290F3BB}"/>
              </a:ext>
            </a:extLst>
          </p:cNvPr>
          <p:cNvSpPr>
            <a:spLocks noGrp="1" noChangeArrowheads="1"/>
          </p:cNvSpPr>
          <p:nvPr>
            <p:ph type="title"/>
          </p:nvPr>
        </p:nvSpPr>
        <p:spPr/>
        <p:txBody>
          <a:bodyPr/>
          <a:lstStyle/>
          <a:p>
            <a:r>
              <a:rPr lang="en-US" altLang="en-US" dirty="0"/>
              <a:t>Simplex Algorithm</a:t>
            </a:r>
          </a:p>
        </p:txBody>
      </p:sp>
      <p:sp>
        <p:nvSpPr>
          <p:cNvPr id="270339" name="Rectangle 3">
            <a:extLst>
              <a:ext uri="{FF2B5EF4-FFF2-40B4-BE49-F238E27FC236}">
                <a16:creationId xmlns:a16="http://schemas.microsoft.com/office/drawing/2014/main" id="{738187D6-EA1E-4A31-A41A-217CED3BC1FB}"/>
              </a:ext>
            </a:extLst>
          </p:cNvPr>
          <p:cNvSpPr>
            <a:spLocks noGrp="1" noChangeArrowheads="1"/>
          </p:cNvSpPr>
          <p:nvPr>
            <p:ph type="body" idx="1"/>
          </p:nvPr>
        </p:nvSpPr>
        <p:spPr/>
        <p:txBody>
          <a:bodyPr/>
          <a:lstStyle/>
          <a:p>
            <a:r>
              <a:rPr lang="en-US" altLang="en-US" dirty="0"/>
              <a:t>The key is to move intelligently from one basic feasible </a:t>
            </a:r>
            <a:r>
              <a:rPr lang="en-US" altLang="en-US" dirty="0" smtClean="0"/>
              <a:t>solution (i.e., a vertex) </a:t>
            </a:r>
            <a:r>
              <a:rPr lang="en-US" altLang="en-US" dirty="0"/>
              <a:t>to another, with the goal of continually decreasing the cost function</a:t>
            </a:r>
          </a:p>
          <a:p>
            <a:r>
              <a:rPr lang="en-US" altLang="en-US" dirty="0"/>
              <a:t>The algorithm does this by determining the “best” variable to bring into the basis; this requires that another variable exit the basis, while </a:t>
            </a:r>
            <a:r>
              <a:rPr lang="en-US" altLang="en-US" dirty="0" smtClean="0"/>
              <a:t>always retaining </a:t>
            </a:r>
            <a:r>
              <a:rPr lang="en-US" altLang="en-US" dirty="0"/>
              <a:t>a basic, feasible </a:t>
            </a:r>
            <a:r>
              <a:rPr lang="en-US" altLang="en-US" dirty="0" smtClean="0"/>
              <a:t>solution</a:t>
            </a:r>
          </a:p>
          <a:p>
            <a:r>
              <a:rPr lang="en-US" altLang="en-US" dirty="0" smtClean="0"/>
              <a:t>This is called pivoting</a:t>
            </a:r>
            <a:endParaRPr lang="en-US" altLang="en-US" dirty="0"/>
          </a:p>
        </p:txBody>
      </p:sp>
      <p:sp>
        <p:nvSpPr>
          <p:cNvPr id="5"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16</a:t>
            </a:fld>
            <a:endParaRPr lang="en-US" dirty="0">
              <a:solidFill>
                <a:srgbClr val="1E0000"/>
              </a:solidFill>
            </a:endParaRPr>
          </a:p>
        </p:txBody>
      </p:sp>
    </p:spTree>
    <p:extLst>
      <p:ext uri="{BB962C8B-B14F-4D97-AF65-F5344CB8AC3E}">
        <p14:creationId xmlns:p14="http://schemas.microsoft.com/office/powerpoint/2010/main" val="3462432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10600" cy="1066800"/>
          </a:xfrm>
        </p:spPr>
        <p:txBody>
          <a:bodyPr/>
          <a:lstStyle/>
          <a:p>
            <a:r>
              <a:rPr lang="en-US" altLang="en-US" dirty="0"/>
              <a:t>Determination of Variable to </a:t>
            </a:r>
            <a:r>
              <a:rPr lang="en-US" altLang="en-US" dirty="0" smtClean="0"/>
              <a:t/>
            </a:r>
            <a:br>
              <a:rPr lang="en-US" altLang="en-US" dirty="0" smtClean="0"/>
            </a:br>
            <a:r>
              <a:rPr lang="en-US" altLang="en-US" dirty="0" smtClean="0"/>
              <a:t>Enter </a:t>
            </a:r>
            <a:r>
              <a:rPr lang="en-US" altLang="en-US" dirty="0"/>
              <a:t>the Basis </a:t>
            </a:r>
            <a:endParaRPr lang="en-US" dirty="0"/>
          </a:p>
        </p:txBody>
      </p:sp>
      <p:sp>
        <p:nvSpPr>
          <p:cNvPr id="3" name="Content Placeholder 2"/>
          <p:cNvSpPr>
            <a:spLocks noGrp="1"/>
          </p:cNvSpPr>
          <p:nvPr>
            <p:ph idx="1"/>
          </p:nvPr>
        </p:nvSpPr>
        <p:spPr>
          <a:xfrm>
            <a:off x="365760" y="1280160"/>
            <a:ext cx="8001000" cy="1920240"/>
          </a:xfrm>
        </p:spPr>
        <p:txBody>
          <a:bodyPr/>
          <a:lstStyle/>
          <a:p>
            <a:r>
              <a:rPr lang="en-US" altLang="en-US" dirty="0"/>
              <a:t>To determine which non-basic variable should enter the basis (i.e., one which currently 0), look at how the cost function changes w.r.t. to a change in a non-basic </a:t>
            </a:r>
            <a:r>
              <a:rPr lang="en-US" altLang="en-US" dirty="0" smtClean="0"/>
              <a:t>variable (i.e., one that is currently zero)</a:t>
            </a:r>
            <a:endParaRPr lang="en-US" alt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479330860"/>
              </p:ext>
            </p:extLst>
          </p:nvPr>
        </p:nvGraphicFramePr>
        <p:xfrm>
          <a:off x="927100" y="3276600"/>
          <a:ext cx="5586413" cy="2813050"/>
        </p:xfrm>
        <a:graphic>
          <a:graphicData uri="http://schemas.openxmlformats.org/presentationml/2006/ole">
            <mc:AlternateContent xmlns:mc="http://schemas.openxmlformats.org/markup-compatibility/2006">
              <mc:Choice xmlns:v="urn:schemas-microsoft-com:vml" Requires="v">
                <p:oleObj spid="_x0000_s15393" name="Equation" r:id="rId3" imgW="5600520" imgH="2819160" progId="Equation.DSMT4">
                  <p:embed/>
                </p:oleObj>
              </mc:Choice>
              <mc:Fallback>
                <p:oleObj name="Equation" r:id="rId3" imgW="5600520" imgH="2819160" progId="Equation.DSMT4">
                  <p:embed/>
                  <p:pic>
                    <p:nvPicPr>
                      <p:cNvPr id="0" name="Object 4"/>
                      <p:cNvPicPr>
                        <a:picLocks noChangeAspect="1" noChangeArrowheads="1"/>
                      </p:cNvPicPr>
                      <p:nvPr/>
                    </p:nvPicPr>
                    <p:blipFill>
                      <a:blip r:embed="rId4"/>
                      <a:srcRect/>
                      <a:stretch>
                        <a:fillRect/>
                      </a:stretch>
                    </p:blipFill>
                    <p:spPr bwMode="auto">
                      <a:xfrm>
                        <a:off x="927100" y="3276600"/>
                        <a:ext cx="5586413" cy="281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17</a:t>
            </a:fld>
            <a:endParaRPr lang="en-US" dirty="0">
              <a:solidFill>
                <a:srgbClr val="1E0000"/>
              </a:solidFill>
            </a:endParaRPr>
          </a:p>
        </p:txBody>
      </p:sp>
      <p:sp>
        <p:nvSpPr>
          <p:cNvPr id="6" name="TextBox 5"/>
          <p:cNvSpPr txBox="1"/>
          <p:nvPr/>
        </p:nvSpPr>
        <p:spPr>
          <a:xfrm>
            <a:off x="6629400" y="3200400"/>
            <a:ext cx="2130552" cy="3539430"/>
          </a:xfrm>
          <a:prstGeom prst="rect">
            <a:avLst/>
          </a:prstGeom>
          <a:solidFill>
            <a:schemeClr val="accent3">
              <a:lumMod val="95000"/>
            </a:schemeClr>
          </a:solidFill>
        </p:spPr>
        <p:txBody>
          <a:bodyPr wrap="square" rtlCol="0">
            <a:spAutoFit/>
          </a:bodyPr>
          <a:lstStyle/>
          <a:p>
            <a:r>
              <a:rPr lang="en-US" dirty="0" smtClean="0">
                <a:solidFill>
                  <a:srgbClr val="1E0000"/>
                </a:solidFill>
              </a:rPr>
              <a:t>Elements of </a:t>
            </a:r>
            <a:r>
              <a:rPr lang="en-US" b="1" dirty="0" err="1" smtClean="0">
                <a:solidFill>
                  <a:srgbClr val="1E0000"/>
                </a:solidFill>
              </a:rPr>
              <a:t>x</a:t>
            </a:r>
            <a:r>
              <a:rPr lang="en-US" baseline="-25000" dirty="0" err="1" smtClean="0">
                <a:solidFill>
                  <a:srgbClr val="1E0000"/>
                </a:solidFill>
              </a:rPr>
              <a:t>n</a:t>
            </a:r>
            <a:r>
              <a:rPr lang="en-US" dirty="0" smtClean="0">
                <a:solidFill>
                  <a:srgbClr val="1E0000"/>
                </a:solidFill>
              </a:rPr>
              <a:t> are all zero, but we </a:t>
            </a:r>
            <a:br>
              <a:rPr lang="en-US" dirty="0" smtClean="0">
                <a:solidFill>
                  <a:srgbClr val="1E0000"/>
                </a:solidFill>
              </a:rPr>
            </a:br>
            <a:r>
              <a:rPr lang="en-US" dirty="0" smtClean="0">
                <a:solidFill>
                  <a:srgbClr val="1E0000"/>
                </a:solidFill>
              </a:rPr>
              <a:t>are looking to change one to decrease the cost</a:t>
            </a:r>
            <a:endParaRPr lang="en-US" dirty="0">
              <a:solidFill>
                <a:srgbClr val="1E0000"/>
              </a:solidFill>
            </a:endParaRPr>
          </a:p>
        </p:txBody>
      </p:sp>
    </p:spTree>
    <p:extLst>
      <p:ext uri="{BB962C8B-B14F-4D97-AF65-F5344CB8AC3E}">
        <p14:creationId xmlns:p14="http://schemas.microsoft.com/office/powerpoint/2010/main" val="2048628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Determination of Variable to </a:t>
            </a:r>
            <a:br>
              <a:rPr lang="en-US" altLang="en-US" dirty="0"/>
            </a:br>
            <a:r>
              <a:rPr lang="en-US" altLang="en-US" dirty="0"/>
              <a:t>Enter the Basis </a:t>
            </a:r>
            <a:endParaRPr lang="en-US" dirty="0"/>
          </a:p>
        </p:txBody>
      </p:sp>
      <p:sp>
        <p:nvSpPr>
          <p:cNvPr id="3" name="Content Placeholder 2"/>
          <p:cNvSpPr>
            <a:spLocks noGrp="1"/>
          </p:cNvSpPr>
          <p:nvPr>
            <p:ph idx="1"/>
          </p:nvPr>
        </p:nvSpPr>
        <p:spPr>
          <a:xfrm>
            <a:off x="365760" y="1280160"/>
            <a:ext cx="8001000" cy="929640"/>
          </a:xfrm>
        </p:spPr>
        <p:txBody>
          <a:bodyPr/>
          <a:lstStyle/>
          <a:p>
            <a:r>
              <a:rPr lang="en-US" dirty="0" smtClean="0"/>
              <a:t>Define the reduced (or relative) cost coefficients as</a:t>
            </a:r>
          </a:p>
          <a:p>
            <a:endParaRPr lang="en-US" dirty="0"/>
          </a:p>
          <a:p>
            <a:endParaRPr lang="en-US" dirty="0" smtClean="0"/>
          </a:p>
          <a:p>
            <a:r>
              <a:rPr lang="en-US" dirty="0" smtClean="0"/>
              <a:t>Elements of this vector tell how the cost function will change for a change in a currently non-basic variable</a:t>
            </a:r>
          </a:p>
          <a:p>
            <a:r>
              <a:rPr lang="en-US" dirty="0" smtClean="0"/>
              <a:t>The variable to enter the basis is usually the one with the most negative relative cost</a:t>
            </a:r>
          </a:p>
          <a:p>
            <a:r>
              <a:rPr lang="en-US" dirty="0" smtClean="0"/>
              <a:t>If all the relative costs are nonnegative then we are at an optimal solution</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428477683"/>
              </p:ext>
            </p:extLst>
          </p:nvPr>
        </p:nvGraphicFramePr>
        <p:xfrm>
          <a:off x="914400" y="1981200"/>
          <a:ext cx="2635250" cy="506413"/>
        </p:xfrm>
        <a:graphic>
          <a:graphicData uri="http://schemas.openxmlformats.org/presentationml/2006/ole">
            <mc:AlternateContent xmlns:mc="http://schemas.openxmlformats.org/markup-compatibility/2006">
              <mc:Choice xmlns:v="urn:schemas-microsoft-com:vml" Requires="v">
                <p:oleObj spid="_x0000_s21533" name="Equation" r:id="rId3" imgW="2641320" imgH="507960" progId="Equation.DSMT4">
                  <p:embed/>
                </p:oleObj>
              </mc:Choice>
              <mc:Fallback>
                <p:oleObj name="Equation" r:id="rId3" imgW="2641320" imgH="507960" progId="Equation.DSMT4">
                  <p:embed/>
                  <p:pic>
                    <p:nvPicPr>
                      <p:cNvPr id="0" name="Object 3"/>
                      <p:cNvPicPr>
                        <a:picLocks noChangeAspect="1" noChangeArrowheads="1"/>
                      </p:cNvPicPr>
                      <p:nvPr/>
                    </p:nvPicPr>
                    <p:blipFill>
                      <a:blip r:embed="rId4"/>
                      <a:srcRect/>
                      <a:stretch>
                        <a:fillRect/>
                      </a:stretch>
                    </p:blipFill>
                    <p:spPr bwMode="auto">
                      <a:xfrm>
                        <a:off x="914400" y="1981200"/>
                        <a:ext cx="26352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18</a:t>
            </a:fld>
            <a:endParaRPr lang="en-US" dirty="0">
              <a:solidFill>
                <a:srgbClr val="1E0000"/>
              </a:solidFill>
            </a:endParaRPr>
          </a:p>
        </p:txBody>
      </p:sp>
      <p:sp>
        <p:nvSpPr>
          <p:cNvPr id="6" name="TextBox 5"/>
          <p:cNvSpPr txBox="1"/>
          <p:nvPr/>
        </p:nvSpPr>
        <p:spPr>
          <a:xfrm>
            <a:off x="4495800" y="1828800"/>
            <a:ext cx="3733800" cy="954107"/>
          </a:xfrm>
          <a:prstGeom prst="rect">
            <a:avLst/>
          </a:prstGeom>
          <a:solidFill>
            <a:schemeClr val="accent3">
              <a:lumMod val="95000"/>
            </a:schemeClr>
          </a:solidFill>
        </p:spPr>
        <p:txBody>
          <a:bodyPr wrap="square" rtlCol="0">
            <a:spAutoFit/>
          </a:bodyPr>
          <a:lstStyle/>
          <a:p>
            <a:r>
              <a:rPr lang="en-US" b="1" dirty="0" smtClean="0">
                <a:solidFill>
                  <a:srgbClr val="1E0000"/>
                </a:solidFill>
              </a:rPr>
              <a:t>r</a:t>
            </a:r>
            <a:r>
              <a:rPr lang="en-US" dirty="0" smtClean="0">
                <a:solidFill>
                  <a:srgbClr val="1E0000"/>
                </a:solidFill>
              </a:rPr>
              <a:t> is an n-m dimensional</a:t>
            </a:r>
            <a:br>
              <a:rPr lang="en-US" dirty="0" smtClean="0">
                <a:solidFill>
                  <a:srgbClr val="1E0000"/>
                </a:solidFill>
              </a:rPr>
            </a:br>
            <a:r>
              <a:rPr lang="en-US" dirty="0" smtClean="0">
                <a:solidFill>
                  <a:srgbClr val="1E0000"/>
                </a:solidFill>
              </a:rPr>
              <a:t>row vector  </a:t>
            </a:r>
            <a:endParaRPr lang="en-US" dirty="0">
              <a:solidFill>
                <a:srgbClr val="1E0000"/>
              </a:solidFill>
            </a:endParaRPr>
          </a:p>
        </p:txBody>
      </p:sp>
    </p:spTree>
    <p:extLst>
      <p:ext uri="{BB962C8B-B14F-4D97-AF65-F5344CB8AC3E}">
        <p14:creationId xmlns:p14="http://schemas.microsoft.com/office/powerpoint/2010/main" val="481522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Determination of Variable </a:t>
            </a:r>
            <a:br>
              <a:rPr lang="en-US" altLang="en-US" dirty="0"/>
            </a:br>
            <a:r>
              <a:rPr lang="en-US" altLang="en-US" dirty="0"/>
              <a:t>to Exit Basis</a:t>
            </a:r>
            <a:endParaRPr lang="en-US" dirty="0"/>
          </a:p>
        </p:txBody>
      </p:sp>
      <p:sp>
        <p:nvSpPr>
          <p:cNvPr id="3" name="Content Placeholder 2"/>
          <p:cNvSpPr>
            <a:spLocks noGrp="1"/>
          </p:cNvSpPr>
          <p:nvPr>
            <p:ph idx="1"/>
          </p:nvPr>
        </p:nvSpPr>
        <p:spPr>
          <a:xfrm>
            <a:off x="365760" y="1280160"/>
            <a:ext cx="8549640" cy="2453640"/>
          </a:xfrm>
        </p:spPr>
        <p:txBody>
          <a:bodyPr/>
          <a:lstStyle/>
          <a:p>
            <a:r>
              <a:rPr lang="en-US" altLang="en-US" dirty="0"/>
              <a:t>The new variable entering the </a:t>
            </a:r>
            <a:r>
              <a:rPr lang="en-US" altLang="en-US" dirty="0" smtClean="0"/>
              <a:t>basis, say a position j, causes </a:t>
            </a:r>
            <a:r>
              <a:rPr lang="en-US" altLang="en-US" dirty="0"/>
              <a:t>the values of all the other basic variables to change.  In order to retain a basic, feasible solution, we need to insure no basic variables become negative.  The change in the basic variables is given by </a:t>
            </a:r>
          </a:p>
        </p:txBody>
      </p:sp>
      <p:graphicFrame>
        <p:nvGraphicFramePr>
          <p:cNvPr id="4" name="Object 3"/>
          <p:cNvGraphicFramePr>
            <a:graphicFrameLocks noChangeAspect="1"/>
          </p:cNvGraphicFramePr>
          <p:nvPr>
            <p:extLst>
              <p:ext uri="{D42A27DB-BD31-4B8C-83A1-F6EECF244321}">
                <p14:modId xmlns:p14="http://schemas.microsoft.com/office/powerpoint/2010/main" val="3002306024"/>
              </p:ext>
            </p:extLst>
          </p:nvPr>
        </p:nvGraphicFramePr>
        <p:xfrm>
          <a:off x="914400" y="3763963"/>
          <a:ext cx="7189788" cy="1798637"/>
        </p:xfrm>
        <a:graphic>
          <a:graphicData uri="http://schemas.openxmlformats.org/presentationml/2006/ole">
            <mc:AlternateContent xmlns:mc="http://schemas.openxmlformats.org/markup-compatibility/2006">
              <mc:Choice xmlns:v="urn:schemas-microsoft-com:vml" Requires="v">
                <p:oleObj spid="_x0000_s16413" name="Equation" r:id="rId3" imgW="6806880" imgH="1701720" progId="Equation.DSMT4">
                  <p:embed/>
                </p:oleObj>
              </mc:Choice>
              <mc:Fallback>
                <p:oleObj name="Equation" r:id="rId3" imgW="6806880" imgH="1701720" progId="Equation.DSMT4">
                  <p:embed/>
                  <p:pic>
                    <p:nvPicPr>
                      <p:cNvPr id="0" name="Object 5"/>
                      <p:cNvPicPr>
                        <a:picLocks noChangeAspect="1" noChangeArrowheads="1"/>
                      </p:cNvPicPr>
                      <p:nvPr/>
                    </p:nvPicPr>
                    <p:blipFill>
                      <a:blip r:embed="rId4"/>
                      <a:srcRect/>
                      <a:stretch>
                        <a:fillRect/>
                      </a:stretch>
                    </p:blipFill>
                    <p:spPr bwMode="auto">
                      <a:xfrm>
                        <a:off x="914400" y="3763963"/>
                        <a:ext cx="7189788" cy="179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19</a:t>
            </a:fld>
            <a:endParaRPr lang="en-US" dirty="0">
              <a:solidFill>
                <a:srgbClr val="1E0000"/>
              </a:solidFill>
            </a:endParaRPr>
          </a:p>
        </p:txBody>
      </p:sp>
    </p:spTree>
    <p:extLst>
      <p:ext uri="{BB962C8B-B14F-4D97-AF65-F5344CB8AC3E}">
        <p14:creationId xmlns:p14="http://schemas.microsoft.com/office/powerpoint/2010/main" val="2955547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a:xfrm>
            <a:off x="365760" y="1280160"/>
            <a:ext cx="8244840" cy="1539240"/>
          </a:xfrm>
        </p:spPr>
        <p:txBody>
          <a:bodyPr/>
          <a:lstStyle/>
          <a:p>
            <a:r>
              <a:rPr lang="en-US" dirty="0" smtClean="0"/>
              <a:t>Homework 6 is due on Thursday </a:t>
            </a:r>
            <a:r>
              <a:rPr lang="en-US" dirty="0"/>
              <a:t>Nov </a:t>
            </a:r>
            <a:r>
              <a:rPr lang="en-US" dirty="0" smtClean="0"/>
              <a:t>27</a:t>
            </a:r>
          </a:p>
          <a:p>
            <a:r>
              <a:rPr lang="en-US" dirty="0" smtClean="0"/>
              <a:t>Read Chapters 3 and 8 (Economic Dispatch and Optimal Power Flow)</a:t>
            </a:r>
          </a:p>
          <a:p>
            <a:pPr lvl="1"/>
            <a:r>
              <a:rPr lang="en-US" dirty="0" smtClean="0"/>
              <a:t>Linear Programming is covered in Appendix 3B; the Interior Point </a:t>
            </a:r>
            <a:r>
              <a:rPr lang="en-US" dirty="0"/>
              <a:t>M</a:t>
            </a:r>
            <a:r>
              <a:rPr lang="en-US" dirty="0" smtClean="0"/>
              <a:t>ethod is covered in Appendix 8A</a:t>
            </a:r>
          </a:p>
          <a:p>
            <a:r>
              <a:rPr lang="en-US" dirty="0" smtClean="0"/>
              <a:t>Course evaluations are now available.  </a:t>
            </a:r>
            <a:r>
              <a:rPr lang="en-US" dirty="0" err="1" smtClean="0"/>
              <a:t>Goto</a:t>
            </a:r>
            <a:r>
              <a:rPr lang="en-US" dirty="0" smtClean="0"/>
              <a:t> pica.tamu.edu</a:t>
            </a:r>
          </a:p>
          <a:p>
            <a:pPr lvl="1"/>
            <a:r>
              <a:rPr lang="en-US" dirty="0" smtClean="0"/>
              <a:t>Please do the evaluation!!</a:t>
            </a:r>
            <a:endParaRPr lang="en-US" dirty="0"/>
          </a:p>
          <a:p>
            <a:endParaRPr lang="en-US" dirty="0"/>
          </a:p>
          <a:p>
            <a:pPr>
              <a:buClr>
                <a:srgbClr val="660033"/>
              </a:buClr>
            </a:pPr>
            <a:endParaRPr lang="en-US" dirty="0"/>
          </a:p>
          <a:p>
            <a:pPr>
              <a:buClr>
                <a:srgbClr val="660033"/>
              </a:buClr>
            </a:pPr>
            <a:endParaRPr lang="en-US" dirty="0"/>
          </a:p>
        </p:txBody>
      </p:sp>
      <p:sp>
        <p:nvSpPr>
          <p:cNvPr id="5" name="Slide Number Placeholder 3">
            <a:extLst>
              <a:ext uri="{FF2B5EF4-FFF2-40B4-BE49-F238E27FC236}">
                <a16:creationId xmlns:a16="http://schemas.microsoft.com/office/drawing/2014/main" id="{20591D1B-6648-46AD-9702-250844A05B68}"/>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a:t>
            </a:fld>
            <a:endParaRPr lang="en-US" dirty="0">
              <a:solidFill>
                <a:srgbClr val="1E0000"/>
              </a:solidFill>
            </a:endParaRPr>
          </a:p>
        </p:txBody>
      </p:sp>
    </p:spTree>
    <p:extLst>
      <p:ext uri="{BB962C8B-B14F-4D97-AF65-F5344CB8AC3E}">
        <p14:creationId xmlns:p14="http://schemas.microsoft.com/office/powerpoint/2010/main" val="28541881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Determination of Variable </a:t>
            </a:r>
            <a:br>
              <a:rPr lang="en-US" altLang="en-US" dirty="0"/>
            </a:br>
            <a:r>
              <a:rPr lang="en-US" altLang="en-US" dirty="0"/>
              <a:t>to Exit Basis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493921388"/>
              </p:ext>
            </p:extLst>
          </p:nvPr>
        </p:nvGraphicFramePr>
        <p:xfrm>
          <a:off x="444500" y="1338263"/>
          <a:ext cx="7754938" cy="2763837"/>
        </p:xfrm>
        <a:graphic>
          <a:graphicData uri="http://schemas.openxmlformats.org/presentationml/2006/ole">
            <mc:AlternateContent xmlns:mc="http://schemas.openxmlformats.org/markup-compatibility/2006">
              <mc:Choice xmlns:v="urn:schemas-microsoft-com:vml" Requires="v">
                <p:oleObj spid="_x0000_s17440" name="Equation" r:id="rId3" imgW="7340400" imgH="2616120" progId="Equation.DSMT4">
                  <p:embed/>
                </p:oleObj>
              </mc:Choice>
              <mc:Fallback>
                <p:oleObj name="Equation" r:id="rId3" imgW="7340400" imgH="2616120" progId="Equation.DSMT4">
                  <p:embed/>
                  <p:pic>
                    <p:nvPicPr>
                      <p:cNvPr id="0" name="Object 5"/>
                      <p:cNvPicPr>
                        <a:picLocks noChangeAspect="1" noChangeArrowheads="1"/>
                      </p:cNvPicPr>
                      <p:nvPr/>
                    </p:nvPicPr>
                    <p:blipFill>
                      <a:blip r:embed="rId4"/>
                      <a:srcRect/>
                      <a:stretch>
                        <a:fillRect/>
                      </a:stretch>
                    </p:blipFill>
                    <p:spPr bwMode="auto">
                      <a:xfrm>
                        <a:off x="444500" y="1338263"/>
                        <a:ext cx="7754938" cy="2763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20</a:t>
            </a:fld>
            <a:endParaRPr lang="en-US" dirty="0">
              <a:solidFill>
                <a:srgbClr val="1E0000"/>
              </a:solidFill>
            </a:endParaRPr>
          </a:p>
        </p:txBody>
      </p:sp>
    </p:spTree>
    <p:extLst>
      <p:ext uri="{BB962C8B-B14F-4D97-AF65-F5344CB8AC3E}">
        <p14:creationId xmlns:p14="http://schemas.microsoft.com/office/powerpoint/2010/main" val="27556944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Canonical Form</a:t>
            </a:r>
            <a:endParaRPr lang="en-US" dirty="0"/>
          </a:p>
        </p:txBody>
      </p:sp>
      <p:sp>
        <p:nvSpPr>
          <p:cNvPr id="3" name="Content Placeholder 2"/>
          <p:cNvSpPr>
            <a:spLocks noGrp="1"/>
          </p:cNvSpPr>
          <p:nvPr>
            <p:ph idx="1"/>
          </p:nvPr>
        </p:nvSpPr>
        <p:spPr>
          <a:xfrm>
            <a:off x="365760" y="1280160"/>
            <a:ext cx="8549640" cy="3733800"/>
          </a:xfrm>
        </p:spPr>
        <p:txBody>
          <a:bodyPr/>
          <a:lstStyle/>
          <a:p>
            <a:r>
              <a:rPr lang="en-US" dirty="0" smtClean="0"/>
              <a:t>The Simplex Method works by having the problem in what is known as canonical form</a:t>
            </a:r>
          </a:p>
          <a:p>
            <a:r>
              <a:rPr lang="en-US" dirty="0" smtClean="0"/>
              <a:t>Canonical form is defined as having the m basic variables with the property that each appears in only one equation, its coefficient in that equation is unity, and none of the other basic variables appear in the same equation</a:t>
            </a:r>
          </a:p>
          <a:p>
            <a:r>
              <a:rPr lang="en-US" dirty="0" smtClean="0"/>
              <a:t>Sometime canonical form is readily apparent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690277311"/>
              </p:ext>
            </p:extLst>
          </p:nvPr>
        </p:nvGraphicFramePr>
        <p:xfrm>
          <a:off x="1066800" y="5029200"/>
          <a:ext cx="3733800" cy="1708532"/>
        </p:xfrm>
        <a:graphic>
          <a:graphicData uri="http://schemas.openxmlformats.org/presentationml/2006/ole">
            <mc:AlternateContent xmlns:mc="http://schemas.openxmlformats.org/markup-compatibility/2006">
              <mc:Choice xmlns:v="urn:schemas-microsoft-com:vml" Requires="v">
                <p:oleObj spid="_x0000_s22558" name="Equation" r:id="rId3" imgW="4495680" imgH="2057400" progId="Equation.DSMT4">
                  <p:embed/>
                </p:oleObj>
              </mc:Choice>
              <mc:Fallback>
                <p:oleObj name="Equation" r:id="rId3" imgW="4495680" imgH="20574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5029200"/>
                        <a:ext cx="3733800" cy="1708532"/>
                      </a:xfrm>
                      <a:prstGeom prst="rect">
                        <a:avLst/>
                      </a:prstGeom>
                      <a:noFill/>
                      <a:ln>
                        <a:noFill/>
                      </a:ln>
                      <a:effectLst/>
                    </p:spPr>
                  </p:pic>
                </p:oleObj>
              </mc:Fallback>
            </mc:AlternateContent>
          </a:graphicData>
        </a:graphic>
      </p:graphicFrame>
      <p:sp>
        <p:nvSpPr>
          <p:cNvPr id="5"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21</a:t>
            </a:fld>
            <a:endParaRPr lang="en-US" dirty="0">
              <a:solidFill>
                <a:srgbClr val="1E0000"/>
              </a:solidFill>
            </a:endParaRPr>
          </a:p>
        </p:txBody>
      </p:sp>
      <p:sp>
        <p:nvSpPr>
          <p:cNvPr id="6" name="TextBox 5"/>
          <p:cNvSpPr txBox="1"/>
          <p:nvPr/>
        </p:nvSpPr>
        <p:spPr>
          <a:xfrm>
            <a:off x="5638801" y="4965918"/>
            <a:ext cx="2819400" cy="1815882"/>
          </a:xfrm>
          <a:prstGeom prst="rect">
            <a:avLst/>
          </a:prstGeom>
          <a:solidFill>
            <a:schemeClr val="accent3">
              <a:lumMod val="95000"/>
            </a:schemeClr>
          </a:solidFill>
        </p:spPr>
        <p:txBody>
          <a:bodyPr wrap="square" rtlCol="0">
            <a:spAutoFit/>
          </a:bodyPr>
          <a:lstStyle/>
          <a:p>
            <a:r>
              <a:rPr lang="en-US" dirty="0" smtClean="0">
                <a:solidFill>
                  <a:srgbClr val="1E0000"/>
                </a:solidFill>
              </a:rPr>
              <a:t>Note that with x</a:t>
            </a:r>
            <a:r>
              <a:rPr lang="en-US" baseline="-25000" dirty="0" smtClean="0">
                <a:solidFill>
                  <a:srgbClr val="1E0000"/>
                </a:solidFill>
              </a:rPr>
              <a:t>3</a:t>
            </a:r>
            <a:r>
              <a:rPr lang="en-US" dirty="0" smtClean="0">
                <a:solidFill>
                  <a:srgbClr val="1E0000"/>
                </a:solidFill>
              </a:rPr>
              <a:t> and x</a:t>
            </a:r>
            <a:r>
              <a:rPr lang="en-US" baseline="-25000" dirty="0" smtClean="0">
                <a:solidFill>
                  <a:srgbClr val="1E0000"/>
                </a:solidFill>
              </a:rPr>
              <a:t>4</a:t>
            </a:r>
            <a:r>
              <a:rPr lang="en-US" dirty="0" smtClean="0">
                <a:solidFill>
                  <a:srgbClr val="1E0000"/>
                </a:solidFill>
              </a:rPr>
              <a:t> as basic variables </a:t>
            </a:r>
            <a:r>
              <a:rPr lang="en-US" b="1" dirty="0" smtClean="0">
                <a:solidFill>
                  <a:srgbClr val="1E0000"/>
                </a:solidFill>
              </a:rPr>
              <a:t>A</a:t>
            </a:r>
            <a:r>
              <a:rPr lang="en-US" baseline="-25000" dirty="0" smtClean="0">
                <a:solidFill>
                  <a:srgbClr val="1E0000"/>
                </a:solidFill>
              </a:rPr>
              <a:t>B</a:t>
            </a:r>
            <a:r>
              <a:rPr lang="en-US" dirty="0" smtClean="0">
                <a:solidFill>
                  <a:srgbClr val="1E0000"/>
                </a:solidFill>
              </a:rPr>
              <a:t> is the identity matrix</a:t>
            </a:r>
            <a:endParaRPr lang="en-US" dirty="0">
              <a:solidFill>
                <a:srgbClr val="1E0000"/>
              </a:solidFill>
            </a:endParaRPr>
          </a:p>
        </p:txBody>
      </p:sp>
    </p:spTree>
    <p:extLst>
      <p:ext uri="{BB962C8B-B14F-4D97-AF65-F5344CB8AC3E}">
        <p14:creationId xmlns:p14="http://schemas.microsoft.com/office/powerpoint/2010/main" val="40292424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Canonical Form </a:t>
            </a:r>
            <a:endParaRPr lang="en-US" dirty="0"/>
          </a:p>
        </p:txBody>
      </p:sp>
      <p:sp>
        <p:nvSpPr>
          <p:cNvPr id="3" name="Content Placeholder 2"/>
          <p:cNvSpPr>
            <a:spLocks noGrp="1"/>
          </p:cNvSpPr>
          <p:nvPr>
            <p:ph idx="1"/>
          </p:nvPr>
        </p:nvSpPr>
        <p:spPr>
          <a:xfrm>
            <a:off x="365760" y="1280160"/>
            <a:ext cx="8549640" cy="1310640"/>
          </a:xfrm>
        </p:spPr>
        <p:txBody>
          <a:bodyPr/>
          <a:lstStyle/>
          <a:p>
            <a:r>
              <a:rPr lang="en-US" dirty="0" smtClean="0"/>
              <a:t>Other times canonical form is achieved by initially adding artificial variables to get an initial solution</a:t>
            </a:r>
          </a:p>
          <a:p>
            <a:r>
              <a:rPr lang="en-US" dirty="0" smtClean="0"/>
              <a:t>Example of the nutrition problem in canonical form with slack and artificial variables (denoted as </a:t>
            </a:r>
            <a:r>
              <a:rPr lang="en-US" b="1" dirty="0" smtClean="0"/>
              <a:t>y</a:t>
            </a:r>
            <a:r>
              <a:rPr lang="en-US" dirty="0" smtClean="0"/>
              <a:t>) used to get an initial basic feasible solution</a:t>
            </a:r>
            <a:endParaRPr lang="en-US" dirty="0"/>
          </a:p>
        </p:txBody>
      </p:sp>
      <p:sp>
        <p:nvSpPr>
          <p:cNvPr id="4"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22</a:t>
            </a:fld>
            <a:endParaRPr lang="en-US" dirty="0">
              <a:solidFill>
                <a:srgbClr val="1E0000"/>
              </a:solidFill>
            </a:endParaRPr>
          </a:p>
        </p:txBody>
      </p:sp>
      <p:graphicFrame>
        <p:nvGraphicFramePr>
          <p:cNvPr id="5" name="Object 4"/>
          <p:cNvGraphicFramePr>
            <a:graphicFrameLocks noGrp="1" noChangeAspect="1"/>
          </p:cNvGraphicFramePr>
          <p:nvPr>
            <p:extLst>
              <p:ext uri="{D42A27DB-BD31-4B8C-83A1-F6EECF244321}">
                <p14:modId xmlns:p14="http://schemas.microsoft.com/office/powerpoint/2010/main" val="1411829812"/>
              </p:ext>
            </p:extLst>
          </p:nvPr>
        </p:nvGraphicFramePr>
        <p:xfrm>
          <a:off x="519591" y="3675516"/>
          <a:ext cx="5274330" cy="2855913"/>
        </p:xfrm>
        <a:graphic>
          <a:graphicData uri="http://schemas.openxmlformats.org/presentationml/2006/ole">
            <mc:AlternateContent xmlns:mc="http://schemas.openxmlformats.org/markup-compatibility/2006">
              <mc:Choice xmlns:v="urn:schemas-microsoft-com:vml" Requires="v">
                <p:oleObj spid="_x0000_s23582" name="Equation" r:id="rId3" imgW="5816520" imgH="3149280" progId="Equation.DSMT4">
                  <p:embed/>
                </p:oleObj>
              </mc:Choice>
              <mc:Fallback>
                <p:oleObj name="Equation" r:id="rId3" imgW="5816520" imgH="3149280" progId="Equation.DSMT4">
                  <p:embed/>
                  <p:pic>
                    <p:nvPicPr>
                      <p:cNvPr id="0" name="Object 4"/>
                      <p:cNvPicPr>
                        <a:picLocks noGrp="1" noChangeAspect="1" noChangeArrowheads="1"/>
                      </p:cNvPicPr>
                      <p:nvPr/>
                    </p:nvPicPr>
                    <p:blipFill>
                      <a:blip r:embed="rId4"/>
                      <a:srcRect/>
                      <a:stretch>
                        <a:fillRect/>
                      </a:stretch>
                    </p:blipFill>
                    <p:spPr bwMode="auto">
                      <a:xfrm>
                        <a:off x="519591" y="3675516"/>
                        <a:ext cx="5274330" cy="2855913"/>
                      </a:xfrm>
                      <a:prstGeom prst="rect">
                        <a:avLst/>
                      </a:prstGeom>
                      <a:noFill/>
                      <a:ln>
                        <a:noFill/>
                      </a:ln>
                      <a:effectLst/>
                    </p:spPr>
                  </p:pic>
                </p:oleObj>
              </mc:Fallback>
            </mc:AlternateContent>
          </a:graphicData>
        </a:graphic>
      </p:graphicFrame>
      <p:sp>
        <p:nvSpPr>
          <p:cNvPr id="6" name="TextBox 5"/>
          <p:cNvSpPr txBox="1"/>
          <p:nvPr/>
        </p:nvSpPr>
        <p:spPr>
          <a:xfrm>
            <a:off x="5791200" y="3733800"/>
            <a:ext cx="2819400" cy="1815882"/>
          </a:xfrm>
          <a:prstGeom prst="rect">
            <a:avLst/>
          </a:prstGeom>
          <a:solidFill>
            <a:schemeClr val="accent3">
              <a:lumMod val="95000"/>
            </a:schemeClr>
          </a:solidFill>
        </p:spPr>
        <p:txBody>
          <a:bodyPr wrap="square" rtlCol="0">
            <a:spAutoFit/>
          </a:bodyPr>
          <a:lstStyle/>
          <a:p>
            <a:r>
              <a:rPr lang="en-US" dirty="0" smtClean="0">
                <a:solidFill>
                  <a:srgbClr val="1E0000"/>
                </a:solidFill>
              </a:rPr>
              <a:t>Note that with y</a:t>
            </a:r>
            <a:r>
              <a:rPr lang="en-US" baseline="-25000" dirty="0" smtClean="0">
                <a:solidFill>
                  <a:srgbClr val="1E0000"/>
                </a:solidFill>
              </a:rPr>
              <a:t>1</a:t>
            </a:r>
            <a:r>
              <a:rPr lang="en-US" dirty="0" smtClean="0">
                <a:solidFill>
                  <a:srgbClr val="1E0000"/>
                </a:solidFill>
              </a:rPr>
              <a:t>, y</a:t>
            </a:r>
            <a:r>
              <a:rPr lang="en-US" baseline="-25000" dirty="0" smtClean="0">
                <a:solidFill>
                  <a:srgbClr val="1E0000"/>
                </a:solidFill>
              </a:rPr>
              <a:t>2</a:t>
            </a:r>
            <a:r>
              <a:rPr lang="en-US" dirty="0" smtClean="0">
                <a:solidFill>
                  <a:srgbClr val="1E0000"/>
                </a:solidFill>
              </a:rPr>
              <a:t>, and y</a:t>
            </a:r>
            <a:r>
              <a:rPr lang="en-US" baseline="-25000" dirty="0">
                <a:solidFill>
                  <a:srgbClr val="1E0000"/>
                </a:solidFill>
              </a:rPr>
              <a:t>3</a:t>
            </a:r>
            <a:r>
              <a:rPr lang="en-US" dirty="0" smtClean="0">
                <a:solidFill>
                  <a:srgbClr val="1E0000"/>
                </a:solidFill>
              </a:rPr>
              <a:t> as basic variables </a:t>
            </a:r>
            <a:r>
              <a:rPr lang="en-US" b="1" dirty="0" smtClean="0">
                <a:solidFill>
                  <a:srgbClr val="1E0000"/>
                </a:solidFill>
              </a:rPr>
              <a:t>A</a:t>
            </a:r>
            <a:r>
              <a:rPr lang="en-US" baseline="-25000" dirty="0" smtClean="0">
                <a:solidFill>
                  <a:srgbClr val="1E0000"/>
                </a:solidFill>
              </a:rPr>
              <a:t>B</a:t>
            </a:r>
            <a:r>
              <a:rPr lang="en-US" dirty="0" smtClean="0">
                <a:solidFill>
                  <a:srgbClr val="1E0000"/>
                </a:solidFill>
              </a:rPr>
              <a:t> is the identity matrix</a:t>
            </a:r>
            <a:endParaRPr lang="en-US" dirty="0">
              <a:solidFill>
                <a:srgbClr val="1E0000"/>
              </a:solidFill>
            </a:endParaRPr>
          </a:p>
        </p:txBody>
      </p:sp>
    </p:spTree>
    <p:extLst>
      <p:ext uri="{BB962C8B-B14F-4D97-AF65-F5344CB8AC3E}">
        <p14:creationId xmlns:p14="http://schemas.microsoft.com/office/powerpoint/2010/main" val="42556099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LP Tableau</a:t>
            </a:r>
            <a:endParaRPr lang="en-US" dirty="0"/>
          </a:p>
        </p:txBody>
      </p:sp>
      <p:sp>
        <p:nvSpPr>
          <p:cNvPr id="3" name="Content Placeholder 2"/>
          <p:cNvSpPr>
            <a:spLocks noGrp="1"/>
          </p:cNvSpPr>
          <p:nvPr>
            <p:ph idx="1"/>
          </p:nvPr>
        </p:nvSpPr>
        <p:spPr>
          <a:xfrm>
            <a:off x="365760" y="1280160"/>
            <a:ext cx="8625840" cy="3733800"/>
          </a:xfrm>
        </p:spPr>
        <p:txBody>
          <a:bodyPr/>
          <a:lstStyle/>
          <a:p>
            <a:r>
              <a:rPr lang="en-US" dirty="0" smtClean="0"/>
              <a:t>With the system in canonical form, the Simplex solution process can be illustrated by forming what is known as the LP tableau</a:t>
            </a:r>
          </a:p>
          <a:p>
            <a:pPr lvl="1"/>
            <a:r>
              <a:rPr lang="en-US" dirty="0" smtClean="0"/>
              <a:t>Initially this corresponds to the </a:t>
            </a:r>
            <a:r>
              <a:rPr lang="en-US" b="1" dirty="0" smtClean="0"/>
              <a:t>A</a:t>
            </a:r>
            <a:r>
              <a:rPr lang="en-US" dirty="0" smtClean="0"/>
              <a:t> matrix, with a column appended to include the </a:t>
            </a:r>
            <a:r>
              <a:rPr lang="en-US" b="1" dirty="0" smtClean="0"/>
              <a:t>b</a:t>
            </a:r>
            <a:r>
              <a:rPr lang="en-US" dirty="0" smtClean="0"/>
              <a:t> vector, and a row added to give the relative cost coefficients; the last element is the negative of the cost function value</a:t>
            </a:r>
          </a:p>
          <a:p>
            <a:pPr lvl="1"/>
            <a:r>
              <a:rPr lang="en-US" dirty="0" smtClean="0"/>
              <a:t>Define the tableau as </a:t>
            </a:r>
            <a:r>
              <a:rPr lang="en-US" b="1" dirty="0" smtClean="0"/>
              <a:t>Y</a:t>
            </a:r>
            <a:r>
              <a:rPr lang="en-US" dirty="0" smtClean="0"/>
              <a:t>, with elements </a:t>
            </a:r>
            <a:r>
              <a:rPr lang="en-US" b="1" dirty="0" err="1" smtClean="0"/>
              <a:t>Y</a:t>
            </a:r>
            <a:r>
              <a:rPr lang="en-US" baseline="-25000" dirty="0" err="1" smtClean="0"/>
              <a:t>ij</a:t>
            </a:r>
            <a:endParaRPr lang="en-US" baseline="-25000" dirty="0" smtClean="0"/>
          </a:p>
          <a:p>
            <a:pPr lvl="1"/>
            <a:r>
              <a:rPr lang="en-US" dirty="0" smtClean="0"/>
              <a:t>In canonical form the last column of the tableau gives the values of the basic variables</a:t>
            </a:r>
            <a:endParaRPr lang="en-US" dirty="0"/>
          </a:p>
          <a:p>
            <a:r>
              <a:rPr lang="en-US" dirty="0" smtClean="0"/>
              <a:t>During the solution the tableau is updated by pivoting</a:t>
            </a:r>
          </a:p>
          <a:p>
            <a:pPr lvl="1"/>
            <a:endParaRPr lang="en-US" dirty="0"/>
          </a:p>
        </p:txBody>
      </p:sp>
      <p:sp>
        <p:nvSpPr>
          <p:cNvPr id="4"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23</a:t>
            </a:fld>
            <a:endParaRPr lang="en-US" dirty="0">
              <a:solidFill>
                <a:srgbClr val="1E0000"/>
              </a:solidFill>
            </a:endParaRPr>
          </a:p>
        </p:txBody>
      </p:sp>
    </p:spTree>
    <p:extLst>
      <p:ext uri="{BB962C8B-B14F-4D97-AF65-F5344CB8AC3E}">
        <p14:creationId xmlns:p14="http://schemas.microsoft.com/office/powerpoint/2010/main" val="21237512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LP Tableau for the Nutrition Problem with Artificial Variables</a:t>
            </a:r>
            <a:endParaRPr lang="en-US" dirty="0"/>
          </a:p>
        </p:txBody>
      </p:sp>
      <p:sp>
        <p:nvSpPr>
          <p:cNvPr id="3" name="Content Placeholder 2"/>
          <p:cNvSpPr>
            <a:spLocks noGrp="1"/>
          </p:cNvSpPr>
          <p:nvPr>
            <p:ph idx="1"/>
          </p:nvPr>
        </p:nvSpPr>
        <p:spPr>
          <a:xfrm>
            <a:off x="365760" y="1280160"/>
            <a:ext cx="8549640" cy="3733800"/>
          </a:xfrm>
        </p:spPr>
        <p:txBody>
          <a:bodyPr/>
          <a:lstStyle/>
          <a:p>
            <a:r>
              <a:rPr lang="en-US" dirty="0" smtClean="0"/>
              <a:t>When in canonical form the relative costs vector is</a:t>
            </a:r>
          </a:p>
          <a:p>
            <a:endParaRPr lang="en-US" dirty="0"/>
          </a:p>
          <a:p>
            <a:endParaRPr lang="en-US" dirty="0" smtClean="0"/>
          </a:p>
          <a:p>
            <a:pPr marL="0" indent="0">
              <a:buNone/>
            </a:pPr>
            <a:endParaRPr lang="en-US" dirty="0"/>
          </a:p>
          <a:p>
            <a:pPr marL="0" indent="0">
              <a:buNone/>
            </a:pPr>
            <a:endParaRPr lang="en-US" dirty="0"/>
          </a:p>
          <a:p>
            <a:r>
              <a:rPr lang="en-US" dirty="0" smtClean="0"/>
              <a:t>The initial tableau for the artificial problem is then</a:t>
            </a:r>
            <a:br>
              <a:rPr lang="en-US" dirty="0" smtClean="0"/>
            </a:br>
            <a:r>
              <a:rPr lang="en-US" dirty="0" smtClean="0"/>
              <a:t>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454013926"/>
              </p:ext>
            </p:extLst>
          </p:nvPr>
        </p:nvGraphicFramePr>
        <p:xfrm>
          <a:off x="720725" y="1797050"/>
          <a:ext cx="4432300" cy="2122488"/>
        </p:xfrm>
        <a:graphic>
          <a:graphicData uri="http://schemas.openxmlformats.org/presentationml/2006/ole">
            <mc:AlternateContent xmlns:mc="http://schemas.openxmlformats.org/markup-compatibility/2006">
              <mc:Choice xmlns:v="urn:schemas-microsoft-com:vml" Requires="v">
                <p:oleObj spid="_x0000_s24633" name="Equation" r:id="rId3" imgW="6895800" imgH="3301920" progId="Equation.DSMT4">
                  <p:embed/>
                </p:oleObj>
              </mc:Choice>
              <mc:Fallback>
                <p:oleObj name="Equation" r:id="rId3" imgW="6895800" imgH="3301920" progId="Equation.DSMT4">
                  <p:embed/>
                  <p:pic>
                    <p:nvPicPr>
                      <p:cNvPr id="0" name="Object 3"/>
                      <p:cNvPicPr>
                        <a:picLocks noChangeAspect="1" noChangeArrowheads="1"/>
                      </p:cNvPicPr>
                      <p:nvPr/>
                    </p:nvPicPr>
                    <p:blipFill>
                      <a:blip r:embed="rId4"/>
                      <a:srcRect/>
                      <a:stretch>
                        <a:fillRect/>
                      </a:stretch>
                    </p:blipFill>
                    <p:spPr bwMode="auto">
                      <a:xfrm>
                        <a:off x="720725" y="1797050"/>
                        <a:ext cx="4432300" cy="2122488"/>
                      </a:xfrm>
                      <a:prstGeom prst="rect">
                        <a:avLst/>
                      </a:prstGeom>
                      <a:noFill/>
                      <a:ln>
                        <a:noFill/>
                      </a:ln>
                      <a:effec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25295074"/>
              </p:ext>
            </p:extLst>
          </p:nvPr>
        </p:nvGraphicFramePr>
        <p:xfrm>
          <a:off x="838200" y="4495800"/>
          <a:ext cx="4615295" cy="1981200"/>
        </p:xfrm>
        <a:graphic>
          <a:graphicData uri="http://schemas.openxmlformats.org/presentationml/2006/ole">
            <mc:AlternateContent xmlns:mc="http://schemas.openxmlformats.org/markup-compatibility/2006">
              <mc:Choice xmlns:v="urn:schemas-microsoft-com:vml" Requires="v">
                <p:oleObj spid="_x0000_s24634" name="Equation" r:id="rId5" imgW="2603160" imgH="1117440" progId="Equation.DSMT4">
                  <p:embed/>
                </p:oleObj>
              </mc:Choice>
              <mc:Fallback>
                <p:oleObj name="Equation" r:id="rId5" imgW="2603160" imgH="1117440" progId="Equation.DSMT4">
                  <p:embed/>
                  <p:pic>
                    <p:nvPicPr>
                      <p:cNvPr id="0" name=""/>
                      <p:cNvPicPr/>
                      <p:nvPr/>
                    </p:nvPicPr>
                    <p:blipFill>
                      <a:blip r:embed="rId6"/>
                      <a:stretch>
                        <a:fillRect/>
                      </a:stretch>
                    </p:blipFill>
                    <p:spPr>
                      <a:xfrm>
                        <a:off x="838200" y="4495800"/>
                        <a:ext cx="4615295" cy="1981200"/>
                      </a:xfrm>
                      <a:prstGeom prst="rect">
                        <a:avLst/>
                      </a:prstGeom>
                    </p:spPr>
                  </p:pic>
                </p:oleObj>
              </mc:Fallback>
            </mc:AlternateContent>
          </a:graphicData>
        </a:graphic>
      </p:graphicFrame>
      <p:sp>
        <p:nvSpPr>
          <p:cNvPr id="6"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24</a:t>
            </a:fld>
            <a:endParaRPr lang="en-US" dirty="0">
              <a:solidFill>
                <a:srgbClr val="1E0000"/>
              </a:solidFill>
            </a:endParaRPr>
          </a:p>
        </p:txBody>
      </p:sp>
      <p:sp>
        <p:nvSpPr>
          <p:cNvPr id="7" name="TextBox 6"/>
          <p:cNvSpPr txBox="1"/>
          <p:nvPr/>
        </p:nvSpPr>
        <p:spPr>
          <a:xfrm>
            <a:off x="5791200" y="4343400"/>
            <a:ext cx="2819400" cy="1815882"/>
          </a:xfrm>
          <a:prstGeom prst="rect">
            <a:avLst/>
          </a:prstGeom>
          <a:solidFill>
            <a:schemeClr val="accent3">
              <a:lumMod val="95000"/>
            </a:schemeClr>
          </a:solidFill>
        </p:spPr>
        <p:txBody>
          <a:bodyPr wrap="square" rtlCol="0">
            <a:spAutoFit/>
          </a:bodyPr>
          <a:lstStyle/>
          <a:p>
            <a:r>
              <a:rPr lang="en-US" dirty="0" smtClean="0">
                <a:solidFill>
                  <a:srgbClr val="1E0000"/>
                </a:solidFill>
              </a:rPr>
              <a:t>Note the last column gives the values of the basic variables</a:t>
            </a:r>
          </a:p>
        </p:txBody>
      </p:sp>
    </p:spTree>
    <p:extLst>
      <p:ext uri="{BB962C8B-B14F-4D97-AF65-F5344CB8AC3E}">
        <p14:creationId xmlns:p14="http://schemas.microsoft.com/office/powerpoint/2010/main" val="14572685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LP Tableau Pivoting</a:t>
            </a:r>
            <a:endParaRPr lang="en-US" dirty="0"/>
          </a:p>
        </p:txBody>
      </p:sp>
      <p:sp>
        <p:nvSpPr>
          <p:cNvPr id="3" name="Content Placeholder 2"/>
          <p:cNvSpPr>
            <a:spLocks noGrp="1"/>
          </p:cNvSpPr>
          <p:nvPr>
            <p:ph idx="1"/>
          </p:nvPr>
        </p:nvSpPr>
        <p:spPr>
          <a:xfrm>
            <a:off x="365760" y="1280160"/>
            <a:ext cx="8702040" cy="3733800"/>
          </a:xfrm>
        </p:spPr>
        <p:txBody>
          <a:bodyPr/>
          <a:lstStyle/>
          <a:p>
            <a:r>
              <a:rPr lang="en-US" dirty="0" smtClean="0"/>
              <a:t>Pivoting is used to move from one basic feasible solution to another</a:t>
            </a:r>
          </a:p>
          <a:p>
            <a:pPr lvl="1"/>
            <a:r>
              <a:rPr lang="en-US" dirty="0" smtClean="0"/>
              <a:t>Select the pivot column (i.e., the variable coming into the basis, say q) as the one with the most negative relative cost</a:t>
            </a:r>
          </a:p>
          <a:p>
            <a:pPr lvl="1"/>
            <a:r>
              <a:rPr lang="en-US" dirty="0" smtClean="0"/>
              <a:t>Select the pivot row (i.e., the variable going out of the basis) as the one with the smallest ratio of x</a:t>
            </a:r>
            <a:r>
              <a:rPr lang="en-US" baseline="-25000" dirty="0" smtClean="0"/>
              <a:t>i</a:t>
            </a:r>
            <a:r>
              <a:rPr lang="en-US" dirty="0" smtClean="0"/>
              <a:t>/</a:t>
            </a:r>
            <a:r>
              <a:rPr lang="en-US" dirty="0" err="1" smtClean="0"/>
              <a:t>Y</a:t>
            </a:r>
            <a:r>
              <a:rPr lang="en-US" baseline="-25000" dirty="0" err="1" smtClean="0"/>
              <a:t>iq</a:t>
            </a:r>
            <a:r>
              <a:rPr lang="en-US" dirty="0" smtClean="0"/>
              <a:t> for </a:t>
            </a:r>
            <a:r>
              <a:rPr lang="en-US" dirty="0" err="1" smtClean="0"/>
              <a:t>Y</a:t>
            </a:r>
            <a:r>
              <a:rPr lang="en-US" baseline="-25000" dirty="0" err="1" smtClean="0"/>
              <a:t>iq</a:t>
            </a:r>
            <a:r>
              <a:rPr lang="en-US" dirty="0" smtClean="0"/>
              <a:t> &gt;0; define this as row p (x</a:t>
            </a:r>
            <a:r>
              <a:rPr lang="en-US" baseline="-25000" dirty="0" smtClean="0"/>
              <a:t>i</a:t>
            </a:r>
            <a:r>
              <a:rPr lang="en-US" dirty="0" smtClean="0"/>
              <a:t> is given in the last column)</a:t>
            </a:r>
            <a:endParaRPr lang="en-US" baseline="-25000" dirty="0" smtClean="0"/>
          </a:p>
        </p:txBody>
      </p:sp>
      <p:graphicFrame>
        <p:nvGraphicFramePr>
          <p:cNvPr id="5" name="Object 4"/>
          <p:cNvGraphicFramePr>
            <a:graphicFrameLocks noChangeAspect="1"/>
          </p:cNvGraphicFramePr>
          <p:nvPr>
            <p:extLst>
              <p:ext uri="{D42A27DB-BD31-4B8C-83A1-F6EECF244321}">
                <p14:modId xmlns:p14="http://schemas.microsoft.com/office/powerpoint/2010/main" val="2379876511"/>
              </p:ext>
            </p:extLst>
          </p:nvPr>
        </p:nvGraphicFramePr>
        <p:xfrm>
          <a:off x="1219200" y="4343400"/>
          <a:ext cx="5791200" cy="2063967"/>
        </p:xfrm>
        <a:graphic>
          <a:graphicData uri="http://schemas.openxmlformats.org/presentationml/2006/ole">
            <mc:AlternateContent xmlns:mc="http://schemas.openxmlformats.org/markup-compatibility/2006">
              <mc:Choice xmlns:v="urn:schemas-microsoft-com:vml" Requires="v">
                <p:oleObj spid="_x0000_s25633" name="Equation" r:id="rId3" imgW="7340400" imgH="2616120" progId="Equation.DSMT4">
                  <p:embed/>
                </p:oleObj>
              </mc:Choice>
              <mc:Fallback>
                <p:oleObj name="Equation" r:id="rId3" imgW="7340400" imgH="2616120" progId="Equation.DSMT4">
                  <p:embed/>
                  <p:pic>
                    <p:nvPicPr>
                      <p:cNvPr id="0" name="Object 3"/>
                      <p:cNvPicPr>
                        <a:picLocks noChangeAspect="1" noChangeArrowheads="1"/>
                      </p:cNvPicPr>
                      <p:nvPr/>
                    </p:nvPicPr>
                    <p:blipFill>
                      <a:blip r:embed="rId4"/>
                      <a:srcRect/>
                      <a:stretch>
                        <a:fillRect/>
                      </a:stretch>
                    </p:blipFill>
                    <p:spPr bwMode="auto">
                      <a:xfrm>
                        <a:off x="1219200" y="4343400"/>
                        <a:ext cx="5791200" cy="2063967"/>
                      </a:xfrm>
                      <a:prstGeom prst="rect">
                        <a:avLst/>
                      </a:prstGeom>
                      <a:noFill/>
                      <a:ln>
                        <a:noFill/>
                      </a:ln>
                      <a:effectLst/>
                    </p:spPr>
                  </p:pic>
                </p:oleObj>
              </mc:Fallback>
            </mc:AlternateContent>
          </a:graphicData>
        </a:graphic>
      </p:graphicFrame>
      <p:sp>
        <p:nvSpPr>
          <p:cNvPr id="6"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25</a:t>
            </a:fld>
            <a:endParaRPr lang="en-US" dirty="0">
              <a:solidFill>
                <a:srgbClr val="1E0000"/>
              </a:solidFill>
            </a:endParaRPr>
          </a:p>
        </p:txBody>
      </p:sp>
    </p:spTree>
    <p:extLst>
      <p:ext uri="{BB962C8B-B14F-4D97-AF65-F5344CB8AC3E}">
        <p14:creationId xmlns:p14="http://schemas.microsoft.com/office/powerpoint/2010/main" val="40892691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LP Tableau </a:t>
            </a:r>
            <a:r>
              <a:rPr lang="en-US" dirty="0" smtClean="0"/>
              <a:t>Pivoting for Nutrition Problem</a:t>
            </a:r>
            <a:endParaRPr lang="en-US" dirty="0"/>
          </a:p>
        </p:txBody>
      </p:sp>
      <p:sp>
        <p:nvSpPr>
          <p:cNvPr id="3" name="Content Placeholder 2"/>
          <p:cNvSpPr>
            <a:spLocks noGrp="1"/>
          </p:cNvSpPr>
          <p:nvPr>
            <p:ph idx="1"/>
          </p:nvPr>
        </p:nvSpPr>
        <p:spPr>
          <a:xfrm>
            <a:off x="365760" y="1280160"/>
            <a:ext cx="8001000" cy="701040"/>
          </a:xfrm>
        </p:spPr>
        <p:txBody>
          <a:bodyPr/>
          <a:lstStyle/>
          <a:p>
            <a:r>
              <a:rPr lang="en-US" dirty="0" smtClean="0"/>
              <a:t>Starting at</a:t>
            </a:r>
          </a:p>
          <a:p>
            <a:endParaRPr lang="en-US" dirty="0"/>
          </a:p>
          <a:p>
            <a:endParaRPr lang="en-US" dirty="0" smtClean="0"/>
          </a:p>
          <a:p>
            <a:endParaRPr lang="en-US" dirty="0"/>
          </a:p>
          <a:p>
            <a:endParaRPr lang="en-US" dirty="0" smtClean="0"/>
          </a:p>
          <a:p>
            <a:endParaRPr lang="en-US" dirty="0" smtClean="0"/>
          </a:p>
          <a:p>
            <a:r>
              <a:rPr lang="en-US" dirty="0" smtClean="0"/>
              <a:t>Pivot on column q=2; for row get minimum of {20/3, 12/3, 24/3), which is row p=2 </a:t>
            </a:r>
          </a:p>
          <a:p>
            <a:pPr marL="0" indent="0">
              <a:buNone/>
            </a:pPr>
            <a:r>
              <a:rPr lang="en-US" dirty="0" smtClean="0"/>
              <a:t>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971955579"/>
              </p:ext>
            </p:extLst>
          </p:nvPr>
        </p:nvGraphicFramePr>
        <p:xfrm>
          <a:off x="762000" y="1981200"/>
          <a:ext cx="4614863" cy="1981200"/>
        </p:xfrm>
        <a:graphic>
          <a:graphicData uri="http://schemas.openxmlformats.org/presentationml/2006/ole">
            <mc:AlternateContent xmlns:mc="http://schemas.openxmlformats.org/markup-compatibility/2006">
              <mc:Choice xmlns:v="urn:schemas-microsoft-com:vml" Requires="v">
                <p:oleObj spid="_x0000_s26651" name="Equation" r:id="rId3" imgW="2603160" imgH="1117440" progId="Equation.DSMT4">
                  <p:embed/>
                </p:oleObj>
              </mc:Choice>
              <mc:Fallback>
                <p:oleObj name="Equation" r:id="rId3" imgW="2603160" imgH="111744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981200"/>
                        <a:ext cx="46148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26</a:t>
            </a:fld>
            <a:endParaRPr lang="en-US" dirty="0">
              <a:solidFill>
                <a:srgbClr val="1E0000"/>
              </a:solidFill>
            </a:endParaRPr>
          </a:p>
        </p:txBody>
      </p:sp>
    </p:spTree>
    <p:extLst>
      <p:ext uri="{BB962C8B-B14F-4D97-AF65-F5344CB8AC3E}">
        <p14:creationId xmlns:p14="http://schemas.microsoft.com/office/powerpoint/2010/main" val="26419080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LP Tableau Pivoting</a:t>
            </a:r>
            <a:endParaRPr lang="en-US" dirty="0"/>
          </a:p>
        </p:txBody>
      </p:sp>
      <p:sp>
        <p:nvSpPr>
          <p:cNvPr id="3" name="Content Placeholder 2"/>
          <p:cNvSpPr>
            <a:spLocks noGrp="1"/>
          </p:cNvSpPr>
          <p:nvPr>
            <p:ph idx="1"/>
          </p:nvPr>
        </p:nvSpPr>
        <p:spPr>
          <a:xfrm>
            <a:off x="365760" y="1280160"/>
            <a:ext cx="8778240" cy="1082040"/>
          </a:xfrm>
        </p:spPr>
        <p:txBody>
          <a:bodyPr/>
          <a:lstStyle/>
          <a:p>
            <a:r>
              <a:rPr lang="en-US" dirty="0" smtClean="0"/>
              <a:t>Pivoting on element </a:t>
            </a:r>
            <a:r>
              <a:rPr lang="en-US" dirty="0" err="1" smtClean="0"/>
              <a:t>Y</a:t>
            </a:r>
            <a:r>
              <a:rPr lang="en-US" baseline="-25000" dirty="0" err="1" smtClean="0"/>
              <a:t>pq</a:t>
            </a:r>
            <a:r>
              <a:rPr lang="en-US" dirty="0" smtClean="0"/>
              <a:t> is done by </a:t>
            </a:r>
          </a:p>
          <a:p>
            <a:pPr lvl="1"/>
            <a:r>
              <a:rPr lang="en-US" dirty="0"/>
              <a:t>F</a:t>
            </a:r>
            <a:r>
              <a:rPr lang="en-US" dirty="0" smtClean="0"/>
              <a:t>irst dividing row p by </a:t>
            </a:r>
            <a:r>
              <a:rPr lang="en-US" dirty="0" err="1" smtClean="0"/>
              <a:t>Y</a:t>
            </a:r>
            <a:r>
              <a:rPr lang="en-US" baseline="-25000" dirty="0" err="1" smtClean="0"/>
              <a:t>pq</a:t>
            </a:r>
            <a:r>
              <a:rPr lang="en-US" dirty="0" smtClean="0"/>
              <a:t> to change the pivot element to unity.</a:t>
            </a:r>
          </a:p>
          <a:p>
            <a:pPr lvl="1"/>
            <a:r>
              <a:rPr lang="en-US" dirty="0" smtClean="0"/>
              <a:t>Then subtracting from the </a:t>
            </a:r>
            <a:r>
              <a:rPr lang="en-US" dirty="0"/>
              <a:t>k</a:t>
            </a:r>
            <a:r>
              <a:rPr lang="en-US" baseline="30000" dirty="0" smtClean="0"/>
              <a:t>th</a:t>
            </a:r>
            <a:r>
              <a:rPr lang="en-US" dirty="0" smtClean="0"/>
              <a:t> row </a:t>
            </a:r>
            <a:r>
              <a:rPr lang="en-US" dirty="0" err="1" smtClean="0"/>
              <a:t>Y</a:t>
            </a:r>
            <a:r>
              <a:rPr lang="en-US" baseline="-25000" dirty="0" err="1" smtClean="0"/>
              <a:t>kq</a:t>
            </a:r>
            <a:r>
              <a:rPr lang="en-US" dirty="0" smtClean="0"/>
              <a:t>/</a:t>
            </a:r>
            <a:r>
              <a:rPr lang="en-US" dirty="0" err="1" smtClean="0"/>
              <a:t>Y</a:t>
            </a:r>
            <a:r>
              <a:rPr lang="en-US" baseline="-25000" dirty="0" err="1" smtClean="0"/>
              <a:t>pq</a:t>
            </a:r>
            <a:r>
              <a:rPr lang="en-US" dirty="0" smtClean="0"/>
              <a:t> times the </a:t>
            </a:r>
            <a:r>
              <a:rPr lang="en-US" dirty="0" err="1" smtClean="0"/>
              <a:t>p</a:t>
            </a:r>
            <a:r>
              <a:rPr lang="en-US" baseline="30000" dirty="0" err="1" smtClean="0"/>
              <a:t>th</a:t>
            </a:r>
            <a:r>
              <a:rPr lang="en-US" dirty="0" smtClean="0"/>
              <a:t> row for all rows with </a:t>
            </a:r>
            <a:r>
              <a:rPr lang="en-US" dirty="0" err="1" smtClean="0"/>
              <a:t>Y</a:t>
            </a:r>
            <a:r>
              <a:rPr lang="en-US" baseline="-25000" dirty="0" err="1" smtClean="0"/>
              <a:t>kq</a:t>
            </a:r>
            <a:r>
              <a:rPr lang="en-US" dirty="0" smtClean="0"/>
              <a:t> &lt;&gt; 0</a:t>
            </a:r>
            <a:endParaRPr lang="en-US" dirty="0">
              <a:latin typeface="Symbol" panose="05050102010706020507" pitchFamily="18" charset="2"/>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111583786"/>
              </p:ext>
            </p:extLst>
          </p:nvPr>
        </p:nvGraphicFramePr>
        <p:xfrm>
          <a:off x="1981200" y="3048000"/>
          <a:ext cx="4114800" cy="1766519"/>
        </p:xfrm>
        <a:graphic>
          <a:graphicData uri="http://schemas.openxmlformats.org/presentationml/2006/ole">
            <mc:AlternateContent xmlns:mc="http://schemas.openxmlformats.org/markup-compatibility/2006">
              <mc:Choice xmlns:v="urn:schemas-microsoft-com:vml" Requires="v">
                <p:oleObj spid="_x0000_s27699" name="Equation" r:id="rId3" imgW="2603160" imgH="1117440" progId="Equation.DSMT4">
                  <p:embed/>
                </p:oleObj>
              </mc:Choice>
              <mc:Fallback>
                <p:oleObj name="Equation" r:id="rId3" imgW="2603160" imgH="1117440" progId="Equation.DSMT4">
                  <p:embed/>
                  <p:pic>
                    <p:nvPicPr>
                      <p:cNvPr id="0" name="Object 3"/>
                      <p:cNvPicPr>
                        <a:picLocks noChangeAspect="1" noChangeArrowheads="1"/>
                      </p:cNvPicPr>
                      <p:nvPr/>
                    </p:nvPicPr>
                    <p:blipFill>
                      <a:blip r:embed="rId4"/>
                      <a:srcRect/>
                      <a:stretch>
                        <a:fillRect/>
                      </a:stretch>
                    </p:blipFill>
                    <p:spPr bwMode="auto">
                      <a:xfrm>
                        <a:off x="1981200" y="3048000"/>
                        <a:ext cx="4114800" cy="1766519"/>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092716157"/>
              </p:ext>
            </p:extLst>
          </p:nvPr>
        </p:nvGraphicFramePr>
        <p:xfrm>
          <a:off x="457200" y="4876800"/>
          <a:ext cx="5999163" cy="1676400"/>
        </p:xfrm>
        <a:graphic>
          <a:graphicData uri="http://schemas.openxmlformats.org/presentationml/2006/ole">
            <mc:AlternateContent xmlns:mc="http://schemas.openxmlformats.org/markup-compatibility/2006">
              <mc:Choice xmlns:v="urn:schemas-microsoft-com:vml" Requires="v">
                <p:oleObj spid="_x0000_s27700" name="Equation" r:id="rId5" imgW="4000320" imgH="1117440" progId="Equation.DSMT4">
                  <p:embed/>
                </p:oleObj>
              </mc:Choice>
              <mc:Fallback>
                <p:oleObj name="Equation" r:id="rId5" imgW="4000320" imgH="1117440" progId="Equation.DSMT4">
                  <p:embed/>
                  <p:pic>
                    <p:nvPicPr>
                      <p:cNvPr id="0" name="Object 3"/>
                      <p:cNvPicPr>
                        <a:picLocks noChangeAspect="1" noChangeArrowheads="1"/>
                      </p:cNvPicPr>
                      <p:nvPr/>
                    </p:nvPicPr>
                    <p:blipFill>
                      <a:blip r:embed="rId6"/>
                      <a:srcRect/>
                      <a:stretch>
                        <a:fillRect/>
                      </a:stretch>
                    </p:blipFill>
                    <p:spPr bwMode="auto">
                      <a:xfrm>
                        <a:off x="457200" y="4876800"/>
                        <a:ext cx="5999163" cy="1676400"/>
                      </a:xfrm>
                      <a:prstGeom prst="rect">
                        <a:avLst/>
                      </a:prstGeom>
                      <a:noFill/>
                      <a:ln>
                        <a:noFill/>
                      </a:ln>
                    </p:spPr>
                  </p:pic>
                </p:oleObj>
              </mc:Fallback>
            </mc:AlternateContent>
          </a:graphicData>
        </a:graphic>
      </p:graphicFrame>
      <p:sp>
        <p:nvSpPr>
          <p:cNvPr id="6"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27</a:t>
            </a:fld>
            <a:endParaRPr lang="en-US" dirty="0">
              <a:solidFill>
                <a:srgbClr val="1E0000"/>
              </a:solidFill>
            </a:endParaRPr>
          </a:p>
        </p:txBody>
      </p:sp>
      <p:sp>
        <p:nvSpPr>
          <p:cNvPr id="7" name="TextBox 6"/>
          <p:cNvSpPr txBox="1"/>
          <p:nvPr/>
        </p:nvSpPr>
        <p:spPr>
          <a:xfrm>
            <a:off x="7010400" y="3276599"/>
            <a:ext cx="1978152" cy="2246769"/>
          </a:xfrm>
          <a:prstGeom prst="rect">
            <a:avLst/>
          </a:prstGeom>
          <a:solidFill>
            <a:schemeClr val="accent3">
              <a:lumMod val="95000"/>
            </a:schemeClr>
          </a:solidFill>
        </p:spPr>
        <p:txBody>
          <a:bodyPr wrap="square" rtlCol="0">
            <a:spAutoFit/>
          </a:bodyPr>
          <a:lstStyle/>
          <a:p>
            <a:r>
              <a:rPr lang="en-US" dirty="0" smtClean="0">
                <a:solidFill>
                  <a:srgbClr val="1E0000"/>
                </a:solidFill>
              </a:rPr>
              <a:t>I’m only showing</a:t>
            </a:r>
            <a:br>
              <a:rPr lang="en-US" dirty="0" smtClean="0">
                <a:solidFill>
                  <a:srgbClr val="1E0000"/>
                </a:solidFill>
              </a:rPr>
            </a:br>
            <a:r>
              <a:rPr lang="en-US" dirty="0" smtClean="0">
                <a:solidFill>
                  <a:srgbClr val="1E0000"/>
                </a:solidFill>
              </a:rPr>
              <a:t>fractions </a:t>
            </a:r>
            <a:br>
              <a:rPr lang="en-US" dirty="0" smtClean="0">
                <a:solidFill>
                  <a:srgbClr val="1E0000"/>
                </a:solidFill>
              </a:rPr>
            </a:br>
            <a:r>
              <a:rPr lang="en-US" dirty="0" smtClean="0">
                <a:solidFill>
                  <a:srgbClr val="1E0000"/>
                </a:solidFill>
              </a:rPr>
              <a:t>with two</a:t>
            </a:r>
            <a:br>
              <a:rPr lang="en-US" dirty="0" smtClean="0">
                <a:solidFill>
                  <a:srgbClr val="1E0000"/>
                </a:solidFill>
              </a:rPr>
            </a:br>
            <a:r>
              <a:rPr lang="en-US" dirty="0" smtClean="0">
                <a:solidFill>
                  <a:srgbClr val="1E0000"/>
                </a:solidFill>
              </a:rPr>
              <a:t>ROD digits</a:t>
            </a:r>
            <a:endParaRPr lang="en-US" dirty="0">
              <a:solidFill>
                <a:srgbClr val="1E0000"/>
              </a:solidFill>
            </a:endParaRPr>
          </a:p>
        </p:txBody>
      </p:sp>
    </p:spTree>
    <p:extLst>
      <p:ext uri="{BB962C8B-B14F-4D97-AF65-F5344CB8AC3E}">
        <p14:creationId xmlns:p14="http://schemas.microsoft.com/office/powerpoint/2010/main" val="5853717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34400" cy="1066800"/>
          </a:xfrm>
        </p:spPr>
        <p:txBody>
          <a:bodyPr/>
          <a:lstStyle/>
          <a:p>
            <a:r>
              <a:rPr lang="en-US" dirty="0"/>
              <a:t>LP Tableau </a:t>
            </a:r>
            <a:r>
              <a:rPr lang="en-US" dirty="0" smtClean="0"/>
              <a:t>Pivoting, Example, cont.</a:t>
            </a:r>
            <a:endParaRPr lang="en-US" dirty="0"/>
          </a:p>
        </p:txBody>
      </p:sp>
      <p:sp>
        <p:nvSpPr>
          <p:cNvPr id="3" name="Content Placeholder 2"/>
          <p:cNvSpPr>
            <a:spLocks noGrp="1"/>
          </p:cNvSpPr>
          <p:nvPr>
            <p:ph idx="1"/>
          </p:nvPr>
        </p:nvSpPr>
        <p:spPr/>
        <p:txBody>
          <a:bodyPr/>
          <a:lstStyle/>
          <a:p>
            <a:r>
              <a:rPr lang="en-US" dirty="0" smtClean="0"/>
              <a:t>Next pivot on column 1, row 3</a:t>
            </a:r>
          </a:p>
          <a:p>
            <a:endParaRPr lang="en-US" dirty="0"/>
          </a:p>
          <a:p>
            <a:endParaRPr lang="en-US" dirty="0" smtClean="0"/>
          </a:p>
          <a:p>
            <a:endParaRPr lang="en-US" dirty="0"/>
          </a:p>
          <a:p>
            <a:endParaRPr lang="en-US" dirty="0" smtClean="0"/>
          </a:p>
          <a:p>
            <a:r>
              <a:rPr lang="en-US" dirty="0" smtClean="0"/>
              <a:t>Which gives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824642521"/>
              </p:ext>
            </p:extLst>
          </p:nvPr>
        </p:nvGraphicFramePr>
        <p:xfrm>
          <a:off x="560388" y="1828800"/>
          <a:ext cx="5289550" cy="1981200"/>
        </p:xfrm>
        <a:graphic>
          <a:graphicData uri="http://schemas.openxmlformats.org/presentationml/2006/ole">
            <mc:AlternateContent xmlns:mc="http://schemas.openxmlformats.org/markup-compatibility/2006">
              <mc:Choice xmlns:v="urn:schemas-microsoft-com:vml" Requires="v">
                <p:oleObj spid="_x0000_s28723" name="Equation" r:id="rId3" imgW="2984400" imgH="1117440" progId="Equation.DSMT4">
                  <p:embed/>
                </p:oleObj>
              </mc:Choice>
              <mc:Fallback>
                <p:oleObj name="Equation" r:id="rId3" imgW="2984400" imgH="1117440" progId="Equation.DSMT4">
                  <p:embed/>
                  <p:pic>
                    <p:nvPicPr>
                      <p:cNvPr id="0" name="Object 4"/>
                      <p:cNvPicPr>
                        <a:picLocks noChangeAspect="1" noChangeArrowheads="1"/>
                      </p:cNvPicPr>
                      <p:nvPr/>
                    </p:nvPicPr>
                    <p:blipFill>
                      <a:blip r:embed="rId4"/>
                      <a:srcRect/>
                      <a:stretch>
                        <a:fillRect/>
                      </a:stretch>
                    </p:blipFill>
                    <p:spPr bwMode="auto">
                      <a:xfrm>
                        <a:off x="560388" y="1828800"/>
                        <a:ext cx="5289550" cy="1981200"/>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771956012"/>
              </p:ext>
            </p:extLst>
          </p:nvPr>
        </p:nvGraphicFramePr>
        <p:xfrm>
          <a:off x="501650" y="4495800"/>
          <a:ext cx="5986463" cy="1981200"/>
        </p:xfrm>
        <a:graphic>
          <a:graphicData uri="http://schemas.openxmlformats.org/presentationml/2006/ole">
            <mc:AlternateContent xmlns:mc="http://schemas.openxmlformats.org/markup-compatibility/2006">
              <mc:Choice xmlns:v="urn:schemas-microsoft-com:vml" Requires="v">
                <p:oleObj spid="_x0000_s28724" name="Equation" r:id="rId5" imgW="3377880" imgH="1117440" progId="Equation.DSMT4">
                  <p:embed/>
                </p:oleObj>
              </mc:Choice>
              <mc:Fallback>
                <p:oleObj name="Equation" r:id="rId5" imgW="3377880" imgH="1117440" progId="Equation.DSMT4">
                  <p:embed/>
                  <p:pic>
                    <p:nvPicPr>
                      <p:cNvPr id="0" name="Object 3"/>
                      <p:cNvPicPr>
                        <a:picLocks noChangeAspect="1" noChangeArrowheads="1"/>
                      </p:cNvPicPr>
                      <p:nvPr/>
                    </p:nvPicPr>
                    <p:blipFill>
                      <a:blip r:embed="rId6"/>
                      <a:srcRect/>
                      <a:stretch>
                        <a:fillRect/>
                      </a:stretch>
                    </p:blipFill>
                    <p:spPr bwMode="auto">
                      <a:xfrm>
                        <a:off x="501650" y="4495800"/>
                        <a:ext cx="59864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28</a:t>
            </a:fld>
            <a:endParaRPr lang="en-US" dirty="0">
              <a:solidFill>
                <a:srgbClr val="1E0000"/>
              </a:solidFill>
            </a:endParaRPr>
          </a:p>
        </p:txBody>
      </p:sp>
    </p:spTree>
    <p:extLst>
      <p:ext uri="{BB962C8B-B14F-4D97-AF65-F5344CB8AC3E}">
        <p14:creationId xmlns:p14="http://schemas.microsoft.com/office/powerpoint/2010/main" val="20222843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458200" cy="1066800"/>
          </a:xfrm>
        </p:spPr>
        <p:txBody>
          <a:bodyPr/>
          <a:lstStyle/>
          <a:p>
            <a:r>
              <a:rPr lang="en-US" dirty="0"/>
              <a:t>LP Tableau Pivoting, Example, cont.</a:t>
            </a:r>
          </a:p>
        </p:txBody>
      </p:sp>
      <p:sp>
        <p:nvSpPr>
          <p:cNvPr id="4"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29</a:t>
            </a:fld>
            <a:endParaRPr lang="en-US" dirty="0">
              <a:solidFill>
                <a:srgbClr val="1E0000"/>
              </a:solidFill>
            </a:endParaRPr>
          </a:p>
        </p:txBody>
      </p:sp>
      <p:sp>
        <p:nvSpPr>
          <p:cNvPr id="5" name="Content Placeholder 2"/>
          <p:cNvSpPr>
            <a:spLocks noGrp="1"/>
          </p:cNvSpPr>
          <p:nvPr>
            <p:ph idx="1"/>
          </p:nvPr>
        </p:nvSpPr>
        <p:spPr>
          <a:xfrm>
            <a:off x="365760" y="1280160"/>
            <a:ext cx="8001000" cy="3733800"/>
          </a:xfrm>
        </p:spPr>
        <p:txBody>
          <a:bodyPr/>
          <a:lstStyle/>
          <a:p>
            <a:r>
              <a:rPr lang="en-US" dirty="0" smtClean="0"/>
              <a:t>Next pivot on column 3, row 1</a:t>
            </a:r>
          </a:p>
          <a:p>
            <a:endParaRPr lang="en-US" dirty="0"/>
          </a:p>
          <a:p>
            <a:endParaRPr lang="en-US" dirty="0" smtClean="0"/>
          </a:p>
          <a:p>
            <a:endParaRPr lang="en-US" dirty="0"/>
          </a:p>
          <a:p>
            <a:endParaRPr lang="en-US" dirty="0" smtClean="0"/>
          </a:p>
          <a:p>
            <a:r>
              <a:rPr lang="en-US" dirty="0" smtClean="0"/>
              <a:t>Which gives</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734895435"/>
              </p:ext>
            </p:extLst>
          </p:nvPr>
        </p:nvGraphicFramePr>
        <p:xfrm>
          <a:off x="501650" y="4419600"/>
          <a:ext cx="5964238" cy="1981200"/>
        </p:xfrm>
        <a:graphic>
          <a:graphicData uri="http://schemas.openxmlformats.org/presentationml/2006/ole">
            <mc:AlternateContent xmlns:mc="http://schemas.openxmlformats.org/markup-compatibility/2006">
              <mc:Choice xmlns:v="urn:schemas-microsoft-com:vml" Requires="v">
                <p:oleObj spid="_x0000_s29765" name="Equation" r:id="rId3" imgW="3365280" imgH="1117440" progId="Equation.DSMT4">
                  <p:embed/>
                </p:oleObj>
              </mc:Choice>
              <mc:Fallback>
                <p:oleObj name="Equation" r:id="rId3" imgW="3365280" imgH="1117440" progId="Equation.DSMT4">
                  <p:embed/>
                  <p:pic>
                    <p:nvPicPr>
                      <p:cNvPr id="0" name="Object 4"/>
                      <p:cNvPicPr>
                        <a:picLocks noChangeAspect="1" noChangeArrowheads="1"/>
                      </p:cNvPicPr>
                      <p:nvPr/>
                    </p:nvPicPr>
                    <p:blipFill>
                      <a:blip r:embed="rId4"/>
                      <a:srcRect/>
                      <a:stretch>
                        <a:fillRect/>
                      </a:stretch>
                    </p:blipFill>
                    <p:spPr bwMode="auto">
                      <a:xfrm>
                        <a:off x="501650" y="4419600"/>
                        <a:ext cx="59642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6705600" y="2466769"/>
            <a:ext cx="1906524" cy="4056495"/>
          </a:xfrm>
          <a:prstGeom prst="rect">
            <a:avLst/>
          </a:prstGeom>
          <a:solidFill>
            <a:schemeClr val="accent3">
              <a:lumMod val="95000"/>
            </a:schemeClr>
          </a:solidFill>
        </p:spPr>
        <p:txBody>
          <a:bodyPr wrap="square" rtlCol="0">
            <a:spAutoFit/>
          </a:bodyPr>
          <a:lstStyle/>
          <a:p>
            <a:r>
              <a:rPr lang="en-US" dirty="0" smtClean="0">
                <a:solidFill>
                  <a:srgbClr val="1E0000"/>
                </a:solidFill>
              </a:rPr>
              <a:t>Since there are no</a:t>
            </a:r>
          </a:p>
          <a:p>
            <a:r>
              <a:rPr lang="en-US" dirty="0" smtClean="0">
                <a:solidFill>
                  <a:srgbClr val="1E0000"/>
                </a:solidFill>
              </a:rPr>
              <a:t>negative relative </a:t>
            </a:r>
            <a:br>
              <a:rPr lang="en-US" dirty="0" smtClean="0">
                <a:solidFill>
                  <a:srgbClr val="1E0000"/>
                </a:solidFill>
              </a:rPr>
            </a:br>
            <a:r>
              <a:rPr lang="en-US" dirty="0" smtClean="0">
                <a:solidFill>
                  <a:srgbClr val="1E0000"/>
                </a:solidFill>
              </a:rPr>
              <a:t>costs we are done with getting a starting solution</a:t>
            </a:r>
            <a:endParaRPr lang="en-US" dirty="0">
              <a:solidFill>
                <a:srgbClr val="1E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374251210"/>
              </p:ext>
            </p:extLst>
          </p:nvPr>
        </p:nvGraphicFramePr>
        <p:xfrm>
          <a:off x="457200" y="1828800"/>
          <a:ext cx="5986463" cy="1981200"/>
        </p:xfrm>
        <a:graphic>
          <a:graphicData uri="http://schemas.openxmlformats.org/presentationml/2006/ole">
            <mc:AlternateContent xmlns:mc="http://schemas.openxmlformats.org/markup-compatibility/2006">
              <mc:Choice xmlns:v="urn:schemas-microsoft-com:vml" Requires="v">
                <p:oleObj spid="_x0000_s29766" name="Equation" r:id="rId5" imgW="3377880" imgH="1117440" progId="Equation.DSMT4">
                  <p:embed/>
                </p:oleObj>
              </mc:Choice>
              <mc:Fallback>
                <p:oleObj name="Equation" r:id="rId5" imgW="3377880" imgH="1117440" progId="Equation.DSMT4">
                  <p:embed/>
                  <p:pic>
                    <p:nvPicPr>
                      <p:cNvPr id="0" name="Object 4"/>
                      <p:cNvPicPr>
                        <a:picLocks noChangeAspect="1" noChangeArrowheads="1"/>
                      </p:cNvPicPr>
                      <p:nvPr/>
                    </p:nvPicPr>
                    <p:blipFill>
                      <a:blip r:embed="rId6"/>
                      <a:srcRect/>
                      <a:stretch>
                        <a:fillRect/>
                      </a:stretch>
                    </p:blipFill>
                    <p:spPr bwMode="auto">
                      <a:xfrm>
                        <a:off x="457200" y="1828800"/>
                        <a:ext cx="59864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82857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a:extLst>
              <a:ext uri="{FF2B5EF4-FFF2-40B4-BE49-F238E27FC236}">
                <a16:creationId xmlns:a16="http://schemas.microsoft.com/office/drawing/2014/main" id="{DCC2630A-19BF-4D41-9457-1A103C69865F}"/>
              </a:ext>
            </a:extLst>
          </p:cNvPr>
          <p:cNvSpPr>
            <a:spLocks noGrp="1" noChangeArrowheads="1"/>
          </p:cNvSpPr>
          <p:nvPr>
            <p:ph type="title"/>
          </p:nvPr>
        </p:nvSpPr>
        <p:spPr>
          <a:xfrm>
            <a:off x="0" y="76200"/>
            <a:ext cx="9067800" cy="1066800"/>
          </a:xfrm>
        </p:spPr>
        <p:txBody>
          <a:bodyPr/>
          <a:lstStyle/>
          <a:p>
            <a:r>
              <a:rPr lang="en-US" altLang="en-US" dirty="0"/>
              <a:t>Quick Coverage of Linear Programming</a:t>
            </a:r>
          </a:p>
        </p:txBody>
      </p:sp>
      <p:sp>
        <p:nvSpPr>
          <p:cNvPr id="257031" name="Rectangle 7">
            <a:extLst>
              <a:ext uri="{FF2B5EF4-FFF2-40B4-BE49-F238E27FC236}">
                <a16:creationId xmlns:a16="http://schemas.microsoft.com/office/drawing/2014/main" id="{B5CDFD2C-6B07-4153-AF3E-F07BDA3F05DF}"/>
              </a:ext>
            </a:extLst>
          </p:cNvPr>
          <p:cNvSpPr>
            <a:spLocks noGrp="1" noChangeArrowheads="1"/>
          </p:cNvSpPr>
          <p:nvPr>
            <p:ph type="body" idx="1"/>
          </p:nvPr>
        </p:nvSpPr>
        <p:spPr>
          <a:xfrm>
            <a:off x="457200" y="1280160"/>
            <a:ext cx="8305800" cy="3733800"/>
          </a:xfrm>
        </p:spPr>
        <p:txBody>
          <a:bodyPr/>
          <a:lstStyle/>
          <a:p>
            <a:r>
              <a:rPr lang="en-US" altLang="en-US" dirty="0" smtClean="0"/>
              <a:t>Linear programming (LP) </a:t>
            </a:r>
            <a:r>
              <a:rPr lang="en-US" altLang="en-US" dirty="0"/>
              <a:t>is probably the most widely used mathematical programming technique</a:t>
            </a:r>
          </a:p>
          <a:p>
            <a:r>
              <a:rPr lang="en-US" altLang="en-US" dirty="0"/>
              <a:t>It is used to solve linear, constrained minimization (or maximization) problems in which the objective function and the constraints can be written as linear </a:t>
            </a:r>
            <a:r>
              <a:rPr lang="en-US" altLang="en-US" dirty="0" smtClean="0"/>
              <a:t>functions</a:t>
            </a:r>
            <a:endParaRPr lang="en-US" altLang="en-US" sz="2400" dirty="0"/>
          </a:p>
          <a:p>
            <a:r>
              <a:rPr lang="en-US" altLang="en-US" dirty="0" smtClean="0"/>
              <a:t>Initial concepts for LP were developed during World War 2 to optimize logistics </a:t>
            </a:r>
          </a:p>
          <a:p>
            <a:r>
              <a:rPr lang="en-US" altLang="en-US" dirty="0" smtClean="0"/>
              <a:t>In 1947 George Danzig developed the Simplex Method, that allowed large programs to be solved</a:t>
            </a:r>
          </a:p>
          <a:p>
            <a:r>
              <a:rPr lang="en-US" altLang="en-US" dirty="0" smtClean="0"/>
              <a:t>Interior point methods were developed in 1984</a:t>
            </a:r>
          </a:p>
        </p:txBody>
      </p:sp>
      <p:sp>
        <p:nvSpPr>
          <p:cNvPr id="5"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a:t>
            </a:fld>
            <a:endParaRPr lang="en-US" dirty="0">
              <a:solidFill>
                <a:srgbClr val="1E0000"/>
              </a:solidFill>
            </a:endParaRPr>
          </a:p>
        </p:txBody>
      </p:sp>
    </p:spTree>
    <p:extLst>
      <p:ext uri="{BB962C8B-B14F-4D97-AF65-F5344CB8AC3E}">
        <p14:creationId xmlns:p14="http://schemas.microsoft.com/office/powerpoint/2010/main" val="17630483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LP </a:t>
            </a:r>
            <a:r>
              <a:rPr lang="en-US" dirty="0" smtClean="0"/>
              <a:t>Tableau Full Problem</a:t>
            </a:r>
            <a:endParaRPr lang="en-US" dirty="0"/>
          </a:p>
        </p:txBody>
      </p:sp>
      <p:sp>
        <p:nvSpPr>
          <p:cNvPr id="3" name="Content Placeholder 2"/>
          <p:cNvSpPr>
            <a:spLocks noGrp="1"/>
          </p:cNvSpPr>
          <p:nvPr>
            <p:ph idx="1"/>
          </p:nvPr>
        </p:nvSpPr>
        <p:spPr>
          <a:xfrm>
            <a:off x="365760" y="1280160"/>
            <a:ext cx="8549640" cy="2225040"/>
          </a:xfrm>
        </p:spPr>
        <p:txBody>
          <a:bodyPr/>
          <a:lstStyle/>
          <a:p>
            <a:r>
              <a:rPr lang="en-US" dirty="0" smtClean="0"/>
              <a:t>The tableau from the end of the artificial problem is used as the starting point for the actual solution</a:t>
            </a:r>
          </a:p>
          <a:p>
            <a:pPr lvl="1"/>
            <a:r>
              <a:rPr lang="en-US" dirty="0" smtClean="0"/>
              <a:t>Remove the artificial variables</a:t>
            </a:r>
          </a:p>
          <a:p>
            <a:pPr lvl="1"/>
            <a:r>
              <a:rPr lang="en-US" dirty="0" smtClean="0"/>
              <a:t>Update the relative costs with the costs from the original problem and update the bottom right-hand corner value </a:t>
            </a:r>
          </a:p>
          <a:p>
            <a:pPr lvl="1"/>
            <a:endParaRPr lang="en-US" dirty="0"/>
          </a:p>
          <a:p>
            <a:pPr lvl="1"/>
            <a:endParaRPr lang="en-US" dirty="0" smtClean="0"/>
          </a:p>
          <a:p>
            <a:pPr lvl="1"/>
            <a:endParaRPr lang="en-US" dirty="0"/>
          </a:p>
          <a:p>
            <a:pPr lvl="1"/>
            <a:endParaRPr lang="en-US" dirty="0" smtClean="0"/>
          </a:p>
          <a:p>
            <a:pPr lvl="1"/>
            <a:endParaRPr lang="en-US" dirty="0"/>
          </a:p>
          <a:p>
            <a:r>
              <a:rPr lang="en-US" dirty="0" smtClean="0"/>
              <a:t>Since none of the relative costs are negative we are done with x</a:t>
            </a:r>
            <a:r>
              <a:rPr lang="en-US" baseline="-25000" dirty="0" smtClean="0"/>
              <a:t>1</a:t>
            </a:r>
            <a:r>
              <a:rPr lang="en-US" dirty="0" smtClean="0"/>
              <a:t>=4, x</a:t>
            </a:r>
            <a:r>
              <a:rPr lang="en-US" baseline="-25000" dirty="0" smtClean="0"/>
              <a:t>2</a:t>
            </a:r>
            <a:r>
              <a:rPr lang="en-US" dirty="0" smtClean="0"/>
              <a:t>=2.7 and x</a:t>
            </a:r>
            <a:r>
              <a:rPr lang="en-US" baseline="-25000" dirty="0" smtClean="0"/>
              <a:t>3</a:t>
            </a:r>
            <a:r>
              <a:rPr lang="en-US" dirty="0" smtClean="0"/>
              <a:t>=4</a:t>
            </a:r>
          </a:p>
          <a:p>
            <a:pPr marL="457200" lvl="1"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082331182"/>
              </p:ext>
            </p:extLst>
          </p:nvPr>
        </p:nvGraphicFramePr>
        <p:xfrm>
          <a:off x="1066800" y="3581400"/>
          <a:ext cx="6064250" cy="2179294"/>
        </p:xfrm>
        <a:graphic>
          <a:graphicData uri="http://schemas.openxmlformats.org/presentationml/2006/ole">
            <mc:AlternateContent xmlns:mc="http://schemas.openxmlformats.org/markup-compatibility/2006">
              <mc:Choice xmlns:v="urn:schemas-microsoft-com:vml" Requires="v">
                <p:oleObj spid="_x0000_s30751" name="Equation" r:id="rId3" imgW="7454880" imgH="2679480" progId="Equation.DSMT4">
                  <p:embed/>
                </p:oleObj>
              </mc:Choice>
              <mc:Fallback>
                <p:oleObj name="Equation" r:id="rId3" imgW="7454880" imgH="2679480" progId="Equation.DSMT4">
                  <p:embed/>
                  <p:pic>
                    <p:nvPicPr>
                      <p:cNvPr id="0" name="Object 3"/>
                      <p:cNvPicPr>
                        <a:picLocks noChangeAspect="1" noChangeArrowheads="1"/>
                      </p:cNvPicPr>
                      <p:nvPr/>
                    </p:nvPicPr>
                    <p:blipFill>
                      <a:blip r:embed="rId4"/>
                      <a:srcRect/>
                      <a:stretch>
                        <a:fillRect/>
                      </a:stretch>
                    </p:blipFill>
                    <p:spPr bwMode="auto">
                      <a:xfrm>
                        <a:off x="1066800" y="3581400"/>
                        <a:ext cx="6064250" cy="2179294"/>
                      </a:xfrm>
                      <a:prstGeom prst="rect">
                        <a:avLst/>
                      </a:prstGeom>
                      <a:noFill/>
                      <a:ln>
                        <a:noFill/>
                      </a:ln>
                    </p:spPr>
                  </p:pic>
                </p:oleObj>
              </mc:Fallback>
            </mc:AlternateContent>
          </a:graphicData>
        </a:graphic>
      </p:graphicFrame>
      <p:sp>
        <p:nvSpPr>
          <p:cNvPr id="5"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30</a:t>
            </a:fld>
            <a:endParaRPr lang="en-US" dirty="0">
              <a:solidFill>
                <a:srgbClr val="1E0000"/>
              </a:solidFill>
            </a:endParaRPr>
          </a:p>
        </p:txBody>
      </p:sp>
    </p:spTree>
    <p:extLst>
      <p:ext uri="{BB962C8B-B14F-4D97-AF65-F5344CB8AC3E}">
        <p14:creationId xmlns:p14="http://schemas.microsoft.com/office/powerpoint/2010/main" val="1588632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82000" cy="1066800"/>
          </a:xfrm>
        </p:spPr>
        <p:txBody>
          <a:bodyPr/>
          <a:lstStyle/>
          <a:p>
            <a:r>
              <a:rPr lang="en-US" dirty="0"/>
              <a:t>Marginal Costs of Constraint Enforcement</a:t>
            </a:r>
          </a:p>
        </p:txBody>
      </p:sp>
      <p:graphicFrame>
        <p:nvGraphicFramePr>
          <p:cNvPr id="4" name="Object 3"/>
          <p:cNvGraphicFramePr>
            <a:graphicFrameLocks noChangeAspect="1"/>
          </p:cNvGraphicFramePr>
          <p:nvPr>
            <p:extLst>
              <p:ext uri="{D42A27DB-BD31-4B8C-83A1-F6EECF244321}">
                <p14:modId xmlns:p14="http://schemas.microsoft.com/office/powerpoint/2010/main" val="3792646388"/>
              </p:ext>
            </p:extLst>
          </p:nvPr>
        </p:nvGraphicFramePr>
        <p:xfrm>
          <a:off x="457200" y="1371600"/>
          <a:ext cx="7513637" cy="4032250"/>
        </p:xfrm>
        <a:graphic>
          <a:graphicData uri="http://schemas.openxmlformats.org/presentationml/2006/ole">
            <mc:AlternateContent xmlns:mc="http://schemas.openxmlformats.org/markup-compatibility/2006">
              <mc:Choice xmlns:v="urn:schemas-microsoft-com:vml" Requires="v">
                <p:oleObj spid="_x0000_s19484" name="Equation" r:id="rId3" imgW="7480080" imgH="4012920" progId="Equation.DSMT4">
                  <p:embed/>
                </p:oleObj>
              </mc:Choice>
              <mc:Fallback>
                <p:oleObj name="Equation" r:id="rId3" imgW="7480080" imgH="4012920" progId="Equation.DSMT4">
                  <p:embed/>
                  <p:pic>
                    <p:nvPicPr>
                      <p:cNvPr id="0" name="Object 4"/>
                      <p:cNvPicPr>
                        <a:picLocks noChangeAspect="1" noChangeArrowheads="1"/>
                      </p:cNvPicPr>
                      <p:nvPr/>
                    </p:nvPicPr>
                    <p:blipFill>
                      <a:blip r:embed="rId4"/>
                      <a:srcRect/>
                      <a:stretch>
                        <a:fillRect/>
                      </a:stretch>
                    </p:blipFill>
                    <p:spPr bwMode="auto">
                      <a:xfrm>
                        <a:off x="457200" y="1371600"/>
                        <a:ext cx="7513637" cy="4032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31</a:t>
            </a:fld>
            <a:endParaRPr lang="en-US" dirty="0">
              <a:solidFill>
                <a:srgbClr val="1E0000"/>
              </a:solidFill>
            </a:endParaRPr>
          </a:p>
        </p:txBody>
      </p:sp>
      <p:sp>
        <p:nvSpPr>
          <p:cNvPr id="6" name="TextBox 5"/>
          <p:cNvSpPr txBox="1"/>
          <p:nvPr/>
        </p:nvSpPr>
        <p:spPr>
          <a:xfrm>
            <a:off x="457200" y="5562600"/>
            <a:ext cx="7848600" cy="954107"/>
          </a:xfrm>
          <a:prstGeom prst="rect">
            <a:avLst/>
          </a:prstGeom>
          <a:solidFill>
            <a:schemeClr val="accent3">
              <a:lumMod val="95000"/>
            </a:schemeClr>
          </a:solidFill>
        </p:spPr>
        <p:txBody>
          <a:bodyPr wrap="square" rtlCol="0">
            <a:spAutoFit/>
          </a:bodyPr>
          <a:lstStyle/>
          <a:p>
            <a:r>
              <a:rPr lang="en-US" dirty="0" smtClean="0">
                <a:solidFill>
                  <a:srgbClr val="1E0000"/>
                </a:solidFill>
              </a:rPr>
              <a:t>The marginal costs will be used to determine the OPF locational marginal costs (LMPs)</a:t>
            </a:r>
            <a:endParaRPr lang="en-US" dirty="0">
              <a:solidFill>
                <a:srgbClr val="1E0000"/>
              </a:solidFill>
            </a:endParaRPr>
          </a:p>
        </p:txBody>
      </p:sp>
    </p:spTree>
    <p:extLst>
      <p:ext uri="{BB962C8B-B14F-4D97-AF65-F5344CB8AC3E}">
        <p14:creationId xmlns:p14="http://schemas.microsoft.com/office/powerpoint/2010/main" val="33999517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 Problem Marginal Costs</a:t>
            </a:r>
            <a:endParaRPr lang="en-US" dirty="0"/>
          </a:p>
        </p:txBody>
      </p:sp>
      <p:sp>
        <p:nvSpPr>
          <p:cNvPr id="3" name="Content Placeholder 2"/>
          <p:cNvSpPr>
            <a:spLocks noGrp="1"/>
          </p:cNvSpPr>
          <p:nvPr>
            <p:ph idx="1"/>
          </p:nvPr>
        </p:nvSpPr>
        <p:spPr>
          <a:xfrm>
            <a:off x="365760" y="1280160"/>
            <a:ext cx="8001000" cy="1234440"/>
          </a:xfrm>
        </p:spPr>
        <p:txBody>
          <a:bodyPr/>
          <a:lstStyle/>
          <a:p>
            <a:r>
              <a:rPr lang="en-US" dirty="0" smtClean="0"/>
              <a:t>In this problem we had basic variables 1, 2, 3; </a:t>
            </a:r>
            <a:r>
              <a:rPr lang="en-US" dirty="0" err="1" smtClean="0"/>
              <a:t>nonbasic</a:t>
            </a:r>
            <a:r>
              <a:rPr lang="en-US" dirty="0" smtClean="0"/>
              <a:t> variables of 4 and 5</a:t>
            </a:r>
            <a:endParaRPr lang="en-US" dirty="0"/>
          </a:p>
        </p:txBody>
      </p:sp>
      <p:sp>
        <p:nvSpPr>
          <p:cNvPr id="4"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32</a:t>
            </a:fld>
            <a:endParaRPr lang="en-US" dirty="0">
              <a:solidFill>
                <a:srgbClr val="1E000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726279454"/>
              </p:ext>
            </p:extLst>
          </p:nvPr>
        </p:nvGraphicFramePr>
        <p:xfrm>
          <a:off x="914401" y="2209800"/>
          <a:ext cx="6553199" cy="3035106"/>
        </p:xfrm>
        <a:graphic>
          <a:graphicData uri="http://schemas.openxmlformats.org/presentationml/2006/ole">
            <mc:AlternateContent xmlns:mc="http://schemas.openxmlformats.org/markup-compatibility/2006">
              <mc:Choice xmlns:v="urn:schemas-microsoft-com:vml" Requires="v">
                <p:oleObj spid="_x0000_s31777" name="Equation" r:id="rId3" imgW="7238880" imgH="3352680" progId="Equation.DSMT4">
                  <p:embed/>
                </p:oleObj>
              </mc:Choice>
              <mc:Fallback>
                <p:oleObj name="Equation" r:id="rId3" imgW="7238880" imgH="3352680" progId="Equation.DSMT4">
                  <p:embed/>
                  <p:pic>
                    <p:nvPicPr>
                      <p:cNvPr id="0" name="Object 4"/>
                      <p:cNvPicPr>
                        <a:picLocks noChangeAspect="1" noChangeArrowheads="1"/>
                      </p:cNvPicPr>
                      <p:nvPr/>
                    </p:nvPicPr>
                    <p:blipFill>
                      <a:blip r:embed="rId4"/>
                      <a:srcRect/>
                      <a:stretch>
                        <a:fillRect/>
                      </a:stretch>
                    </p:blipFill>
                    <p:spPr bwMode="auto">
                      <a:xfrm>
                        <a:off x="914401" y="2209800"/>
                        <a:ext cx="6553199" cy="3035106"/>
                      </a:xfrm>
                      <a:prstGeom prst="rect">
                        <a:avLst/>
                      </a:prstGeom>
                      <a:noFill/>
                      <a:ln>
                        <a:noFill/>
                      </a:ln>
                      <a:effectLst/>
                      <a:extLst/>
                    </p:spPr>
                  </p:pic>
                </p:oleObj>
              </mc:Fallback>
            </mc:AlternateContent>
          </a:graphicData>
        </a:graphic>
      </p:graphicFrame>
      <p:sp>
        <p:nvSpPr>
          <p:cNvPr id="7" name="TextBox 6"/>
          <p:cNvSpPr txBox="1"/>
          <p:nvPr/>
        </p:nvSpPr>
        <p:spPr>
          <a:xfrm>
            <a:off x="549729" y="5168205"/>
            <a:ext cx="7772400" cy="1384995"/>
          </a:xfrm>
          <a:prstGeom prst="rect">
            <a:avLst/>
          </a:prstGeom>
          <a:solidFill>
            <a:schemeClr val="accent3">
              <a:lumMod val="95000"/>
            </a:schemeClr>
          </a:solidFill>
        </p:spPr>
        <p:txBody>
          <a:bodyPr wrap="square" rtlCol="0">
            <a:spAutoFit/>
          </a:bodyPr>
          <a:lstStyle/>
          <a:p>
            <a:r>
              <a:rPr lang="en-US" dirty="0" smtClean="0">
                <a:solidFill>
                  <a:srgbClr val="1E0000"/>
                </a:solidFill>
              </a:rPr>
              <a:t>There is no marginal cost with the first constraint since it is not binding; values tell how cost changes if the </a:t>
            </a:r>
            <a:r>
              <a:rPr lang="en-US" b="1" dirty="0" smtClean="0">
                <a:solidFill>
                  <a:srgbClr val="1E0000"/>
                </a:solidFill>
              </a:rPr>
              <a:t>b</a:t>
            </a:r>
            <a:r>
              <a:rPr lang="en-US" dirty="0" smtClean="0">
                <a:solidFill>
                  <a:srgbClr val="1E0000"/>
                </a:solidFill>
              </a:rPr>
              <a:t> values were changed</a:t>
            </a:r>
            <a:endParaRPr lang="en-US" dirty="0">
              <a:solidFill>
                <a:srgbClr val="1E0000"/>
              </a:solidFill>
            </a:endParaRPr>
          </a:p>
        </p:txBody>
      </p:sp>
    </p:spTree>
    <p:extLst>
      <p:ext uri="{BB962C8B-B14F-4D97-AF65-F5344CB8AC3E}">
        <p14:creationId xmlns:p14="http://schemas.microsoft.com/office/powerpoint/2010/main" val="13542524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A953D-ACC8-4EFB-9AE7-FC1969128607}"/>
              </a:ext>
            </a:extLst>
          </p:cNvPr>
          <p:cNvSpPr>
            <a:spLocks noGrp="1"/>
          </p:cNvSpPr>
          <p:nvPr>
            <p:ph type="title"/>
          </p:nvPr>
        </p:nvSpPr>
        <p:spPr/>
        <p:txBody>
          <a:bodyPr/>
          <a:lstStyle/>
          <a:p>
            <a:r>
              <a:rPr lang="en-US" dirty="0"/>
              <a:t>Lumber Mill Example Solution</a:t>
            </a:r>
          </a:p>
        </p:txBody>
      </p:sp>
      <p:graphicFrame>
        <p:nvGraphicFramePr>
          <p:cNvPr id="4" name="Object 4">
            <a:extLst>
              <a:ext uri="{FF2B5EF4-FFF2-40B4-BE49-F238E27FC236}">
                <a16:creationId xmlns:a16="http://schemas.microsoft.com/office/drawing/2014/main" id="{B8C6118A-339F-45B5-AAED-59291D2BA950}"/>
              </a:ext>
            </a:extLst>
          </p:cNvPr>
          <p:cNvGraphicFramePr>
            <a:graphicFrameLocks noChangeAspect="1"/>
          </p:cNvGraphicFramePr>
          <p:nvPr>
            <p:extLst>
              <p:ext uri="{D42A27DB-BD31-4B8C-83A1-F6EECF244321}">
                <p14:modId xmlns:p14="http://schemas.microsoft.com/office/powerpoint/2010/main" val="2259387330"/>
              </p:ext>
            </p:extLst>
          </p:nvPr>
        </p:nvGraphicFramePr>
        <p:xfrm>
          <a:off x="457200" y="1280160"/>
          <a:ext cx="6548438" cy="3821113"/>
        </p:xfrm>
        <a:graphic>
          <a:graphicData uri="http://schemas.openxmlformats.org/presentationml/2006/ole">
            <mc:AlternateContent xmlns:mc="http://schemas.openxmlformats.org/markup-compatibility/2006">
              <mc:Choice xmlns:v="urn:schemas-microsoft-com:vml" Requires="v">
                <p:oleObj spid="_x0000_s11370" name="Equation" r:id="rId3" imgW="6527520" imgH="3809880" progId="Equation.DSMT4">
                  <p:embed/>
                </p:oleObj>
              </mc:Choice>
              <mc:Fallback>
                <p:oleObj name="Equation" r:id="rId3" imgW="6527520" imgH="3809880" progId="Equation.DSMT4">
                  <p:embed/>
                  <p:pic>
                    <p:nvPicPr>
                      <p:cNvPr id="0" name=""/>
                      <p:cNvPicPr>
                        <a:picLocks noChangeAspect="1" noChangeArrowheads="1"/>
                      </p:cNvPicPr>
                      <p:nvPr/>
                    </p:nvPicPr>
                    <p:blipFill>
                      <a:blip r:embed="rId4"/>
                      <a:srcRect/>
                      <a:stretch>
                        <a:fillRect/>
                      </a:stretch>
                    </p:blipFill>
                    <p:spPr bwMode="auto">
                      <a:xfrm>
                        <a:off x="457200" y="1280160"/>
                        <a:ext cx="6548438" cy="3821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TextBox 10">
            <a:extLst>
              <a:ext uri="{FF2B5EF4-FFF2-40B4-BE49-F238E27FC236}">
                <a16:creationId xmlns:a16="http://schemas.microsoft.com/office/drawing/2014/main" id="{247B02A2-B25A-4312-B61D-4BBE20BA8305}"/>
              </a:ext>
            </a:extLst>
          </p:cNvPr>
          <p:cNvSpPr txBox="1"/>
          <p:nvPr/>
        </p:nvSpPr>
        <p:spPr>
          <a:xfrm>
            <a:off x="209581" y="5216662"/>
            <a:ext cx="8496237" cy="1384995"/>
          </a:xfrm>
          <a:prstGeom prst="rect">
            <a:avLst/>
          </a:prstGeom>
          <a:solidFill>
            <a:schemeClr val="accent3">
              <a:lumMod val="95000"/>
            </a:schemeClr>
          </a:solidFill>
        </p:spPr>
        <p:txBody>
          <a:bodyPr wrap="none" rtlCol="0">
            <a:spAutoFit/>
          </a:bodyPr>
          <a:lstStyle/>
          <a:p>
            <a:r>
              <a:rPr lang="en-US" dirty="0">
                <a:solidFill>
                  <a:srgbClr val="1E0000"/>
                </a:solidFill>
              </a:rPr>
              <a:t>Economic interpretation of </a:t>
            </a:r>
            <a:r>
              <a:rPr lang="en-US" b="1" dirty="0">
                <a:solidFill>
                  <a:srgbClr val="1E0000"/>
                </a:solidFill>
                <a:latin typeface="Symbol" panose="05050102010706020507" pitchFamily="18" charset="2"/>
              </a:rPr>
              <a:t>l</a:t>
            </a:r>
            <a:r>
              <a:rPr lang="en-US" dirty="0">
                <a:solidFill>
                  <a:srgbClr val="1E0000"/>
                </a:solidFill>
              </a:rPr>
              <a:t> is the profit is increased by</a:t>
            </a:r>
            <a:br>
              <a:rPr lang="en-US" dirty="0">
                <a:solidFill>
                  <a:srgbClr val="1E0000"/>
                </a:solidFill>
              </a:rPr>
            </a:br>
            <a:r>
              <a:rPr lang="en-US" dirty="0">
                <a:solidFill>
                  <a:srgbClr val="1E0000"/>
                </a:solidFill>
              </a:rPr>
              <a:t>35 for every hour we up the first constraint (the saw) and</a:t>
            </a:r>
            <a:br>
              <a:rPr lang="en-US" dirty="0">
                <a:solidFill>
                  <a:srgbClr val="1E0000"/>
                </a:solidFill>
              </a:rPr>
            </a:br>
            <a:r>
              <a:rPr lang="en-US" dirty="0">
                <a:solidFill>
                  <a:srgbClr val="1E0000"/>
                </a:solidFill>
              </a:rPr>
              <a:t>by 10 for every hour we up the second constraint (plane)  </a:t>
            </a:r>
          </a:p>
        </p:txBody>
      </p:sp>
      <p:graphicFrame>
        <p:nvGraphicFramePr>
          <p:cNvPr id="3" name="Object 2"/>
          <p:cNvGraphicFramePr>
            <a:graphicFrameLocks noChangeAspect="1"/>
          </p:cNvGraphicFramePr>
          <p:nvPr>
            <p:extLst>
              <p:ext uri="{D42A27DB-BD31-4B8C-83A1-F6EECF244321}">
                <p14:modId xmlns:p14="http://schemas.microsoft.com/office/powerpoint/2010/main" val="3292363389"/>
              </p:ext>
            </p:extLst>
          </p:nvPr>
        </p:nvGraphicFramePr>
        <p:xfrm>
          <a:off x="5489275" y="2362200"/>
          <a:ext cx="3505200" cy="710853"/>
        </p:xfrm>
        <a:graphic>
          <a:graphicData uri="http://schemas.openxmlformats.org/presentationml/2006/ole">
            <mc:AlternateContent xmlns:mc="http://schemas.openxmlformats.org/markup-compatibility/2006">
              <mc:Choice xmlns:v="urn:schemas-microsoft-com:vml" Requires="v">
                <p:oleObj spid="_x0000_s11371" name="Equation" r:id="rId5" imgW="4635360" imgH="939600" progId="Equation.DSMT4">
                  <p:embed/>
                </p:oleObj>
              </mc:Choice>
              <mc:Fallback>
                <p:oleObj name="Equation" r:id="rId5" imgW="4635360" imgH="939600" progId="Equation.DSMT4">
                  <p:embed/>
                  <p:pic>
                    <p:nvPicPr>
                      <p:cNvPr id="0" name=""/>
                      <p:cNvPicPr>
                        <a:picLocks noChangeAspect="1" noChangeArrowheads="1"/>
                      </p:cNvPicPr>
                      <p:nvPr/>
                    </p:nvPicPr>
                    <p:blipFill>
                      <a:blip r:embed="rId6"/>
                      <a:srcRect/>
                      <a:stretch>
                        <a:fillRect/>
                      </a:stretch>
                    </p:blipFill>
                    <p:spPr bwMode="auto">
                      <a:xfrm>
                        <a:off x="5489275" y="2362200"/>
                        <a:ext cx="3505200" cy="710853"/>
                      </a:xfrm>
                      <a:prstGeom prst="rect">
                        <a:avLst/>
                      </a:prstGeom>
                      <a:noFill/>
                      <a:ln>
                        <a:noFill/>
                      </a:ln>
                      <a:effectLst/>
                    </p:spPr>
                  </p:pic>
                </p:oleObj>
              </mc:Fallback>
            </mc:AlternateContent>
          </a:graphicData>
        </a:graphic>
      </p:graphicFrame>
      <p:sp>
        <p:nvSpPr>
          <p:cNvPr id="7"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33</a:t>
            </a:fld>
            <a:endParaRPr lang="en-US" dirty="0">
              <a:solidFill>
                <a:srgbClr val="1E0000"/>
              </a:solidFill>
            </a:endParaRPr>
          </a:p>
        </p:txBody>
      </p:sp>
    </p:spTree>
    <p:extLst>
      <p:ext uri="{BB962C8B-B14F-4D97-AF65-F5344CB8AC3E}">
        <p14:creationId xmlns:p14="http://schemas.microsoft.com/office/powerpoint/2010/main" val="6612101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a:t>
            </a:r>
            <a:endParaRPr lang="en-US" dirty="0"/>
          </a:p>
        </p:txBody>
      </p:sp>
      <p:sp>
        <p:nvSpPr>
          <p:cNvPr id="3" name="Content Placeholder 2"/>
          <p:cNvSpPr>
            <a:spLocks noGrp="1"/>
          </p:cNvSpPr>
          <p:nvPr>
            <p:ph idx="1"/>
          </p:nvPr>
        </p:nvSpPr>
        <p:spPr>
          <a:xfrm>
            <a:off x="365760" y="1280160"/>
            <a:ext cx="8473440" cy="3733800"/>
          </a:xfrm>
        </p:spPr>
        <p:txBody>
          <a:bodyPr/>
          <a:lstStyle/>
          <a:p>
            <a:r>
              <a:rPr lang="en-US" dirty="0" smtClean="0"/>
              <a:t>Often variables are not limited to being </a:t>
            </a:r>
            <a:r>
              <a:rPr lang="en-US" dirty="0" smtClean="0">
                <a:sym typeface="Symbol"/>
              </a:rPr>
              <a:t> </a:t>
            </a:r>
            <a:r>
              <a:rPr lang="en-US" dirty="0" smtClean="0"/>
              <a:t>0</a:t>
            </a:r>
          </a:p>
          <a:p>
            <a:pPr lvl="1"/>
            <a:r>
              <a:rPr lang="en-US" dirty="0" smtClean="0"/>
              <a:t>Variables with just a single limit can be handled by substitution;  for example if x </a:t>
            </a:r>
            <a:r>
              <a:rPr lang="en-US" dirty="0" smtClean="0">
                <a:sym typeface="Symbol"/>
              </a:rPr>
              <a:t> 5 then x-5=z  0</a:t>
            </a:r>
          </a:p>
          <a:p>
            <a:pPr lvl="1"/>
            <a:r>
              <a:rPr lang="en-US" dirty="0" smtClean="0">
                <a:sym typeface="Symbol"/>
              </a:rPr>
              <a:t>Bounded variables, high</a:t>
            </a:r>
            <a:r>
              <a:rPr lang="en-US" dirty="0" smtClean="0"/>
              <a:t> </a:t>
            </a:r>
            <a:r>
              <a:rPr lang="en-US" dirty="0">
                <a:sym typeface="Symbol"/>
              </a:rPr>
              <a:t> </a:t>
            </a:r>
            <a:r>
              <a:rPr lang="en-US" dirty="0" smtClean="0"/>
              <a:t>x </a:t>
            </a:r>
            <a:r>
              <a:rPr lang="en-US" dirty="0" smtClean="0">
                <a:sym typeface="Symbol"/>
              </a:rPr>
              <a:t> 0 can be handled with a slack variable so x + y = high, and </a:t>
            </a:r>
            <a:r>
              <a:rPr lang="en-US" dirty="0" err="1" smtClean="0">
                <a:sym typeface="Symbol"/>
              </a:rPr>
              <a:t>x,y</a:t>
            </a:r>
            <a:r>
              <a:rPr lang="en-US" dirty="0">
                <a:sym typeface="Symbol"/>
              </a:rPr>
              <a:t>  </a:t>
            </a:r>
            <a:r>
              <a:rPr lang="en-US" dirty="0" smtClean="0">
                <a:sym typeface="Symbol"/>
              </a:rPr>
              <a:t>0 </a:t>
            </a:r>
          </a:p>
          <a:p>
            <a:r>
              <a:rPr lang="en-US" dirty="0" smtClean="0">
                <a:sym typeface="Symbol"/>
              </a:rPr>
              <a:t>Unbounded conditions need to be detected (i.e., unable to pivot); also the solution set could be null </a:t>
            </a:r>
            <a:endParaRPr lang="en-US" dirty="0"/>
          </a:p>
        </p:txBody>
      </p:sp>
      <p:sp>
        <p:nvSpPr>
          <p:cNvPr id="4"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34</a:t>
            </a:fld>
            <a:endParaRPr lang="en-US" dirty="0">
              <a:solidFill>
                <a:srgbClr val="1E000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32299374"/>
              </p:ext>
            </p:extLst>
          </p:nvPr>
        </p:nvGraphicFramePr>
        <p:xfrm>
          <a:off x="1143000" y="4495800"/>
          <a:ext cx="6403975" cy="2141538"/>
        </p:xfrm>
        <a:graphic>
          <a:graphicData uri="http://schemas.openxmlformats.org/presentationml/2006/ole">
            <mc:AlternateContent xmlns:mc="http://schemas.openxmlformats.org/markup-compatibility/2006">
              <mc:Choice xmlns:v="urn:schemas-microsoft-com:vml" Requires="v">
                <p:oleObj spid="_x0000_s32792" name="Equation" r:id="rId3" imgW="7708680" imgH="2577960" progId="Equation.DSMT4">
                  <p:embed/>
                </p:oleObj>
              </mc:Choice>
              <mc:Fallback>
                <p:oleObj name="Equation" r:id="rId3" imgW="7708680" imgH="2577960" progId="Equation.DSMT4">
                  <p:embed/>
                  <p:pic>
                    <p:nvPicPr>
                      <p:cNvPr id="0" name="Object 3"/>
                      <p:cNvPicPr>
                        <a:picLocks noChangeAspect="1" noChangeArrowheads="1"/>
                      </p:cNvPicPr>
                      <p:nvPr/>
                    </p:nvPicPr>
                    <p:blipFill>
                      <a:blip r:embed="rId4"/>
                      <a:srcRect/>
                      <a:stretch>
                        <a:fillRect/>
                      </a:stretch>
                    </p:blipFill>
                    <p:spPr bwMode="auto">
                      <a:xfrm>
                        <a:off x="1143000" y="4495800"/>
                        <a:ext cx="6403975"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241863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a:t>
            </a:r>
            <a:endParaRPr lang="en-US" dirty="0"/>
          </a:p>
        </p:txBody>
      </p:sp>
      <p:sp>
        <p:nvSpPr>
          <p:cNvPr id="3" name="Content Placeholder 2"/>
          <p:cNvSpPr>
            <a:spLocks noGrp="1"/>
          </p:cNvSpPr>
          <p:nvPr>
            <p:ph idx="1"/>
          </p:nvPr>
        </p:nvSpPr>
        <p:spPr>
          <a:xfrm>
            <a:off x="365760" y="1280160"/>
            <a:ext cx="8549640" cy="3733800"/>
          </a:xfrm>
        </p:spPr>
        <p:txBody>
          <a:bodyPr/>
          <a:lstStyle/>
          <a:p>
            <a:r>
              <a:rPr lang="en-US" dirty="0" smtClean="0"/>
              <a:t>Degenerate Solutions</a:t>
            </a:r>
          </a:p>
          <a:p>
            <a:pPr lvl="1"/>
            <a:r>
              <a:rPr lang="en-US" dirty="0" smtClean="0"/>
              <a:t>Occur when there are less than m basic variables &gt; 0</a:t>
            </a:r>
          </a:p>
          <a:p>
            <a:pPr lvl="1"/>
            <a:r>
              <a:rPr lang="en-US" dirty="0" smtClean="0"/>
              <a:t>When this occurs the variable entering the basis could also have a value of zero; it is possible to cycle, anti-cycling techniques could be used</a:t>
            </a:r>
          </a:p>
          <a:p>
            <a:r>
              <a:rPr lang="en-US" dirty="0" smtClean="0"/>
              <a:t>Nonlinear cost functions</a:t>
            </a:r>
          </a:p>
          <a:p>
            <a:pPr lvl="1"/>
            <a:r>
              <a:rPr lang="en-US" dirty="0" smtClean="0"/>
              <a:t>Nonlinear cost functions could be approximated by assuming a piecewise linear cost function </a:t>
            </a:r>
          </a:p>
          <a:p>
            <a:r>
              <a:rPr lang="en-US" dirty="0" smtClean="0"/>
              <a:t> Integer variables</a:t>
            </a:r>
          </a:p>
          <a:p>
            <a:pPr lvl="1"/>
            <a:r>
              <a:rPr lang="en-US" dirty="0" smtClean="0"/>
              <a:t>Sometimes some variables must be integers; known as integer programming; we’ll discuss after some power examples </a:t>
            </a:r>
          </a:p>
          <a:p>
            <a:pPr lvl="1"/>
            <a:endParaRPr lang="en-US" dirty="0" smtClean="0"/>
          </a:p>
          <a:p>
            <a:pPr lvl="1"/>
            <a:endParaRPr lang="en-US" dirty="0"/>
          </a:p>
        </p:txBody>
      </p:sp>
      <p:sp>
        <p:nvSpPr>
          <p:cNvPr id="4"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35</a:t>
            </a:fld>
            <a:endParaRPr lang="en-US" dirty="0">
              <a:solidFill>
                <a:srgbClr val="1E0000"/>
              </a:solidFill>
            </a:endParaRPr>
          </a:p>
        </p:txBody>
      </p:sp>
    </p:spTree>
    <p:extLst>
      <p:ext uri="{BB962C8B-B14F-4D97-AF65-F5344CB8AC3E}">
        <p14:creationId xmlns:p14="http://schemas.microsoft.com/office/powerpoint/2010/main" val="27243801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LP Optimal Power Flow</a:t>
            </a:r>
            <a:endParaRPr lang="en-US" dirty="0"/>
          </a:p>
        </p:txBody>
      </p:sp>
      <p:sp>
        <p:nvSpPr>
          <p:cNvPr id="3" name="Content Placeholder 2"/>
          <p:cNvSpPr>
            <a:spLocks noGrp="1"/>
          </p:cNvSpPr>
          <p:nvPr>
            <p:ph idx="1"/>
          </p:nvPr>
        </p:nvSpPr>
        <p:spPr>
          <a:xfrm>
            <a:off x="365760" y="1280160"/>
            <a:ext cx="8625840" cy="3733800"/>
          </a:xfrm>
        </p:spPr>
        <p:txBody>
          <a:bodyPr/>
          <a:lstStyle/>
          <a:p>
            <a:r>
              <a:rPr lang="en-US" dirty="0" smtClean="0"/>
              <a:t>LP OPF was introduced in </a:t>
            </a:r>
          </a:p>
          <a:p>
            <a:pPr lvl="1"/>
            <a:r>
              <a:rPr lang="en-US" dirty="0"/>
              <a:t>B. Stott, E. Hobson, “Power System Security Control Calculations using Linear Programming,” (Parts 1 and 2) </a:t>
            </a:r>
            <a:r>
              <a:rPr lang="en-US" i="1" dirty="0"/>
              <a:t>IEEE Trans. Power App and Syst</a:t>
            </a:r>
            <a:r>
              <a:rPr lang="en-US" dirty="0"/>
              <a:t>., Sept/Oct </a:t>
            </a:r>
            <a:r>
              <a:rPr lang="en-US" dirty="0" smtClean="0"/>
              <a:t>1978</a:t>
            </a:r>
          </a:p>
          <a:p>
            <a:pPr lvl="1"/>
            <a:r>
              <a:rPr lang="en-US" dirty="0"/>
              <a:t>O. </a:t>
            </a:r>
            <a:r>
              <a:rPr lang="en-US" dirty="0" err="1"/>
              <a:t>Alsac</a:t>
            </a:r>
            <a:r>
              <a:rPr lang="en-US" dirty="0"/>
              <a:t>, J. Bright, M. </a:t>
            </a:r>
            <a:r>
              <a:rPr lang="en-US" dirty="0" err="1"/>
              <a:t>Prais</a:t>
            </a:r>
            <a:r>
              <a:rPr lang="en-US" dirty="0"/>
              <a:t>, B. Stott, “Further Developments in LP-based Optimal Power Flow,” </a:t>
            </a:r>
            <a:r>
              <a:rPr lang="en-US" i="1" dirty="0"/>
              <a:t>IEEE Trans. Power Systems</a:t>
            </a:r>
            <a:r>
              <a:rPr lang="en-US" dirty="0"/>
              <a:t>, August </a:t>
            </a:r>
            <a:r>
              <a:rPr lang="en-US" dirty="0" smtClean="0"/>
              <a:t>1990</a:t>
            </a:r>
          </a:p>
          <a:p>
            <a:r>
              <a:rPr lang="en-US" dirty="0" smtClean="0"/>
              <a:t>It is a widely used technique, particularly for real power optimization; it is the technique used in PowerWorld</a:t>
            </a:r>
          </a:p>
          <a:p>
            <a:endParaRPr lang="en-US" dirty="0"/>
          </a:p>
          <a:p>
            <a:pPr lvl="1"/>
            <a:endParaRPr lang="en-US" dirty="0"/>
          </a:p>
        </p:txBody>
      </p:sp>
      <p:sp>
        <p:nvSpPr>
          <p:cNvPr id="4"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36</a:t>
            </a:fld>
            <a:endParaRPr lang="en-US" dirty="0">
              <a:solidFill>
                <a:srgbClr val="1E0000"/>
              </a:solidFill>
            </a:endParaRPr>
          </a:p>
        </p:txBody>
      </p:sp>
    </p:spTree>
    <p:extLst>
      <p:ext uri="{BB962C8B-B14F-4D97-AF65-F5344CB8AC3E}">
        <p14:creationId xmlns:p14="http://schemas.microsoft.com/office/powerpoint/2010/main" val="29890058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LP Optimal Power Flow</a:t>
            </a:r>
          </a:p>
        </p:txBody>
      </p:sp>
      <p:sp>
        <p:nvSpPr>
          <p:cNvPr id="3" name="Content Placeholder 2"/>
          <p:cNvSpPr>
            <a:spLocks noGrp="1"/>
          </p:cNvSpPr>
          <p:nvPr>
            <p:ph idx="1"/>
          </p:nvPr>
        </p:nvSpPr>
        <p:spPr>
          <a:xfrm>
            <a:off x="365760" y="1280160"/>
            <a:ext cx="8397240" cy="3733800"/>
          </a:xfrm>
        </p:spPr>
        <p:txBody>
          <a:bodyPr/>
          <a:lstStyle/>
          <a:p>
            <a:r>
              <a:rPr lang="en-US" dirty="0"/>
              <a:t>Idea is to iterate between solving the power flow, and solving an LP with just a selected number of constraints </a:t>
            </a:r>
            <a:r>
              <a:rPr lang="en-US" dirty="0" smtClean="0"/>
              <a:t>enforced</a:t>
            </a:r>
          </a:p>
          <a:p>
            <a:r>
              <a:rPr lang="en-US" dirty="0" smtClean="0"/>
              <a:t>The power flow (which could be ac or dc) enforces the standard power flow constraints</a:t>
            </a:r>
          </a:p>
          <a:p>
            <a:r>
              <a:rPr lang="en-US" dirty="0" smtClean="0"/>
              <a:t>The LP equality constraints include enforcing area interchange, while the inequality constraints include enforcing line limits; controls include changes in generator outputs</a:t>
            </a:r>
          </a:p>
          <a:p>
            <a:r>
              <a:rPr lang="en-US" dirty="0" smtClean="0"/>
              <a:t>LP results are transferred to the power flow, which is then resolved </a:t>
            </a:r>
            <a:endParaRPr lang="en-US" dirty="0"/>
          </a:p>
          <a:p>
            <a:endParaRPr lang="en-US" dirty="0"/>
          </a:p>
        </p:txBody>
      </p:sp>
      <p:sp>
        <p:nvSpPr>
          <p:cNvPr id="4"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37</a:t>
            </a:fld>
            <a:endParaRPr lang="en-US" dirty="0">
              <a:solidFill>
                <a:srgbClr val="1E0000"/>
              </a:solidFill>
            </a:endParaRPr>
          </a:p>
        </p:txBody>
      </p:sp>
    </p:spTree>
    <p:extLst>
      <p:ext uri="{BB962C8B-B14F-4D97-AF65-F5344CB8AC3E}">
        <p14:creationId xmlns:p14="http://schemas.microsoft.com/office/powerpoint/2010/main" val="235114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LP OPF Introductory Example</a:t>
            </a:r>
            <a:endParaRPr lang="en-US" dirty="0"/>
          </a:p>
        </p:txBody>
      </p:sp>
      <p:sp>
        <p:nvSpPr>
          <p:cNvPr id="3" name="Content Placeholder 2"/>
          <p:cNvSpPr>
            <a:spLocks noGrp="1"/>
          </p:cNvSpPr>
          <p:nvPr>
            <p:ph idx="1"/>
          </p:nvPr>
        </p:nvSpPr>
        <p:spPr>
          <a:xfrm>
            <a:off x="365760" y="1280160"/>
            <a:ext cx="8016240" cy="1234440"/>
          </a:xfrm>
        </p:spPr>
        <p:txBody>
          <a:bodyPr/>
          <a:lstStyle/>
          <a:p>
            <a:r>
              <a:rPr lang="en-US" dirty="0" smtClean="0"/>
              <a:t>In PowerWorld load the B3LP case and then display the LP OPF Dialog (select </a:t>
            </a:r>
            <a:r>
              <a:rPr lang="en-US" b="1" dirty="0" smtClean="0"/>
              <a:t>Add-Ons, OPF Options and Results)</a:t>
            </a:r>
          </a:p>
          <a:p>
            <a:r>
              <a:rPr lang="en-US" dirty="0" smtClean="0"/>
              <a:t>Use </a:t>
            </a:r>
            <a:r>
              <a:rPr lang="en-US" b="1" dirty="0" smtClean="0"/>
              <a:t>Solve LP OPF </a:t>
            </a:r>
            <a:r>
              <a:rPr lang="en-US" dirty="0" smtClean="0"/>
              <a:t>to</a:t>
            </a:r>
            <a:br>
              <a:rPr lang="en-US" dirty="0" smtClean="0"/>
            </a:br>
            <a:r>
              <a:rPr lang="en-US" dirty="0" smtClean="0"/>
              <a:t>solve the OPF, initially</a:t>
            </a:r>
            <a:br>
              <a:rPr lang="en-US" dirty="0" smtClean="0"/>
            </a:br>
            <a:r>
              <a:rPr lang="en-US" dirty="0" smtClean="0"/>
              <a:t>with no line limits </a:t>
            </a:r>
            <a:br>
              <a:rPr lang="en-US" dirty="0" smtClean="0"/>
            </a:br>
            <a:r>
              <a:rPr lang="en-US" dirty="0" smtClean="0"/>
              <a:t>enforced; this is similar</a:t>
            </a:r>
            <a:br>
              <a:rPr lang="en-US" dirty="0" smtClean="0"/>
            </a:br>
            <a:r>
              <a:rPr lang="en-US" dirty="0" smtClean="0"/>
              <a:t>to economic dispatch</a:t>
            </a:r>
            <a:br>
              <a:rPr lang="en-US" dirty="0" smtClean="0"/>
            </a:br>
            <a:r>
              <a:rPr lang="en-US" dirty="0" smtClean="0"/>
              <a:t>with a single power </a:t>
            </a:r>
            <a:br>
              <a:rPr lang="en-US" dirty="0" smtClean="0"/>
            </a:br>
            <a:r>
              <a:rPr lang="en-US" dirty="0" smtClean="0"/>
              <a:t>balance equality constraint</a:t>
            </a:r>
          </a:p>
          <a:p>
            <a:r>
              <a:rPr lang="en-US" dirty="0" smtClean="0"/>
              <a:t>The LP results are available from various pages on the dialog</a:t>
            </a:r>
          </a:p>
        </p:txBody>
      </p:sp>
      <p:sp>
        <p:nvSpPr>
          <p:cNvPr id="4"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38</a:t>
            </a:fld>
            <a:endParaRPr lang="en-US" dirty="0">
              <a:solidFill>
                <a:srgbClr val="1E0000"/>
              </a:solidFill>
            </a:endParaRPr>
          </a:p>
        </p:txBody>
      </p:sp>
      <p:pic>
        <p:nvPicPr>
          <p:cNvPr id="3379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623" r="12397"/>
          <a:stretch/>
        </p:blipFill>
        <p:spPr bwMode="auto">
          <a:xfrm>
            <a:off x="4495800" y="2784021"/>
            <a:ext cx="4084320" cy="2227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94338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LP OPF Introductory </a:t>
            </a:r>
            <a:r>
              <a:rPr lang="en-US" dirty="0" smtClean="0"/>
              <a:t>Example, </a:t>
            </a:r>
            <a:r>
              <a:rPr lang="en-US" dirty="0" err="1" smtClean="0"/>
              <a:t>cont</a:t>
            </a:r>
            <a:endParaRPr lang="en-US" dirty="0"/>
          </a:p>
        </p:txBody>
      </p:sp>
      <p:sp>
        <p:nvSpPr>
          <p:cNvPr id="4"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39</a:t>
            </a:fld>
            <a:endParaRPr lang="en-US" dirty="0">
              <a:solidFill>
                <a:srgbClr val="1E0000"/>
              </a:solidFill>
            </a:endParaRPr>
          </a:p>
        </p:txBody>
      </p:sp>
      <p:pic>
        <p:nvPicPr>
          <p:cNvPr id="348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049" t="33535" r="23951" b="37910"/>
          <a:stretch/>
        </p:blipFill>
        <p:spPr bwMode="auto">
          <a:xfrm>
            <a:off x="228600" y="1295400"/>
            <a:ext cx="8490226"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3749" t="34304" r="8748" b="35233"/>
          <a:stretch/>
        </p:blipFill>
        <p:spPr bwMode="auto">
          <a:xfrm>
            <a:off x="304800" y="4038600"/>
            <a:ext cx="8476282" cy="2071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1201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a:extLst>
              <a:ext uri="{FF2B5EF4-FFF2-40B4-BE49-F238E27FC236}">
                <a16:creationId xmlns:a16="http://schemas.microsoft.com/office/drawing/2014/main" id="{8FEF2BF8-5262-4EF2-849E-9235D165D86F}"/>
              </a:ext>
            </a:extLst>
          </p:cNvPr>
          <p:cNvSpPr>
            <a:spLocks noGrp="1" noChangeArrowheads="1"/>
          </p:cNvSpPr>
          <p:nvPr>
            <p:ph type="title"/>
          </p:nvPr>
        </p:nvSpPr>
        <p:spPr/>
        <p:txBody>
          <a:bodyPr/>
          <a:lstStyle/>
          <a:p>
            <a:r>
              <a:rPr lang="en-US" altLang="en-US"/>
              <a:t>Example Problem 1</a:t>
            </a:r>
          </a:p>
        </p:txBody>
      </p:sp>
      <p:sp>
        <p:nvSpPr>
          <p:cNvPr id="263171" name="Rectangle 3">
            <a:extLst>
              <a:ext uri="{FF2B5EF4-FFF2-40B4-BE49-F238E27FC236}">
                <a16:creationId xmlns:a16="http://schemas.microsoft.com/office/drawing/2014/main" id="{3C1CEFEF-91CC-4373-A8C0-B80E15FBF949}"/>
              </a:ext>
            </a:extLst>
          </p:cNvPr>
          <p:cNvSpPr>
            <a:spLocks noGrp="1" noChangeArrowheads="1"/>
          </p:cNvSpPr>
          <p:nvPr>
            <p:ph type="body" idx="1"/>
          </p:nvPr>
        </p:nvSpPr>
        <p:spPr>
          <a:xfrm>
            <a:off x="457200" y="1280160"/>
            <a:ext cx="8001000" cy="3733800"/>
          </a:xfrm>
        </p:spPr>
        <p:txBody>
          <a:bodyPr/>
          <a:lstStyle/>
          <a:p>
            <a:r>
              <a:rPr lang="en-US" altLang="en-US" dirty="0"/>
              <a:t>Assume that you operate a lumber mill which makes both construction-grade and finish-grade boards from the logs it receives.  Suppose it takes 2 hours to rough-saw and 3 hours to plane each 1000 board feet of construction-grade boards.  Finish-grade boards take 2 hours to rough-saw and 5 hours to plane for each 1000 board feet.  Assume that the saw is available 8 hours per day, while the plane is available 15 hours per day.  If the profit per 1000 board feet is $100 for construction-grade and $120 for finish-grade, how many board feet of each should you make per day to maximize your profit?</a:t>
            </a:r>
          </a:p>
        </p:txBody>
      </p:sp>
      <p:sp>
        <p:nvSpPr>
          <p:cNvPr id="5"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4</a:t>
            </a:fld>
            <a:endParaRPr lang="en-US" dirty="0">
              <a:solidFill>
                <a:srgbClr val="1E0000"/>
              </a:solidFill>
            </a:endParaRPr>
          </a:p>
        </p:txBody>
      </p:sp>
    </p:spTree>
    <p:extLst>
      <p:ext uri="{BB962C8B-B14F-4D97-AF65-F5344CB8AC3E}">
        <p14:creationId xmlns:p14="http://schemas.microsoft.com/office/powerpoint/2010/main" val="42587110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LP OPF Introductory Example, </a:t>
            </a:r>
            <a:r>
              <a:rPr lang="en-US" dirty="0" err="1"/>
              <a:t>cont</a:t>
            </a:r>
            <a:endParaRPr lang="en-US" dirty="0"/>
          </a:p>
        </p:txBody>
      </p:sp>
      <p:sp>
        <p:nvSpPr>
          <p:cNvPr id="3" name="Content Placeholder 2"/>
          <p:cNvSpPr>
            <a:spLocks noGrp="1"/>
          </p:cNvSpPr>
          <p:nvPr>
            <p:ph idx="1"/>
          </p:nvPr>
        </p:nvSpPr>
        <p:spPr>
          <a:xfrm>
            <a:off x="365760" y="1280160"/>
            <a:ext cx="8001000" cy="1082040"/>
          </a:xfrm>
        </p:spPr>
        <p:txBody>
          <a:bodyPr/>
          <a:lstStyle/>
          <a:p>
            <a:r>
              <a:rPr lang="en-US" dirty="0" smtClean="0"/>
              <a:t>On use </a:t>
            </a:r>
            <a:r>
              <a:rPr lang="en-US" b="1" dirty="0" smtClean="0"/>
              <a:t>Options, Constraint Options </a:t>
            </a:r>
            <a:r>
              <a:rPr lang="en-US" dirty="0" smtClean="0"/>
              <a:t>to enable the enforcement of the Line/Transformer MVA limits </a:t>
            </a:r>
            <a:endParaRPr lang="en-US" dirty="0"/>
          </a:p>
        </p:txBody>
      </p:sp>
      <p:sp>
        <p:nvSpPr>
          <p:cNvPr id="4"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40</a:t>
            </a:fld>
            <a:endParaRPr lang="en-US" dirty="0">
              <a:solidFill>
                <a:srgbClr val="1E0000"/>
              </a:solidFill>
            </a:endParaRPr>
          </a:p>
        </p:txBody>
      </p:sp>
      <p:pic>
        <p:nvPicPr>
          <p:cNvPr id="358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242" t="13386" r="47254" b="44154"/>
          <a:stretch/>
        </p:blipFill>
        <p:spPr bwMode="auto">
          <a:xfrm>
            <a:off x="838200" y="2209800"/>
            <a:ext cx="7580376" cy="3831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90964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LP OPF Introductory Example, </a:t>
            </a:r>
            <a:r>
              <a:rPr lang="en-US" dirty="0" err="1"/>
              <a:t>cont</a:t>
            </a:r>
            <a:endParaRPr lang="en-US" dirty="0"/>
          </a:p>
        </p:txBody>
      </p:sp>
      <p:pic>
        <p:nvPicPr>
          <p:cNvPr id="368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331" t="13847" r="22668" b="56616"/>
          <a:stretch/>
        </p:blipFill>
        <p:spPr bwMode="auto">
          <a:xfrm>
            <a:off x="304800" y="1371600"/>
            <a:ext cx="80010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41</a:t>
            </a:fld>
            <a:endParaRPr lang="en-US" dirty="0">
              <a:solidFill>
                <a:srgbClr val="1E0000"/>
              </a:solidFill>
            </a:endParaRPr>
          </a:p>
        </p:txBody>
      </p:sp>
      <p:pic>
        <p:nvPicPr>
          <p:cNvPr id="3686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083" t="13733" r="40234" b="57900"/>
          <a:stretch/>
        </p:blipFill>
        <p:spPr bwMode="auto">
          <a:xfrm>
            <a:off x="304800" y="3352800"/>
            <a:ext cx="6583680" cy="192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14" r="11906"/>
          <a:stretch/>
        </p:blipFill>
        <p:spPr bwMode="auto">
          <a:xfrm>
            <a:off x="3276600" y="4495800"/>
            <a:ext cx="3705861" cy="2021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17838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6_23 Optimal Power Flow</a:t>
            </a:r>
          </a:p>
        </p:txBody>
      </p:sp>
      <p:pic>
        <p:nvPicPr>
          <p:cNvPr id="227330"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57200" y="1280160"/>
            <a:ext cx="7467600" cy="5091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AD8723DE-6B10-48DB-9C6E-9AD2546DEF71}"/>
              </a:ext>
            </a:extLst>
          </p:cNvPr>
          <p:cNvSpPr txBox="1"/>
          <p:nvPr/>
        </p:nvSpPr>
        <p:spPr>
          <a:xfrm>
            <a:off x="990600" y="5638800"/>
            <a:ext cx="6764993" cy="523220"/>
          </a:xfrm>
          <a:prstGeom prst="rect">
            <a:avLst/>
          </a:prstGeom>
          <a:solidFill>
            <a:schemeClr val="accent3">
              <a:lumMod val="95000"/>
            </a:schemeClr>
          </a:solidFill>
        </p:spPr>
        <p:txBody>
          <a:bodyPr wrap="none" rtlCol="0">
            <a:spAutoFit/>
          </a:bodyPr>
          <a:lstStyle/>
          <a:p>
            <a:r>
              <a:rPr lang="en-US" dirty="0">
                <a:solidFill>
                  <a:srgbClr val="1E0000"/>
                </a:solidFill>
              </a:rPr>
              <a:t>In the example the load is gradually increased</a:t>
            </a:r>
          </a:p>
        </p:txBody>
      </p:sp>
      <p:sp>
        <p:nvSpPr>
          <p:cNvPr id="6"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42</a:t>
            </a:fld>
            <a:endParaRPr lang="en-US" dirty="0">
              <a:solidFill>
                <a:srgbClr val="1E0000"/>
              </a:solidFill>
            </a:endParaRPr>
          </a:p>
        </p:txBody>
      </p:sp>
    </p:spTree>
    <p:extLst>
      <p:ext uri="{BB962C8B-B14F-4D97-AF65-F5344CB8AC3E}">
        <p14:creationId xmlns:p14="http://schemas.microsoft.com/office/powerpoint/2010/main" val="22733964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DE36A-86BC-469F-BF22-7AE49D918B45}"/>
              </a:ext>
            </a:extLst>
          </p:cNvPr>
          <p:cNvSpPr>
            <a:spLocks noGrp="1"/>
          </p:cNvSpPr>
          <p:nvPr>
            <p:ph type="title"/>
          </p:nvPr>
        </p:nvSpPr>
        <p:spPr/>
        <p:txBody>
          <a:bodyPr/>
          <a:lstStyle/>
          <a:p>
            <a:r>
              <a:rPr lang="en-US" dirty="0"/>
              <a:t>Locational Marginal Costs (LMPs)</a:t>
            </a:r>
          </a:p>
        </p:txBody>
      </p:sp>
      <p:sp>
        <p:nvSpPr>
          <p:cNvPr id="3" name="Content Placeholder 2">
            <a:extLst>
              <a:ext uri="{FF2B5EF4-FFF2-40B4-BE49-F238E27FC236}">
                <a16:creationId xmlns:a16="http://schemas.microsoft.com/office/drawing/2014/main" id="{9AF42C9B-06AD-4ECF-99E1-5375BE55C33E}"/>
              </a:ext>
            </a:extLst>
          </p:cNvPr>
          <p:cNvSpPr>
            <a:spLocks noGrp="1"/>
          </p:cNvSpPr>
          <p:nvPr>
            <p:ph idx="1"/>
          </p:nvPr>
        </p:nvSpPr>
        <p:spPr>
          <a:xfrm>
            <a:off x="365760" y="1280160"/>
            <a:ext cx="8473440" cy="3733800"/>
          </a:xfrm>
        </p:spPr>
        <p:txBody>
          <a:bodyPr/>
          <a:lstStyle/>
          <a:p>
            <a:r>
              <a:rPr lang="en-US" dirty="0"/>
              <a:t>In an OPF solution, the bus LMPs tell the marginal cost of supplying electricity to that bus</a:t>
            </a:r>
          </a:p>
          <a:p>
            <a:r>
              <a:rPr lang="en-US" dirty="0"/>
              <a:t>The term “congestion” is used to indicate when there are elements (such as transmission lines or transformers) that are at their limits; that is, the constraint is binding</a:t>
            </a:r>
          </a:p>
          <a:p>
            <a:r>
              <a:rPr lang="en-US" dirty="0"/>
              <a:t>Without losses and without congestion, all the LMPs would be the same</a:t>
            </a:r>
          </a:p>
          <a:p>
            <a:r>
              <a:rPr lang="en-US" dirty="0"/>
              <a:t>Congestion or losses causes unequal LMPs</a:t>
            </a:r>
          </a:p>
          <a:p>
            <a:r>
              <a:rPr lang="en-US" dirty="0"/>
              <a:t>LMPs are often shown using color contours; a challenge is to select the right color range!</a:t>
            </a:r>
          </a:p>
        </p:txBody>
      </p:sp>
      <p:sp>
        <p:nvSpPr>
          <p:cNvPr id="5"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43</a:t>
            </a:fld>
            <a:endParaRPr lang="en-US" dirty="0">
              <a:solidFill>
                <a:srgbClr val="1E0000"/>
              </a:solidFill>
            </a:endParaRPr>
          </a:p>
        </p:txBody>
      </p:sp>
    </p:spTree>
    <p:extLst>
      <p:ext uri="{BB962C8B-B14F-4D97-AF65-F5344CB8AC3E}">
        <p14:creationId xmlns:p14="http://schemas.microsoft.com/office/powerpoint/2010/main" val="8871983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7321B-B548-44BE-A37D-3CF8D2123AB0}"/>
              </a:ext>
            </a:extLst>
          </p:cNvPr>
          <p:cNvSpPr>
            <a:spLocks noGrp="1"/>
          </p:cNvSpPr>
          <p:nvPr>
            <p:ph type="title"/>
          </p:nvPr>
        </p:nvSpPr>
        <p:spPr/>
        <p:txBody>
          <a:bodyPr/>
          <a:lstStyle/>
          <a:p>
            <a:r>
              <a:rPr lang="en-US" dirty="0"/>
              <a:t>Example 6_23 Optimal Power Flow with Load Scale = 1.72</a:t>
            </a:r>
          </a:p>
        </p:txBody>
      </p:sp>
      <p:pic>
        <p:nvPicPr>
          <p:cNvPr id="6" name="Picture 5">
            <a:extLst>
              <a:ext uri="{FF2B5EF4-FFF2-40B4-BE49-F238E27FC236}">
                <a16:creationId xmlns:a16="http://schemas.microsoft.com/office/drawing/2014/main" id="{5367B0A6-B275-4E52-8E8D-B1F89380630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7200" y="1280160"/>
            <a:ext cx="7498080" cy="4905375"/>
          </a:xfrm>
          <a:prstGeom prst="rect">
            <a:avLst/>
          </a:prstGeom>
        </p:spPr>
      </p:pic>
      <p:sp>
        <p:nvSpPr>
          <p:cNvPr id="5"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44</a:t>
            </a:fld>
            <a:endParaRPr lang="en-US" dirty="0">
              <a:solidFill>
                <a:srgbClr val="1E0000"/>
              </a:solidFill>
            </a:endParaRPr>
          </a:p>
        </p:txBody>
      </p:sp>
    </p:spTree>
    <p:extLst>
      <p:ext uri="{BB962C8B-B14F-4D97-AF65-F5344CB8AC3E}">
        <p14:creationId xmlns:p14="http://schemas.microsoft.com/office/powerpoint/2010/main" val="30415244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95848F-0EF4-485C-9471-FA096643374A}"/>
              </a:ext>
            </a:extLst>
          </p:cNvPr>
          <p:cNvSpPr>
            <a:spLocks noGrp="1"/>
          </p:cNvSpPr>
          <p:nvPr>
            <p:ph idx="1"/>
          </p:nvPr>
        </p:nvSpPr>
        <p:spPr/>
        <p:txBody>
          <a:bodyPr/>
          <a:lstStyle/>
          <a:p>
            <a:r>
              <a:rPr lang="en-US" dirty="0"/>
              <a:t>LP Sensitivity Matrix (</a:t>
            </a:r>
            <a:r>
              <a:rPr lang="en-US" b="1" dirty="0"/>
              <a:t>A</a:t>
            </a:r>
            <a:r>
              <a:rPr lang="en-US" dirty="0"/>
              <a:t> Matrix)</a:t>
            </a:r>
          </a:p>
        </p:txBody>
      </p:sp>
      <p:sp>
        <p:nvSpPr>
          <p:cNvPr id="4" name="Title 1">
            <a:extLst>
              <a:ext uri="{FF2B5EF4-FFF2-40B4-BE49-F238E27FC236}">
                <a16:creationId xmlns:a16="http://schemas.microsoft.com/office/drawing/2014/main" id="{7AF729A3-0EC3-4863-AC72-08EF0F75A9D2}"/>
              </a:ext>
            </a:extLst>
          </p:cNvPr>
          <p:cNvSpPr>
            <a:spLocks noGrp="1"/>
          </p:cNvSpPr>
          <p:nvPr>
            <p:ph type="title"/>
          </p:nvPr>
        </p:nvSpPr>
        <p:spPr/>
        <p:txBody>
          <a:bodyPr/>
          <a:lstStyle/>
          <a:p>
            <a:r>
              <a:rPr lang="en-US" dirty="0"/>
              <a:t>Example 6_23 Optimal Power Flow with Load Scale = 1.72</a:t>
            </a:r>
          </a:p>
        </p:txBody>
      </p:sp>
      <p:pic>
        <p:nvPicPr>
          <p:cNvPr id="7" name="Picture 6">
            <a:extLst>
              <a:ext uri="{FF2B5EF4-FFF2-40B4-BE49-F238E27FC236}">
                <a16:creationId xmlns:a16="http://schemas.microsoft.com/office/drawing/2014/main" id="{A5FC8104-7880-4319-A08D-628541CEF58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7200" y="1828800"/>
            <a:ext cx="7680960" cy="2286000"/>
          </a:xfrm>
          <a:prstGeom prst="rect">
            <a:avLst/>
          </a:prstGeom>
        </p:spPr>
      </p:pic>
      <p:sp>
        <p:nvSpPr>
          <p:cNvPr id="9" name="TextBox 8">
            <a:extLst>
              <a:ext uri="{FF2B5EF4-FFF2-40B4-BE49-F238E27FC236}">
                <a16:creationId xmlns:a16="http://schemas.microsoft.com/office/drawing/2014/main" id="{D7FC4AC5-35CD-4C32-8DEF-F17C828035F6}"/>
              </a:ext>
            </a:extLst>
          </p:cNvPr>
          <p:cNvSpPr txBox="1"/>
          <p:nvPr/>
        </p:nvSpPr>
        <p:spPr>
          <a:xfrm>
            <a:off x="685800" y="4401830"/>
            <a:ext cx="7938327" cy="1384995"/>
          </a:xfrm>
          <a:prstGeom prst="rect">
            <a:avLst/>
          </a:prstGeom>
          <a:solidFill>
            <a:schemeClr val="accent1"/>
          </a:solidFill>
        </p:spPr>
        <p:txBody>
          <a:bodyPr wrap="none" rtlCol="0">
            <a:spAutoFit/>
          </a:bodyPr>
          <a:lstStyle/>
          <a:p>
            <a:r>
              <a:rPr lang="en-US" dirty="0"/>
              <a:t>The first row is the power balance constraint, while</a:t>
            </a:r>
            <a:br>
              <a:rPr lang="en-US" dirty="0"/>
            </a:br>
            <a:r>
              <a:rPr lang="en-US" dirty="0"/>
              <a:t>the second row is the line flow constraint.  The matrix</a:t>
            </a:r>
            <a:br>
              <a:rPr lang="en-US" dirty="0"/>
            </a:br>
            <a:r>
              <a:rPr lang="en-US" dirty="0"/>
              <a:t>only has the line flows that are </a:t>
            </a:r>
            <a:r>
              <a:rPr lang="en-US"/>
              <a:t>being enforced.  </a:t>
            </a:r>
            <a:endParaRPr lang="en-US" dirty="0"/>
          </a:p>
        </p:txBody>
      </p:sp>
      <p:sp>
        <p:nvSpPr>
          <p:cNvPr id="10"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45</a:t>
            </a:fld>
            <a:endParaRPr lang="en-US" dirty="0">
              <a:solidFill>
                <a:srgbClr val="1E0000"/>
              </a:solidFill>
            </a:endParaRPr>
          </a:p>
        </p:txBody>
      </p:sp>
    </p:spTree>
    <p:extLst>
      <p:ext uri="{BB962C8B-B14F-4D97-AF65-F5344CB8AC3E}">
        <p14:creationId xmlns:p14="http://schemas.microsoft.com/office/powerpoint/2010/main" val="26688329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410B6-EE08-4A71-9AE4-23FD2F226BA8}"/>
              </a:ext>
            </a:extLst>
          </p:cNvPr>
          <p:cNvSpPr>
            <a:spLocks noGrp="1"/>
          </p:cNvSpPr>
          <p:nvPr>
            <p:ph type="title"/>
          </p:nvPr>
        </p:nvSpPr>
        <p:spPr/>
        <p:txBody>
          <a:bodyPr/>
          <a:lstStyle/>
          <a:p>
            <a:r>
              <a:rPr lang="en-US" dirty="0"/>
              <a:t>Example 6_23 Optimal Power Flow with Load Scale = 1.82</a:t>
            </a:r>
          </a:p>
        </p:txBody>
      </p:sp>
      <p:sp>
        <p:nvSpPr>
          <p:cNvPr id="3" name="Content Placeholder 2">
            <a:extLst>
              <a:ext uri="{FF2B5EF4-FFF2-40B4-BE49-F238E27FC236}">
                <a16:creationId xmlns:a16="http://schemas.microsoft.com/office/drawing/2014/main" id="{C151237E-280A-4C98-A52E-A56B45CD8C10}"/>
              </a:ext>
            </a:extLst>
          </p:cNvPr>
          <p:cNvSpPr>
            <a:spLocks noGrp="1"/>
          </p:cNvSpPr>
          <p:nvPr>
            <p:ph idx="1"/>
          </p:nvPr>
        </p:nvSpPr>
        <p:spPr>
          <a:xfrm>
            <a:off x="365760" y="1280160"/>
            <a:ext cx="8001000" cy="1539240"/>
          </a:xfrm>
        </p:spPr>
        <p:txBody>
          <a:bodyPr/>
          <a:lstStyle/>
          <a:p>
            <a:r>
              <a:rPr lang="en-US" dirty="0"/>
              <a:t>This situation is infeasible, at least with available controls.  There is a solution because the OPF is allowing one of the constraints to violate (at high cost)</a:t>
            </a:r>
          </a:p>
        </p:txBody>
      </p:sp>
      <p:pic>
        <p:nvPicPr>
          <p:cNvPr id="4" name="Picture 3">
            <a:extLst>
              <a:ext uri="{FF2B5EF4-FFF2-40B4-BE49-F238E27FC236}">
                <a16:creationId xmlns:a16="http://schemas.microsoft.com/office/drawing/2014/main" id="{A7F7D9F7-5D29-4FF8-83A4-225690E232EF}"/>
              </a:ext>
            </a:extLst>
          </p:cNvPr>
          <p:cNvPicPr>
            <a:picLocks noChangeAspect="1"/>
          </p:cNvPicPr>
          <p:nvPr/>
        </p:nvPicPr>
        <p:blipFill rotWithShape="1">
          <a:blip r:embed="rId2"/>
          <a:srcRect l="4" r="40995" b="21961"/>
          <a:stretch/>
        </p:blipFill>
        <p:spPr>
          <a:xfrm>
            <a:off x="348654" y="3642360"/>
            <a:ext cx="4768273" cy="2667000"/>
          </a:xfrm>
          <a:prstGeom prst="rect">
            <a:avLst/>
          </a:prstGeom>
        </p:spPr>
      </p:pic>
      <p:pic>
        <p:nvPicPr>
          <p:cNvPr id="5" name="Picture 4">
            <a:extLst>
              <a:ext uri="{FF2B5EF4-FFF2-40B4-BE49-F238E27FC236}">
                <a16:creationId xmlns:a16="http://schemas.microsoft.com/office/drawing/2014/main" id="{0DDC109E-9E20-4E48-B54A-053D0C3C0C71}"/>
              </a:ext>
            </a:extLst>
          </p:cNvPr>
          <p:cNvPicPr>
            <a:picLocks noChangeAspect="1"/>
          </p:cNvPicPr>
          <p:nvPr/>
        </p:nvPicPr>
        <p:blipFill rotWithShape="1">
          <a:blip r:embed="rId3"/>
          <a:srcRect l="19998" t="42004" r="9001" b="41995"/>
          <a:stretch/>
        </p:blipFill>
        <p:spPr>
          <a:xfrm>
            <a:off x="1965960" y="2819400"/>
            <a:ext cx="6492240" cy="822960"/>
          </a:xfrm>
          <a:prstGeom prst="rect">
            <a:avLst/>
          </a:prstGeom>
        </p:spPr>
      </p:pic>
      <p:sp>
        <p:nvSpPr>
          <p:cNvPr id="7"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46</a:t>
            </a:fld>
            <a:endParaRPr lang="en-US" dirty="0">
              <a:solidFill>
                <a:srgbClr val="1E0000"/>
              </a:solidFill>
            </a:endParaRPr>
          </a:p>
        </p:txBody>
      </p:sp>
    </p:spTree>
    <p:extLst>
      <p:ext uri="{BB962C8B-B14F-4D97-AF65-F5344CB8AC3E}">
        <p14:creationId xmlns:p14="http://schemas.microsoft.com/office/powerpoint/2010/main" val="38048827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Generator Cost Curve Modeling</a:t>
            </a:r>
            <a:endParaRPr lang="en-US" dirty="0"/>
          </a:p>
        </p:txBody>
      </p:sp>
      <p:sp>
        <p:nvSpPr>
          <p:cNvPr id="3" name="Content Placeholder 2"/>
          <p:cNvSpPr>
            <a:spLocks noGrp="1"/>
          </p:cNvSpPr>
          <p:nvPr>
            <p:ph idx="1"/>
          </p:nvPr>
        </p:nvSpPr>
        <p:spPr/>
        <p:txBody>
          <a:bodyPr/>
          <a:lstStyle/>
          <a:p>
            <a:r>
              <a:rPr lang="en-US" dirty="0" smtClean="0"/>
              <a:t>LP algorithms require linear cost curves, with piecewise linear curves used to approximate a nonlinear cost function</a:t>
            </a:r>
          </a:p>
          <a:p>
            <a:r>
              <a:rPr lang="en-US" dirty="0" smtClean="0"/>
              <a:t>Two common ways</a:t>
            </a:r>
            <a:br>
              <a:rPr lang="en-US" dirty="0" smtClean="0"/>
            </a:br>
            <a:r>
              <a:rPr lang="en-US" dirty="0" smtClean="0"/>
              <a:t>of entering cost </a:t>
            </a:r>
            <a:br>
              <a:rPr lang="en-US" dirty="0" smtClean="0"/>
            </a:br>
            <a:r>
              <a:rPr lang="en-US" dirty="0" smtClean="0"/>
              <a:t>information are </a:t>
            </a:r>
          </a:p>
          <a:p>
            <a:pPr lvl="1"/>
            <a:r>
              <a:rPr lang="en-US" dirty="0" smtClean="0"/>
              <a:t>Quadratic function</a:t>
            </a:r>
          </a:p>
          <a:p>
            <a:pPr lvl="1"/>
            <a:r>
              <a:rPr lang="en-US" dirty="0" smtClean="0"/>
              <a:t>Piecewise linear curve</a:t>
            </a:r>
          </a:p>
          <a:p>
            <a:r>
              <a:rPr lang="en-US" dirty="0" smtClean="0"/>
              <a:t>The PowerWorld OPF</a:t>
            </a:r>
            <a:br>
              <a:rPr lang="en-US" dirty="0" smtClean="0"/>
            </a:br>
            <a:r>
              <a:rPr lang="en-US" dirty="0" smtClean="0"/>
              <a:t>supports both types </a:t>
            </a:r>
            <a:endParaRPr lang="en-US" dirty="0"/>
          </a:p>
        </p:txBody>
      </p:sp>
      <p:sp>
        <p:nvSpPr>
          <p:cNvPr id="4"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47</a:t>
            </a:fld>
            <a:endParaRPr lang="en-US" dirty="0">
              <a:solidFill>
                <a:srgbClr val="1E0000"/>
              </a:solidFill>
            </a:endParaRPr>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637063"/>
            <a:ext cx="3770376" cy="407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4452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a:extLst>
              <a:ext uri="{FF2B5EF4-FFF2-40B4-BE49-F238E27FC236}">
                <a16:creationId xmlns:a16="http://schemas.microsoft.com/office/drawing/2014/main" id="{C3489BA4-19FF-43C6-8A45-1B28A1FE6E38}"/>
              </a:ext>
            </a:extLst>
          </p:cNvPr>
          <p:cNvSpPr>
            <a:spLocks noGrp="1" noChangeArrowheads="1"/>
          </p:cNvSpPr>
          <p:nvPr>
            <p:ph type="title"/>
          </p:nvPr>
        </p:nvSpPr>
        <p:spPr/>
        <p:txBody>
          <a:bodyPr/>
          <a:lstStyle/>
          <a:p>
            <a:r>
              <a:rPr lang="en-US" altLang="en-US"/>
              <a:t>Problem 1 Setup</a:t>
            </a:r>
          </a:p>
        </p:txBody>
      </p:sp>
      <p:graphicFrame>
        <p:nvGraphicFramePr>
          <p:cNvPr id="260100" name="Object 4">
            <a:extLst>
              <a:ext uri="{FF2B5EF4-FFF2-40B4-BE49-F238E27FC236}">
                <a16:creationId xmlns:a16="http://schemas.microsoft.com/office/drawing/2014/main" id="{5A84A4BF-3E39-4F4C-B1F3-10636144B2D2}"/>
              </a:ext>
            </a:extLst>
          </p:cNvPr>
          <p:cNvGraphicFramePr>
            <a:graphicFrameLocks noGrp="1" noChangeAspect="1"/>
          </p:cNvGraphicFramePr>
          <p:nvPr>
            <p:ph type="body" idx="1"/>
            <p:extLst>
              <p:ext uri="{D42A27DB-BD31-4B8C-83A1-F6EECF244321}">
                <p14:modId xmlns:p14="http://schemas.microsoft.com/office/powerpoint/2010/main" val="3116824332"/>
              </p:ext>
            </p:extLst>
          </p:nvPr>
        </p:nvGraphicFramePr>
        <p:xfrm>
          <a:off x="457200" y="1280160"/>
          <a:ext cx="5667375" cy="2597150"/>
        </p:xfrm>
        <a:graphic>
          <a:graphicData uri="http://schemas.openxmlformats.org/presentationml/2006/ole">
            <mc:AlternateContent xmlns:mc="http://schemas.openxmlformats.org/markup-compatibility/2006">
              <mc:Choice xmlns:v="urn:schemas-microsoft-com:vml" Requires="v">
                <p:oleObj spid="_x0000_s3123" name="Equation" r:id="rId3" imgW="5651280" imgH="2590560" progId="Equation.DSMT4">
                  <p:embed/>
                </p:oleObj>
              </mc:Choice>
              <mc:Fallback>
                <p:oleObj name="Equation" r:id="rId3" imgW="5651280" imgH="2590560" progId="Equation.DSMT4">
                  <p:embed/>
                  <p:pic>
                    <p:nvPicPr>
                      <p:cNvPr id="0" name=""/>
                      <p:cNvPicPr>
                        <a:picLocks noChangeAspect="1" noChangeArrowheads="1"/>
                      </p:cNvPicPr>
                      <p:nvPr/>
                    </p:nvPicPr>
                    <p:blipFill>
                      <a:blip r:embed="rId4"/>
                      <a:srcRect/>
                      <a:stretch>
                        <a:fillRect/>
                      </a:stretch>
                    </p:blipFill>
                    <p:spPr bwMode="auto">
                      <a:xfrm>
                        <a:off x="457200" y="1280160"/>
                        <a:ext cx="5667375" cy="2597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0A79E4DB-1502-45E1-AF22-E4CDD3070CA9}"/>
              </a:ext>
            </a:extLst>
          </p:cNvPr>
          <p:cNvSpPr txBox="1"/>
          <p:nvPr/>
        </p:nvSpPr>
        <p:spPr>
          <a:xfrm>
            <a:off x="544046" y="4016091"/>
            <a:ext cx="8013540" cy="1384995"/>
          </a:xfrm>
          <a:prstGeom prst="rect">
            <a:avLst/>
          </a:prstGeom>
          <a:solidFill>
            <a:schemeClr val="accent3">
              <a:lumMod val="95000"/>
            </a:schemeClr>
          </a:solidFill>
        </p:spPr>
        <p:txBody>
          <a:bodyPr wrap="none" rtlCol="0">
            <a:spAutoFit/>
          </a:bodyPr>
          <a:lstStyle/>
          <a:p>
            <a:r>
              <a:rPr lang="en-US" dirty="0">
                <a:solidFill>
                  <a:srgbClr val="1E0000"/>
                </a:solidFill>
              </a:rPr>
              <a:t>Notice that all of the equations are linear, but</a:t>
            </a:r>
            <a:br>
              <a:rPr lang="en-US" dirty="0">
                <a:solidFill>
                  <a:srgbClr val="1E0000"/>
                </a:solidFill>
              </a:rPr>
            </a:br>
            <a:r>
              <a:rPr lang="en-US" dirty="0">
                <a:solidFill>
                  <a:srgbClr val="1E0000"/>
                </a:solidFill>
              </a:rPr>
              <a:t>they are inequality, as opposed to equality, constraints;</a:t>
            </a:r>
            <a:br>
              <a:rPr lang="en-US" dirty="0">
                <a:solidFill>
                  <a:srgbClr val="1E0000"/>
                </a:solidFill>
              </a:rPr>
            </a:br>
            <a:r>
              <a:rPr lang="en-US" dirty="0">
                <a:solidFill>
                  <a:srgbClr val="1E0000"/>
                </a:solidFill>
              </a:rPr>
              <a:t>we are seeking to determine the values of x</a:t>
            </a:r>
            <a:r>
              <a:rPr lang="en-US" baseline="-25000" dirty="0">
                <a:solidFill>
                  <a:srgbClr val="1E0000"/>
                </a:solidFill>
              </a:rPr>
              <a:t>1</a:t>
            </a:r>
            <a:r>
              <a:rPr lang="en-US" dirty="0">
                <a:solidFill>
                  <a:srgbClr val="1E0000"/>
                </a:solidFill>
              </a:rPr>
              <a:t> and x</a:t>
            </a:r>
            <a:r>
              <a:rPr lang="en-US" baseline="-25000" dirty="0">
                <a:solidFill>
                  <a:srgbClr val="1E0000"/>
                </a:solidFill>
              </a:rPr>
              <a:t>2</a:t>
            </a:r>
            <a:r>
              <a:rPr lang="en-US" dirty="0">
                <a:solidFill>
                  <a:srgbClr val="1E0000"/>
                </a:solidFill>
              </a:rPr>
              <a:t> </a:t>
            </a:r>
          </a:p>
        </p:txBody>
      </p:sp>
      <p:sp>
        <p:nvSpPr>
          <p:cNvPr id="6"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5</a:t>
            </a:fld>
            <a:endParaRPr lang="en-US" dirty="0">
              <a:solidFill>
                <a:srgbClr val="1E0000"/>
              </a:solidFill>
            </a:endParaRPr>
          </a:p>
        </p:txBody>
      </p:sp>
    </p:spTree>
    <p:extLst>
      <p:ext uri="{BB962C8B-B14F-4D97-AF65-F5344CB8AC3E}">
        <p14:creationId xmlns:p14="http://schemas.microsoft.com/office/powerpoint/2010/main" val="762678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a:extLst>
              <a:ext uri="{FF2B5EF4-FFF2-40B4-BE49-F238E27FC236}">
                <a16:creationId xmlns:a16="http://schemas.microsoft.com/office/drawing/2014/main" id="{159421EA-9A09-46BA-8428-FF65E93C92C5}"/>
              </a:ext>
            </a:extLst>
          </p:cNvPr>
          <p:cNvSpPr>
            <a:spLocks noGrp="1" noChangeArrowheads="1"/>
          </p:cNvSpPr>
          <p:nvPr>
            <p:ph type="title"/>
          </p:nvPr>
        </p:nvSpPr>
        <p:spPr/>
        <p:txBody>
          <a:bodyPr/>
          <a:lstStyle/>
          <a:p>
            <a:r>
              <a:rPr lang="en-US" altLang="en-US"/>
              <a:t>Example Problem 2</a:t>
            </a:r>
          </a:p>
        </p:txBody>
      </p:sp>
      <p:sp>
        <p:nvSpPr>
          <p:cNvPr id="261123" name="Rectangle 3">
            <a:extLst>
              <a:ext uri="{FF2B5EF4-FFF2-40B4-BE49-F238E27FC236}">
                <a16:creationId xmlns:a16="http://schemas.microsoft.com/office/drawing/2014/main" id="{E249A4D2-A42D-4C87-A2A6-D343FC6C00DC}"/>
              </a:ext>
            </a:extLst>
          </p:cNvPr>
          <p:cNvSpPr>
            <a:spLocks noGrp="1" noChangeArrowheads="1"/>
          </p:cNvSpPr>
          <p:nvPr>
            <p:ph type="body" idx="1"/>
          </p:nvPr>
        </p:nvSpPr>
        <p:spPr/>
        <p:txBody>
          <a:bodyPr/>
          <a:lstStyle/>
          <a:p>
            <a:r>
              <a:rPr lang="en-US" altLang="zh-CN" dirty="0"/>
              <a:t>A nutritionist is planning a meal with 2 foods: A and B.  Each ounce of A costs $ 0.20, and has 2 units of fat, 1 of carbohydrate, and 4 of protein. Each ounce of B costs $0.25, and has 3 units of fat, 3 of carbohydrate, and 3 of protein.  Provide the least cost meal which has no more than 20 units of fat, but with at least 12 units of carbohydrates and 24 units of protein. </a:t>
            </a:r>
            <a:endParaRPr lang="en-US" altLang="en-US" dirty="0"/>
          </a:p>
        </p:txBody>
      </p:sp>
      <p:sp>
        <p:nvSpPr>
          <p:cNvPr id="5"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6</a:t>
            </a:fld>
            <a:endParaRPr lang="en-US" dirty="0">
              <a:solidFill>
                <a:srgbClr val="1E0000"/>
              </a:solidFill>
            </a:endParaRPr>
          </a:p>
        </p:txBody>
      </p:sp>
    </p:spTree>
    <p:extLst>
      <p:ext uri="{BB962C8B-B14F-4D97-AF65-F5344CB8AC3E}">
        <p14:creationId xmlns:p14="http://schemas.microsoft.com/office/powerpoint/2010/main" val="16961845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a:extLst>
              <a:ext uri="{FF2B5EF4-FFF2-40B4-BE49-F238E27FC236}">
                <a16:creationId xmlns:a16="http://schemas.microsoft.com/office/drawing/2014/main" id="{53E909F1-56E6-4720-8B4B-8FEF99967F14}"/>
              </a:ext>
            </a:extLst>
          </p:cNvPr>
          <p:cNvSpPr>
            <a:spLocks noGrp="1" noChangeArrowheads="1"/>
          </p:cNvSpPr>
          <p:nvPr>
            <p:ph type="title"/>
          </p:nvPr>
        </p:nvSpPr>
        <p:spPr/>
        <p:txBody>
          <a:bodyPr/>
          <a:lstStyle/>
          <a:p>
            <a:r>
              <a:rPr lang="en-US" altLang="en-US"/>
              <a:t>Problem 2 Setup</a:t>
            </a:r>
          </a:p>
        </p:txBody>
      </p:sp>
      <p:graphicFrame>
        <p:nvGraphicFramePr>
          <p:cNvPr id="262148" name="Object 4">
            <a:extLst>
              <a:ext uri="{FF2B5EF4-FFF2-40B4-BE49-F238E27FC236}">
                <a16:creationId xmlns:a16="http://schemas.microsoft.com/office/drawing/2014/main" id="{6A8060A3-4C64-4CB2-AB0D-F099EE0AD91E}"/>
              </a:ext>
            </a:extLst>
          </p:cNvPr>
          <p:cNvGraphicFramePr>
            <a:graphicFrameLocks noGrp="1" noChangeAspect="1"/>
          </p:cNvGraphicFramePr>
          <p:nvPr>
            <p:ph type="body" idx="1"/>
            <p:extLst>
              <p:ext uri="{D42A27DB-BD31-4B8C-83A1-F6EECF244321}">
                <p14:modId xmlns:p14="http://schemas.microsoft.com/office/powerpoint/2010/main" val="3453191821"/>
              </p:ext>
            </p:extLst>
          </p:nvPr>
        </p:nvGraphicFramePr>
        <p:xfrm>
          <a:off x="538603" y="1295400"/>
          <a:ext cx="5365750" cy="3160712"/>
        </p:xfrm>
        <a:graphic>
          <a:graphicData uri="http://schemas.openxmlformats.org/presentationml/2006/ole">
            <mc:AlternateContent xmlns:mc="http://schemas.openxmlformats.org/markup-compatibility/2006">
              <mc:Choice xmlns:v="urn:schemas-microsoft-com:vml" Requires="v">
                <p:oleObj spid="_x0000_s4150" name="Equation" r:id="rId3" imgW="5346360" imgH="3149280" progId="Equation.DSMT4">
                  <p:embed/>
                </p:oleObj>
              </mc:Choice>
              <mc:Fallback>
                <p:oleObj name="Equation" r:id="rId3" imgW="5346360" imgH="3149280" progId="Equation.DSMT4">
                  <p:embed/>
                  <p:pic>
                    <p:nvPicPr>
                      <p:cNvPr id="0" name=""/>
                      <p:cNvPicPr>
                        <a:picLocks noChangeAspect="1" noChangeArrowheads="1"/>
                      </p:cNvPicPr>
                      <p:nvPr/>
                    </p:nvPicPr>
                    <p:blipFill>
                      <a:blip r:embed="rId4"/>
                      <a:srcRect/>
                      <a:stretch>
                        <a:fillRect/>
                      </a:stretch>
                    </p:blipFill>
                    <p:spPr bwMode="auto">
                      <a:xfrm>
                        <a:off x="538603" y="1295400"/>
                        <a:ext cx="5365750" cy="316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Box 4">
            <a:extLst>
              <a:ext uri="{FF2B5EF4-FFF2-40B4-BE49-F238E27FC236}">
                <a16:creationId xmlns:a16="http://schemas.microsoft.com/office/drawing/2014/main" id="{65C2E1B0-9EFE-4C2F-BF2C-CEBF6B598EA0}"/>
              </a:ext>
            </a:extLst>
          </p:cNvPr>
          <p:cNvSpPr txBox="1"/>
          <p:nvPr/>
        </p:nvSpPr>
        <p:spPr>
          <a:xfrm>
            <a:off x="544046" y="4016091"/>
            <a:ext cx="8480207" cy="2246769"/>
          </a:xfrm>
          <a:prstGeom prst="rect">
            <a:avLst/>
          </a:prstGeom>
          <a:solidFill>
            <a:schemeClr val="accent3">
              <a:lumMod val="95000"/>
            </a:schemeClr>
          </a:solidFill>
        </p:spPr>
        <p:txBody>
          <a:bodyPr wrap="none" rtlCol="0">
            <a:spAutoFit/>
          </a:bodyPr>
          <a:lstStyle/>
          <a:p>
            <a:r>
              <a:rPr lang="en-US" dirty="0">
                <a:solidFill>
                  <a:srgbClr val="1E0000"/>
                </a:solidFill>
              </a:rPr>
              <a:t>Again all of the equations are linear, but</a:t>
            </a:r>
            <a:br>
              <a:rPr lang="en-US" dirty="0">
                <a:solidFill>
                  <a:srgbClr val="1E0000"/>
                </a:solidFill>
              </a:rPr>
            </a:br>
            <a:r>
              <a:rPr lang="en-US" dirty="0">
                <a:solidFill>
                  <a:srgbClr val="1E0000"/>
                </a:solidFill>
              </a:rPr>
              <a:t>they are inequality, as opposed to equality, constraints;</a:t>
            </a:r>
            <a:br>
              <a:rPr lang="en-US" dirty="0">
                <a:solidFill>
                  <a:srgbClr val="1E0000"/>
                </a:solidFill>
              </a:rPr>
            </a:br>
            <a:r>
              <a:rPr lang="en-US" dirty="0">
                <a:solidFill>
                  <a:srgbClr val="1E0000"/>
                </a:solidFill>
              </a:rPr>
              <a:t>we are again seeking to determine the values of x</a:t>
            </a:r>
            <a:r>
              <a:rPr lang="en-US" baseline="-25000" dirty="0">
                <a:solidFill>
                  <a:srgbClr val="1E0000"/>
                </a:solidFill>
              </a:rPr>
              <a:t>1</a:t>
            </a:r>
            <a:r>
              <a:rPr lang="en-US" dirty="0">
                <a:solidFill>
                  <a:srgbClr val="1E0000"/>
                </a:solidFill>
              </a:rPr>
              <a:t> and x</a:t>
            </a:r>
            <a:r>
              <a:rPr lang="en-US" baseline="-25000" dirty="0">
                <a:solidFill>
                  <a:srgbClr val="1E0000"/>
                </a:solidFill>
              </a:rPr>
              <a:t>2</a:t>
            </a:r>
            <a:r>
              <a:rPr lang="en-US" dirty="0">
                <a:solidFill>
                  <a:srgbClr val="1E0000"/>
                </a:solidFill>
              </a:rPr>
              <a:t>;</a:t>
            </a:r>
            <a:br>
              <a:rPr lang="en-US" dirty="0">
                <a:solidFill>
                  <a:srgbClr val="1E0000"/>
                </a:solidFill>
              </a:rPr>
            </a:br>
            <a:r>
              <a:rPr lang="en-US" dirty="0">
                <a:solidFill>
                  <a:srgbClr val="1E0000"/>
                </a:solidFill>
              </a:rPr>
              <a:t>notice there are also more constraints then solution</a:t>
            </a:r>
            <a:br>
              <a:rPr lang="en-US" dirty="0">
                <a:solidFill>
                  <a:srgbClr val="1E0000"/>
                </a:solidFill>
              </a:rPr>
            </a:br>
            <a:r>
              <a:rPr lang="en-US" dirty="0">
                <a:solidFill>
                  <a:srgbClr val="1E0000"/>
                </a:solidFill>
              </a:rPr>
              <a:t>variables </a:t>
            </a:r>
          </a:p>
        </p:txBody>
      </p:sp>
      <p:sp>
        <p:nvSpPr>
          <p:cNvPr id="6"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7</a:t>
            </a:fld>
            <a:endParaRPr lang="en-US" dirty="0">
              <a:solidFill>
                <a:srgbClr val="1E0000"/>
              </a:solidFill>
            </a:endParaRPr>
          </a:p>
        </p:txBody>
      </p:sp>
    </p:spTree>
    <p:extLst>
      <p:ext uri="{BB962C8B-B14F-4D97-AF65-F5344CB8AC3E}">
        <p14:creationId xmlns:p14="http://schemas.microsoft.com/office/powerpoint/2010/main" val="3413078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B5F38-3EF9-49AF-BE21-94E2578E4005}"/>
              </a:ext>
            </a:extLst>
          </p:cNvPr>
          <p:cNvSpPr>
            <a:spLocks noGrp="1"/>
          </p:cNvSpPr>
          <p:nvPr>
            <p:ph type="title"/>
          </p:nvPr>
        </p:nvSpPr>
        <p:spPr/>
        <p:txBody>
          <a:bodyPr/>
          <a:lstStyle/>
          <a:p>
            <a:r>
              <a:rPr lang="en-US" dirty="0"/>
              <a:t>Three Bus Case Formulation</a:t>
            </a:r>
          </a:p>
        </p:txBody>
      </p:sp>
      <p:sp>
        <p:nvSpPr>
          <p:cNvPr id="3" name="Content Placeholder 2">
            <a:extLst>
              <a:ext uri="{FF2B5EF4-FFF2-40B4-BE49-F238E27FC236}">
                <a16:creationId xmlns:a16="http://schemas.microsoft.com/office/drawing/2014/main" id="{37030106-FEED-48C7-8E1D-FCB2E7498D26}"/>
              </a:ext>
            </a:extLst>
          </p:cNvPr>
          <p:cNvSpPr>
            <a:spLocks noGrp="1"/>
          </p:cNvSpPr>
          <p:nvPr>
            <p:ph idx="1"/>
          </p:nvPr>
        </p:nvSpPr>
        <p:spPr>
          <a:xfrm>
            <a:off x="365760" y="1280160"/>
            <a:ext cx="8001000" cy="701040"/>
          </a:xfrm>
        </p:spPr>
        <p:txBody>
          <a:bodyPr/>
          <a:lstStyle/>
          <a:p>
            <a:r>
              <a:rPr lang="en-US" dirty="0"/>
              <a:t>For the earlier three bus system given the initial condition of an overloaded transmission line, minimize the cost of generation </a:t>
            </a:r>
            <a:r>
              <a:rPr lang="en-US" dirty="0" smtClean="0"/>
              <a:t>such </a:t>
            </a:r>
            <a:r>
              <a:rPr lang="en-US" dirty="0"/>
              <a:t>that the </a:t>
            </a:r>
            <a:br>
              <a:rPr lang="en-US" dirty="0"/>
            </a:br>
            <a:r>
              <a:rPr lang="en-US" dirty="0"/>
              <a:t>change in generation </a:t>
            </a:r>
            <a:br>
              <a:rPr lang="en-US" dirty="0"/>
            </a:br>
            <a:r>
              <a:rPr lang="en-US" dirty="0"/>
              <a:t>is zero, and the flow </a:t>
            </a:r>
            <a:br>
              <a:rPr lang="en-US" dirty="0"/>
            </a:br>
            <a:r>
              <a:rPr lang="en-US" dirty="0"/>
              <a:t>on the line between</a:t>
            </a:r>
            <a:br>
              <a:rPr lang="en-US" dirty="0"/>
            </a:br>
            <a:r>
              <a:rPr lang="en-US" dirty="0"/>
              <a:t>buses 1 and 3 is not </a:t>
            </a:r>
            <a:br>
              <a:rPr lang="en-US" dirty="0"/>
            </a:br>
            <a:r>
              <a:rPr lang="en-US" dirty="0"/>
              <a:t>violating its </a:t>
            </a:r>
            <a:r>
              <a:rPr lang="en-US" dirty="0" smtClean="0"/>
              <a:t>limit</a:t>
            </a:r>
          </a:p>
          <a:p>
            <a:r>
              <a:rPr lang="en-US" dirty="0" smtClean="0"/>
              <a:t>Can be setup consider-</a:t>
            </a:r>
            <a:br>
              <a:rPr lang="en-US" dirty="0" smtClean="0"/>
            </a:br>
            <a:r>
              <a:rPr lang="en-US" dirty="0" err="1" smtClean="0"/>
              <a:t>ing</a:t>
            </a:r>
            <a:r>
              <a:rPr lang="en-US" dirty="0" smtClean="0"/>
              <a:t> the change in</a:t>
            </a:r>
            <a:br>
              <a:rPr lang="en-US" dirty="0" smtClean="0"/>
            </a:br>
            <a:r>
              <a:rPr lang="en-US" dirty="0" smtClean="0"/>
              <a:t>generation, </a:t>
            </a:r>
            <a:r>
              <a:rPr lang="en-US" dirty="0"/>
              <a:t>(</a:t>
            </a:r>
            <a:r>
              <a:rPr lang="en-US" dirty="0">
                <a:latin typeface="Symbol" panose="05050102010706020507" pitchFamily="18" charset="2"/>
              </a:rPr>
              <a:t>D</a:t>
            </a:r>
            <a:r>
              <a:rPr lang="en-US" dirty="0"/>
              <a:t>P</a:t>
            </a:r>
            <a:r>
              <a:rPr lang="en-US" baseline="-25000" dirty="0"/>
              <a:t>G1</a:t>
            </a:r>
            <a:r>
              <a:rPr lang="en-US" dirty="0"/>
              <a:t>, </a:t>
            </a:r>
            <a:r>
              <a:rPr lang="en-US" dirty="0">
                <a:latin typeface="Symbol" panose="05050102010706020507" pitchFamily="18" charset="2"/>
              </a:rPr>
              <a:t>D</a:t>
            </a:r>
            <a:r>
              <a:rPr lang="en-US" dirty="0"/>
              <a:t>P</a:t>
            </a:r>
            <a:r>
              <a:rPr lang="en-US" baseline="-25000" dirty="0"/>
              <a:t>G2</a:t>
            </a:r>
            <a:r>
              <a:rPr lang="en-US" dirty="0"/>
              <a:t>, </a:t>
            </a:r>
            <a:r>
              <a:rPr lang="en-US" dirty="0">
                <a:latin typeface="Symbol" panose="05050102010706020507" pitchFamily="18" charset="2"/>
              </a:rPr>
              <a:t>D</a:t>
            </a:r>
            <a:r>
              <a:rPr lang="en-US" dirty="0"/>
              <a:t>P</a:t>
            </a:r>
            <a:r>
              <a:rPr lang="en-US" baseline="-25000" dirty="0"/>
              <a:t>G3</a:t>
            </a:r>
            <a:r>
              <a:rPr lang="en-US" dirty="0"/>
              <a:t>) </a:t>
            </a:r>
          </a:p>
        </p:txBody>
      </p:sp>
      <p:pic>
        <p:nvPicPr>
          <p:cNvPr id="5" name="Picture 2">
            <a:extLst>
              <a:ext uri="{FF2B5EF4-FFF2-40B4-BE49-F238E27FC236}">
                <a16:creationId xmlns:a16="http://schemas.microsoft.com/office/drawing/2014/main" id="{25F4453C-92D1-4A02-A8D3-6512E9C8F259}"/>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l="5152" t="5130" r="2120" b="7568"/>
          <a:stretch/>
        </p:blipFill>
        <p:spPr bwMode="auto">
          <a:xfrm>
            <a:off x="4267200" y="2743200"/>
            <a:ext cx="4663440" cy="292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8</a:t>
            </a:fld>
            <a:endParaRPr lang="en-US" dirty="0">
              <a:solidFill>
                <a:srgbClr val="1E0000"/>
              </a:solidFill>
            </a:endParaRPr>
          </a:p>
        </p:txBody>
      </p:sp>
    </p:spTree>
    <p:extLst>
      <p:ext uri="{BB962C8B-B14F-4D97-AF65-F5344CB8AC3E}">
        <p14:creationId xmlns:p14="http://schemas.microsoft.com/office/powerpoint/2010/main" val="1537779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EC7E1-F88D-4ECF-82CD-E47C90788CB4}"/>
              </a:ext>
            </a:extLst>
          </p:cNvPr>
          <p:cNvSpPr>
            <a:spLocks noGrp="1"/>
          </p:cNvSpPr>
          <p:nvPr>
            <p:ph type="title"/>
          </p:nvPr>
        </p:nvSpPr>
        <p:spPr/>
        <p:txBody>
          <a:bodyPr/>
          <a:lstStyle/>
          <a:p>
            <a:r>
              <a:rPr lang="en-US" dirty="0"/>
              <a:t>Three Bus Case Problem Setup</a:t>
            </a:r>
          </a:p>
        </p:txBody>
      </p:sp>
      <p:graphicFrame>
        <p:nvGraphicFramePr>
          <p:cNvPr id="4" name="Object 4">
            <a:extLst>
              <a:ext uri="{FF2B5EF4-FFF2-40B4-BE49-F238E27FC236}">
                <a16:creationId xmlns:a16="http://schemas.microsoft.com/office/drawing/2014/main" id="{C96F5067-87E3-4FC7-97B1-962D3ACA36CC}"/>
              </a:ext>
            </a:extLst>
          </p:cNvPr>
          <p:cNvGraphicFramePr>
            <a:graphicFrameLocks noChangeAspect="1"/>
          </p:cNvGraphicFramePr>
          <p:nvPr>
            <p:extLst>
              <p:ext uri="{D42A27DB-BD31-4B8C-83A1-F6EECF244321}">
                <p14:modId xmlns:p14="http://schemas.microsoft.com/office/powerpoint/2010/main" val="1882176476"/>
              </p:ext>
            </p:extLst>
          </p:nvPr>
        </p:nvGraphicFramePr>
        <p:xfrm>
          <a:off x="457200" y="1279525"/>
          <a:ext cx="5991225" cy="3021013"/>
        </p:xfrm>
        <a:graphic>
          <a:graphicData uri="http://schemas.openxmlformats.org/presentationml/2006/ole">
            <mc:AlternateContent xmlns:mc="http://schemas.openxmlformats.org/markup-compatibility/2006">
              <mc:Choice xmlns:v="urn:schemas-microsoft-com:vml" Requires="v">
                <p:oleObj spid="_x0000_s5173" name="Equation" r:id="rId3" imgW="5968800" imgH="3009600" progId="Equation.DSMT4">
                  <p:embed/>
                </p:oleObj>
              </mc:Choice>
              <mc:Fallback>
                <p:oleObj name="Equation" r:id="rId3" imgW="5968800" imgH="3009600" progId="Equation.DSMT4">
                  <p:embed/>
                  <p:pic>
                    <p:nvPicPr>
                      <p:cNvPr id="0" name=""/>
                      <p:cNvPicPr>
                        <a:picLocks noChangeAspect="1" noChangeArrowheads="1"/>
                      </p:cNvPicPr>
                      <p:nvPr/>
                    </p:nvPicPr>
                    <p:blipFill>
                      <a:blip r:embed="rId4"/>
                      <a:srcRect/>
                      <a:stretch>
                        <a:fillRect/>
                      </a:stretch>
                    </p:blipFill>
                    <p:spPr bwMode="auto">
                      <a:xfrm>
                        <a:off x="457200" y="1279525"/>
                        <a:ext cx="5991225" cy="3021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Box 4">
            <a:extLst>
              <a:ext uri="{FF2B5EF4-FFF2-40B4-BE49-F238E27FC236}">
                <a16:creationId xmlns:a16="http://schemas.microsoft.com/office/drawing/2014/main" id="{1CD98775-EAD0-4D54-9DE7-0E0A7C70B01A}"/>
              </a:ext>
            </a:extLst>
          </p:cNvPr>
          <p:cNvSpPr txBox="1"/>
          <p:nvPr/>
        </p:nvSpPr>
        <p:spPr>
          <a:xfrm>
            <a:off x="5055354" y="2529056"/>
            <a:ext cx="3094117" cy="523220"/>
          </a:xfrm>
          <a:prstGeom prst="rect">
            <a:avLst/>
          </a:prstGeom>
          <a:solidFill>
            <a:schemeClr val="accent3">
              <a:lumMod val="95000"/>
            </a:schemeClr>
          </a:solidFill>
        </p:spPr>
        <p:txBody>
          <a:bodyPr wrap="none" rtlCol="0">
            <a:spAutoFit/>
          </a:bodyPr>
          <a:lstStyle/>
          <a:p>
            <a:r>
              <a:rPr lang="en-US" dirty="0">
                <a:solidFill>
                  <a:srgbClr val="1E0000"/>
                </a:solidFill>
              </a:rPr>
              <a:t>Line flow constraint</a:t>
            </a:r>
          </a:p>
        </p:txBody>
      </p:sp>
      <p:sp>
        <p:nvSpPr>
          <p:cNvPr id="6" name="TextBox 5">
            <a:extLst>
              <a:ext uri="{FF2B5EF4-FFF2-40B4-BE49-F238E27FC236}">
                <a16:creationId xmlns:a16="http://schemas.microsoft.com/office/drawing/2014/main" id="{41C38AA2-BED4-488C-8C6F-EFCEED4CD465}"/>
              </a:ext>
            </a:extLst>
          </p:cNvPr>
          <p:cNvSpPr txBox="1"/>
          <p:nvPr/>
        </p:nvSpPr>
        <p:spPr>
          <a:xfrm>
            <a:off x="5105400" y="3153504"/>
            <a:ext cx="3789820" cy="523220"/>
          </a:xfrm>
          <a:prstGeom prst="rect">
            <a:avLst/>
          </a:prstGeom>
          <a:solidFill>
            <a:schemeClr val="accent3">
              <a:lumMod val="95000"/>
            </a:schemeClr>
          </a:solidFill>
        </p:spPr>
        <p:txBody>
          <a:bodyPr wrap="none" rtlCol="0">
            <a:spAutoFit/>
          </a:bodyPr>
          <a:lstStyle/>
          <a:p>
            <a:r>
              <a:rPr lang="en-US" dirty="0">
                <a:solidFill>
                  <a:srgbClr val="1E0000"/>
                </a:solidFill>
              </a:rPr>
              <a:t>Power balance constraint</a:t>
            </a:r>
          </a:p>
        </p:txBody>
      </p:sp>
      <p:sp>
        <p:nvSpPr>
          <p:cNvPr id="8"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9</a:t>
            </a:fld>
            <a:endParaRPr lang="en-US" dirty="0">
              <a:solidFill>
                <a:srgbClr val="1E0000"/>
              </a:solidFill>
            </a:endParaRPr>
          </a:p>
        </p:txBody>
      </p:sp>
    </p:spTree>
    <p:extLst>
      <p:ext uri="{BB962C8B-B14F-4D97-AF65-F5344CB8AC3E}">
        <p14:creationId xmlns:p14="http://schemas.microsoft.com/office/powerpoint/2010/main" val="29938974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295B3146-0FFE-4F81-9220-375E3BAF5059}" vid="{C2235C31-2F22-486D-A9B0-F45C2626B64C}"/>
    </a:ext>
  </a:extLst>
</a:theme>
</file>

<file path=ppt/theme/theme2.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18573</TotalTime>
  <Words>2176</Words>
  <Application>Microsoft Office PowerPoint</Application>
  <PresentationFormat>On-screen Show (4:3)</PresentationFormat>
  <Paragraphs>255</Paragraphs>
  <Slides>47</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47</vt:i4>
      </vt:variant>
    </vt:vector>
  </HeadingPairs>
  <TitlesOfParts>
    <vt:vector size="55" baseType="lpstr">
      <vt:lpstr>Arial</vt:lpstr>
      <vt:lpstr>Helvetica</vt:lpstr>
      <vt:lpstr>Symbol</vt:lpstr>
      <vt:lpstr>Times New Roman</vt:lpstr>
      <vt:lpstr>Wingdings</vt:lpstr>
      <vt:lpstr>Theme1</vt:lpstr>
      <vt:lpstr>Capsules</vt:lpstr>
      <vt:lpstr>Equation</vt:lpstr>
      <vt:lpstr>ECEN 615 Methods of Electric Power Systems Analysis</vt:lpstr>
      <vt:lpstr>Announcements</vt:lpstr>
      <vt:lpstr>Quick Coverage of Linear Programming</vt:lpstr>
      <vt:lpstr>Example Problem 1</vt:lpstr>
      <vt:lpstr>Problem 1 Setup</vt:lpstr>
      <vt:lpstr>Example Problem 2</vt:lpstr>
      <vt:lpstr>Problem 2 Setup</vt:lpstr>
      <vt:lpstr>Three Bus Case Formulation</vt:lpstr>
      <vt:lpstr>Three Bus Case Problem Setup</vt:lpstr>
      <vt:lpstr>LP Standard Form</vt:lpstr>
      <vt:lpstr>Replacing Inequality Constraints with Equality Constraints</vt:lpstr>
      <vt:lpstr>Lumber Mill Example with Slack Variables</vt:lpstr>
      <vt:lpstr>LP Definitions</vt:lpstr>
      <vt:lpstr>Fundamental LP Theorem</vt:lpstr>
      <vt:lpstr>LP Graphical Interpretation </vt:lpstr>
      <vt:lpstr>Simplex Algorithm</vt:lpstr>
      <vt:lpstr>Determination of Variable to  Enter the Basis </vt:lpstr>
      <vt:lpstr>Determination of Variable to  Enter the Basis </vt:lpstr>
      <vt:lpstr>Determination of Variable  to Exit Basis</vt:lpstr>
      <vt:lpstr>Determination of Variable  to Exit Basis</vt:lpstr>
      <vt:lpstr>Canonical Form</vt:lpstr>
      <vt:lpstr>Canonical Form </vt:lpstr>
      <vt:lpstr>LP Tableau</vt:lpstr>
      <vt:lpstr>LP Tableau for the Nutrition Problem with Artificial Variables</vt:lpstr>
      <vt:lpstr>LP Tableau Pivoting</vt:lpstr>
      <vt:lpstr>LP Tableau Pivoting for Nutrition Problem</vt:lpstr>
      <vt:lpstr>LP Tableau Pivoting</vt:lpstr>
      <vt:lpstr>LP Tableau Pivoting, Example, cont.</vt:lpstr>
      <vt:lpstr>LP Tableau Pivoting, Example, cont.</vt:lpstr>
      <vt:lpstr>LP Tableau Full Problem</vt:lpstr>
      <vt:lpstr>Marginal Costs of Constraint Enforcement</vt:lpstr>
      <vt:lpstr>Nutrition Problem Marginal Costs</vt:lpstr>
      <vt:lpstr>Lumber Mill Example Solution</vt:lpstr>
      <vt:lpstr>Complications</vt:lpstr>
      <vt:lpstr>Complications</vt:lpstr>
      <vt:lpstr>LP Optimal Power Flow</vt:lpstr>
      <vt:lpstr>LP Optimal Power Flow</vt:lpstr>
      <vt:lpstr>LP OPF Introductory Example</vt:lpstr>
      <vt:lpstr>LP OPF Introductory Example, cont</vt:lpstr>
      <vt:lpstr>LP OPF Introductory Example, cont</vt:lpstr>
      <vt:lpstr>LP OPF Introductory Example, cont</vt:lpstr>
      <vt:lpstr>Example 6_23 Optimal Power Flow</vt:lpstr>
      <vt:lpstr>Locational Marginal Costs (LMPs)</vt:lpstr>
      <vt:lpstr>Example 6_23 Optimal Power Flow with Load Scale = 1.72</vt:lpstr>
      <vt:lpstr>Example 6_23 Optimal Power Flow with Load Scale = 1.72</vt:lpstr>
      <vt:lpstr>Example 6_23 Optimal Power Flow with Load Scale = 1.82</vt:lpstr>
      <vt:lpstr>Generator Cost Curve Modeling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ECEN615_Lect25</dc:title>
  <dc:creator>Tom Overbye</dc:creator>
  <cp:lastModifiedBy>Idehen, Ikponmwosa</cp:lastModifiedBy>
  <cp:revision>1153</cp:revision>
  <cp:lastPrinted>2018-11-24T18:29:48Z</cp:lastPrinted>
  <dcterms:created xsi:type="dcterms:W3CDTF">1995-06-02T22:12:36Z</dcterms:created>
  <dcterms:modified xsi:type="dcterms:W3CDTF">2018-11-26T07:22:52Z</dcterms:modified>
</cp:coreProperties>
</file>