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47" r:id="rId1"/>
    <p:sldMasterId id="2147483854" r:id="rId2"/>
  </p:sldMasterIdLst>
  <p:notesMasterIdLst>
    <p:notesMasterId r:id="rId45"/>
  </p:notesMasterIdLst>
  <p:handoutMasterIdLst>
    <p:handoutMasterId r:id="rId46"/>
  </p:handoutMasterIdLst>
  <p:sldIdLst>
    <p:sldId id="685" r:id="rId3"/>
    <p:sldId id="684" r:id="rId4"/>
    <p:sldId id="1598" r:id="rId5"/>
    <p:sldId id="1599" r:id="rId6"/>
    <p:sldId id="1567" r:id="rId7"/>
    <p:sldId id="1568" r:id="rId8"/>
    <p:sldId id="1569" r:id="rId9"/>
    <p:sldId id="1570" r:id="rId10"/>
    <p:sldId id="1571" r:id="rId11"/>
    <p:sldId id="1600" r:id="rId12"/>
    <p:sldId id="1601" r:id="rId13"/>
    <p:sldId id="1619" r:id="rId14"/>
    <p:sldId id="1620" r:id="rId15"/>
    <p:sldId id="1621" r:id="rId16"/>
    <p:sldId id="1644" r:id="rId17"/>
    <p:sldId id="1639" r:id="rId18"/>
    <p:sldId id="1640" r:id="rId19"/>
    <p:sldId id="1642" r:id="rId20"/>
    <p:sldId id="1643" r:id="rId21"/>
    <p:sldId id="1645" r:id="rId22"/>
    <p:sldId id="1641" r:id="rId23"/>
    <p:sldId id="1646" r:id="rId24"/>
    <p:sldId id="1647" r:id="rId25"/>
    <p:sldId id="1648" r:id="rId26"/>
    <p:sldId id="1649" r:id="rId27"/>
    <p:sldId id="1622" r:id="rId28"/>
    <p:sldId id="1623" r:id="rId29"/>
    <p:sldId id="1624" r:id="rId30"/>
    <p:sldId id="1625" r:id="rId31"/>
    <p:sldId id="1626" r:id="rId32"/>
    <p:sldId id="1627" r:id="rId33"/>
    <p:sldId id="1628" r:id="rId34"/>
    <p:sldId id="1629" r:id="rId35"/>
    <p:sldId id="1630" r:id="rId36"/>
    <p:sldId id="1631" r:id="rId37"/>
    <p:sldId id="1632" r:id="rId38"/>
    <p:sldId id="1633" r:id="rId39"/>
    <p:sldId id="1634" r:id="rId40"/>
    <p:sldId id="1635" r:id="rId41"/>
    <p:sldId id="1636" r:id="rId42"/>
    <p:sldId id="1637" r:id="rId43"/>
    <p:sldId id="1638" r:id="rId44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8">
          <p15:clr>
            <a:srgbClr val="A4A3A4"/>
          </p15:clr>
        </p15:guide>
        <p15:guide id="3" orient="horz" pos="2949">
          <p15:clr>
            <a:srgbClr val="A4A3A4"/>
          </p15:clr>
        </p15:guide>
        <p15:guide id="4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E0000"/>
    <a:srgbClr val="000000"/>
    <a:srgbClr val="800000"/>
    <a:srgbClr val="660033"/>
    <a:srgbClr val="990033"/>
    <a:srgbClr val="CC00CC"/>
    <a:srgbClr val="FF9900"/>
    <a:srgbClr val="00800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007" autoAdjust="0"/>
    <p:restoredTop sz="93701" autoAdjust="0"/>
  </p:normalViewPr>
  <p:slideViewPr>
    <p:cSldViewPr>
      <p:cViewPr varScale="1">
        <p:scale>
          <a:sx n="111" d="100"/>
          <a:sy n="111" d="100"/>
        </p:scale>
        <p:origin x="220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1272"/>
    </p:cViewPr>
  </p:sorterViewPr>
  <p:notesViewPr>
    <p:cSldViewPr>
      <p:cViewPr varScale="1">
        <p:scale>
          <a:sx n="99" d="100"/>
          <a:sy n="99" d="100"/>
        </p:scale>
        <p:origin x="3546" y="78"/>
      </p:cViewPr>
      <p:guideLst>
        <p:guide orient="horz" pos="2908"/>
        <p:guide pos="2188"/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6301" cy="46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3" tIns="46452" rIns="92903" bIns="4645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157" y="1"/>
            <a:ext cx="3066301" cy="46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3" tIns="46452" rIns="92903" bIns="4645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2990"/>
            <a:ext cx="3066301" cy="46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3" tIns="46452" rIns="92903" bIns="4645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157" y="8892990"/>
            <a:ext cx="3066301" cy="46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3" tIns="46452" rIns="92903" bIns="4645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F17B5F5-A8C0-4A98-AAA8-DCDD241D83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94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301" cy="46686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721" tIns="46860" rIns="93721" bIns="46860" numCol="1" anchor="t" anchorCtr="0" compatLnSpc="1">
            <a:prstTxWarp prst="textNoShape">
              <a:avLst/>
            </a:prstTxWarp>
          </a:bodyPr>
          <a:lstStyle>
            <a:lvl1pPr defTabSz="93709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774" y="0"/>
            <a:ext cx="3066301" cy="46686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721" tIns="46860" rIns="93721" bIns="46860" numCol="1" anchor="t" anchorCtr="0" compatLnSpc="1">
            <a:prstTxWarp prst="textNoShape">
              <a:avLst/>
            </a:prstTxWarp>
          </a:bodyPr>
          <a:lstStyle>
            <a:lvl1pPr algn="r" defTabSz="93709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6500" y="698500"/>
            <a:ext cx="4664075" cy="3498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2857" y="4430396"/>
            <a:ext cx="5191364" cy="419535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721" tIns="46860" rIns="93721" bIns="468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9183"/>
            <a:ext cx="3066301" cy="46686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721" tIns="46860" rIns="93721" bIns="46860" numCol="1" anchor="b" anchorCtr="0" compatLnSpc="1">
            <a:prstTxWarp prst="textNoShape">
              <a:avLst/>
            </a:prstTxWarp>
          </a:bodyPr>
          <a:lstStyle>
            <a:lvl1pPr defTabSz="93709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774" y="8859183"/>
            <a:ext cx="3066301" cy="46686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721" tIns="46860" rIns="93721" bIns="46860" numCol="1" anchor="b" anchorCtr="0" compatLnSpc="1">
            <a:prstTxWarp prst="textNoShape">
              <a:avLst/>
            </a:prstTxWarp>
          </a:bodyPr>
          <a:lstStyle>
            <a:lvl1pPr algn="r" defTabSz="937095">
              <a:defRPr sz="1200">
                <a:latin typeface="Arial" charset="0"/>
              </a:defRPr>
            </a:lvl1pPr>
          </a:lstStyle>
          <a:p>
            <a:pPr>
              <a:defRPr/>
            </a:pPr>
            <a:fld id="{2CE9E464-B35D-43B2-BF7C-ADEA1F80F1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67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8313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6625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3350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3250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 txBox="1">
            <a:spLocks noGrp="1"/>
          </p:cNvSpPr>
          <p:nvPr>
            <p:ph type="body" idx="1"/>
          </p:nvPr>
        </p:nvSpPr>
        <p:spPr>
          <a:xfrm>
            <a:off x="707075" y="4447224"/>
            <a:ext cx="5662925" cy="4212908"/>
          </a:xfrm>
          <a:prstGeom prst="rect">
            <a:avLst/>
          </a:prstGeom>
        </p:spPr>
        <p:txBody>
          <a:bodyPr spcFirstLastPara="1" wrap="square" lIns="93933" tIns="46954" rIns="93933" bIns="46954" anchor="t" anchorCtr="0">
            <a:noAutofit/>
          </a:bodyPr>
          <a:lstStyle/>
          <a:p>
            <a:pPr>
              <a:spcBef>
                <a:spcPts val="359"/>
              </a:spcBef>
              <a:spcAft>
                <a:spcPts val="0"/>
              </a:spcAft>
            </a:pPr>
            <a:endParaRPr/>
          </a:p>
        </p:txBody>
      </p:sp>
      <p:sp>
        <p:nvSpPr>
          <p:cNvPr id="47" name="Google Shape;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5164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84519d769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7" name="Google Shape;127;g484519d769_2_18:notes"/>
          <p:cNvSpPr txBox="1">
            <a:spLocks noGrp="1"/>
          </p:cNvSpPr>
          <p:nvPr>
            <p:ph type="body" idx="1"/>
          </p:nvPr>
        </p:nvSpPr>
        <p:spPr>
          <a:xfrm>
            <a:off x="707075" y="4447224"/>
            <a:ext cx="5662876" cy="421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33" tIns="46954" rIns="93933" bIns="46954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128" name="Google Shape;128;g484519d769_2_18:notes"/>
          <p:cNvSpPr txBox="1">
            <a:spLocks noGrp="1"/>
          </p:cNvSpPr>
          <p:nvPr>
            <p:ph type="sldNum" idx="12"/>
          </p:nvPr>
        </p:nvSpPr>
        <p:spPr>
          <a:xfrm>
            <a:off x="4008339" y="8892864"/>
            <a:ext cx="3067291" cy="468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33" tIns="46954" rIns="93933" bIns="46954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>
                <a:spcBef>
                  <a:spcPts val="0"/>
                </a:spcBef>
                <a:spcAft>
                  <a:spcPts val="0"/>
                </a:spcAft>
              </a:pPr>
              <a:t>35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84519d769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" name="Google Shape;138;g484519d769_2_30:notes"/>
          <p:cNvSpPr txBox="1">
            <a:spLocks noGrp="1"/>
          </p:cNvSpPr>
          <p:nvPr>
            <p:ph type="body" idx="1"/>
          </p:nvPr>
        </p:nvSpPr>
        <p:spPr>
          <a:xfrm>
            <a:off x="707075" y="4447224"/>
            <a:ext cx="5662876" cy="421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33" tIns="46954" rIns="93933" bIns="46954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139" name="Google Shape;139;g484519d769_2_30:notes"/>
          <p:cNvSpPr txBox="1">
            <a:spLocks noGrp="1"/>
          </p:cNvSpPr>
          <p:nvPr>
            <p:ph type="sldNum" idx="12"/>
          </p:nvPr>
        </p:nvSpPr>
        <p:spPr>
          <a:xfrm>
            <a:off x="4008339" y="8892864"/>
            <a:ext cx="3067291" cy="468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33" tIns="46954" rIns="93933" bIns="46954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>
                <a:spcBef>
                  <a:spcPts val="0"/>
                </a:spcBef>
                <a:spcAft>
                  <a:spcPts val="0"/>
                </a:spcAft>
              </a:pPr>
              <a:t>36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092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84519d76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84519d769_0_39:notes"/>
          <p:cNvSpPr txBox="1">
            <a:spLocks noGrp="1"/>
          </p:cNvSpPr>
          <p:nvPr>
            <p:ph type="body" idx="1"/>
          </p:nvPr>
        </p:nvSpPr>
        <p:spPr>
          <a:xfrm>
            <a:off x="707075" y="4447224"/>
            <a:ext cx="5662876" cy="4212871"/>
          </a:xfrm>
          <a:prstGeom prst="rect">
            <a:avLst/>
          </a:prstGeom>
        </p:spPr>
        <p:txBody>
          <a:bodyPr spcFirstLastPara="1" wrap="square" lIns="93933" tIns="46954" rIns="93933" bIns="46954" anchor="t" anchorCtr="0">
            <a:noAutofit/>
          </a:bodyPr>
          <a:lstStyle/>
          <a:p>
            <a:pPr>
              <a:spcBef>
                <a:spcPts val="359"/>
              </a:spcBef>
              <a:spcAft>
                <a:spcPts val="0"/>
              </a:spcAft>
            </a:pPr>
            <a:endParaRPr/>
          </a:p>
        </p:txBody>
      </p:sp>
      <p:sp>
        <p:nvSpPr>
          <p:cNvPr id="149" name="Google Shape;149;g484519d769_0_39:notes"/>
          <p:cNvSpPr txBox="1">
            <a:spLocks noGrp="1"/>
          </p:cNvSpPr>
          <p:nvPr>
            <p:ph type="sldNum" idx="12"/>
          </p:nvPr>
        </p:nvSpPr>
        <p:spPr>
          <a:xfrm>
            <a:off x="4008339" y="8892864"/>
            <a:ext cx="3067291" cy="468529"/>
          </a:xfrm>
          <a:prstGeom prst="rect">
            <a:avLst/>
          </a:prstGeom>
        </p:spPr>
        <p:txBody>
          <a:bodyPr spcFirstLastPara="1" wrap="square" lIns="93933" tIns="46954" rIns="93933" bIns="46954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-US"/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6006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484519d769_2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484519d769_2_42:notes"/>
          <p:cNvSpPr txBox="1">
            <a:spLocks noGrp="1"/>
          </p:cNvSpPr>
          <p:nvPr>
            <p:ph type="body" idx="1"/>
          </p:nvPr>
        </p:nvSpPr>
        <p:spPr>
          <a:xfrm>
            <a:off x="707075" y="4447224"/>
            <a:ext cx="5662876" cy="4212871"/>
          </a:xfrm>
          <a:prstGeom prst="rect">
            <a:avLst/>
          </a:prstGeom>
        </p:spPr>
        <p:txBody>
          <a:bodyPr spcFirstLastPara="1" wrap="square" lIns="93933" tIns="46954" rIns="93933" bIns="46954" anchor="t" anchorCtr="0">
            <a:noAutofit/>
          </a:bodyPr>
          <a:lstStyle/>
          <a:p>
            <a:pPr>
              <a:spcBef>
                <a:spcPts val="359"/>
              </a:spcBef>
              <a:spcAft>
                <a:spcPts val="0"/>
              </a:spcAft>
            </a:pPr>
            <a:endParaRPr/>
          </a:p>
        </p:txBody>
      </p:sp>
      <p:sp>
        <p:nvSpPr>
          <p:cNvPr id="158" name="Google Shape;158;g484519d769_2_42:notes"/>
          <p:cNvSpPr txBox="1">
            <a:spLocks noGrp="1"/>
          </p:cNvSpPr>
          <p:nvPr>
            <p:ph type="sldNum" idx="12"/>
          </p:nvPr>
        </p:nvSpPr>
        <p:spPr>
          <a:xfrm>
            <a:off x="4008339" y="8892864"/>
            <a:ext cx="3067291" cy="468529"/>
          </a:xfrm>
          <a:prstGeom prst="rect">
            <a:avLst/>
          </a:prstGeom>
        </p:spPr>
        <p:txBody>
          <a:bodyPr spcFirstLastPara="1" wrap="square" lIns="93933" tIns="46954" rIns="93933" bIns="46954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-US"/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8536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84519d769_2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84519d769_2_49:notes"/>
          <p:cNvSpPr txBox="1">
            <a:spLocks noGrp="1"/>
          </p:cNvSpPr>
          <p:nvPr>
            <p:ph type="body" idx="1"/>
          </p:nvPr>
        </p:nvSpPr>
        <p:spPr>
          <a:xfrm>
            <a:off x="707075" y="4447224"/>
            <a:ext cx="5662876" cy="4212871"/>
          </a:xfrm>
          <a:prstGeom prst="rect">
            <a:avLst/>
          </a:prstGeom>
        </p:spPr>
        <p:txBody>
          <a:bodyPr spcFirstLastPara="1" wrap="square" lIns="93933" tIns="46954" rIns="93933" bIns="46954" anchor="t" anchorCtr="0">
            <a:noAutofit/>
          </a:bodyPr>
          <a:lstStyle/>
          <a:p>
            <a:pPr>
              <a:spcBef>
                <a:spcPts val="359"/>
              </a:spcBef>
              <a:spcAft>
                <a:spcPts val="0"/>
              </a:spcAft>
            </a:pPr>
            <a:r>
              <a:rPr lang="en-US" dirty="0" err="1"/>
              <a:t>Gurobi</a:t>
            </a:r>
            <a:r>
              <a:rPr lang="en-US" dirty="0"/>
              <a:t>: 0.015625 s</a:t>
            </a:r>
          </a:p>
          <a:p>
            <a:pPr>
              <a:spcBef>
                <a:spcPts val="359"/>
              </a:spcBef>
              <a:spcAft>
                <a:spcPts val="0"/>
              </a:spcAft>
            </a:pPr>
            <a:r>
              <a:rPr lang="en-US" dirty="0"/>
              <a:t>MINOS: </a:t>
            </a:r>
            <a:r>
              <a:rPr lang="en-US" dirty="0" err="1"/>
              <a:t>ampl_time</a:t>
            </a:r>
            <a:r>
              <a:rPr lang="en-US" dirty="0"/>
              <a:t> = 0.03125;</a:t>
            </a:r>
            <a:endParaRPr dirty="0"/>
          </a:p>
        </p:txBody>
      </p:sp>
      <p:sp>
        <p:nvSpPr>
          <p:cNvPr id="167" name="Google Shape;167;g484519d769_2_49:notes"/>
          <p:cNvSpPr txBox="1">
            <a:spLocks noGrp="1"/>
          </p:cNvSpPr>
          <p:nvPr>
            <p:ph type="sldNum" idx="12"/>
          </p:nvPr>
        </p:nvSpPr>
        <p:spPr>
          <a:xfrm>
            <a:off x="4008339" y="8892864"/>
            <a:ext cx="3067291" cy="468529"/>
          </a:xfrm>
          <a:prstGeom prst="rect">
            <a:avLst/>
          </a:prstGeom>
        </p:spPr>
        <p:txBody>
          <a:bodyPr spcFirstLastPara="1" wrap="square" lIns="93933" tIns="46954" rIns="93933" bIns="46954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-US"/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2694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p9:notes"/>
          <p:cNvSpPr txBox="1">
            <a:spLocks noGrp="1"/>
          </p:cNvSpPr>
          <p:nvPr>
            <p:ph type="body" idx="1"/>
          </p:nvPr>
        </p:nvSpPr>
        <p:spPr>
          <a:xfrm>
            <a:off x="707075" y="4447224"/>
            <a:ext cx="5662925" cy="4212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33" tIns="46954" rIns="93933" bIns="46954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180" name="Google Shape;180;p9:notes"/>
          <p:cNvSpPr txBox="1">
            <a:spLocks noGrp="1"/>
          </p:cNvSpPr>
          <p:nvPr>
            <p:ph type="sldNum" idx="12"/>
          </p:nvPr>
        </p:nvSpPr>
        <p:spPr>
          <a:xfrm>
            <a:off x="4008339" y="8892863"/>
            <a:ext cx="3067155" cy="468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33" tIns="46954" rIns="93933" bIns="46954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>
                <a:spcBef>
                  <a:spcPts val="0"/>
                </a:spcBef>
                <a:spcAft>
                  <a:spcPts val="0"/>
                </a:spcAft>
              </a:pPr>
              <a:t>40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68115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9" name="Google Shape;189;p11:notes"/>
          <p:cNvSpPr txBox="1">
            <a:spLocks noGrp="1"/>
          </p:cNvSpPr>
          <p:nvPr>
            <p:ph type="body" idx="1"/>
          </p:nvPr>
        </p:nvSpPr>
        <p:spPr>
          <a:xfrm>
            <a:off x="707075" y="4447224"/>
            <a:ext cx="5662925" cy="4212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33" tIns="46954" rIns="93933" bIns="46954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190" name="Google Shape;190;p11:notes"/>
          <p:cNvSpPr txBox="1">
            <a:spLocks noGrp="1"/>
          </p:cNvSpPr>
          <p:nvPr>
            <p:ph type="sldNum" idx="12"/>
          </p:nvPr>
        </p:nvSpPr>
        <p:spPr>
          <a:xfrm>
            <a:off x="4008339" y="8892863"/>
            <a:ext cx="3067155" cy="468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33" tIns="46954" rIns="93933" bIns="46954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>
                <a:spcBef>
                  <a:spcPts val="0"/>
                </a:spcBef>
                <a:spcAft>
                  <a:spcPts val="0"/>
                </a:spcAft>
              </a:pPr>
              <a:t>41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03986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84519d76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8" name="Google Shape;198;g484519d769_0_45:notes"/>
          <p:cNvSpPr txBox="1">
            <a:spLocks noGrp="1"/>
          </p:cNvSpPr>
          <p:nvPr>
            <p:ph type="body" idx="1"/>
          </p:nvPr>
        </p:nvSpPr>
        <p:spPr>
          <a:xfrm>
            <a:off x="707075" y="4447224"/>
            <a:ext cx="5662876" cy="421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33" tIns="46954" rIns="93933" bIns="46954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199" name="Google Shape;199;g484519d769_0_45:notes"/>
          <p:cNvSpPr txBox="1">
            <a:spLocks noGrp="1"/>
          </p:cNvSpPr>
          <p:nvPr>
            <p:ph type="sldNum" idx="12"/>
          </p:nvPr>
        </p:nvSpPr>
        <p:spPr>
          <a:xfrm>
            <a:off x="4008339" y="8892864"/>
            <a:ext cx="3067291" cy="468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33" tIns="46954" rIns="93933" bIns="46954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>
                <a:spcBef>
                  <a:spcPts val="0"/>
                </a:spcBef>
                <a:spcAft>
                  <a:spcPts val="0"/>
                </a:spcAft>
              </a:pPr>
              <a:t>42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788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" name="Google Shape;54;p3:notes"/>
          <p:cNvSpPr txBox="1">
            <a:spLocks noGrp="1"/>
          </p:cNvSpPr>
          <p:nvPr>
            <p:ph type="body" idx="1"/>
          </p:nvPr>
        </p:nvSpPr>
        <p:spPr>
          <a:xfrm>
            <a:off x="707075" y="4447224"/>
            <a:ext cx="5662925" cy="4212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33" tIns="46954" rIns="93933" bIns="46954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55" name="Google Shape;55;p3:notes"/>
          <p:cNvSpPr txBox="1">
            <a:spLocks noGrp="1"/>
          </p:cNvSpPr>
          <p:nvPr>
            <p:ph type="sldNum" idx="12"/>
          </p:nvPr>
        </p:nvSpPr>
        <p:spPr>
          <a:xfrm>
            <a:off x="4008339" y="8892863"/>
            <a:ext cx="3067155" cy="468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33" tIns="46954" rIns="93933" bIns="46954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>
                <a:spcBef>
                  <a:spcPts val="0"/>
                </a:spcBef>
                <a:spcAft>
                  <a:spcPts val="0"/>
                </a:spcAft>
              </a:pPr>
              <a:t>27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0003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484519d769_1_0:notes"/>
          <p:cNvSpPr txBox="1">
            <a:spLocks noGrp="1"/>
          </p:cNvSpPr>
          <p:nvPr>
            <p:ph type="body" idx="1"/>
          </p:nvPr>
        </p:nvSpPr>
        <p:spPr>
          <a:xfrm>
            <a:off x="707075" y="4447224"/>
            <a:ext cx="5662876" cy="4212871"/>
          </a:xfrm>
          <a:prstGeom prst="rect">
            <a:avLst/>
          </a:prstGeom>
        </p:spPr>
        <p:txBody>
          <a:bodyPr spcFirstLastPara="1" wrap="square" lIns="93933" tIns="46954" rIns="93933" bIns="46954" anchor="t" anchorCtr="0">
            <a:noAutofit/>
          </a:bodyPr>
          <a:lstStyle/>
          <a:p>
            <a:pPr>
              <a:spcBef>
                <a:spcPts val="359"/>
              </a:spcBef>
              <a:spcAft>
                <a:spcPts val="0"/>
              </a:spcAft>
            </a:pPr>
            <a:endParaRPr/>
          </a:p>
        </p:txBody>
      </p:sp>
      <p:sp>
        <p:nvSpPr>
          <p:cNvPr id="62" name="Google Shape;62;g484519d76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9132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84519d769_1_7:notes"/>
          <p:cNvSpPr txBox="1">
            <a:spLocks noGrp="1"/>
          </p:cNvSpPr>
          <p:nvPr>
            <p:ph type="body" idx="1"/>
          </p:nvPr>
        </p:nvSpPr>
        <p:spPr>
          <a:xfrm>
            <a:off x="707075" y="4447224"/>
            <a:ext cx="5662876" cy="4212871"/>
          </a:xfrm>
          <a:prstGeom prst="rect">
            <a:avLst/>
          </a:prstGeom>
        </p:spPr>
        <p:txBody>
          <a:bodyPr spcFirstLastPara="1" wrap="square" lIns="93933" tIns="46954" rIns="93933" bIns="46954" anchor="t" anchorCtr="0">
            <a:noAutofit/>
          </a:bodyPr>
          <a:lstStyle/>
          <a:p>
            <a:pPr>
              <a:spcBef>
                <a:spcPts val="359"/>
              </a:spcBef>
              <a:spcAft>
                <a:spcPts val="0"/>
              </a:spcAft>
            </a:pPr>
            <a:r>
              <a:rPr lang="en-US"/>
              <a:t>Not comprehensive</a:t>
            </a:r>
            <a:endParaRPr/>
          </a:p>
        </p:txBody>
      </p:sp>
      <p:sp>
        <p:nvSpPr>
          <p:cNvPr id="70" name="Google Shape;70;g484519d769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2932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Google Shape;77;p8:notes"/>
          <p:cNvSpPr txBox="1">
            <a:spLocks noGrp="1"/>
          </p:cNvSpPr>
          <p:nvPr>
            <p:ph type="body" idx="1"/>
          </p:nvPr>
        </p:nvSpPr>
        <p:spPr>
          <a:xfrm>
            <a:off x="707075" y="4447224"/>
            <a:ext cx="5662925" cy="4212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33" tIns="46954" rIns="93933" bIns="46954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78" name="Google Shape;78;p8:notes"/>
          <p:cNvSpPr txBox="1">
            <a:spLocks noGrp="1"/>
          </p:cNvSpPr>
          <p:nvPr>
            <p:ph type="sldNum" idx="12"/>
          </p:nvPr>
        </p:nvSpPr>
        <p:spPr>
          <a:xfrm>
            <a:off x="4008339" y="8892863"/>
            <a:ext cx="3067155" cy="468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33" tIns="46954" rIns="93933" bIns="46954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>
                <a:spcBef>
                  <a:spcPts val="0"/>
                </a:spcBef>
                <a:spcAft>
                  <a:spcPts val="0"/>
                </a:spcAft>
              </a:pPr>
              <a:t>30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1204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84519d76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" name="Google Shape;85;g484519d769_2_0:notes"/>
          <p:cNvSpPr txBox="1">
            <a:spLocks noGrp="1"/>
          </p:cNvSpPr>
          <p:nvPr>
            <p:ph type="body" idx="1"/>
          </p:nvPr>
        </p:nvSpPr>
        <p:spPr>
          <a:xfrm>
            <a:off x="707075" y="4447224"/>
            <a:ext cx="5662876" cy="421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33" tIns="46954" rIns="93933" bIns="46954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86" name="Google Shape;86;g484519d769_2_0:notes"/>
          <p:cNvSpPr txBox="1">
            <a:spLocks noGrp="1"/>
          </p:cNvSpPr>
          <p:nvPr>
            <p:ph type="sldNum" idx="12"/>
          </p:nvPr>
        </p:nvSpPr>
        <p:spPr>
          <a:xfrm>
            <a:off x="4008339" y="8892864"/>
            <a:ext cx="3067291" cy="468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33" tIns="46954" rIns="93933" bIns="46954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>
                <a:spcBef>
                  <a:spcPts val="0"/>
                </a:spcBef>
                <a:spcAft>
                  <a:spcPts val="0"/>
                </a:spcAft>
              </a:pPr>
              <a:t>31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84373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84519d7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" name="Google Shape;93;g484519d769_0_0:notes"/>
          <p:cNvSpPr txBox="1">
            <a:spLocks noGrp="1"/>
          </p:cNvSpPr>
          <p:nvPr>
            <p:ph type="body" idx="1"/>
          </p:nvPr>
        </p:nvSpPr>
        <p:spPr>
          <a:xfrm>
            <a:off x="707075" y="4447224"/>
            <a:ext cx="5662876" cy="421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33" tIns="46954" rIns="93933" bIns="46954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94" name="Google Shape;94;g484519d769_0_0:notes"/>
          <p:cNvSpPr txBox="1">
            <a:spLocks noGrp="1"/>
          </p:cNvSpPr>
          <p:nvPr>
            <p:ph type="sldNum" idx="12"/>
          </p:nvPr>
        </p:nvSpPr>
        <p:spPr>
          <a:xfrm>
            <a:off x="4008339" y="8892864"/>
            <a:ext cx="3067291" cy="468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33" tIns="46954" rIns="93933" bIns="46954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>
                <a:spcBef>
                  <a:spcPts val="0"/>
                </a:spcBef>
                <a:spcAft>
                  <a:spcPts val="0"/>
                </a:spcAft>
              </a:pPr>
              <a:t>32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25474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84519d76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" name="Google Shape;105;g484519d769_0_11:notes"/>
          <p:cNvSpPr txBox="1">
            <a:spLocks noGrp="1"/>
          </p:cNvSpPr>
          <p:nvPr>
            <p:ph type="body" idx="1"/>
          </p:nvPr>
        </p:nvSpPr>
        <p:spPr>
          <a:xfrm>
            <a:off x="707075" y="4447224"/>
            <a:ext cx="5662876" cy="421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33" tIns="46954" rIns="93933" bIns="46954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106" name="Google Shape;106;g484519d769_0_11:notes"/>
          <p:cNvSpPr txBox="1">
            <a:spLocks noGrp="1"/>
          </p:cNvSpPr>
          <p:nvPr>
            <p:ph type="sldNum" idx="12"/>
          </p:nvPr>
        </p:nvSpPr>
        <p:spPr>
          <a:xfrm>
            <a:off x="4008339" y="8892864"/>
            <a:ext cx="3067291" cy="468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33" tIns="46954" rIns="93933" bIns="46954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>
                <a:spcBef>
                  <a:spcPts val="0"/>
                </a:spcBef>
                <a:spcAft>
                  <a:spcPts val="0"/>
                </a:spcAft>
              </a:pPr>
              <a:t>33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7489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84519d76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8" name="Google Shape;118;g484519d769_0_27:notes"/>
          <p:cNvSpPr txBox="1">
            <a:spLocks noGrp="1"/>
          </p:cNvSpPr>
          <p:nvPr>
            <p:ph type="body" idx="1"/>
          </p:nvPr>
        </p:nvSpPr>
        <p:spPr>
          <a:xfrm>
            <a:off x="707075" y="4447224"/>
            <a:ext cx="5662876" cy="421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33" tIns="46954" rIns="93933" bIns="46954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119" name="Google Shape;119;g484519d769_0_27:notes"/>
          <p:cNvSpPr txBox="1">
            <a:spLocks noGrp="1"/>
          </p:cNvSpPr>
          <p:nvPr>
            <p:ph type="sldNum" idx="12"/>
          </p:nvPr>
        </p:nvSpPr>
        <p:spPr>
          <a:xfrm>
            <a:off x="4008339" y="8892864"/>
            <a:ext cx="3067291" cy="468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33" tIns="46954" rIns="93933" bIns="46954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>
                <a:spcBef>
                  <a:spcPts val="0"/>
                </a:spcBef>
                <a:spcAft>
                  <a:spcPts val="0"/>
                </a:spcAft>
              </a:pPr>
              <a:t>34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7133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685800" y="1447800"/>
            <a:ext cx="5181600" cy="1447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76200"/>
            <a:ext cx="7772400" cy="9144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5791200"/>
            <a:ext cx="3200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267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1666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977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365760" y="1280160"/>
            <a:ext cx="80010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  <a:defRPr/>
            </a:lvl1pPr>
            <a:lvl2pPr marL="914400" lvl="1" indent="-314325" algn="l">
              <a:spcBef>
                <a:spcPts val="360"/>
              </a:spcBef>
              <a:spcAft>
                <a:spcPts val="0"/>
              </a:spcAft>
              <a:buSzPts val="1350"/>
              <a:buChar char="–"/>
              <a:defRPr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  <a:defRPr/>
            </a:lvl3pPr>
            <a:lvl4pPr marL="1828800" lvl="3" indent="-320039" algn="l">
              <a:spcBef>
                <a:spcPts val="360"/>
              </a:spcBef>
              <a:spcAft>
                <a:spcPts val="0"/>
              </a:spcAft>
              <a:buSzPts val="1440"/>
              <a:buChar char="–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•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3733800"/>
          </a:xfrm>
        </p:spPr>
        <p:txBody>
          <a:bodyPr/>
          <a:lstStyle>
            <a:lvl1pPr marL="457200" indent="-457200">
              <a:buClr>
                <a:srgbClr val="660033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 marL="742950" indent="-285750">
              <a:buClr>
                <a:srgbClr val="660033"/>
              </a:buClr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660033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 marL="1600200" indent="-228600">
              <a:buClr>
                <a:srgbClr val="660033"/>
              </a:buClr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4pPr>
            <a:lvl5pPr marL="2057400" indent="-228600">
              <a:buClr>
                <a:srgbClr val="660033"/>
              </a:buClr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 baseline="0">
                <a:solidFill>
                  <a:srgbClr val="1E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9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651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40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 baseline="0">
                <a:solidFill>
                  <a:srgbClr val="1E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29487AF-22CC-4BA0-9E2C-52E5FAE898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81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530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5791200"/>
            <a:ext cx="3200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56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373380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defRPr baseline="0">
                <a:solidFill>
                  <a:srgbClr val="1E0000"/>
                </a:solidFill>
              </a:defRPr>
            </a:lvl2pPr>
            <a:lvl3pPr marL="1257300" indent="-342900"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defRPr baseline="0">
                <a:solidFill>
                  <a:srgbClr val="1E0000"/>
                </a:solidFill>
              </a:defRPr>
            </a:lvl4pPr>
            <a:lvl5pP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154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668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762000" y="1143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 baseline="0">
                <a:solidFill>
                  <a:srgbClr val="1E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681" y="838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94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762000" y="1143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681" y="838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79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overbye@tamu.edu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3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4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pl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erc.cornell.edu/matpower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371600" y="1600200"/>
            <a:ext cx="7696200" cy="914400"/>
          </a:xfrm>
        </p:spPr>
        <p:txBody>
          <a:bodyPr/>
          <a:lstStyle/>
          <a:p>
            <a:pPr lvl="0" algn="l" eaLnBrk="1" hangingPunct="1">
              <a:buClr>
                <a:srgbClr val="003366"/>
              </a:buClr>
            </a:pPr>
            <a:r>
              <a:rPr lang="en-US" b="1" dirty="0">
                <a:solidFill>
                  <a:srgbClr val="CAE2CA">
                    <a:lumMod val="10000"/>
                  </a:srgbClr>
                </a:solidFill>
              </a:rPr>
              <a:t>Lecture </a:t>
            </a:r>
            <a:r>
              <a:rPr lang="en-US" b="1" dirty="0" smtClean="0">
                <a:solidFill>
                  <a:srgbClr val="CAE2CA">
                    <a:lumMod val="10000"/>
                  </a:srgbClr>
                </a:solidFill>
              </a:rPr>
              <a:t>26: Optimal Power Flow, Security Constrained OPF, Optimization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algn="ctr"/>
            <a:r>
              <a:rPr lang="en-US" altLang="en-US" sz="2800" dirty="0"/>
              <a:t>ECEN 615</a:t>
            </a:r>
            <a:br>
              <a:rPr lang="en-US" altLang="en-US" sz="2800" dirty="0"/>
            </a:br>
            <a:r>
              <a:rPr lang="en-US" altLang="en-US" sz="2800" dirty="0"/>
              <a:t>Methods of Electric Power Systems Analysis</a:t>
            </a:r>
            <a:endParaRPr lang="en-US" sz="28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28600" y="3251816"/>
            <a:ext cx="8534400" cy="208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Tx/>
              <a:buNone/>
              <a:defRPr sz="2800" baseline="0">
                <a:solidFill>
                  <a:srgbClr val="1E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 baseline="0">
                <a:solidFill>
                  <a:srgbClr val="280000"/>
                </a:solidFill>
                <a:latin typeface="+mn-lt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 baseline="0">
                <a:solidFill>
                  <a:srgbClr val="28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 baseline="0">
                <a:solidFill>
                  <a:srgbClr val="28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 baseline="0">
                <a:solidFill>
                  <a:srgbClr val="28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Prof. Tom Overbye</a:t>
            </a:r>
          </a:p>
          <a:p>
            <a:r>
              <a:rPr lang="en-US" kern="0" dirty="0"/>
              <a:t>Dept. of Electrical and Computer Engineering</a:t>
            </a:r>
          </a:p>
          <a:p>
            <a:r>
              <a:rPr lang="en-US" kern="0" dirty="0"/>
              <a:t>Texas A&amp;M University</a:t>
            </a:r>
          </a:p>
          <a:p>
            <a:r>
              <a:rPr lang="en-US" kern="0" dirty="0">
                <a:hlinkClick r:id="rId2"/>
              </a:rPr>
              <a:t>overbye@tamu.edu</a:t>
            </a:r>
            <a:endParaRPr lang="en-US" kern="0" dirty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27837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Generator Cost Curve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LP algorithms require linear cost curves, with piecewise linear curves used to approximate a nonlinear cost function</a:t>
            </a:r>
          </a:p>
          <a:p>
            <a:r>
              <a:rPr lang="en-US" dirty="0" smtClean="0"/>
              <a:t>Two common ways</a:t>
            </a:r>
            <a:br>
              <a:rPr lang="en-US" dirty="0" smtClean="0"/>
            </a:br>
            <a:r>
              <a:rPr lang="en-US" dirty="0" smtClean="0"/>
              <a:t>of entering cost </a:t>
            </a:r>
            <a:br>
              <a:rPr lang="en-US" dirty="0" smtClean="0"/>
            </a:br>
            <a:r>
              <a:rPr lang="en-US" dirty="0" smtClean="0"/>
              <a:t>information are </a:t>
            </a:r>
          </a:p>
          <a:p>
            <a:pPr lvl="1"/>
            <a:r>
              <a:rPr lang="en-US" dirty="0" smtClean="0"/>
              <a:t>Quadratic function</a:t>
            </a:r>
          </a:p>
          <a:p>
            <a:pPr lvl="1"/>
            <a:r>
              <a:rPr lang="en-US" dirty="0" smtClean="0"/>
              <a:t>Piecewise linear curve</a:t>
            </a:r>
          </a:p>
          <a:p>
            <a:r>
              <a:rPr lang="en-US" dirty="0" smtClean="0"/>
              <a:t>The PowerWorld OPF</a:t>
            </a:r>
            <a:br>
              <a:rPr lang="en-US" dirty="0" smtClean="0"/>
            </a:br>
            <a:r>
              <a:rPr lang="en-US" dirty="0" smtClean="0"/>
              <a:t>supports both types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1E0000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637063"/>
            <a:ext cx="3770376" cy="407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45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Constrained OPF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Security constrained optimal power flow (SCOPF) is similar to OPF except it also includes contingency constraints</a:t>
            </a:r>
          </a:p>
          <a:p>
            <a:pPr lvl="1"/>
            <a:r>
              <a:rPr lang="en-US" dirty="0"/>
              <a:t>Again the goal is to minimize some objective function, usually the current system cost, subject to a variety of equality and inequality constraints</a:t>
            </a:r>
          </a:p>
          <a:p>
            <a:pPr lvl="1"/>
            <a:r>
              <a:rPr lang="en-US" dirty="0"/>
              <a:t>This adds significantly more computation, but is required to simulate how the system is actually operated (with N-1 reliability)</a:t>
            </a:r>
          </a:p>
          <a:p>
            <a:r>
              <a:rPr lang="en-US" dirty="0"/>
              <a:t>A common solution is to alternate between solving a power flow and contingency analysis, and an LP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9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Constrained OPF,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the inclusion of contingencies, there needs to be a distinction between what control actions must be done pre-contingent, and which ones can be done post-contingent</a:t>
            </a:r>
          </a:p>
          <a:p>
            <a:pPr lvl="1"/>
            <a:r>
              <a:rPr lang="en-US" dirty="0"/>
              <a:t>The advantage of post-contingent control actions is they would only need to be done in the unlikely event the contingency actually occurs</a:t>
            </a:r>
          </a:p>
          <a:p>
            <a:r>
              <a:rPr lang="en-US" dirty="0"/>
              <a:t>Pre-contingent control actions are usually done for line overloads, while post-contingent control actions are done for most reactive power control and generator outage re-dispatch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749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SCOPF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1767840"/>
          </a:xfrm>
        </p:spPr>
        <p:txBody>
          <a:bodyPr/>
          <a:lstStyle/>
          <a:p>
            <a:r>
              <a:rPr lang="en-US" dirty="0"/>
              <a:t>We’ll again consider Example 6_23, except now it has been enhanced to include contingencies and we’ve also greatly increased the capacity on the line between buses 4 and 5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3" r="11961"/>
          <a:stretch/>
        </p:blipFill>
        <p:spPr bwMode="auto">
          <a:xfrm>
            <a:off x="4724400" y="3186023"/>
            <a:ext cx="420624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5" r="8035"/>
          <a:stretch/>
        </p:blipFill>
        <p:spPr bwMode="auto">
          <a:xfrm>
            <a:off x="609600" y="3186023"/>
            <a:ext cx="438912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5572780"/>
            <a:ext cx="4070345" cy="95410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E0000"/>
                </a:solidFill>
              </a:rPr>
              <a:t>Original with line 4-5 limit</a:t>
            </a:r>
            <a:br>
              <a:rPr lang="en-US" dirty="0" smtClean="0">
                <a:solidFill>
                  <a:srgbClr val="1E0000"/>
                </a:solidFill>
              </a:rPr>
            </a:br>
            <a:r>
              <a:rPr lang="en-US" dirty="0" smtClean="0">
                <a:solidFill>
                  <a:srgbClr val="1E0000"/>
                </a:solidFill>
              </a:rPr>
              <a:t>of 60 MW with 2-5 out </a:t>
            </a:r>
            <a:endParaRPr lang="en-US" dirty="0">
              <a:solidFill>
                <a:srgbClr val="1E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5285" y="5572779"/>
            <a:ext cx="4209807" cy="95410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E0000"/>
                </a:solidFill>
              </a:rPr>
              <a:t>Modified with line 4-5 limit</a:t>
            </a:r>
            <a:br>
              <a:rPr lang="en-US" dirty="0" smtClean="0">
                <a:solidFill>
                  <a:srgbClr val="1E0000"/>
                </a:solidFill>
              </a:rPr>
            </a:br>
            <a:r>
              <a:rPr lang="en-US" dirty="0" smtClean="0">
                <a:solidFill>
                  <a:srgbClr val="1E0000"/>
                </a:solidFill>
              </a:rPr>
              <a:t>of 200 MVA with 2-5 out </a:t>
            </a:r>
            <a:endParaRPr lang="en-US" dirty="0">
              <a:solidFill>
                <a:srgbClr val="1E0000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862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PowerWorld SCOPF Application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" r="47638" b="39999"/>
          <a:stretch/>
        </p:blipFill>
        <p:spPr bwMode="auto">
          <a:xfrm>
            <a:off x="457200" y="1828800"/>
            <a:ext cx="7684876" cy="476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1800" y="1219200"/>
            <a:ext cx="4277133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E0000"/>
                </a:solidFill>
              </a:rPr>
              <a:t>Just click the button to solve</a:t>
            </a:r>
            <a:endParaRPr lang="en-US" dirty="0">
              <a:solidFill>
                <a:srgbClr val="1E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1905000" y="1426206"/>
            <a:ext cx="990600" cy="78359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4191000" y="2667000"/>
            <a:ext cx="1981200" cy="489875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6243164" y="2003996"/>
            <a:ext cx="2612365" cy="181588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E0000"/>
                </a:solidFill>
              </a:rPr>
              <a:t>Number of times</a:t>
            </a:r>
            <a:br>
              <a:rPr lang="en-US" dirty="0" smtClean="0">
                <a:solidFill>
                  <a:srgbClr val="1E0000"/>
                </a:solidFill>
              </a:rPr>
            </a:br>
            <a:r>
              <a:rPr lang="en-US" dirty="0" smtClean="0">
                <a:solidFill>
                  <a:srgbClr val="1E0000"/>
                </a:solidFill>
              </a:rPr>
              <a:t>to redo contingency</a:t>
            </a:r>
            <a:br>
              <a:rPr lang="en-US" dirty="0" smtClean="0">
                <a:solidFill>
                  <a:srgbClr val="1E0000"/>
                </a:solidFill>
              </a:rPr>
            </a:br>
            <a:r>
              <a:rPr lang="en-US" dirty="0" smtClean="0">
                <a:solidFill>
                  <a:srgbClr val="1E0000"/>
                </a:solidFill>
              </a:rPr>
              <a:t>analysis</a:t>
            </a:r>
            <a:endParaRPr lang="en-US" dirty="0">
              <a:solidFill>
                <a:srgbClr val="1E0000"/>
              </a:solidFill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854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 OPF and SCOPF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3733800"/>
          </a:xfrm>
        </p:spPr>
        <p:txBody>
          <a:bodyPr/>
          <a:lstStyle/>
          <a:p>
            <a:r>
              <a:rPr lang="en-US" dirty="0" smtClean="0"/>
              <a:t>The LP approach is widely used for the OPF and SCOPF, particularly when implementing a dc power flow approach</a:t>
            </a:r>
          </a:p>
          <a:p>
            <a:r>
              <a:rPr lang="en-US" dirty="0" smtClean="0"/>
              <a:t>A key issue is determining the number of binding constraints to enforce in the LP tableau</a:t>
            </a:r>
          </a:p>
          <a:p>
            <a:pPr lvl="1"/>
            <a:r>
              <a:rPr lang="en-US" dirty="0" smtClean="0"/>
              <a:t>Enforcing too many is time-consuming, enforcing too few results in excessive iterations</a:t>
            </a:r>
          </a:p>
          <a:p>
            <a:r>
              <a:rPr lang="en-US" dirty="0" smtClean="0"/>
              <a:t>The LP approach is limited by the degree of linearity in the power system</a:t>
            </a:r>
          </a:p>
          <a:p>
            <a:pPr lvl="1"/>
            <a:r>
              <a:rPr lang="en-US" dirty="0" smtClean="0"/>
              <a:t>Real power constraints are fairly linear, reactive power constraints much less so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729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OPF Solution by Newton’s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397240" cy="2072640"/>
          </a:xfrm>
        </p:spPr>
        <p:txBody>
          <a:bodyPr/>
          <a:lstStyle/>
          <a:p>
            <a:r>
              <a:rPr lang="en-US" dirty="0" smtClean="0"/>
              <a:t>An alternative to using the LP approach is to use Newton’s method, in which all the equations are solved simultaneously</a:t>
            </a:r>
          </a:p>
          <a:p>
            <a:pPr marL="171450"/>
            <a:r>
              <a:rPr lang="en-US" dirty="0" smtClean="0"/>
              <a:t>Key paper in area is</a:t>
            </a:r>
          </a:p>
          <a:p>
            <a:pPr marL="457200" lvl="1"/>
            <a:r>
              <a:rPr lang="en-US" dirty="0" smtClean="0"/>
              <a:t> D.I</a:t>
            </a:r>
            <a:r>
              <a:rPr lang="en-US" dirty="0"/>
              <a:t>. Sun, B. Ashley, B. Brewer, B.A. Hughes, and W.F. </a:t>
            </a:r>
            <a:r>
              <a:rPr lang="en-US" dirty="0" err="1"/>
              <a:t>Tinney</a:t>
            </a:r>
            <a:r>
              <a:rPr lang="en-US" dirty="0"/>
              <a:t>, "Optimal Power Flow by Newton Approach", </a:t>
            </a:r>
            <a:r>
              <a:rPr lang="en-US" i="1" dirty="0"/>
              <a:t>IEEE Trans. Power App and Syst</a:t>
            </a:r>
            <a:r>
              <a:rPr lang="en-US" dirty="0"/>
              <a:t>., October </a:t>
            </a:r>
            <a:r>
              <a:rPr lang="en-US" dirty="0" smtClean="0"/>
              <a:t>1984</a:t>
            </a:r>
          </a:p>
          <a:p>
            <a:r>
              <a:rPr lang="en-US" dirty="0" smtClean="0"/>
              <a:t>Problem is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909316"/>
              </p:ext>
            </p:extLst>
          </p:nvPr>
        </p:nvGraphicFramePr>
        <p:xfrm>
          <a:off x="1066800" y="4953000"/>
          <a:ext cx="2244725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3" imgW="1104840" imgH="660240" progId="Equation.DSMT4">
                  <p:embed/>
                </p:oleObj>
              </mc:Choice>
              <mc:Fallback>
                <p:oleObj name="Equation" r:id="rId3" imgW="110484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4953000"/>
                        <a:ext cx="2244725" cy="1343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38600" y="4335236"/>
            <a:ext cx="3581400" cy="2246769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E0000"/>
                </a:solidFill>
              </a:rPr>
              <a:t>For simplicity </a:t>
            </a:r>
            <a:r>
              <a:rPr lang="en-US" b="1" dirty="0" smtClean="0">
                <a:solidFill>
                  <a:srgbClr val="1E0000"/>
                </a:solidFill>
              </a:rPr>
              <a:t>x</a:t>
            </a:r>
            <a:r>
              <a:rPr lang="en-US" dirty="0" smtClean="0">
                <a:solidFill>
                  <a:srgbClr val="1E0000"/>
                </a:solidFill>
              </a:rPr>
              <a:t> represents all the variables and we can use </a:t>
            </a:r>
            <a:r>
              <a:rPr lang="en-US" b="1" dirty="0" smtClean="0">
                <a:solidFill>
                  <a:srgbClr val="1E0000"/>
                </a:solidFill>
              </a:rPr>
              <a:t>h</a:t>
            </a:r>
            <a:r>
              <a:rPr lang="en-US" dirty="0" smtClean="0">
                <a:solidFill>
                  <a:srgbClr val="1E0000"/>
                </a:solidFill>
              </a:rPr>
              <a:t> to impose limits on individual variables</a:t>
            </a:r>
            <a:endParaRPr lang="en-US" dirty="0">
              <a:solidFill>
                <a:srgbClr val="1E0000"/>
              </a:solidFill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915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OPF Solution by Newton’s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777240"/>
          </a:xfrm>
        </p:spPr>
        <p:txBody>
          <a:bodyPr/>
          <a:lstStyle/>
          <a:p>
            <a:r>
              <a:rPr lang="en-US" dirty="0" smtClean="0"/>
              <a:t>During the solution the inequality constraints are either binding (=0) or nonbinding (&lt;0)</a:t>
            </a:r>
          </a:p>
          <a:p>
            <a:pPr lvl="1"/>
            <a:r>
              <a:rPr lang="en-US" dirty="0" smtClean="0"/>
              <a:t>The nonbinding constraints do not impact the final solution</a:t>
            </a:r>
          </a:p>
          <a:p>
            <a:r>
              <a:rPr lang="en-US" dirty="0" smtClean="0"/>
              <a:t>We’ll modify the problem to split the </a:t>
            </a:r>
            <a:r>
              <a:rPr lang="en-US" b="1" dirty="0" smtClean="0"/>
              <a:t>h</a:t>
            </a:r>
            <a:r>
              <a:rPr lang="en-US" dirty="0" smtClean="0"/>
              <a:t> vector into the binding constraints, </a:t>
            </a:r>
            <a:r>
              <a:rPr lang="en-US" b="1" dirty="0" smtClean="0"/>
              <a:t>h</a:t>
            </a:r>
            <a:r>
              <a:rPr lang="en-US" baseline="-25000" dirty="0" smtClean="0"/>
              <a:t>1</a:t>
            </a:r>
            <a:r>
              <a:rPr lang="en-US" dirty="0" smtClean="0"/>
              <a:t> and the nonbinding constraints, </a:t>
            </a:r>
            <a:r>
              <a:rPr lang="en-US" b="1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727100"/>
              </p:ext>
            </p:extLst>
          </p:nvPr>
        </p:nvGraphicFramePr>
        <p:xfrm>
          <a:off x="914400" y="4508500"/>
          <a:ext cx="2659062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3" imgW="1168200" imgH="888840" progId="Equation.DSMT4">
                  <p:embed/>
                </p:oleObj>
              </mc:Choice>
              <mc:Fallback>
                <p:oleObj name="Equation" r:id="rId3" imgW="1168200" imgH="8888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508500"/>
                        <a:ext cx="2659062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941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OPF Solution by Newton’s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3733800"/>
          </a:xfrm>
        </p:spPr>
        <p:txBody>
          <a:bodyPr/>
          <a:lstStyle/>
          <a:p>
            <a:r>
              <a:rPr lang="en-US" dirty="0" smtClean="0"/>
              <a:t>To solve first define the </a:t>
            </a:r>
            <a:r>
              <a:rPr lang="en-US" dirty="0" err="1" smtClean="0"/>
              <a:t>Lagrangian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 necessary condition for a minimum is that the gradient is zero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403833"/>
              </p:ext>
            </p:extLst>
          </p:nvPr>
        </p:nvGraphicFramePr>
        <p:xfrm>
          <a:off x="914400" y="1828800"/>
          <a:ext cx="5145087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Equation" r:id="rId3" imgW="2260440" imgH="507960" progId="Equation.DSMT4">
                  <p:embed/>
                </p:oleObj>
              </mc:Choice>
              <mc:Fallback>
                <p:oleObj name="Equation" r:id="rId3" imgW="2260440" imgH="507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28800"/>
                        <a:ext cx="5145087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1E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797178"/>
              </p:ext>
            </p:extLst>
          </p:nvPr>
        </p:nvGraphicFramePr>
        <p:xfrm>
          <a:off x="1066800" y="3657600"/>
          <a:ext cx="2947988" cy="30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Equation" r:id="rId5" imgW="1295280" imgH="1320480" progId="Equation.DSMT4">
                  <p:embed/>
                </p:oleObj>
              </mc:Choice>
              <mc:Fallback>
                <p:oleObj name="Equation" r:id="rId5" imgW="1295280" imgH="1320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657600"/>
                        <a:ext cx="2947988" cy="300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57800" y="3429000"/>
            <a:ext cx="3276600" cy="95410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E0000"/>
                </a:solidFill>
              </a:rPr>
              <a:t>Both </a:t>
            </a:r>
            <a:r>
              <a:rPr lang="en-US" b="1" dirty="0" smtClean="0">
                <a:solidFill>
                  <a:srgbClr val="1E0000"/>
                </a:solidFill>
                <a:sym typeface="Symbol"/>
              </a:rPr>
              <a:t></a:t>
            </a:r>
            <a:r>
              <a:rPr lang="en-US" dirty="0" smtClean="0">
                <a:solidFill>
                  <a:srgbClr val="1E0000"/>
                </a:solidFill>
              </a:rPr>
              <a:t> and </a:t>
            </a:r>
            <a:r>
              <a:rPr lang="en-US" b="1" dirty="0" smtClean="0">
                <a:solidFill>
                  <a:srgbClr val="1E0000"/>
                </a:solidFill>
                <a:sym typeface="Symbol"/>
              </a:rPr>
              <a:t></a:t>
            </a:r>
            <a:r>
              <a:rPr lang="en-US" dirty="0" smtClean="0">
                <a:solidFill>
                  <a:srgbClr val="1E0000"/>
                </a:solidFill>
              </a:rPr>
              <a:t> are Lagrange Multipliers</a:t>
            </a:r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417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OPF Solution by Newton’s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1082040"/>
          </a:xfrm>
        </p:spPr>
        <p:txBody>
          <a:bodyPr/>
          <a:lstStyle/>
          <a:p>
            <a:r>
              <a:rPr lang="en-US" dirty="0" smtClean="0"/>
              <a:t>Solve using Newton’s method.  To do this we need to define the Hessian matrix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Because this is a second order method, as opposed to a first order linearization, it can better handle system nonlinearities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048608"/>
              </p:ext>
            </p:extLst>
          </p:nvPr>
        </p:nvGraphicFramePr>
        <p:xfrm>
          <a:off x="838200" y="2133600"/>
          <a:ext cx="6629400" cy="2816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3" imgW="3530520" imgH="1498320" progId="Equation.DSMT4">
                  <p:embed/>
                </p:oleObj>
              </mc:Choice>
              <mc:Fallback>
                <p:oleObj name="Equation" r:id="rId3" imgW="3530520" imgH="14983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133600"/>
                        <a:ext cx="6629400" cy="28162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1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244840" cy="1539240"/>
          </a:xfrm>
        </p:spPr>
        <p:txBody>
          <a:bodyPr/>
          <a:lstStyle/>
          <a:p>
            <a:r>
              <a:rPr lang="en-US" dirty="0" smtClean="0"/>
              <a:t>Homework 6 is due now</a:t>
            </a:r>
          </a:p>
          <a:p>
            <a:r>
              <a:rPr lang="en-US" dirty="0" smtClean="0"/>
              <a:t>Course evaluations are now available.  </a:t>
            </a:r>
            <a:r>
              <a:rPr lang="en-US" dirty="0" err="1" smtClean="0"/>
              <a:t>Goto</a:t>
            </a:r>
            <a:r>
              <a:rPr lang="en-US" dirty="0" smtClean="0"/>
              <a:t> pica.tamu.edu</a:t>
            </a:r>
          </a:p>
          <a:p>
            <a:pPr lvl="1"/>
            <a:r>
              <a:rPr lang="en-US" dirty="0" smtClean="0"/>
              <a:t>Please do the evaluation!!</a:t>
            </a:r>
          </a:p>
          <a:p>
            <a:r>
              <a:rPr lang="en-US" dirty="0"/>
              <a:t>Final exam is Wednesday Dec 12, 1 to 3pm </a:t>
            </a:r>
          </a:p>
          <a:p>
            <a:pPr lvl="1"/>
            <a:r>
              <a:rPr lang="en-US" dirty="0" smtClean="0"/>
              <a:t>Closed book, closed notes.  Two 8.5 by 11 inch </a:t>
            </a:r>
            <a:r>
              <a:rPr lang="en-US" dirty="0" err="1" smtClean="0"/>
              <a:t>notesheets</a:t>
            </a:r>
            <a:r>
              <a:rPr lang="en-US" dirty="0" smtClean="0"/>
              <a:t> allowed; calculators allowed 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pPr>
              <a:buClr>
                <a:srgbClr val="660033"/>
              </a:buClr>
            </a:pP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0591D1B-6648-46AD-9702-250844A05B68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18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OPF Solution by Newton’s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701040"/>
          </a:xfrm>
        </p:spPr>
        <p:txBody>
          <a:bodyPr/>
          <a:lstStyle/>
          <a:p>
            <a:r>
              <a:rPr lang="en-US" dirty="0" smtClean="0"/>
              <a:t>Solution is then via the standard Newton’s method.  That 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1E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239111"/>
              </p:ext>
            </p:extLst>
          </p:nvPr>
        </p:nvGraphicFramePr>
        <p:xfrm>
          <a:off x="6146800" y="335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452830"/>
              </p:ext>
            </p:extLst>
          </p:nvPr>
        </p:nvGraphicFramePr>
        <p:xfrm>
          <a:off x="914400" y="2362200"/>
          <a:ext cx="5057775" cy="380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5" imgW="2247840" imgH="1688760" progId="Equation.DSMT4">
                  <p:embed/>
                </p:oleObj>
              </mc:Choice>
              <mc:Fallback>
                <p:oleObj name="Equation" r:id="rId5" imgW="2247840" imgH="1688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2362200"/>
                        <a:ext cx="5057775" cy="3800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72200" y="3200400"/>
            <a:ext cx="2438400" cy="267765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E0000"/>
                </a:solidFill>
              </a:rPr>
              <a:t>No iteration is needed for a quadratic function with linear constraints</a:t>
            </a:r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648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472440"/>
          </a:xfrm>
        </p:spPr>
        <p:txBody>
          <a:bodyPr/>
          <a:lstStyle/>
          <a:p>
            <a:r>
              <a:rPr lang="en-US" dirty="0" smtClean="0"/>
              <a:t>Solve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328863"/>
              </p:ext>
            </p:extLst>
          </p:nvPr>
        </p:nvGraphicFramePr>
        <p:xfrm>
          <a:off x="609600" y="1752600"/>
          <a:ext cx="7162800" cy="4429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3" imgW="4559040" imgH="2819160" progId="Equation.DSMT4">
                  <p:embed/>
                </p:oleObj>
              </mc:Choice>
              <mc:Fallback>
                <p:oleObj name="Equation" r:id="rId3" imgW="4559040" imgH="2819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1752600"/>
                        <a:ext cx="7162800" cy="4429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57800" y="2895600"/>
            <a:ext cx="2438400" cy="181588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E0000"/>
                </a:solidFill>
              </a:rPr>
              <a:t>No iteration is needed so any “guess” is fine.  Pick (1,1,0)</a:t>
            </a:r>
            <a:endParaRPr lang="en-US" dirty="0">
              <a:solidFill>
                <a:srgbClr val="1E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172200"/>
            <a:ext cx="7162800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E0000"/>
                </a:solidFill>
              </a:rPr>
              <a:t>Because </a:t>
            </a:r>
            <a:r>
              <a:rPr lang="en-US" dirty="0" smtClean="0">
                <a:solidFill>
                  <a:srgbClr val="1E0000"/>
                </a:solidFill>
                <a:latin typeface="Symbol" panose="05050102010706020507" pitchFamily="18" charset="2"/>
              </a:rPr>
              <a:t>l</a:t>
            </a:r>
            <a:r>
              <a:rPr lang="en-US" dirty="0" smtClean="0">
                <a:solidFill>
                  <a:srgbClr val="1E0000"/>
                </a:solidFill>
              </a:rPr>
              <a:t> is positive the constraint is binding</a:t>
            </a:r>
            <a:endParaRPr lang="en-US" dirty="0">
              <a:solidFill>
                <a:srgbClr val="1E0000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439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 OPF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Newton OPF has the advantage of being better able to handle system nonlinearities</a:t>
            </a:r>
          </a:p>
          <a:p>
            <a:r>
              <a:rPr lang="en-US" dirty="0" smtClean="0"/>
              <a:t>There is still the issue of having to deal with determining which constraints are binding</a:t>
            </a:r>
          </a:p>
          <a:p>
            <a:r>
              <a:rPr lang="en-US" dirty="0" smtClean="0"/>
              <a:t>The Newton OPF needs to implement second order derivatives plus all the complexities of the power flow solution</a:t>
            </a:r>
          </a:p>
          <a:p>
            <a:pPr lvl="1"/>
            <a:r>
              <a:rPr lang="en-US" dirty="0" smtClean="0"/>
              <a:t>The power flow starts off simple, but can rapidly get complex when dealing with actual systems </a:t>
            </a:r>
          </a:p>
          <a:p>
            <a:r>
              <a:rPr lang="en-US" dirty="0" smtClean="0"/>
              <a:t>There is still the issue of handling integer variables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292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Mixed-Integer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mixed-integer program (MIP) is an optimization problem of the form</a:t>
            </a: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1E0000"/>
              </a:solidFill>
            </a:endParaRPr>
          </a:p>
        </p:txBody>
      </p:sp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52196378"/>
              </p:ext>
            </p:extLst>
          </p:nvPr>
        </p:nvGraphicFramePr>
        <p:xfrm>
          <a:off x="914400" y="2438400"/>
          <a:ext cx="5105400" cy="3278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3" imgW="6527520" imgH="4190760" progId="Equation.DSMT4">
                  <p:embed/>
                </p:oleObj>
              </mc:Choice>
              <mc:Fallback>
                <p:oleObj name="Equation" r:id="rId3" imgW="6527520" imgH="4190760" progId="Equation.DSMT4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438400"/>
                        <a:ext cx="5105400" cy="3278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3515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Mixed-Integer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624840"/>
          </a:xfrm>
        </p:spPr>
        <p:txBody>
          <a:bodyPr/>
          <a:lstStyle/>
          <a:p>
            <a:r>
              <a:rPr lang="en-US" dirty="0" smtClean="0"/>
              <a:t>The advances in the algorithms have been substantial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5889171"/>
            <a:ext cx="81451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1E0000"/>
                </a:solidFill>
              </a:rPr>
              <a:t>Notes are partially based on a presentation at Feb 2015 US National Academies Analytic</a:t>
            </a:r>
            <a:br>
              <a:rPr lang="en-US" sz="1600" dirty="0" smtClean="0">
                <a:solidFill>
                  <a:srgbClr val="1E0000"/>
                </a:solidFill>
              </a:rPr>
            </a:br>
            <a:r>
              <a:rPr lang="en-US" sz="1600" dirty="0" smtClean="0">
                <a:solidFill>
                  <a:srgbClr val="1E0000"/>
                </a:solidFill>
              </a:rPr>
              <a:t>Foundations of the Next Generation Grid by Robert Bixby from </a:t>
            </a:r>
            <a:r>
              <a:rPr lang="en-US" sz="1600" dirty="0" err="1" smtClean="0">
                <a:solidFill>
                  <a:srgbClr val="1E0000"/>
                </a:solidFill>
              </a:rPr>
              <a:t>Gurobi</a:t>
            </a:r>
            <a:r>
              <a:rPr lang="en-US" sz="1600" dirty="0" smtClean="0">
                <a:solidFill>
                  <a:srgbClr val="1E0000"/>
                </a:solidFill>
              </a:rPr>
              <a:t> Optimization titled</a:t>
            </a:r>
            <a:br>
              <a:rPr lang="en-US" sz="1600" dirty="0" smtClean="0">
                <a:solidFill>
                  <a:srgbClr val="1E0000"/>
                </a:solidFill>
              </a:rPr>
            </a:br>
            <a:r>
              <a:rPr lang="en-US" sz="1600" dirty="0" smtClean="0">
                <a:solidFill>
                  <a:srgbClr val="1E0000"/>
                </a:solidFill>
              </a:rPr>
              <a:t>“Advances in Mixed-Integer Programming and the Impact on Managing Electrical Power Grids”</a:t>
            </a:r>
            <a:endParaRPr lang="en-US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2" t="17226" r="23049" b="4440"/>
          <a:stretch/>
        </p:blipFill>
        <p:spPr bwMode="auto">
          <a:xfrm>
            <a:off x="457200" y="1768929"/>
            <a:ext cx="5603421" cy="387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53200" y="2435679"/>
            <a:ext cx="2156360" cy="2246769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E0000"/>
                </a:solidFill>
              </a:rPr>
              <a:t>Speedups </a:t>
            </a:r>
            <a:br>
              <a:rPr lang="en-US" dirty="0" smtClean="0">
                <a:solidFill>
                  <a:srgbClr val="1E0000"/>
                </a:solidFill>
              </a:rPr>
            </a:br>
            <a:r>
              <a:rPr lang="en-US" dirty="0" smtClean="0">
                <a:solidFill>
                  <a:srgbClr val="1E0000"/>
                </a:solidFill>
              </a:rPr>
              <a:t>from 2009</a:t>
            </a:r>
            <a:br>
              <a:rPr lang="en-US" dirty="0" smtClean="0">
                <a:solidFill>
                  <a:srgbClr val="1E0000"/>
                </a:solidFill>
              </a:rPr>
            </a:br>
            <a:r>
              <a:rPr lang="en-US" dirty="0" smtClean="0">
                <a:solidFill>
                  <a:srgbClr val="1E0000"/>
                </a:solidFill>
              </a:rPr>
              <a:t>to 2015 were</a:t>
            </a:r>
            <a:br>
              <a:rPr lang="en-US" dirty="0" smtClean="0">
                <a:solidFill>
                  <a:srgbClr val="1E0000"/>
                </a:solidFill>
              </a:rPr>
            </a:br>
            <a:r>
              <a:rPr lang="en-US" dirty="0" smtClean="0">
                <a:solidFill>
                  <a:srgbClr val="1E0000"/>
                </a:solidFill>
              </a:rPr>
              <a:t>about a factor</a:t>
            </a:r>
            <a:br>
              <a:rPr lang="en-US" dirty="0" smtClean="0">
                <a:solidFill>
                  <a:srgbClr val="1E0000"/>
                </a:solidFill>
              </a:rPr>
            </a:br>
            <a:r>
              <a:rPr lang="en-US" dirty="0" smtClean="0">
                <a:solidFill>
                  <a:srgbClr val="1E0000"/>
                </a:solidFill>
              </a:rPr>
              <a:t>of 30!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488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Mixed-Integer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3733800"/>
          </a:xfrm>
        </p:spPr>
        <p:txBody>
          <a:bodyPr/>
          <a:lstStyle/>
          <a:p>
            <a:r>
              <a:rPr lang="en-US" dirty="0" smtClean="0"/>
              <a:t>Suppose you were given the following choices?</a:t>
            </a:r>
          </a:p>
          <a:p>
            <a:pPr lvl="1"/>
            <a:r>
              <a:rPr lang="en-US" dirty="0" smtClean="0"/>
              <a:t>Solve a MIP with today’s solution technology on a 1991 machine</a:t>
            </a:r>
          </a:p>
          <a:p>
            <a:pPr lvl="1"/>
            <a:r>
              <a:rPr lang="en-US" dirty="0" smtClean="0"/>
              <a:t>Solve a MIP with a 1991 solution on a machine from today?</a:t>
            </a:r>
          </a:p>
          <a:p>
            <a:r>
              <a:rPr lang="en-US" dirty="0" smtClean="0"/>
              <a:t>The answer is to choose option 1, by a factor of approximately 300</a:t>
            </a:r>
          </a:p>
          <a:p>
            <a:r>
              <a:rPr lang="en-US" dirty="0" smtClean="0"/>
              <a:t>This leads to the current debate of whether the OPF (and SCOPF) should be solved using generic solvers or more customized code (which could also have quite good solvers!)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5889171"/>
            <a:ext cx="81451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1E0000"/>
                </a:solidFill>
              </a:rPr>
              <a:t>Notes are partially based on a presentation at Feb 2015 US National Academies Analytic</a:t>
            </a:r>
            <a:br>
              <a:rPr lang="en-US" sz="1600" dirty="0" smtClean="0">
                <a:solidFill>
                  <a:srgbClr val="1E0000"/>
                </a:solidFill>
              </a:rPr>
            </a:br>
            <a:r>
              <a:rPr lang="en-US" sz="1600" dirty="0" smtClean="0">
                <a:solidFill>
                  <a:srgbClr val="1E0000"/>
                </a:solidFill>
              </a:rPr>
              <a:t>Foundations of the Next Generation Grid by Robert Bixby from </a:t>
            </a:r>
            <a:r>
              <a:rPr lang="en-US" sz="1600" dirty="0" err="1" smtClean="0">
                <a:solidFill>
                  <a:srgbClr val="1E0000"/>
                </a:solidFill>
              </a:rPr>
              <a:t>Gurobi</a:t>
            </a:r>
            <a:r>
              <a:rPr lang="en-US" sz="1600" dirty="0" smtClean="0">
                <a:solidFill>
                  <a:srgbClr val="1E0000"/>
                </a:solidFill>
              </a:rPr>
              <a:t> Optimization titled</a:t>
            </a:r>
            <a:br>
              <a:rPr lang="en-US" sz="1600" dirty="0" smtClean="0">
                <a:solidFill>
                  <a:srgbClr val="1E0000"/>
                </a:solidFill>
              </a:rPr>
            </a:br>
            <a:r>
              <a:rPr lang="en-US" sz="1600" dirty="0" smtClean="0">
                <a:solidFill>
                  <a:srgbClr val="1E0000"/>
                </a:solidFill>
              </a:rPr>
              <a:t>“Advances in Mixed-Integer Programming and the Impact on Managing Electrical Power Grids”</a:t>
            </a:r>
            <a:endParaRPr lang="en-US" sz="1600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59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More General Solvers Overview</a:t>
            </a:r>
            <a:endParaRPr dirty="0"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457200" y="1280146"/>
            <a:ext cx="8397300" cy="50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OPF is currently an area of active research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Many formulations and solution methods exist… </a:t>
            </a:r>
            <a:endParaRPr/>
          </a:p>
          <a:p>
            <a:pPr marL="914400" lvl="1" indent="-314325" algn="l" rtl="0">
              <a:spcBef>
                <a:spcPts val="0"/>
              </a:spcBef>
              <a:spcAft>
                <a:spcPts val="0"/>
              </a:spcAft>
              <a:buSzPts val="1350"/>
              <a:buChar char="–"/>
            </a:pPr>
            <a:r>
              <a:rPr lang="en-US"/>
              <a:t>As do many </a:t>
            </a:r>
            <a:r>
              <a:rPr lang="en-US" b="1" i="1"/>
              <a:t>tools </a:t>
            </a:r>
            <a:r>
              <a:rPr lang="en-US"/>
              <a:t>for highly complex, large-scale computing!</a:t>
            </a:r>
            <a:endParaRPr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While many options exist, some may work better for certain problems or with certain programs you already use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Consider experimenting with a new language/solver!</a:t>
            </a:r>
            <a:endParaRPr/>
          </a:p>
          <a:p>
            <a:pPr marL="457200" lvl="0" indent="-279400" algn="l" rtl="0">
              <a:spcBef>
                <a:spcPts val="560"/>
              </a:spcBef>
              <a:spcAft>
                <a:spcPts val="0"/>
              </a:spcAft>
              <a:buSzPts val="2800"/>
              <a:buFont typeface="Arial"/>
              <a:buNone/>
            </a:pPr>
            <a:endParaRPr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Gurobi and CPLEX</a:t>
            </a:r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457200" y="1280149"/>
            <a:ext cx="8001000" cy="4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 err="1"/>
              <a:t>Gurobi</a:t>
            </a:r>
            <a:r>
              <a:rPr lang="en-US" dirty="0"/>
              <a:t> and CPLEX are two well-known commercial optimization solvers/packages for </a:t>
            </a:r>
            <a:r>
              <a:rPr lang="en-US" b="1" dirty="0"/>
              <a:t>linear programming (LP),</a:t>
            </a:r>
            <a:r>
              <a:rPr lang="en-US" dirty="0"/>
              <a:t> quadratic programming (QP), </a:t>
            </a:r>
            <a:r>
              <a:rPr lang="en-US" dirty="0" err="1"/>
              <a:t>quadratically</a:t>
            </a:r>
            <a:r>
              <a:rPr lang="en-US" dirty="0"/>
              <a:t> constrained programming (QCP), and the mixed integer (MI) counterparts of LP/QP/QCP</a:t>
            </a:r>
            <a:endParaRPr dirty="0"/>
          </a:p>
          <a:p>
            <a:pPr marL="457200" lvl="0" indent="-4572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dirty="0" err="1"/>
              <a:t>Gurobi</a:t>
            </a:r>
            <a:r>
              <a:rPr lang="en-US" dirty="0"/>
              <a:t> and CPLEX are accessible through object-oriented interfaces (C++, Java, Python, C), matrix-oriented interfaces (MATLAB) and other modeling languages (AMPL, GAMS)</a:t>
            </a:r>
            <a:endParaRPr dirty="0"/>
          </a:p>
          <a:p>
            <a:pPr marL="457200" lvl="0" indent="-27940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Solver Comparison</a:t>
            </a:r>
            <a:endParaRPr/>
          </a:p>
        </p:txBody>
      </p:sp>
      <p:graphicFrame>
        <p:nvGraphicFramePr>
          <p:cNvPr id="66" name="Google Shape;66;p10"/>
          <p:cNvGraphicFramePr/>
          <p:nvPr/>
        </p:nvGraphicFramePr>
        <p:xfrm>
          <a:off x="850438" y="1445785"/>
          <a:ext cx="6979025" cy="37418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1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7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2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 </a:t>
                      </a:r>
                      <a:r>
                        <a:rPr lang="en-US" sz="1600" b="1"/>
                        <a:t>Algorithm Type</a:t>
                      </a:r>
                      <a:endParaRPr sz="16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------------------</a:t>
                      </a:r>
                      <a:endParaRPr sz="8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1"/>
                        <a:t>Solver</a:t>
                      </a:r>
                      <a:endParaRPr sz="1600"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LP/MILP</a:t>
                      </a:r>
                      <a:endParaRPr sz="8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/>
                        <a:t>linear/mixed integer linear program</a:t>
                      </a:r>
                      <a:endParaRPr sz="8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QP/MIQP</a:t>
                      </a:r>
                      <a:endParaRPr sz="8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quadratic/mixed integer quadratic program</a:t>
                      </a:r>
                      <a:endParaRPr sz="8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SOCP</a:t>
                      </a:r>
                      <a:endParaRPr sz="8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second order cone program</a:t>
                      </a:r>
                      <a:endParaRPr sz="8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SDP</a:t>
                      </a:r>
                      <a:endParaRPr sz="8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semidefinite program</a:t>
                      </a:r>
                      <a:endParaRPr sz="80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/>
                        <a:t>CPLEX*</a:t>
                      </a:r>
                      <a:endParaRPr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x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x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x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/>
                        <a:t>GLPK</a:t>
                      </a:r>
                      <a:endParaRPr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x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/>
                        <a:t>Gurobi*</a:t>
                      </a:r>
                      <a:endParaRPr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x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x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x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/>
                        <a:t>IPOPT</a:t>
                      </a:r>
                      <a:endParaRPr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x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/>
                        <a:t>Mosek*</a:t>
                      </a:r>
                      <a:endParaRPr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x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x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x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x</a:t>
                      </a:r>
                      <a:endParaRPr sz="18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/>
                        <a:t>SDPT3/SeDuMi</a:t>
                      </a:r>
                      <a:endParaRPr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x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x</a:t>
                      </a:r>
                      <a:endParaRPr sz="18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7" name="Google Shape;67;p10"/>
          <p:cNvSpPr txBox="1"/>
          <p:nvPr/>
        </p:nvSpPr>
        <p:spPr>
          <a:xfrm>
            <a:off x="228600" y="5283580"/>
            <a:ext cx="8254500" cy="126962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1E0000"/>
                </a:solidFill>
              </a:rPr>
              <a:t>L</a:t>
            </a:r>
            <a:r>
              <a:rPr lang="en-US" sz="2400" dirty="0" smtClean="0">
                <a:solidFill>
                  <a:srgbClr val="1E0000"/>
                </a:solidFill>
              </a:rPr>
              <a:t>inear </a:t>
            </a:r>
            <a:r>
              <a:rPr lang="en-US" sz="2400" dirty="0">
                <a:solidFill>
                  <a:srgbClr val="1E0000"/>
                </a:solidFill>
              </a:rPr>
              <a:t>programming can be solved by quadratic programming, which can be solved by second-order cone programming, which can be solved by semidefinite programming</a:t>
            </a:r>
            <a:r>
              <a:rPr lang="en-US" sz="2400" dirty="0"/>
              <a:t>. </a:t>
            </a:r>
            <a:endParaRPr b="1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Modeling Tools</a:t>
            </a:r>
            <a:endParaRPr/>
          </a:p>
        </p:txBody>
      </p:sp>
      <p:graphicFrame>
        <p:nvGraphicFramePr>
          <p:cNvPr id="74" name="Google Shape;74;p11"/>
          <p:cNvGraphicFramePr/>
          <p:nvPr/>
        </p:nvGraphicFramePr>
        <p:xfrm>
          <a:off x="311000" y="2306535"/>
          <a:ext cx="8680650" cy="392000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46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2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AMPL</a:t>
                      </a:r>
                      <a:endParaRPr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CVX </a:t>
                      </a:r>
                      <a:endParaRPr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(Matlab)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GAMS</a:t>
                      </a:r>
                      <a:endParaRPr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Pyomo </a:t>
                      </a:r>
                      <a:r>
                        <a:rPr lang="en-US"/>
                        <a:t>(Python)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YALMIP </a:t>
                      </a:r>
                      <a:r>
                        <a:rPr lang="en-US"/>
                        <a:t>(Matlab)</a:t>
                      </a:r>
                      <a:endParaRPr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/>
                        <a:t>CPLEX</a:t>
                      </a:r>
                      <a:endParaRPr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x</a:t>
                      </a:r>
                      <a:endParaRPr sz="18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x</a:t>
                      </a:r>
                      <a:endParaRPr sz="18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x</a:t>
                      </a:r>
                      <a:endParaRPr sz="18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x</a:t>
                      </a:r>
                      <a:endParaRPr sz="1800" b="1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/>
                        <a:t>GLPK</a:t>
                      </a:r>
                      <a:endParaRPr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x</a:t>
                      </a:r>
                      <a:endParaRPr sz="18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x</a:t>
                      </a:r>
                      <a:endParaRPr sz="1800" b="1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/>
                        <a:t>Gurobi</a:t>
                      </a:r>
                      <a:endParaRPr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x</a:t>
                      </a:r>
                      <a:endParaRPr sz="18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x</a:t>
                      </a:r>
                      <a:endParaRPr sz="18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x</a:t>
                      </a:r>
                      <a:endParaRPr sz="18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x</a:t>
                      </a:r>
                      <a:endParaRPr sz="18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x</a:t>
                      </a:r>
                      <a:endParaRPr sz="1800" b="1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/>
                        <a:t>IPOPT</a:t>
                      </a:r>
                      <a:endParaRPr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x</a:t>
                      </a:r>
                      <a:endParaRPr sz="18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x</a:t>
                      </a:r>
                      <a:endParaRPr sz="18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x</a:t>
                      </a:r>
                      <a:endParaRPr sz="1800" b="1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/>
                        <a:t>Mosek</a:t>
                      </a:r>
                      <a:endParaRPr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x</a:t>
                      </a:r>
                      <a:endParaRPr sz="18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x</a:t>
                      </a:r>
                      <a:endParaRPr sz="18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x</a:t>
                      </a:r>
                      <a:endParaRPr sz="18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x</a:t>
                      </a:r>
                      <a:endParaRPr sz="1800" b="1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i="1"/>
                        <a:t>SDPT3/SeDuMi</a:t>
                      </a:r>
                      <a:endParaRPr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x</a:t>
                      </a:r>
                      <a:endParaRPr sz="18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x</a:t>
                      </a:r>
                      <a:endParaRPr sz="18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x</a:t>
                      </a:r>
                      <a:endParaRPr sz="1800" b="1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 OPF Introductory Example, </a:t>
            </a:r>
            <a:r>
              <a:rPr lang="en-US" dirty="0" err="1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1082040"/>
          </a:xfrm>
        </p:spPr>
        <p:txBody>
          <a:bodyPr/>
          <a:lstStyle/>
          <a:p>
            <a:r>
              <a:rPr lang="en-US" dirty="0" smtClean="0"/>
              <a:t>On use </a:t>
            </a:r>
            <a:r>
              <a:rPr lang="en-US" b="1" dirty="0" smtClean="0"/>
              <a:t>Options, Constraint Options </a:t>
            </a:r>
            <a:r>
              <a:rPr lang="en-US" dirty="0" smtClean="0"/>
              <a:t>to enable the enforcement of the Line/Transformer MVA limits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1E0000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" t="13386" r="47254" b="44154"/>
          <a:stretch/>
        </p:blipFill>
        <p:spPr bwMode="auto">
          <a:xfrm>
            <a:off x="838200" y="2209800"/>
            <a:ext cx="7580376" cy="38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09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 to AMPL</a:t>
            </a:r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>
            <a:off x="457200" y="1280148"/>
            <a:ext cx="8001000" cy="48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AMPL (</a:t>
            </a:r>
            <a:r>
              <a:rPr lang="en-US" b="1" dirty="0"/>
              <a:t>A M</a:t>
            </a:r>
            <a:r>
              <a:rPr lang="en-US" dirty="0"/>
              <a:t>athematical </a:t>
            </a:r>
            <a:r>
              <a:rPr lang="en-US" b="1" dirty="0"/>
              <a:t>P</a:t>
            </a:r>
            <a:r>
              <a:rPr lang="en-US" dirty="0"/>
              <a:t>rogramming </a:t>
            </a:r>
            <a:r>
              <a:rPr lang="en-US" b="1" dirty="0"/>
              <a:t>L</a:t>
            </a:r>
            <a:r>
              <a:rPr lang="en-US" dirty="0"/>
              <a:t>anguage) is a modeling language that enables the compact and logical representation of optimization models</a:t>
            </a:r>
            <a:endParaRPr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Visit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http://www.ampl.com</a:t>
            </a:r>
            <a:r>
              <a:rPr lang="en-US" dirty="0"/>
              <a:t> to download and start using a student version.</a:t>
            </a:r>
            <a:endParaRPr dirty="0"/>
          </a:p>
          <a:p>
            <a:pPr marL="914400" lvl="1" indent="-314325" algn="l" rtl="0">
              <a:spcBef>
                <a:spcPts val="0"/>
              </a:spcBef>
              <a:spcAft>
                <a:spcPts val="0"/>
              </a:spcAft>
              <a:buSzPts val="1350"/>
              <a:buChar char="–"/>
            </a:pPr>
            <a:r>
              <a:rPr lang="en-US" dirty="0"/>
              <a:t>To actually solve problems with AMPL, you’ll also need a solver!</a:t>
            </a:r>
            <a:endParaRPr dirty="0"/>
          </a:p>
          <a:p>
            <a:pPr marL="914400" lvl="1" indent="-314325" algn="l" rtl="0">
              <a:spcBef>
                <a:spcPts val="0"/>
              </a:spcBef>
              <a:spcAft>
                <a:spcPts val="0"/>
              </a:spcAft>
              <a:buSzPts val="1350"/>
              <a:buChar char="–"/>
            </a:pPr>
            <a:r>
              <a:rPr lang="en-US" dirty="0"/>
              <a:t>CPLEX is a good one to start with (already included in Windows download)</a:t>
            </a:r>
            <a:endParaRPr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There is an AMPL book and many examples also available for download at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http://www.ampl.com</a:t>
            </a:r>
            <a:r>
              <a:rPr lang="en-US" dirty="0"/>
              <a:t> </a:t>
            </a:r>
            <a:endParaRPr dirty="0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 to AMPL</a:t>
            </a:r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457200" y="1280148"/>
            <a:ext cx="8001000" cy="48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The </a:t>
            </a:r>
            <a:r>
              <a:rPr lang="en-US" b="1"/>
              <a:t>model file</a:t>
            </a:r>
            <a:r>
              <a:rPr lang="en-US"/>
              <a:t> (.mod) declares the </a:t>
            </a:r>
            <a:r>
              <a:rPr lang="en-US" b="1" i="1"/>
              <a:t>data parameters</a:t>
            </a:r>
            <a:r>
              <a:rPr lang="en-US" i="1"/>
              <a:t>,</a:t>
            </a:r>
            <a:r>
              <a:rPr lang="en-US"/>
              <a:t> the </a:t>
            </a:r>
            <a:r>
              <a:rPr lang="en-US" i="1"/>
              <a:t>variables</a:t>
            </a:r>
            <a:r>
              <a:rPr lang="en-US"/>
              <a:t>, the </a:t>
            </a:r>
            <a:r>
              <a:rPr lang="en-US" i="1"/>
              <a:t>objective function</a:t>
            </a:r>
            <a:r>
              <a:rPr lang="en-US"/>
              <a:t> and the </a:t>
            </a:r>
            <a:r>
              <a:rPr lang="en-US" i="1"/>
              <a:t>constraints</a:t>
            </a:r>
            <a:endParaRPr i="1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The </a:t>
            </a:r>
            <a:r>
              <a:rPr lang="en-US" b="1" i="1"/>
              <a:t>data</a:t>
            </a:r>
            <a:r>
              <a:rPr lang="en-US"/>
              <a:t> is provided in the </a:t>
            </a:r>
            <a:r>
              <a:rPr lang="en-US" b="1"/>
              <a:t>data file</a:t>
            </a:r>
            <a:r>
              <a:rPr lang="en-US"/>
              <a:t> (.dat)</a:t>
            </a:r>
            <a:endParaRPr/>
          </a:p>
          <a:p>
            <a:pPr marL="914400" lvl="1" indent="-314325" algn="l" rtl="0">
              <a:spcBef>
                <a:spcPts val="0"/>
              </a:spcBef>
              <a:spcAft>
                <a:spcPts val="0"/>
              </a:spcAft>
              <a:buSzPts val="1350"/>
              <a:buChar char="–"/>
            </a:pPr>
            <a:r>
              <a:rPr lang="en-US"/>
              <a:t>You don’t need to change the model for every small change in the data!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Every declaration ends in a semicolon </a:t>
            </a:r>
            <a:r>
              <a:rPr lang="en-US" b="1"/>
              <a:t>;</a:t>
            </a:r>
            <a:endParaRPr b="1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Comments begin with a pound sign </a:t>
            </a:r>
            <a:r>
              <a:rPr lang="en-US" b="1"/>
              <a:t>#</a:t>
            </a:r>
            <a:endParaRPr b="1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Parameters in the data file must first be declared in the model file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 AMPL Example</a:t>
            </a: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457200" y="1280148"/>
            <a:ext cx="8001000" cy="48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Example 1 (lumber mill problem) from Lecture 24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" y="4071350"/>
            <a:ext cx="8953500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2713" y="2059750"/>
            <a:ext cx="3368075" cy="168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/>
          <p:nvPr/>
        </p:nvSpPr>
        <p:spPr>
          <a:xfrm>
            <a:off x="95250" y="5338875"/>
            <a:ext cx="757500" cy="402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4"/>
          <p:cNvSpPr/>
          <p:nvPr/>
        </p:nvSpPr>
        <p:spPr>
          <a:xfrm>
            <a:off x="2792725" y="4887600"/>
            <a:ext cx="594000" cy="2733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32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 (Improved) AMPL Example</a:t>
            </a:r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457200" y="1280148"/>
            <a:ext cx="8001000" cy="48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Example 1 (lumber mill problem) from Lecture 24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111" name="Google Shape;11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50" y="1884538"/>
            <a:ext cx="4535876" cy="207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5323" y="1867475"/>
            <a:ext cx="3458575" cy="211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35875" y="4293013"/>
            <a:ext cx="3162300" cy="212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 txBox="1"/>
          <p:nvPr/>
        </p:nvSpPr>
        <p:spPr>
          <a:xfrm>
            <a:off x="4767300" y="4669975"/>
            <a:ext cx="3690900" cy="11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Can change the values in the .dat file, change solver, etc. with just a few quick clicks!</a:t>
            </a:r>
            <a:endParaRPr sz="1600"/>
          </a:p>
        </p:txBody>
      </p:sp>
      <p:sp>
        <p:nvSpPr>
          <p:cNvPr id="115" name="Google Shape;115;p15"/>
          <p:cNvSpPr/>
          <p:nvPr/>
        </p:nvSpPr>
        <p:spPr>
          <a:xfrm>
            <a:off x="901125" y="5459750"/>
            <a:ext cx="1742100" cy="10668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DCOPF in AMPL</a:t>
            </a:r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1"/>
          </p:nvPr>
        </p:nvSpPr>
        <p:spPr>
          <a:xfrm>
            <a:off x="457200" y="1280148"/>
            <a:ext cx="8001000" cy="48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Example 6_23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124" name="Google Shape;12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2" y="2125113"/>
            <a:ext cx="7849774" cy="32173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34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DCOPF in AMPL: Parameters</a:t>
            </a:r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body" idx="1"/>
          </p:nvPr>
        </p:nvSpPr>
        <p:spPr>
          <a:xfrm>
            <a:off x="457200" y="1280148"/>
            <a:ext cx="8001000" cy="48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LOTS of parameters (not all are used in this example, but the framework is there for more involved examples)</a:t>
            </a:r>
            <a:endParaRPr sz="2400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133" name="Google Shape;13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300" y="2530725"/>
            <a:ext cx="3516925" cy="373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1497" y="3188150"/>
            <a:ext cx="1655975" cy="324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34960" y="2626088"/>
            <a:ext cx="1559536" cy="35450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35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DCOPF in AMPL: Parameters, cont.</a:t>
            </a:r>
            <a:endParaRPr/>
          </a:p>
        </p:txBody>
      </p:sp>
      <p:pic>
        <p:nvPicPr>
          <p:cNvPr id="143" name="Google Shape;14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163" y="1618925"/>
            <a:ext cx="7629525" cy="24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0050" y="4552300"/>
            <a:ext cx="5257996" cy="1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8"/>
          <p:cNvSpPr txBox="1">
            <a:spLocks noGrp="1"/>
          </p:cNvSpPr>
          <p:nvPr>
            <p:ph type="body" idx="1"/>
          </p:nvPr>
        </p:nvSpPr>
        <p:spPr>
          <a:xfrm>
            <a:off x="277105" y="4552306"/>
            <a:ext cx="3752400" cy="1528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spcBef>
                <a:spcPts val="56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Initialization</a:t>
            </a:r>
            <a:endParaRPr sz="220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36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DCOPF in AMPL: Model</a:t>
            </a:r>
            <a:endParaRPr/>
          </a:p>
        </p:txBody>
      </p:sp>
      <p:sp>
        <p:nvSpPr>
          <p:cNvPr id="152" name="Google Shape;152;p19"/>
          <p:cNvSpPr txBox="1">
            <a:spLocks noGrp="1"/>
          </p:cNvSpPr>
          <p:nvPr>
            <p:ph type="body" idx="1"/>
          </p:nvPr>
        </p:nvSpPr>
        <p:spPr>
          <a:xfrm>
            <a:off x="611810" y="1304335"/>
            <a:ext cx="8001000" cy="373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Objective: Polynomial</a:t>
            </a:r>
            <a:endParaRPr/>
          </a:p>
        </p:txBody>
      </p:sp>
      <p:sp>
        <p:nvSpPr>
          <p:cNvPr id="154" name="Google Shape;154;p19"/>
          <p:cNvSpPr/>
          <p:nvPr/>
        </p:nvSpPr>
        <p:spPr>
          <a:xfrm>
            <a:off x="182418" y="3611880"/>
            <a:ext cx="604500" cy="48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CDA346-AD2F-4625-B716-2325621BD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25" y="2078926"/>
            <a:ext cx="7829550" cy="4333875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37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DCOPF in AMPL: Data</a:t>
            </a:r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body" idx="1"/>
          </p:nvPr>
        </p:nvSpPr>
        <p:spPr>
          <a:xfrm>
            <a:off x="365760" y="1280160"/>
            <a:ext cx="8001000" cy="373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Bus, Branch, and Generator data saved in .txt files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2" name="Google Shape;16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5013960"/>
            <a:ext cx="6886575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746" y="2250800"/>
            <a:ext cx="4837151" cy="25652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38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6143DD-C3B1-4D3F-BCFF-42B6D1D54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51" y="1588718"/>
            <a:ext cx="4705350" cy="1962150"/>
          </a:xfrm>
          <a:prstGeom prst="rect">
            <a:avLst/>
          </a:prstGeom>
        </p:spPr>
      </p:pic>
      <p:sp>
        <p:nvSpPr>
          <p:cNvPr id="176" name="Google Shape;176;p21"/>
          <p:cNvSpPr/>
          <p:nvPr/>
        </p:nvSpPr>
        <p:spPr>
          <a:xfrm>
            <a:off x="187558" y="1349793"/>
            <a:ext cx="5100127" cy="3517814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AC1ED3-7EA5-43F7-84D5-F879F45C71C7}"/>
              </a:ext>
            </a:extLst>
          </p:cNvPr>
          <p:cNvSpPr/>
          <p:nvPr/>
        </p:nvSpPr>
        <p:spPr>
          <a:xfrm>
            <a:off x="4572000" y="1999974"/>
            <a:ext cx="4267200" cy="418137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Google Shape;169;p21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DCOPF in AMPL: Solution</a:t>
            </a:r>
            <a:endParaRPr/>
          </a:p>
        </p:txBody>
      </p:sp>
      <p:sp>
        <p:nvSpPr>
          <p:cNvPr id="172" name="Google Shape;172;p21"/>
          <p:cNvSpPr txBox="1"/>
          <p:nvPr/>
        </p:nvSpPr>
        <p:spPr>
          <a:xfrm>
            <a:off x="5105622" y="5372156"/>
            <a:ext cx="3447150" cy="1250901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1E0000"/>
                </a:solidFill>
              </a:rPr>
              <a:t>MATPOWER ACOPF with polynomial objective function</a:t>
            </a:r>
            <a:endParaRPr sz="2400" dirty="0">
              <a:solidFill>
                <a:srgbClr val="1E0000"/>
              </a:solidFill>
            </a:endParaRPr>
          </a:p>
        </p:txBody>
      </p:sp>
      <p:sp>
        <p:nvSpPr>
          <p:cNvPr id="173" name="Google Shape;173;p21"/>
          <p:cNvSpPr txBox="1"/>
          <p:nvPr/>
        </p:nvSpPr>
        <p:spPr>
          <a:xfrm>
            <a:off x="1311650" y="3778816"/>
            <a:ext cx="2627100" cy="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AMPL+Gurobi</a:t>
            </a:r>
            <a:r>
              <a:rPr lang="en-US" dirty="0"/>
              <a:t> DCOPF with polynomial objective function and linear constraints</a:t>
            </a:r>
            <a:endParaRPr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8FBFD8C-206C-4FDD-958A-0F10076817E4}"/>
              </a:ext>
            </a:extLst>
          </p:cNvPr>
          <p:cNvSpPr/>
          <p:nvPr/>
        </p:nvSpPr>
        <p:spPr>
          <a:xfrm>
            <a:off x="304800" y="4991807"/>
            <a:ext cx="4535424" cy="16704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83FC43-4BB5-4D66-BBAB-656604E32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177" y="2480881"/>
            <a:ext cx="3890984" cy="9111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C6FD69-92FB-4E71-98AB-CB7D277833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2288" y="3717151"/>
            <a:ext cx="1848762" cy="16550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3C329F-FEA2-4F18-AE5B-FB35692890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423" y="5162387"/>
            <a:ext cx="904875" cy="12287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A5B6E7-C80A-44A3-B640-01419ABD5C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9651" y="6133402"/>
            <a:ext cx="3078951" cy="257710"/>
          </a:xfrm>
          <a:prstGeom prst="rect">
            <a:avLst/>
          </a:prstGeom>
        </p:spPr>
      </p:pic>
      <p:sp>
        <p:nvSpPr>
          <p:cNvPr id="174" name="Google Shape;174;p21"/>
          <p:cNvSpPr txBox="1"/>
          <p:nvPr/>
        </p:nvSpPr>
        <p:spPr>
          <a:xfrm>
            <a:off x="1583353" y="5212528"/>
            <a:ext cx="2531447" cy="807271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1E0000"/>
                </a:solidFill>
              </a:rPr>
              <a:t>PowerWorld</a:t>
            </a:r>
            <a:r>
              <a:rPr lang="en-US" sz="2400" dirty="0">
                <a:solidFill>
                  <a:srgbClr val="1E0000"/>
                </a:solidFill>
              </a:rPr>
              <a:t> OPF solution</a:t>
            </a:r>
            <a:endParaRPr sz="2400" dirty="0">
              <a:solidFill>
                <a:srgbClr val="1E0000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F5D2773-35A3-433C-87C7-95E46E8065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815541"/>
              </p:ext>
            </p:extLst>
          </p:nvPr>
        </p:nvGraphicFramePr>
        <p:xfrm>
          <a:off x="2572512" y="1996388"/>
          <a:ext cx="932064" cy="1554480"/>
        </p:xfrm>
        <a:graphic>
          <a:graphicData uri="http://schemas.openxmlformats.org/drawingml/2006/table">
            <a:tbl>
              <a:tblPr firstRow="1" bandRow="1"/>
              <a:tblGrid>
                <a:gridCol w="932064">
                  <a:extLst>
                    <a:ext uri="{9D8B030D-6E8A-4147-A177-3AD203B41FA5}">
                      <a16:colId xmlns:a16="http://schemas.microsoft.com/office/drawing/2014/main" val="3018226268"/>
                    </a:ext>
                  </a:extLst>
                </a:gridCol>
              </a:tblGrid>
              <a:tr h="22415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Ang (deg)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130669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7.454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138568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4.748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535652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-1.128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544666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-0.654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829355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-2.892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51335"/>
                  </a:ext>
                </a:extLst>
              </a:tr>
            </a:tbl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48F8E21-0F53-444D-886E-75E7E3B3D884}"/>
              </a:ext>
            </a:extLst>
          </p:cNvPr>
          <p:cNvCxnSpPr/>
          <p:nvPr/>
        </p:nvCxnSpPr>
        <p:spPr>
          <a:xfrm>
            <a:off x="1816608" y="2793004"/>
            <a:ext cx="487680" cy="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39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 OPF Introductory Example, </a:t>
            </a:r>
            <a:r>
              <a:rPr lang="en-US" dirty="0" err="1"/>
              <a:t>cont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t="13847" r="22668" b="56616"/>
          <a:stretch/>
        </p:blipFill>
        <p:spPr bwMode="auto">
          <a:xfrm>
            <a:off x="304800" y="1371600"/>
            <a:ext cx="8001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1E0000"/>
              </a:solidFill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t="13733" r="40234" b="57900"/>
          <a:stretch/>
        </p:blipFill>
        <p:spPr bwMode="auto">
          <a:xfrm>
            <a:off x="304800" y="3352800"/>
            <a:ext cx="6583680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4" r="11906"/>
          <a:stretch/>
        </p:blipFill>
        <p:spPr bwMode="auto">
          <a:xfrm>
            <a:off x="3276600" y="4495800"/>
            <a:ext cx="3705861" cy="202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78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MATPOWER</a:t>
            </a:r>
            <a:endParaRPr/>
          </a:p>
        </p:txBody>
      </p:sp>
      <p:sp>
        <p:nvSpPr>
          <p:cNvPr id="183" name="Google Shape;183;p22"/>
          <p:cNvSpPr txBox="1">
            <a:spLocks noGrp="1"/>
          </p:cNvSpPr>
          <p:nvPr>
            <p:ph type="body" idx="1"/>
          </p:nvPr>
        </p:nvSpPr>
        <p:spPr>
          <a:xfrm>
            <a:off x="457200" y="1280160"/>
            <a:ext cx="80010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Uses data stored in MATLAB struct</a:t>
            </a:r>
            <a:endParaRPr/>
          </a:p>
          <a:p>
            <a:pPr marL="74295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27940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185" name="Google Shape;18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5800" y="1854400"/>
            <a:ext cx="6258775" cy="465839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2"/>
          <p:cNvSpPr/>
          <p:nvPr/>
        </p:nvSpPr>
        <p:spPr>
          <a:xfrm>
            <a:off x="1402300" y="2357125"/>
            <a:ext cx="2909100" cy="273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40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MATPOWER Solvers</a:t>
            </a:r>
            <a:endParaRPr/>
          </a:p>
        </p:txBody>
      </p:sp>
      <p:sp>
        <p:nvSpPr>
          <p:cNvPr id="193" name="Google Shape;193;p23"/>
          <p:cNvSpPr txBox="1">
            <a:spLocks noGrp="1"/>
          </p:cNvSpPr>
          <p:nvPr>
            <p:ph type="body" idx="1"/>
          </p:nvPr>
        </p:nvSpPr>
        <p:spPr>
          <a:xfrm>
            <a:off x="457200" y="1280160"/>
            <a:ext cx="80010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Section 6.5 of manual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1800"/>
              <a:buFont typeface="Times New Roman"/>
              <a:buChar char="–"/>
            </a:pPr>
            <a:r>
              <a:rPr lang="en-US"/>
              <a:t>Originally used MATLAB’s Optimization Toolbox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1800"/>
              <a:buFont typeface="Times New Roman"/>
              <a:buChar char="–"/>
            </a:pPr>
            <a:r>
              <a:rPr lang="en-US"/>
              <a:t>Now can use MINOPF/TSPOPF packages, IPOPT solver (open-source), CPLEX/MOSEK/Gurobi (for DC OPF), KNITRO (for AC OPFs)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1800"/>
              <a:buFont typeface="Times New Roman"/>
              <a:buChar char="–"/>
            </a:pPr>
            <a:r>
              <a:rPr lang="en-US"/>
              <a:t>Default: own primal-dual interior point method implementation MIPS (MATPOWER Interior Point Solver) for AC and DC (QP solver)</a:t>
            </a:r>
            <a:endParaRPr/>
          </a:p>
        </p:txBody>
      </p:sp>
      <p:sp>
        <p:nvSpPr>
          <p:cNvPr id="195" name="Google Shape;195;p23"/>
          <p:cNvSpPr txBox="1"/>
          <p:nvPr/>
        </p:nvSpPr>
        <p:spPr>
          <a:xfrm>
            <a:off x="762000" y="5432625"/>
            <a:ext cx="6248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http://www.pserc.cornell.edu/matpower/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41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4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</a:t>
            </a:r>
            <a:endParaRPr/>
          </a:p>
        </p:txBody>
      </p:sp>
      <p:sp>
        <p:nvSpPr>
          <p:cNvPr id="202" name="Google Shape;202;p24"/>
          <p:cNvSpPr txBox="1">
            <a:spLocks noGrp="1"/>
          </p:cNvSpPr>
          <p:nvPr>
            <p:ph type="body" idx="1"/>
          </p:nvPr>
        </p:nvSpPr>
        <p:spPr>
          <a:xfrm>
            <a:off x="457200" y="1280160"/>
            <a:ext cx="80010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What changes would you make to the .mod file to do a full ACOPF?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What sensitivity analysis could you do by only changing the .dat/.txt files?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What might you consider when comparing solvers?</a:t>
            </a: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b="1"/>
              <a:t>What tools best fit your needs?</a:t>
            </a:r>
            <a:endParaRPr b="1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42</a:t>
            </a:fld>
            <a:endParaRPr lang="en-US" dirty="0">
              <a:solidFill>
                <a:srgbClr val="1E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6_23 Optimal Power Flow</a:t>
            </a:r>
          </a:p>
        </p:txBody>
      </p:sp>
      <p:pic>
        <p:nvPicPr>
          <p:cNvPr id="2273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1280160"/>
            <a:ext cx="7467600" cy="509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8723DE-6B10-48DB-9C6E-9AD2546DEF71}"/>
              </a:ext>
            </a:extLst>
          </p:cNvPr>
          <p:cNvSpPr txBox="1"/>
          <p:nvPr/>
        </p:nvSpPr>
        <p:spPr>
          <a:xfrm>
            <a:off x="990600" y="5638800"/>
            <a:ext cx="6764993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0000"/>
                </a:solidFill>
              </a:rPr>
              <a:t>In the example the load is gradually increased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39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DE36A-86BC-469F-BF22-7AE49D918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Locational Marginal Costs (LMPs)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42C9B-06AD-4ECF-99E1-5375BE55C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3733800"/>
          </a:xfrm>
        </p:spPr>
        <p:txBody>
          <a:bodyPr/>
          <a:lstStyle/>
          <a:p>
            <a:r>
              <a:rPr lang="en-US" dirty="0"/>
              <a:t>In an OPF solution, the bus LMPs tell the marginal cost of supplying electricity to that bus</a:t>
            </a:r>
          </a:p>
          <a:p>
            <a:r>
              <a:rPr lang="en-US" dirty="0"/>
              <a:t>The term “congestion” is used to indicate when there are elements (such as transmission lines or transformers) that are at their limits; that is, the constraint is binding</a:t>
            </a:r>
          </a:p>
          <a:p>
            <a:r>
              <a:rPr lang="en-US" dirty="0"/>
              <a:t>Without losses and without congestion, all the LMPs would be the same</a:t>
            </a:r>
          </a:p>
          <a:p>
            <a:r>
              <a:rPr lang="en-US" dirty="0"/>
              <a:t>Congestion or losses causes unequal LMPs</a:t>
            </a:r>
          </a:p>
          <a:p>
            <a:r>
              <a:rPr lang="en-US" dirty="0"/>
              <a:t>LMPs are often shown using color contours; a challenge is to select the right color range!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19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7321B-B548-44BE-A37D-3CF8D2123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6_23 Optimal Power Flow with Load Scale = 1.72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67B0A6-B275-4E52-8E8D-B1F8938063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280160"/>
            <a:ext cx="7498080" cy="4905375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52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5848F-0EF4-485C-9471-FA0966433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LP Sensitivity Matrix (</a:t>
            </a:r>
            <a:r>
              <a:rPr lang="en-US" b="1" dirty="0"/>
              <a:t>A</a:t>
            </a:r>
            <a:r>
              <a:rPr lang="en-US" dirty="0"/>
              <a:t> Matrix)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AF729A3-0EC3-4863-AC72-08EF0F75A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6_23 Optimal Power Flow with Load Scale = 1.72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FC8104-7880-4319-A08D-628541CEF5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828800"/>
            <a:ext cx="7680960" cy="228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FC4AC5-35CD-4C32-8DEF-F17C828035F6}"/>
              </a:ext>
            </a:extLst>
          </p:cNvPr>
          <p:cNvSpPr txBox="1"/>
          <p:nvPr/>
        </p:nvSpPr>
        <p:spPr>
          <a:xfrm>
            <a:off x="685800" y="4401830"/>
            <a:ext cx="7938327" cy="138499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The first row is the power balance constraint, while</a:t>
            </a:r>
            <a:br>
              <a:rPr lang="en-US" dirty="0"/>
            </a:br>
            <a:r>
              <a:rPr lang="en-US" dirty="0"/>
              <a:t>the second row is the line flow constraint.  The matrix</a:t>
            </a:r>
            <a:br>
              <a:rPr lang="en-US" dirty="0"/>
            </a:br>
            <a:r>
              <a:rPr lang="en-US" dirty="0"/>
              <a:t>only has the line flows that are </a:t>
            </a:r>
            <a:r>
              <a:rPr lang="en-US"/>
              <a:t>being enforced.  </a:t>
            </a:r>
            <a:endParaRPr lang="en-US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83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410B6-EE08-4A71-9AE4-23FD2F226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6_23 Optimal Power Flow with Load Scale = 1.82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1237E-280A-4C98-A52E-A56B45CD8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1539240"/>
          </a:xfrm>
        </p:spPr>
        <p:txBody>
          <a:bodyPr/>
          <a:lstStyle/>
          <a:p>
            <a:r>
              <a:rPr lang="en-US" dirty="0"/>
              <a:t>This situation is infeasible, at least with available controls.  There is a solution because the OPF is allowing one of the constraints to violate (at high cost)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F7D9F7-5D29-4FF8-83A4-225690E232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" r="40995" b="21961"/>
          <a:stretch/>
        </p:blipFill>
        <p:spPr>
          <a:xfrm>
            <a:off x="348654" y="3642360"/>
            <a:ext cx="4768273" cy="266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DC109E-9E20-4E48-B54A-053D0C3C0C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98" t="42004" r="9001" b="41995"/>
          <a:stretch/>
        </p:blipFill>
        <p:spPr>
          <a:xfrm>
            <a:off x="1965960" y="2819400"/>
            <a:ext cx="6492240" cy="822960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AD54E08-7E09-4E47-BA0F-A90BC2E92A8D}"/>
              </a:ext>
            </a:extLst>
          </p:cNvPr>
          <p:cNvSpPr txBox="1">
            <a:spLocks/>
          </p:cNvSpPr>
          <p:nvPr/>
        </p:nvSpPr>
        <p:spPr bwMode="auto">
          <a:xfrm>
            <a:off x="7086600" y="6324600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88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295B3146-0FFE-4F81-9220-375E3BAF5059}" vid="{C2235C31-2F22-486D-A9B0-F45C2626B64C}"/>
    </a:ext>
  </a:extLst>
</a:theme>
</file>

<file path=ppt/theme/theme2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19621</TotalTime>
  <Words>1830</Words>
  <Application>Microsoft Office PowerPoint</Application>
  <PresentationFormat>On-screen Show (4:3)</PresentationFormat>
  <Paragraphs>303</Paragraphs>
  <Slides>42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Consolas</vt:lpstr>
      <vt:lpstr>Helvetica</vt:lpstr>
      <vt:lpstr>Roboto</vt:lpstr>
      <vt:lpstr>Symbol</vt:lpstr>
      <vt:lpstr>Times New Roman</vt:lpstr>
      <vt:lpstr>Wingdings</vt:lpstr>
      <vt:lpstr>Theme1</vt:lpstr>
      <vt:lpstr>Capsules</vt:lpstr>
      <vt:lpstr>Equation</vt:lpstr>
      <vt:lpstr>ECEN 615 Methods of Electric Power Systems Analysis</vt:lpstr>
      <vt:lpstr>Announcements</vt:lpstr>
      <vt:lpstr>LP OPF Introductory Example, cont</vt:lpstr>
      <vt:lpstr>LP OPF Introductory Example, cont</vt:lpstr>
      <vt:lpstr>Example 6_23 Optimal Power Flow</vt:lpstr>
      <vt:lpstr>Locational Marginal Costs (LMPs)</vt:lpstr>
      <vt:lpstr>Example 6_23 Optimal Power Flow with Load Scale = 1.72</vt:lpstr>
      <vt:lpstr>Example 6_23 Optimal Power Flow with Load Scale = 1.72</vt:lpstr>
      <vt:lpstr>Example 6_23 Optimal Power Flow with Load Scale = 1.82</vt:lpstr>
      <vt:lpstr>Generator Cost Curve Modeling</vt:lpstr>
      <vt:lpstr>Security Constrained OPF</vt:lpstr>
      <vt:lpstr>Security Constrained OPF, cont.</vt:lpstr>
      <vt:lpstr>SCOPF Example</vt:lpstr>
      <vt:lpstr>PowerWorld SCOPF Application</vt:lpstr>
      <vt:lpstr>LP OPF and SCOPF Issues</vt:lpstr>
      <vt:lpstr>OPF Solution by Newton’s Method</vt:lpstr>
      <vt:lpstr>OPF Solution by Newton’s Method</vt:lpstr>
      <vt:lpstr>OPF Solution by Newton’s Method</vt:lpstr>
      <vt:lpstr>OPF Solution by Newton’s Method</vt:lpstr>
      <vt:lpstr>OPF Solution by Newton’s Method</vt:lpstr>
      <vt:lpstr>Example</vt:lpstr>
      <vt:lpstr>Newton OPF Comments</vt:lpstr>
      <vt:lpstr>Mixed-Integer Programming</vt:lpstr>
      <vt:lpstr>Mixed-Integer Programming</vt:lpstr>
      <vt:lpstr>Mixed-Integer Programming</vt:lpstr>
      <vt:lpstr>More General Solvers Overview</vt:lpstr>
      <vt:lpstr>Gurobi and CPLEX</vt:lpstr>
      <vt:lpstr>Solver Comparison</vt:lpstr>
      <vt:lpstr>Modeling Tools</vt:lpstr>
      <vt:lpstr>Introduction to AMPL</vt:lpstr>
      <vt:lpstr>Introduction to AMPL</vt:lpstr>
      <vt:lpstr>An AMPL Example</vt:lpstr>
      <vt:lpstr>An (Improved) AMPL Example</vt:lpstr>
      <vt:lpstr>DCOPF in AMPL</vt:lpstr>
      <vt:lpstr>DCOPF in AMPL: Parameters</vt:lpstr>
      <vt:lpstr>DCOPF in AMPL: Parameters, cont.</vt:lpstr>
      <vt:lpstr>DCOPF in AMPL: Model</vt:lpstr>
      <vt:lpstr>DCOPF in AMPL: Data</vt:lpstr>
      <vt:lpstr>DCOPF in AMPL: Solution</vt:lpstr>
      <vt:lpstr>MATPOWER</vt:lpstr>
      <vt:lpstr>MATPOWER Solvers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ECEN615_Lect26</dc:title>
  <dc:creator>Tom Overbye</dc:creator>
  <cp:lastModifiedBy>Idehen, Ikponmwosa</cp:lastModifiedBy>
  <cp:revision>1185</cp:revision>
  <cp:lastPrinted>2018-11-24T18:29:48Z</cp:lastPrinted>
  <dcterms:created xsi:type="dcterms:W3CDTF">1995-06-02T22:12:36Z</dcterms:created>
  <dcterms:modified xsi:type="dcterms:W3CDTF">2018-11-29T16:50:59Z</dcterms:modified>
</cp:coreProperties>
</file>