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4" r:id="rId1"/>
  </p:sldMasterIdLst>
  <p:notesMasterIdLst>
    <p:notesMasterId r:id="rId57"/>
  </p:notesMasterIdLst>
  <p:handoutMasterIdLst>
    <p:handoutMasterId r:id="rId58"/>
  </p:handoutMasterIdLst>
  <p:sldIdLst>
    <p:sldId id="685" r:id="rId2"/>
    <p:sldId id="739" r:id="rId3"/>
    <p:sldId id="740" r:id="rId4"/>
    <p:sldId id="686" r:id="rId5"/>
    <p:sldId id="726" r:id="rId6"/>
    <p:sldId id="687" r:id="rId7"/>
    <p:sldId id="690" r:id="rId8"/>
    <p:sldId id="725" r:id="rId9"/>
    <p:sldId id="691" r:id="rId10"/>
    <p:sldId id="692" r:id="rId11"/>
    <p:sldId id="697" r:id="rId12"/>
    <p:sldId id="724" r:id="rId13"/>
    <p:sldId id="708" r:id="rId14"/>
    <p:sldId id="709" r:id="rId15"/>
    <p:sldId id="710" r:id="rId16"/>
    <p:sldId id="711" r:id="rId17"/>
    <p:sldId id="712" r:id="rId18"/>
    <p:sldId id="713" r:id="rId19"/>
    <p:sldId id="714" r:id="rId20"/>
    <p:sldId id="734" r:id="rId21"/>
    <p:sldId id="735" r:id="rId22"/>
    <p:sldId id="736" r:id="rId23"/>
    <p:sldId id="737" r:id="rId24"/>
    <p:sldId id="728" r:id="rId25"/>
    <p:sldId id="701" r:id="rId26"/>
    <p:sldId id="738" r:id="rId27"/>
    <p:sldId id="715" r:id="rId28"/>
    <p:sldId id="706" r:id="rId29"/>
    <p:sldId id="707" r:id="rId30"/>
    <p:sldId id="723" r:id="rId31"/>
    <p:sldId id="716" r:id="rId32"/>
    <p:sldId id="720" r:id="rId33"/>
    <p:sldId id="717" r:id="rId34"/>
    <p:sldId id="718" r:id="rId35"/>
    <p:sldId id="719" r:id="rId36"/>
    <p:sldId id="721" r:id="rId37"/>
    <p:sldId id="733" r:id="rId38"/>
    <p:sldId id="703" r:id="rId39"/>
    <p:sldId id="704" r:id="rId40"/>
    <p:sldId id="741" r:id="rId41"/>
    <p:sldId id="742" r:id="rId42"/>
    <p:sldId id="744" r:id="rId43"/>
    <p:sldId id="743" r:id="rId44"/>
    <p:sldId id="745" r:id="rId45"/>
    <p:sldId id="746" r:id="rId46"/>
    <p:sldId id="747" r:id="rId47"/>
    <p:sldId id="748" r:id="rId48"/>
    <p:sldId id="749" r:id="rId49"/>
    <p:sldId id="750" r:id="rId50"/>
    <p:sldId id="751" r:id="rId51"/>
    <p:sldId id="752" r:id="rId52"/>
    <p:sldId id="753" r:id="rId53"/>
    <p:sldId id="754" r:id="rId54"/>
    <p:sldId id="755" r:id="rId55"/>
    <p:sldId id="756" r:id="rId56"/>
  </p:sldIdLst>
  <p:sldSz cx="9144000" cy="6858000" type="screen4x3"/>
  <p:notesSz cx="7077075" cy="93630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8">
          <p15:clr>
            <a:srgbClr val="A4A3A4"/>
          </p15:clr>
        </p15:guide>
        <p15:guide id="3" orient="horz" pos="2949">
          <p15:clr>
            <a:srgbClr val="A4A3A4"/>
          </p15:clr>
        </p15:guide>
        <p15:guide id="4"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1C1C1C"/>
    <a:srgbClr val="1E0000"/>
    <a:srgbClr val="800000"/>
    <a:srgbClr val="660033"/>
    <a:srgbClr val="990033"/>
    <a:srgbClr val="CC00CC"/>
    <a:srgbClr val="FF99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6395" autoAdjust="0"/>
  </p:normalViewPr>
  <p:slideViewPr>
    <p:cSldViewPr>
      <p:cViewPr varScale="1">
        <p:scale>
          <a:sx n="111" d="100"/>
          <a:sy n="111" d="100"/>
        </p:scale>
        <p:origin x="1338"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99" d="100"/>
          <a:sy n="99" d="100"/>
        </p:scale>
        <p:origin x="3546" y="78"/>
      </p:cViewPr>
      <p:guideLst>
        <p:guide orient="horz" pos="2908"/>
        <p:guide pos="2188"/>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1"/>
            <a:ext cx="3066301" cy="468476"/>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154627" name="Rectangle 3"/>
          <p:cNvSpPr>
            <a:spLocks noGrp="1" noChangeArrowheads="1"/>
          </p:cNvSpPr>
          <p:nvPr>
            <p:ph type="dt" sz="quarter" idx="1"/>
          </p:nvPr>
        </p:nvSpPr>
        <p:spPr bwMode="auto">
          <a:xfrm>
            <a:off x="4009157" y="1"/>
            <a:ext cx="3066301" cy="468476"/>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lgn="r">
              <a:defRPr sz="1200">
                <a:latin typeface="Times New Roman" pitchFamily="18" charset="0"/>
              </a:defRPr>
            </a:lvl1pPr>
          </a:lstStyle>
          <a:p>
            <a:pPr>
              <a:defRPr/>
            </a:pPr>
            <a:endParaRPr lang="en-US" dirty="0"/>
          </a:p>
        </p:txBody>
      </p:sp>
      <p:sp>
        <p:nvSpPr>
          <p:cNvPr id="154628" name="Rectangle 4"/>
          <p:cNvSpPr>
            <a:spLocks noGrp="1" noChangeArrowheads="1"/>
          </p:cNvSpPr>
          <p:nvPr>
            <p:ph type="ftr" sz="quarter" idx="2"/>
          </p:nvPr>
        </p:nvSpPr>
        <p:spPr bwMode="auto">
          <a:xfrm>
            <a:off x="0" y="8892990"/>
            <a:ext cx="3066301" cy="468476"/>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154629" name="Rectangle 5"/>
          <p:cNvSpPr>
            <a:spLocks noGrp="1" noChangeArrowheads="1"/>
          </p:cNvSpPr>
          <p:nvPr>
            <p:ph type="sldNum" sz="quarter" idx="3"/>
          </p:nvPr>
        </p:nvSpPr>
        <p:spPr bwMode="auto">
          <a:xfrm>
            <a:off x="4009157" y="8892990"/>
            <a:ext cx="3066301" cy="468476"/>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lgn="r">
              <a:defRPr sz="1200">
                <a:latin typeface="Times New Roman" pitchFamily="18" charset="0"/>
              </a:defRPr>
            </a:lvl1pPr>
          </a:lstStyle>
          <a:p>
            <a:pPr>
              <a:defRPr/>
            </a:pPr>
            <a:fld id="{7F17B5F5-A8C0-4A98-AAA8-DCDD241D837B}" type="slidenum">
              <a:rPr lang="en-US"/>
              <a:pPr>
                <a:defRPr/>
              </a:pPr>
              <a:t>‹#›</a:t>
            </a:fld>
            <a:endParaRPr lang="en-US" dirty="0"/>
          </a:p>
        </p:txBody>
      </p:sp>
    </p:spTree>
    <p:extLst>
      <p:ext uri="{BB962C8B-B14F-4D97-AF65-F5344CB8AC3E}">
        <p14:creationId xmlns:p14="http://schemas.microsoft.com/office/powerpoint/2010/main" val="669994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66301" cy="466866"/>
          </a:xfrm>
          <a:prstGeom prst="rect">
            <a:avLst/>
          </a:prstGeom>
          <a:noFill/>
          <a:ln w="12700">
            <a:noFill/>
            <a:miter lim="800000"/>
            <a:headEnd type="none" w="sm" len="sm"/>
            <a:tailEnd type="none" w="sm" len="sm"/>
          </a:ln>
          <a:effectLst/>
        </p:spPr>
        <p:txBody>
          <a:bodyPr vert="horz" wrap="square" lIns="93721" tIns="46860" rIns="93721" bIns="46860" numCol="1" anchor="t" anchorCtr="0" compatLnSpc="1">
            <a:prstTxWarp prst="textNoShape">
              <a:avLst/>
            </a:prstTxWarp>
          </a:bodyPr>
          <a:lstStyle>
            <a:lvl1pPr defTabSz="937095">
              <a:defRPr sz="1200">
                <a:latin typeface="Arial" charset="0"/>
              </a:defRPr>
            </a:lvl1pPr>
          </a:lstStyle>
          <a:p>
            <a:pPr>
              <a:defRPr/>
            </a:pPr>
            <a:endParaRPr lang="en-US" dirty="0"/>
          </a:p>
        </p:txBody>
      </p:sp>
      <p:sp>
        <p:nvSpPr>
          <p:cNvPr id="35843" name="Rectangle 3"/>
          <p:cNvSpPr>
            <a:spLocks noGrp="1" noChangeArrowheads="1"/>
          </p:cNvSpPr>
          <p:nvPr>
            <p:ph type="dt" idx="1"/>
          </p:nvPr>
        </p:nvSpPr>
        <p:spPr bwMode="auto">
          <a:xfrm>
            <a:off x="4010774" y="0"/>
            <a:ext cx="3066301" cy="466866"/>
          </a:xfrm>
          <a:prstGeom prst="rect">
            <a:avLst/>
          </a:prstGeom>
          <a:noFill/>
          <a:ln w="12700">
            <a:noFill/>
            <a:miter lim="800000"/>
            <a:headEnd type="none" w="sm" len="sm"/>
            <a:tailEnd type="none" w="sm" len="sm"/>
          </a:ln>
          <a:effectLst/>
        </p:spPr>
        <p:txBody>
          <a:bodyPr vert="horz" wrap="square" lIns="93721" tIns="46860" rIns="93721" bIns="46860" numCol="1" anchor="t" anchorCtr="0" compatLnSpc="1">
            <a:prstTxWarp prst="textNoShape">
              <a:avLst/>
            </a:prstTxWarp>
          </a:bodyPr>
          <a:lstStyle>
            <a:lvl1pPr algn="r" defTabSz="937095">
              <a:defRPr sz="1200">
                <a:latin typeface="Arial" charset="0"/>
              </a:defRPr>
            </a:lvl1pPr>
          </a:lstStyle>
          <a:p>
            <a:pPr>
              <a:defRPr/>
            </a:pPr>
            <a:endParaRPr lang="en-US" dirty="0"/>
          </a:p>
        </p:txBody>
      </p:sp>
      <p:sp>
        <p:nvSpPr>
          <p:cNvPr id="26628" name="Rectangle 4"/>
          <p:cNvSpPr>
            <a:spLocks noGrp="1" noRot="1" noChangeAspect="1" noChangeArrowheads="1" noTextEdit="1"/>
          </p:cNvSpPr>
          <p:nvPr>
            <p:ph type="sldImg" idx="2"/>
          </p:nvPr>
        </p:nvSpPr>
        <p:spPr bwMode="auto">
          <a:xfrm>
            <a:off x="1206500" y="698500"/>
            <a:ext cx="4664075" cy="3498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942857" y="4430396"/>
            <a:ext cx="5191364" cy="4195353"/>
          </a:xfrm>
          <a:prstGeom prst="rect">
            <a:avLst/>
          </a:prstGeom>
          <a:noFill/>
          <a:ln w="12700">
            <a:noFill/>
            <a:miter lim="800000"/>
            <a:headEnd type="none" w="sm" len="sm"/>
            <a:tailEnd type="none" w="sm" len="sm"/>
          </a:ln>
          <a:effectLst/>
        </p:spPr>
        <p:txBody>
          <a:bodyPr vert="horz" wrap="square" lIns="93721" tIns="46860" rIns="93721" bIns="4686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859183"/>
            <a:ext cx="3066301" cy="466866"/>
          </a:xfrm>
          <a:prstGeom prst="rect">
            <a:avLst/>
          </a:prstGeom>
          <a:noFill/>
          <a:ln w="12700">
            <a:noFill/>
            <a:miter lim="800000"/>
            <a:headEnd type="none" w="sm" len="sm"/>
            <a:tailEnd type="none" w="sm" len="sm"/>
          </a:ln>
          <a:effectLst/>
        </p:spPr>
        <p:txBody>
          <a:bodyPr vert="horz" wrap="square" lIns="93721" tIns="46860" rIns="93721" bIns="46860" numCol="1" anchor="b" anchorCtr="0" compatLnSpc="1">
            <a:prstTxWarp prst="textNoShape">
              <a:avLst/>
            </a:prstTxWarp>
          </a:bodyPr>
          <a:lstStyle>
            <a:lvl1pPr defTabSz="937095">
              <a:defRPr sz="1200">
                <a:latin typeface="Arial" charset="0"/>
              </a:defRPr>
            </a:lvl1pPr>
          </a:lstStyle>
          <a:p>
            <a:pPr>
              <a:defRPr/>
            </a:pPr>
            <a:endParaRPr lang="en-US" dirty="0"/>
          </a:p>
        </p:txBody>
      </p:sp>
      <p:sp>
        <p:nvSpPr>
          <p:cNvPr id="35847" name="Rectangle 7"/>
          <p:cNvSpPr>
            <a:spLocks noGrp="1" noChangeArrowheads="1"/>
          </p:cNvSpPr>
          <p:nvPr>
            <p:ph type="sldNum" sz="quarter" idx="5"/>
          </p:nvPr>
        </p:nvSpPr>
        <p:spPr bwMode="auto">
          <a:xfrm>
            <a:off x="4010774" y="8859183"/>
            <a:ext cx="3066301" cy="466866"/>
          </a:xfrm>
          <a:prstGeom prst="rect">
            <a:avLst/>
          </a:prstGeom>
          <a:noFill/>
          <a:ln w="12700">
            <a:noFill/>
            <a:miter lim="800000"/>
            <a:headEnd type="none" w="sm" len="sm"/>
            <a:tailEnd type="none" w="sm" len="sm"/>
          </a:ln>
          <a:effectLst/>
        </p:spPr>
        <p:txBody>
          <a:bodyPr vert="horz" wrap="square" lIns="93721" tIns="46860" rIns="93721" bIns="46860" numCol="1" anchor="b" anchorCtr="0" compatLnSpc="1">
            <a:prstTxWarp prst="textNoShape">
              <a:avLst/>
            </a:prstTxWarp>
          </a:bodyPr>
          <a:lstStyle>
            <a:lvl1pPr algn="r" defTabSz="937095">
              <a:defRPr sz="1200">
                <a:latin typeface="Arial" charset="0"/>
              </a:defRPr>
            </a:lvl1pPr>
          </a:lstStyle>
          <a:p>
            <a:pPr>
              <a:defRPr/>
            </a:pPr>
            <a:fld id="{2CE9E464-B35D-43B2-BF7C-ADEA1F80F1E2}" type="slidenum">
              <a:rPr lang="en-US"/>
              <a:pPr>
                <a:defRPr/>
              </a:pPr>
              <a:t>‹#›</a:t>
            </a:fld>
            <a:endParaRPr lang="en-US" dirty="0"/>
          </a:p>
        </p:txBody>
      </p:sp>
    </p:spTree>
    <p:extLst>
      <p:ext uri="{BB962C8B-B14F-4D97-AF65-F5344CB8AC3E}">
        <p14:creationId xmlns:p14="http://schemas.microsoft.com/office/powerpoint/2010/main" val="1157967848"/>
      </p:ext>
    </p:extLst>
  </p:cSld>
  <p:clrMap bg1="lt1" tx1="dk1" bg2="lt2" tx2="dk2" accent1="accent1" accent2="accent2" accent3="accent3" accent4="accent4" accent5="accent5" accent6="accent6" hlink="hlink" folHlink="folHlink"/>
  <p:notesStyle>
    <a:lvl1pPr algn="l" defTabSz="958850" rtl="0" eaLnBrk="0" fontAlgn="base" hangingPunct="0">
      <a:lnSpc>
        <a:spcPct val="89000"/>
      </a:lnSpc>
      <a:spcBef>
        <a:spcPct val="40000"/>
      </a:spcBef>
      <a:spcAft>
        <a:spcPct val="0"/>
      </a:spcAft>
      <a:defRPr sz="1200" kern="1200">
        <a:solidFill>
          <a:schemeClr val="tx1"/>
        </a:solidFill>
        <a:latin typeface="Arial" charset="0"/>
        <a:ea typeface="+mn-ea"/>
        <a:cs typeface="+mn-cs"/>
      </a:defRPr>
    </a:lvl1pPr>
    <a:lvl2pPr marL="468313" algn="l" defTabSz="958850" rtl="0" eaLnBrk="0" fontAlgn="base" hangingPunct="0">
      <a:lnSpc>
        <a:spcPct val="89000"/>
      </a:lnSpc>
      <a:spcBef>
        <a:spcPct val="40000"/>
      </a:spcBef>
      <a:spcAft>
        <a:spcPct val="0"/>
      </a:spcAft>
      <a:defRPr sz="1200" kern="1200">
        <a:solidFill>
          <a:schemeClr val="tx1"/>
        </a:solidFill>
        <a:latin typeface="Arial" charset="0"/>
        <a:ea typeface="+mn-ea"/>
        <a:cs typeface="+mn-cs"/>
      </a:defRPr>
    </a:lvl2pPr>
    <a:lvl3pPr marL="936625" algn="l" defTabSz="958850" rtl="0" eaLnBrk="0" fontAlgn="base" hangingPunct="0">
      <a:lnSpc>
        <a:spcPct val="89000"/>
      </a:lnSpc>
      <a:spcBef>
        <a:spcPct val="40000"/>
      </a:spcBef>
      <a:spcAft>
        <a:spcPct val="0"/>
      </a:spcAft>
      <a:defRPr sz="1200" kern="1200">
        <a:solidFill>
          <a:schemeClr val="tx1"/>
        </a:solidFill>
        <a:latin typeface="Arial" charset="0"/>
        <a:ea typeface="+mn-ea"/>
        <a:cs typeface="+mn-cs"/>
      </a:defRPr>
    </a:lvl3pPr>
    <a:lvl4pPr marL="1403350" algn="l" defTabSz="958850" rtl="0" eaLnBrk="0" fontAlgn="base" hangingPunct="0">
      <a:lnSpc>
        <a:spcPct val="89000"/>
      </a:lnSpc>
      <a:spcBef>
        <a:spcPct val="40000"/>
      </a:spcBef>
      <a:spcAft>
        <a:spcPct val="0"/>
      </a:spcAft>
      <a:defRPr sz="1200" kern="1200">
        <a:solidFill>
          <a:schemeClr val="tx1"/>
        </a:solidFill>
        <a:latin typeface="Arial" charset="0"/>
        <a:ea typeface="+mn-ea"/>
        <a:cs typeface="+mn-cs"/>
      </a:defRPr>
    </a:lvl4pPr>
    <a:lvl5pPr marL="1873250" algn="l" defTabSz="958850" rtl="0" eaLnBrk="0" fontAlgn="base" hangingPunct="0">
      <a:lnSpc>
        <a:spcPct val="89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E9E464-B35D-43B2-BF7C-ADEA1F80F1E2}" type="slidenum">
              <a:rPr lang="en-US" smtClean="0"/>
              <a:pPr>
                <a:defRPr/>
              </a:pPr>
              <a:t>20</a:t>
            </a:fld>
            <a:endParaRPr lang="en-US" dirty="0"/>
          </a:p>
        </p:txBody>
      </p:sp>
    </p:spTree>
    <p:extLst>
      <p:ext uri="{BB962C8B-B14F-4D97-AF65-F5344CB8AC3E}">
        <p14:creationId xmlns:p14="http://schemas.microsoft.com/office/powerpoint/2010/main" val="4075132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9" name="Line 4103"/>
          <p:cNvSpPr>
            <a:spLocks noChangeShapeType="1"/>
          </p:cNvSpPr>
          <p:nvPr userDrawn="1"/>
        </p:nvSpPr>
        <p:spPr bwMode="auto">
          <a:xfrm>
            <a:off x="0" y="3048000"/>
            <a:ext cx="89916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dirty="0"/>
          </a:p>
        </p:txBody>
      </p:sp>
      <p:sp>
        <p:nvSpPr>
          <p:cNvPr id="10" name="Rectangle 4098"/>
          <p:cNvSpPr>
            <a:spLocks noGrp="1" noChangeArrowheads="1"/>
          </p:cNvSpPr>
          <p:nvPr>
            <p:ph type="ctrTitle" sz="quarter"/>
          </p:nvPr>
        </p:nvSpPr>
        <p:spPr>
          <a:xfrm>
            <a:off x="685800" y="228600"/>
            <a:ext cx="7772400" cy="1143000"/>
          </a:xfrm>
        </p:spPr>
        <p:txBody>
          <a:bodyPr/>
          <a:lstStyle>
            <a:lvl1pPr>
              <a:defRPr sz="3600" baseline="0">
                <a:solidFill>
                  <a:srgbClr val="1E0000"/>
                </a:solidFill>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447800" y="3124200"/>
            <a:ext cx="6400800" cy="1752600"/>
          </a:xfrm>
        </p:spPr>
        <p:txBody>
          <a:bodyPr/>
          <a:lstStyle>
            <a:lvl1pPr marL="0" indent="0" algn="ctr">
              <a:buFontTx/>
              <a:buNone/>
              <a:defRPr baseline="0">
                <a:solidFill>
                  <a:srgbClr val="1E0000"/>
                </a:solidFill>
                <a:latin typeface="Arial" pitchFamily="34" charset="0"/>
                <a:cs typeface="Arial" pitchFamily="34" charset="0"/>
              </a:defRPr>
            </a:lvl1pPr>
          </a:lstStyle>
          <a:p>
            <a:r>
              <a:rPr lang="en-US" dirty="0"/>
              <a:t>Click to edit Master subtitle style</a:t>
            </a:r>
          </a:p>
        </p:txBody>
      </p:sp>
      <p:pic>
        <p:nvPicPr>
          <p:cNvPr id="7" name="Picture 2" descr="http://brandguide.tamu.edu/downloads/logos/TAM-PrimaryMarkA.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4800" y="5791200"/>
            <a:ext cx="3200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56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001000" cy="1066800"/>
          </a:xfrm>
        </p:spPr>
        <p:txBody>
          <a:bodyPr/>
          <a:lstStyle>
            <a:lvl1pPr>
              <a:defRPr baseline="0">
                <a:solidFill>
                  <a:srgbClr val="1E0000"/>
                </a:solidFill>
              </a:defRPr>
            </a:lvl1pPr>
          </a:lstStyle>
          <a:p>
            <a:r>
              <a:rPr lang="en-US" dirty="0"/>
              <a:t>Click to edit Master title style</a:t>
            </a:r>
          </a:p>
        </p:txBody>
      </p:sp>
      <p:sp>
        <p:nvSpPr>
          <p:cNvPr id="5" name="Content Placeholder 2"/>
          <p:cNvSpPr>
            <a:spLocks noGrp="1"/>
          </p:cNvSpPr>
          <p:nvPr>
            <p:ph idx="1"/>
          </p:nvPr>
        </p:nvSpPr>
        <p:spPr>
          <a:xfrm>
            <a:off x="365760" y="1280160"/>
            <a:ext cx="8397240" cy="5044440"/>
          </a:xfrm>
        </p:spPr>
        <p:txBody>
          <a:bodyPr/>
          <a:lstStyle>
            <a:lvl1pPr marL="457200" indent="-457200">
              <a:buSzPct val="100000"/>
              <a:buFont typeface="Arial" panose="020B0604020202020204" pitchFamily="34" charset="0"/>
              <a:buChar char="•"/>
              <a:defRPr baseline="0">
                <a:solidFill>
                  <a:srgbClr val="1E0000"/>
                </a:solidFill>
              </a:defRPr>
            </a:lvl1pPr>
            <a:lvl2pPr>
              <a:defRPr baseline="0">
                <a:solidFill>
                  <a:srgbClr val="1E0000"/>
                </a:solidFill>
              </a:defRPr>
            </a:lvl2pPr>
            <a:lvl3pPr marL="1257300" indent="-342900">
              <a:buSzPct val="90000"/>
              <a:buFont typeface="Arial" panose="020B0604020202020204" pitchFamily="34" charset="0"/>
              <a:buChar char="•"/>
              <a:defRPr baseline="0">
                <a:solidFill>
                  <a:srgbClr val="1E0000"/>
                </a:solidFill>
              </a:defRPr>
            </a:lvl3pPr>
            <a:lvl4pPr>
              <a:defRPr baseline="0">
                <a:solidFill>
                  <a:srgbClr val="1E0000"/>
                </a:solidFill>
              </a:defRPr>
            </a:lvl4pPr>
            <a:lvl5pPr>
              <a:defRPr baseline="0">
                <a:solidFill>
                  <a:srgbClr val="1E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326615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66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8001000" cy="838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0"/>
            <a:ext cx="39243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524000"/>
            <a:ext cx="39243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166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01000" cy="838200"/>
          </a:xfrm>
          <a:prstGeom prst="rect">
            <a:avLst/>
          </a:prstGeom>
        </p:spPr>
        <p:txBody>
          <a:bodyPr/>
          <a:lstStyle/>
          <a:p>
            <a:r>
              <a:rPr lang="en-US" dirty="0"/>
              <a:t>Click to edit Master title style</a:t>
            </a:r>
          </a:p>
        </p:txBody>
      </p:sp>
      <p:sp>
        <p:nvSpPr>
          <p:cNvPr id="3"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1536977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762000" y="1143000"/>
            <a:ext cx="51054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25615" name="Rectangle 15"/>
          <p:cNvSpPr>
            <a:spLocks noChangeArrowheads="1"/>
          </p:cNvSpPr>
          <p:nvPr userDrawn="1"/>
        </p:nvSpPr>
        <p:spPr bwMode="auto">
          <a:xfrm>
            <a:off x="228600" y="6629400"/>
            <a:ext cx="8683625" cy="9525"/>
          </a:xfrm>
          <a:prstGeom prst="rect">
            <a:avLst/>
          </a:prstGeom>
          <a:gradFill rotWithShape="0">
            <a:gsLst>
              <a:gs pos="0">
                <a:schemeClr val="folHlink"/>
              </a:gs>
              <a:gs pos="100000">
                <a:schemeClr val="folHlink">
                  <a:gamma/>
                  <a:tint val="25098"/>
                  <a:invGamma/>
                </a:schemeClr>
              </a:gs>
            </a:gsLst>
            <a:path path="shape">
              <a:fillToRect l="50000" t="50000" r="50000" b="50000"/>
            </a:path>
          </a:gradFill>
          <a:ln w="19050">
            <a:noFill/>
            <a:miter lim="800000"/>
            <a:headEnd/>
            <a:tailEnd/>
          </a:ln>
          <a:effectLst/>
        </p:spPr>
        <p:txBody>
          <a:bodyPr wrap="none" anchor="ctr"/>
          <a:lstStyle/>
          <a:p>
            <a:pPr algn="ctr">
              <a:spcBef>
                <a:spcPct val="0"/>
              </a:spcBef>
              <a:buClrTx/>
              <a:buSzTx/>
              <a:buFontTx/>
              <a:buNone/>
              <a:defRPr/>
            </a:pPr>
            <a:endParaRPr lang="en-US" sz="2400">
              <a:latin typeface="Helvetica" charset="0"/>
            </a:endParaRPr>
          </a:p>
        </p:txBody>
      </p:sp>
      <p:sp>
        <p:nvSpPr>
          <p:cNvPr id="11" name="Line 8"/>
          <p:cNvSpPr>
            <a:spLocks noChangeShapeType="1"/>
          </p:cNvSpPr>
          <p:nvPr userDrawn="1"/>
        </p:nvSpPr>
        <p:spPr bwMode="auto">
          <a:xfrm>
            <a:off x="0" y="1143000"/>
            <a:ext cx="83820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dirty="0"/>
          </a:p>
        </p:txBody>
      </p:sp>
      <p:sp>
        <p:nvSpPr>
          <p:cNvPr id="12" name="Rectangle 6"/>
          <p:cNvSpPr>
            <a:spLocks noGrp="1" noChangeArrowheads="1"/>
          </p:cNvSpPr>
          <p:nvPr>
            <p:ph type="title"/>
          </p:nvPr>
        </p:nvSpPr>
        <p:spPr bwMode="auto">
          <a:xfrm>
            <a:off x="457200" y="76200"/>
            <a:ext cx="8001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
        <p:nvSpPr>
          <p:cNvPr id="15" name="Rectangle 7"/>
          <p:cNvSpPr>
            <a:spLocks noGrp="1" noChangeArrowheads="1"/>
          </p:cNvSpPr>
          <p:nvPr>
            <p:ph type="body" idx="1"/>
          </p:nvPr>
        </p:nvSpPr>
        <p:spPr bwMode="auto">
          <a:xfrm>
            <a:off x="365760" y="1280159"/>
            <a:ext cx="8001000" cy="50444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4" name="Picture 2" descr="Related image"/>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488681" y="8382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79609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Lst>
  <p:txStyles>
    <p:titleStyle>
      <a:lvl1pPr algn="l" rtl="0" eaLnBrk="0" fontAlgn="base" hangingPunct="0">
        <a:lnSpc>
          <a:spcPct val="90000"/>
        </a:lnSpc>
        <a:spcBef>
          <a:spcPct val="0"/>
        </a:spcBef>
        <a:spcAft>
          <a:spcPct val="0"/>
        </a:spcAft>
        <a:defRPr sz="3600" b="1" baseline="0">
          <a:solidFill>
            <a:srgbClr val="3C0000"/>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28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28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28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28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28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overbye@tam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sz="quarter"/>
          </p:nvPr>
        </p:nvSpPr>
        <p:spPr/>
        <p:txBody>
          <a:bodyPr/>
          <a:lstStyle/>
          <a:p>
            <a:pPr algn="ctr"/>
            <a:r>
              <a:rPr lang="en-US" altLang="en-US" sz="2800" dirty="0"/>
              <a:t>ECEN 615</a:t>
            </a:r>
            <a:br>
              <a:rPr lang="en-US" altLang="en-US" sz="2800" dirty="0"/>
            </a:br>
            <a:r>
              <a:rPr lang="en-US" altLang="en-US" sz="2800" dirty="0"/>
              <a:t>Methods of Electric Power Systems Analysis</a:t>
            </a:r>
            <a:endParaRPr lang="en-US" sz="2800" dirty="0"/>
          </a:p>
        </p:txBody>
      </p:sp>
      <p:sp>
        <p:nvSpPr>
          <p:cNvPr id="5" name="Subtitle 2"/>
          <p:cNvSpPr txBox="1">
            <a:spLocks/>
          </p:cNvSpPr>
          <p:nvPr/>
        </p:nvSpPr>
        <p:spPr bwMode="auto">
          <a:xfrm>
            <a:off x="228600" y="3251816"/>
            <a:ext cx="8534400" cy="20821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100000"/>
              <a:buFontTx/>
              <a:buNone/>
              <a:defRPr sz="2800" baseline="0">
                <a:solidFill>
                  <a:srgbClr val="1E0000"/>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SzPct val="75000"/>
              <a:buChar char="–"/>
              <a:defRPr sz="2400" baseline="0">
                <a:solidFill>
                  <a:srgbClr val="28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28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28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28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a:lstStyle>
          <a:p>
            <a:r>
              <a:rPr lang="en-US" kern="0" dirty="0"/>
              <a:t>Prof. Tom Overbye</a:t>
            </a:r>
          </a:p>
          <a:p>
            <a:r>
              <a:rPr lang="en-US" kern="0" dirty="0"/>
              <a:t>Dept. of Electrical and Computer Engineering</a:t>
            </a:r>
          </a:p>
          <a:p>
            <a:r>
              <a:rPr lang="en-US" kern="0" dirty="0"/>
              <a:t>Texas A&amp;M University</a:t>
            </a:r>
          </a:p>
          <a:p>
            <a:r>
              <a:rPr lang="en-US" kern="0" dirty="0">
                <a:hlinkClick r:id="rId2"/>
              </a:rPr>
              <a:t>overbye@tamu.edu</a:t>
            </a:r>
            <a:endParaRPr lang="en-US" kern="0" dirty="0"/>
          </a:p>
          <a:p>
            <a:endParaRPr lang="en-US" kern="0" dirty="0"/>
          </a:p>
        </p:txBody>
      </p:sp>
      <p:sp>
        <p:nvSpPr>
          <p:cNvPr id="6" name="Subtitle 2"/>
          <p:cNvSpPr>
            <a:spLocks noGrp="1"/>
          </p:cNvSpPr>
          <p:nvPr/>
        </p:nvSpPr>
        <p:spPr bwMode="auto">
          <a:xfrm>
            <a:off x="1371600" y="1600200"/>
            <a:ext cx="76962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tx1"/>
              </a:buClr>
              <a:buSzPct val="100000"/>
              <a:buFontTx/>
              <a:buNone/>
              <a:defRPr sz="2800" baseline="0">
                <a:solidFill>
                  <a:srgbClr val="1E0000"/>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SzPct val="75000"/>
              <a:buChar char="–"/>
              <a:defRPr sz="2400" baseline="0">
                <a:solidFill>
                  <a:srgbClr val="28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28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28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28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a:lstStyle>
          <a:p>
            <a:pPr lvl="0" algn="l" eaLnBrk="1" hangingPunct="1">
              <a:buClr>
                <a:srgbClr val="003366"/>
              </a:buClr>
            </a:pPr>
            <a:r>
              <a:rPr lang="en-US" b="1" dirty="0">
                <a:solidFill>
                  <a:srgbClr val="CAE2CA">
                    <a:lumMod val="10000"/>
                  </a:srgbClr>
                </a:solidFill>
              </a:rPr>
              <a:t>Lecture </a:t>
            </a:r>
            <a:r>
              <a:rPr lang="en-US" b="1" dirty="0" smtClean="0">
                <a:solidFill>
                  <a:srgbClr val="CAE2CA">
                    <a:lumMod val="10000"/>
                  </a:srgbClr>
                </a:solidFill>
              </a:rPr>
              <a:t>27: Power System Restoration and Visualization</a:t>
            </a:r>
            <a:endParaRPr lang="en-US" dirty="0"/>
          </a:p>
        </p:txBody>
      </p:sp>
    </p:spTree>
    <p:extLst>
      <p:ext uri="{BB962C8B-B14F-4D97-AF65-F5344CB8AC3E}">
        <p14:creationId xmlns:p14="http://schemas.microsoft.com/office/powerpoint/2010/main" val="2278372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2003 Aug. Blackout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6740" y="1174865"/>
            <a:ext cx="7741920" cy="5664440"/>
          </a:xfrm>
          <a:prstGeom prst="rect">
            <a:avLst/>
          </a:prstGeom>
        </p:spPr>
      </p:pic>
      <p:sp>
        <p:nvSpPr>
          <p:cNvPr id="5" name="TextBox 4"/>
          <p:cNvSpPr txBox="1"/>
          <p:nvPr/>
        </p:nvSpPr>
        <p:spPr>
          <a:xfrm>
            <a:off x="5349240" y="1125728"/>
            <a:ext cx="3200400" cy="276999"/>
          </a:xfrm>
          <a:prstGeom prst="rect">
            <a:avLst/>
          </a:prstGeom>
          <a:noFill/>
        </p:spPr>
        <p:txBody>
          <a:bodyPr wrap="square" rtlCol="0">
            <a:spAutoFit/>
          </a:bodyPr>
          <a:lstStyle/>
          <a:p>
            <a:r>
              <a:rPr lang="en-US" sz="1200" dirty="0" smtClean="0"/>
              <a:t>Source: 2003 US-Canada Blackout Report</a:t>
            </a:r>
            <a:endParaRPr lang="en-US" sz="1200" dirty="0"/>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10</a:t>
            </a:fld>
            <a:endParaRPr lang="en-US" dirty="0">
              <a:solidFill>
                <a:srgbClr val="1E0000"/>
              </a:solidFill>
            </a:endParaRPr>
          </a:p>
        </p:txBody>
      </p:sp>
    </p:spTree>
    <p:extLst>
      <p:ext uri="{BB962C8B-B14F-4D97-AF65-F5344CB8AC3E}">
        <p14:creationId xmlns:p14="http://schemas.microsoft.com/office/powerpoint/2010/main" val="173126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System Restoration</a:t>
            </a:r>
          </a:p>
        </p:txBody>
      </p:sp>
      <p:sp>
        <p:nvSpPr>
          <p:cNvPr id="3" name="Content Placeholder 2"/>
          <p:cNvSpPr>
            <a:spLocks noGrp="1"/>
          </p:cNvSpPr>
          <p:nvPr>
            <p:ph idx="1"/>
          </p:nvPr>
        </p:nvSpPr>
        <p:spPr/>
        <p:txBody>
          <a:bodyPr/>
          <a:lstStyle/>
          <a:p>
            <a:r>
              <a:rPr lang="en-US" dirty="0" smtClean="0"/>
              <a:t>Power System Restoration or </a:t>
            </a:r>
            <a:r>
              <a:rPr lang="en-US" dirty="0" err="1" smtClean="0"/>
              <a:t>blackstart</a:t>
            </a:r>
            <a:endParaRPr lang="en-US" dirty="0" smtClean="0"/>
          </a:p>
          <a:p>
            <a:pPr lvl="1"/>
            <a:r>
              <a:rPr lang="en-US" dirty="0" smtClean="0"/>
              <a:t>A procedure to restore power in the event of a partial or total shutdown of the power system</a:t>
            </a:r>
            <a:endParaRPr lang="en-US" dirty="0"/>
          </a:p>
          <a:p>
            <a:pPr lvl="1"/>
            <a:r>
              <a:rPr lang="en-US" dirty="0" smtClean="0"/>
              <a:t>A highly complex decision problem</a:t>
            </a:r>
          </a:p>
          <a:p>
            <a:r>
              <a:rPr lang="en-US" dirty="0" smtClean="0"/>
              <a:t>Object is to serve the load as soon as possible without violating operating constraints</a:t>
            </a:r>
          </a:p>
          <a:p>
            <a:pPr lvl="1"/>
            <a:r>
              <a:rPr lang="en-US" dirty="0" smtClean="0"/>
              <a:t>Actions are time critical</a:t>
            </a:r>
          </a:p>
          <a:p>
            <a:r>
              <a:rPr lang="en-US" dirty="0" smtClean="0"/>
              <a:t>Primarily manual work by operators</a:t>
            </a:r>
          </a:p>
          <a:p>
            <a:r>
              <a:rPr lang="en-US" dirty="0" smtClean="0"/>
              <a:t>Offline restoration planning usually based on simulations</a:t>
            </a:r>
          </a:p>
          <a:p>
            <a:r>
              <a:rPr lang="en-US" dirty="0" smtClean="0"/>
              <a:t>Limited online implementation due to the nature</a:t>
            </a:r>
          </a:p>
          <a:p>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11</a:t>
            </a:fld>
            <a:endParaRPr lang="en-US" dirty="0">
              <a:solidFill>
                <a:srgbClr val="1E0000"/>
              </a:solidFill>
            </a:endParaRPr>
          </a:p>
        </p:txBody>
      </p:sp>
    </p:spTree>
    <p:extLst>
      <p:ext uri="{BB962C8B-B14F-4D97-AF65-F5344CB8AC3E}">
        <p14:creationId xmlns:p14="http://schemas.microsoft.com/office/powerpoint/2010/main" val="613500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System Restoration</a:t>
            </a:r>
          </a:p>
        </p:txBody>
      </p:sp>
      <p:sp>
        <p:nvSpPr>
          <p:cNvPr id="5" name="Content Placeholder 4"/>
          <p:cNvSpPr>
            <a:spLocks noGrp="1"/>
          </p:cNvSpPr>
          <p:nvPr>
            <p:ph idx="1"/>
          </p:nvPr>
        </p:nvSpPr>
        <p:spPr/>
        <p:txBody>
          <a:bodyPr/>
          <a:lstStyle/>
          <a:p>
            <a:r>
              <a:rPr lang="en-US" dirty="0" smtClean="0"/>
              <a:t>Common characteristics of restoration (even though strategies are different)</a:t>
            </a:r>
          </a:p>
          <a:p>
            <a:pPr lvl="1"/>
            <a:r>
              <a:rPr lang="en-US" dirty="0" smtClean="0"/>
              <a:t>Immediate resupply of station service</a:t>
            </a:r>
          </a:p>
          <a:p>
            <a:pPr lvl="1"/>
            <a:r>
              <a:rPr lang="en-US" dirty="0" smtClean="0"/>
              <a:t>Time consuming nature of switching operation</a:t>
            </a:r>
          </a:p>
          <a:p>
            <a:pPr lvl="1"/>
            <a:r>
              <a:rPr lang="en-US" dirty="0" smtClean="0"/>
              <a:t>Start-up timings of thermal units</a:t>
            </a:r>
          </a:p>
          <a:p>
            <a:pPr lvl="1"/>
            <a:r>
              <a:rPr lang="en-US" dirty="0" smtClean="0"/>
              <a:t>Voltage rise problems of energizing unloaded transmission lines</a:t>
            </a:r>
          </a:p>
          <a:p>
            <a:pPr lvl="1"/>
            <a:r>
              <a:rPr lang="en-US" dirty="0" smtClean="0"/>
              <a:t>Frequency response of prime movers to a sudden load pickup</a:t>
            </a:r>
          </a:p>
          <a:p>
            <a:pPr lvl="1"/>
            <a:r>
              <a:rPr lang="en-US" dirty="0" smtClean="0"/>
              <a:t>Cold load inrush, power factors and coincident demand factors</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12</a:t>
            </a:fld>
            <a:endParaRPr lang="en-US" dirty="0">
              <a:solidFill>
                <a:srgbClr val="1E0000"/>
              </a:solidFill>
            </a:endParaRPr>
          </a:p>
        </p:txBody>
      </p:sp>
    </p:spTree>
    <p:extLst>
      <p:ext uri="{BB962C8B-B14F-4D97-AF65-F5344CB8AC3E}">
        <p14:creationId xmlns:p14="http://schemas.microsoft.com/office/powerpoint/2010/main" val="3225260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Restoration Efforts - IEEE</a:t>
            </a:r>
            <a:endParaRPr lang="en-US" dirty="0"/>
          </a:p>
        </p:txBody>
      </p:sp>
      <p:sp>
        <p:nvSpPr>
          <p:cNvPr id="3" name="Content Placeholder 2"/>
          <p:cNvSpPr>
            <a:spLocks noGrp="1"/>
          </p:cNvSpPr>
          <p:nvPr>
            <p:ph idx="1"/>
          </p:nvPr>
        </p:nvSpPr>
        <p:spPr/>
        <p:txBody>
          <a:bodyPr/>
          <a:lstStyle/>
          <a:p>
            <a:r>
              <a:rPr lang="en-US" dirty="0" smtClean="0"/>
              <a:t>After 1977 New York City blackout, DOE required operating companies to develop a power system restoration plan, train personnel, regularly update and maintain the plan.</a:t>
            </a:r>
          </a:p>
          <a:p>
            <a:r>
              <a:rPr lang="en-US" dirty="0" smtClean="0"/>
              <a:t>In response to this requirement in 1978, the Power System Operation Committee established the Power System Restoration Task Force within the System Operation Subcommittee of the Power System Engineering Committee.</a:t>
            </a:r>
          </a:p>
          <a:p>
            <a:r>
              <a:rPr lang="en-US" dirty="0" smtClean="0"/>
              <a:t>A few years later, the PSR TF was upgraded to PSR WG.</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13</a:t>
            </a:fld>
            <a:endParaRPr lang="en-US" dirty="0">
              <a:solidFill>
                <a:srgbClr val="1E0000"/>
              </a:solidFill>
            </a:endParaRPr>
          </a:p>
        </p:txBody>
      </p:sp>
    </p:spTree>
    <p:extLst>
      <p:ext uri="{BB962C8B-B14F-4D97-AF65-F5344CB8AC3E}">
        <p14:creationId xmlns:p14="http://schemas.microsoft.com/office/powerpoint/2010/main" val="2486861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48479" y="1524000"/>
            <a:ext cx="3695521" cy="3541163"/>
          </a:xfrm>
          <a:prstGeom prst="rect">
            <a:avLst/>
          </a:prstGeom>
        </p:spPr>
      </p:pic>
      <p:sp>
        <p:nvSpPr>
          <p:cNvPr id="2" name="Title 1"/>
          <p:cNvSpPr>
            <a:spLocks noGrp="1"/>
          </p:cNvSpPr>
          <p:nvPr>
            <p:ph type="title"/>
          </p:nvPr>
        </p:nvSpPr>
        <p:spPr/>
        <p:txBody>
          <a:bodyPr/>
          <a:lstStyle/>
          <a:p>
            <a:r>
              <a:rPr lang="en-US" dirty="0"/>
              <a:t>System Restoration Efforts - IEEE</a:t>
            </a:r>
          </a:p>
        </p:txBody>
      </p:sp>
      <p:sp>
        <p:nvSpPr>
          <p:cNvPr id="3" name="Content Placeholder 2"/>
          <p:cNvSpPr>
            <a:spLocks noGrp="1"/>
          </p:cNvSpPr>
          <p:nvPr>
            <p:ph idx="1"/>
          </p:nvPr>
        </p:nvSpPr>
        <p:spPr>
          <a:xfrm>
            <a:off x="365760" y="1280160"/>
            <a:ext cx="5196840" cy="5044440"/>
          </a:xfrm>
        </p:spPr>
        <p:txBody>
          <a:bodyPr/>
          <a:lstStyle/>
          <a:p>
            <a:r>
              <a:rPr lang="en-US" dirty="0" smtClean="0"/>
              <a:t>In 1993</a:t>
            </a:r>
          </a:p>
          <a:p>
            <a:r>
              <a:rPr lang="en-US" dirty="0" smtClean="0"/>
              <a:t>A 110 page brochure was prepared by PSR WG and published by the IEEE PES</a:t>
            </a:r>
          </a:p>
          <a:p>
            <a:r>
              <a:rPr lang="en-US" dirty="0" smtClean="0"/>
              <a:t>Includes:</a:t>
            </a:r>
          </a:p>
          <a:p>
            <a:pPr lvl="1"/>
            <a:r>
              <a:rPr lang="en-US" dirty="0" smtClean="0"/>
              <a:t>14 IEEE Committee Reports</a:t>
            </a:r>
          </a:p>
          <a:p>
            <a:pPr lvl="1"/>
            <a:r>
              <a:rPr lang="en-US" dirty="0" smtClean="0"/>
              <a:t>5 SRWG member papers in IEEE publication</a:t>
            </a:r>
          </a:p>
          <a:p>
            <a:pPr lvl="1"/>
            <a:r>
              <a:rPr lang="en-US" dirty="0" smtClean="0"/>
              <a:t>13 related IEEE transaction papers</a:t>
            </a:r>
            <a:endParaRPr lang="en-US" dirty="0"/>
          </a:p>
          <a:p>
            <a:endParaRPr lang="en-US" dirty="0"/>
          </a:p>
        </p:txBody>
      </p:sp>
      <p:sp>
        <p:nvSpPr>
          <p:cNvPr id="5"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14</a:t>
            </a:fld>
            <a:endParaRPr lang="en-US" dirty="0">
              <a:solidFill>
                <a:srgbClr val="1E0000"/>
              </a:solidFill>
            </a:endParaRPr>
          </a:p>
        </p:txBody>
      </p:sp>
    </p:spTree>
    <p:extLst>
      <p:ext uri="{BB962C8B-B14F-4D97-AF65-F5344CB8AC3E}">
        <p14:creationId xmlns:p14="http://schemas.microsoft.com/office/powerpoint/2010/main" val="278738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Restoration Efforts - IEEE</a:t>
            </a:r>
          </a:p>
        </p:txBody>
      </p:sp>
      <p:sp>
        <p:nvSpPr>
          <p:cNvPr id="3" name="Content Placeholder 2"/>
          <p:cNvSpPr>
            <a:spLocks noGrp="1"/>
          </p:cNvSpPr>
          <p:nvPr>
            <p:ph idx="1"/>
          </p:nvPr>
        </p:nvSpPr>
        <p:spPr>
          <a:xfrm>
            <a:off x="365760" y="1280160"/>
            <a:ext cx="5730240" cy="5044440"/>
          </a:xfrm>
        </p:spPr>
        <p:txBody>
          <a:bodyPr/>
          <a:lstStyle/>
          <a:p>
            <a:r>
              <a:rPr lang="en-US" dirty="0" smtClean="0"/>
              <a:t>In 2000</a:t>
            </a:r>
          </a:p>
          <a:p>
            <a:r>
              <a:rPr lang="en-US" dirty="0" smtClean="0"/>
              <a:t>700 page book is prepared by PSRWG and published by Wiley-IEEE Press</a:t>
            </a:r>
          </a:p>
          <a:p>
            <a:r>
              <a:rPr lang="en-US" dirty="0" smtClean="0"/>
              <a:t>Includes 87 papers including 14 papers in the original 1993 collection</a:t>
            </a:r>
          </a:p>
          <a:p>
            <a:endParaRPr lang="en-US" dirty="0"/>
          </a:p>
          <a:p>
            <a:endParaRPr lang="en-US" dirty="0"/>
          </a:p>
        </p:txBody>
      </p:sp>
      <p:pic>
        <p:nvPicPr>
          <p:cNvPr id="4" name="Picture 3"/>
          <p:cNvPicPr>
            <a:picLocks noChangeAspect="1"/>
          </p:cNvPicPr>
          <p:nvPr/>
        </p:nvPicPr>
        <p:blipFill>
          <a:blip r:embed="rId2"/>
          <a:stretch>
            <a:fillRect/>
          </a:stretch>
        </p:blipFill>
        <p:spPr>
          <a:xfrm>
            <a:off x="6003229" y="1402081"/>
            <a:ext cx="3140771" cy="4236720"/>
          </a:xfrm>
          <a:prstGeom prst="rect">
            <a:avLst/>
          </a:prstGeom>
        </p:spPr>
      </p:pic>
      <p:sp>
        <p:nvSpPr>
          <p:cNvPr id="5"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15</a:t>
            </a:fld>
            <a:endParaRPr lang="en-US" dirty="0">
              <a:solidFill>
                <a:srgbClr val="1E0000"/>
              </a:solidFill>
            </a:endParaRPr>
          </a:p>
        </p:txBody>
      </p:sp>
    </p:spTree>
    <p:extLst>
      <p:ext uri="{BB962C8B-B14F-4D97-AF65-F5344CB8AC3E}">
        <p14:creationId xmlns:p14="http://schemas.microsoft.com/office/powerpoint/2010/main" val="2746740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Restoration Efforts - IEEE</a:t>
            </a:r>
          </a:p>
        </p:txBody>
      </p:sp>
      <p:sp>
        <p:nvSpPr>
          <p:cNvPr id="3" name="Content Placeholder 2"/>
          <p:cNvSpPr>
            <a:spLocks noGrp="1"/>
          </p:cNvSpPr>
          <p:nvPr>
            <p:ph idx="1"/>
          </p:nvPr>
        </p:nvSpPr>
        <p:spPr>
          <a:xfrm>
            <a:off x="365760" y="1280160"/>
            <a:ext cx="5521520" cy="5044440"/>
          </a:xfrm>
        </p:spPr>
        <p:txBody>
          <a:bodyPr/>
          <a:lstStyle/>
          <a:p>
            <a:r>
              <a:rPr lang="en-US" dirty="0" smtClean="0"/>
              <a:t>In 2014</a:t>
            </a:r>
          </a:p>
          <a:p>
            <a:r>
              <a:rPr lang="en-US" dirty="0" smtClean="0"/>
              <a:t>40 IEEE papers by 110 authors</a:t>
            </a:r>
          </a:p>
          <a:p>
            <a:r>
              <a:rPr lang="en-US" dirty="0" smtClean="0"/>
              <a:t>Including 42 panelists of Restoration Dynamics Task Force</a:t>
            </a:r>
          </a:p>
          <a:p>
            <a:r>
              <a:rPr lang="en-US" dirty="0" smtClean="0"/>
              <a:t>Covers:</a:t>
            </a:r>
          </a:p>
          <a:p>
            <a:pPr lvl="1"/>
            <a:r>
              <a:rPr lang="en-US" dirty="0" smtClean="0"/>
              <a:t>Real power balance and control of frequency</a:t>
            </a:r>
          </a:p>
          <a:p>
            <a:pPr lvl="1"/>
            <a:r>
              <a:rPr lang="en-US" dirty="0" smtClean="0"/>
              <a:t>Reactive power balance and control of voltages</a:t>
            </a:r>
          </a:p>
          <a:p>
            <a:pPr lvl="1"/>
            <a:r>
              <a:rPr lang="en-US" dirty="0" smtClean="0"/>
              <a:t>Critical tasks (time sensitive functions)</a:t>
            </a:r>
          </a:p>
          <a:p>
            <a:pPr lvl="1"/>
            <a:r>
              <a:rPr lang="en-US" dirty="0" smtClean="0"/>
              <a:t>Analyses and simulations</a:t>
            </a:r>
          </a:p>
        </p:txBody>
      </p:sp>
      <p:pic>
        <p:nvPicPr>
          <p:cNvPr id="4" name="Picture 3"/>
          <p:cNvPicPr>
            <a:picLocks noChangeAspect="1"/>
          </p:cNvPicPr>
          <p:nvPr/>
        </p:nvPicPr>
        <p:blipFill>
          <a:blip r:embed="rId2"/>
          <a:stretch>
            <a:fillRect/>
          </a:stretch>
        </p:blipFill>
        <p:spPr>
          <a:xfrm>
            <a:off x="5887281" y="1447800"/>
            <a:ext cx="3256719" cy="4072890"/>
          </a:xfrm>
          <a:prstGeom prst="rect">
            <a:avLst/>
          </a:prstGeom>
        </p:spPr>
      </p:pic>
      <p:sp>
        <p:nvSpPr>
          <p:cNvPr id="5"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16</a:t>
            </a:fld>
            <a:endParaRPr lang="en-US" dirty="0">
              <a:solidFill>
                <a:srgbClr val="1E0000"/>
              </a:solidFill>
            </a:endParaRPr>
          </a:p>
        </p:txBody>
      </p:sp>
    </p:spTree>
    <p:extLst>
      <p:ext uri="{BB962C8B-B14F-4D97-AF65-F5344CB8AC3E}">
        <p14:creationId xmlns:p14="http://schemas.microsoft.com/office/powerpoint/2010/main" val="2352069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Mahmood Mike </a:t>
            </a:r>
            <a:r>
              <a:rPr lang="en-US" dirty="0" err="1" smtClean="0"/>
              <a:t>Adibi</a:t>
            </a:r>
            <a:r>
              <a:rPr lang="en-US" dirty="0" smtClean="0"/>
              <a:t> (1924 – 2018)</a:t>
            </a:r>
            <a:endParaRPr lang="en-US" dirty="0"/>
          </a:p>
        </p:txBody>
      </p:sp>
      <p:sp>
        <p:nvSpPr>
          <p:cNvPr id="3" name="Content Placeholder 2"/>
          <p:cNvSpPr>
            <a:spLocks noGrp="1"/>
          </p:cNvSpPr>
          <p:nvPr>
            <p:ph idx="1"/>
          </p:nvPr>
        </p:nvSpPr>
        <p:spPr>
          <a:xfrm>
            <a:off x="365760" y="1280160"/>
            <a:ext cx="8549640" cy="5044440"/>
          </a:xfrm>
        </p:spPr>
        <p:txBody>
          <a:bodyPr/>
          <a:lstStyle/>
          <a:p>
            <a:r>
              <a:rPr lang="en-US" dirty="0" smtClean="0"/>
              <a:t>The godfather of power system restoration</a:t>
            </a:r>
          </a:p>
          <a:p>
            <a:r>
              <a:rPr lang="en-US" dirty="0" smtClean="0"/>
              <a:t>B.S.E. in 1950 from University of Birmingham, U.K.</a:t>
            </a:r>
          </a:p>
          <a:p>
            <a:r>
              <a:rPr lang="en-US" dirty="0" smtClean="0"/>
              <a:t>M.S.E in 1960 from Polytech Institute of Brooklyn, NY</a:t>
            </a:r>
          </a:p>
          <a:p>
            <a:r>
              <a:rPr lang="en-US" dirty="0" smtClean="0"/>
              <a:t>IEEE Life Fellow</a:t>
            </a:r>
          </a:p>
          <a:p>
            <a:r>
              <a:rPr lang="en-US" dirty="0" smtClean="0"/>
              <a:t>Founder and chairman of the IEEE System Restoration Working Group in 1979</a:t>
            </a:r>
          </a:p>
          <a:p>
            <a:r>
              <a:rPr lang="en-US" dirty="0"/>
              <a:t>Author of the book, “Power System Restoration – Methodologies and Implementation </a:t>
            </a:r>
            <a:r>
              <a:rPr lang="en-US" dirty="0" smtClean="0"/>
              <a:t>Strategies”</a:t>
            </a:r>
          </a:p>
          <a:p>
            <a:pPr lvl="1"/>
            <a:r>
              <a:rPr lang="en-US" dirty="0" smtClean="0"/>
              <a:t>A great review book of IEEE papers between 1987 and 1999</a:t>
            </a:r>
          </a:p>
          <a:p>
            <a:r>
              <a:rPr lang="en-US" dirty="0" smtClean="0"/>
              <a:t>Developed restoration plans for over a dozen utilities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838200"/>
            <a:ext cx="1338021" cy="1066800"/>
          </a:xfrm>
          <a:prstGeom prst="rect">
            <a:avLst/>
          </a:prstGeom>
        </p:spPr>
      </p:pic>
      <p:sp>
        <p:nvSpPr>
          <p:cNvPr id="5"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17</a:t>
            </a:fld>
            <a:endParaRPr lang="en-US" dirty="0">
              <a:solidFill>
                <a:srgbClr val="1E0000"/>
              </a:solidFill>
            </a:endParaRPr>
          </a:p>
        </p:txBody>
      </p:sp>
    </p:spTree>
    <p:extLst>
      <p:ext uri="{BB962C8B-B14F-4D97-AF65-F5344CB8AC3E}">
        <p14:creationId xmlns:p14="http://schemas.microsoft.com/office/powerpoint/2010/main" val="3789094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Good References</a:t>
            </a:r>
            <a:endParaRPr lang="en-US" dirty="0"/>
          </a:p>
        </p:txBody>
      </p:sp>
      <p:sp>
        <p:nvSpPr>
          <p:cNvPr id="3" name="Content Placeholder 2"/>
          <p:cNvSpPr>
            <a:spLocks noGrp="1"/>
          </p:cNvSpPr>
          <p:nvPr>
            <p:ph idx="1"/>
          </p:nvPr>
        </p:nvSpPr>
        <p:spPr>
          <a:xfrm>
            <a:off x="365760" y="1280160"/>
            <a:ext cx="8549640" cy="5044440"/>
          </a:xfrm>
        </p:spPr>
        <p:txBody>
          <a:bodyPr/>
          <a:lstStyle/>
          <a:p>
            <a:r>
              <a:rPr lang="en-US" sz="2400" dirty="0" smtClean="0"/>
              <a:t>PJM Manual 36: System Restoration</a:t>
            </a:r>
          </a:p>
          <a:p>
            <a:r>
              <a:rPr lang="en-US" sz="2400" dirty="0" smtClean="0"/>
              <a:t>EPRI, “Development of Power System Restoration Tool Based on Generic Restoration Milestones,” 2010.</a:t>
            </a:r>
          </a:p>
          <a:p>
            <a:r>
              <a:rPr lang="en-US" sz="2400" dirty="0" smtClean="0"/>
              <a:t>PSERC, “Development and Evaluation of System Restoration Strategies from a Blackout,” 2009.</a:t>
            </a:r>
          </a:p>
          <a:p>
            <a:r>
              <a:rPr lang="en-US" sz="2400" dirty="0" smtClean="0"/>
              <a:t>IESO, “Part 7.8: Ontario Power System Restoration Plan,” 2017.</a:t>
            </a:r>
          </a:p>
          <a:p>
            <a:r>
              <a:rPr lang="en-US" sz="2400" dirty="0" smtClean="0"/>
              <a:t>K. Sun et al., “</a:t>
            </a:r>
            <a:r>
              <a:rPr lang="en-US" sz="2400" dirty="0"/>
              <a:t>Power System Control Under Cascading Failures: Understanding, Mitigation, and System </a:t>
            </a:r>
            <a:r>
              <a:rPr lang="en-US" sz="2400" dirty="0" smtClean="0"/>
              <a:t>Restoration,” Wiley-IEEE Press. 2019.</a:t>
            </a:r>
          </a:p>
          <a:p>
            <a:r>
              <a:rPr lang="en-US" sz="2400" dirty="0" err="1" smtClean="0"/>
              <a:t>Yutian</a:t>
            </a:r>
            <a:r>
              <a:rPr lang="en-US" sz="2400" dirty="0" smtClean="0"/>
              <a:t> </a:t>
            </a:r>
            <a:r>
              <a:rPr lang="en-US" sz="2400" dirty="0"/>
              <a:t>Liu, </a:t>
            </a:r>
            <a:r>
              <a:rPr lang="en-US" sz="2400" dirty="0" err="1"/>
              <a:t>Rui</a:t>
            </a:r>
            <a:r>
              <a:rPr lang="en-US" sz="2400" dirty="0"/>
              <a:t> Fan, and Vladimir </a:t>
            </a:r>
            <a:r>
              <a:rPr lang="en-US" sz="2400" dirty="0" err="1" smtClean="0"/>
              <a:t>Terzija</a:t>
            </a:r>
            <a:r>
              <a:rPr lang="en-US" sz="2400" dirty="0" smtClean="0"/>
              <a:t>, “Power system restoration: a literature review from 2006 to 2016,” </a:t>
            </a:r>
            <a:r>
              <a:rPr lang="en-US" sz="2400" i="1" dirty="0" smtClean="0"/>
              <a:t>J. Mod. Power Syst. Clean Energy</a:t>
            </a:r>
            <a:r>
              <a:rPr lang="en-US" sz="2400" dirty="0" smtClean="0"/>
              <a:t>, 2016, 4(3), pp. 332-341</a:t>
            </a:r>
            <a:endParaRPr lang="en-US" sz="2400"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18</a:t>
            </a:fld>
            <a:endParaRPr lang="en-US" dirty="0">
              <a:solidFill>
                <a:srgbClr val="1E0000"/>
              </a:solidFill>
            </a:endParaRPr>
          </a:p>
        </p:txBody>
      </p:sp>
    </p:spTree>
    <p:extLst>
      <p:ext uri="{BB962C8B-B14F-4D97-AF65-F5344CB8AC3E}">
        <p14:creationId xmlns:p14="http://schemas.microsoft.com/office/powerpoint/2010/main" val="275445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NERC Standards on Restoration</a:t>
            </a:r>
            <a:endParaRPr lang="en-US" dirty="0"/>
          </a:p>
        </p:txBody>
      </p:sp>
      <p:sp>
        <p:nvSpPr>
          <p:cNvPr id="3" name="Content Placeholder 2"/>
          <p:cNvSpPr>
            <a:spLocks noGrp="1"/>
          </p:cNvSpPr>
          <p:nvPr>
            <p:ph idx="1"/>
          </p:nvPr>
        </p:nvSpPr>
        <p:spPr/>
        <p:txBody>
          <a:bodyPr/>
          <a:lstStyle/>
          <a:p>
            <a:r>
              <a:rPr lang="en-US" dirty="0"/>
              <a:t>NERC System Restoration and </a:t>
            </a:r>
            <a:r>
              <a:rPr lang="en-US" dirty="0" err="1"/>
              <a:t>Blackstart</a:t>
            </a:r>
            <a:r>
              <a:rPr lang="en-US" dirty="0"/>
              <a:t> </a:t>
            </a:r>
            <a:r>
              <a:rPr lang="en-US" dirty="0" smtClean="0"/>
              <a:t>standards</a:t>
            </a:r>
          </a:p>
          <a:p>
            <a:pPr lvl="1"/>
            <a:r>
              <a:rPr lang="en-US" dirty="0" smtClean="0"/>
              <a:t>EOP-005-2 &amp; EOP-005-3</a:t>
            </a:r>
          </a:p>
          <a:p>
            <a:pPr lvl="2"/>
            <a:r>
              <a:rPr lang="en-US" dirty="0" smtClean="0"/>
              <a:t>System Restoration from </a:t>
            </a:r>
            <a:r>
              <a:rPr lang="en-US" dirty="0" err="1" smtClean="0"/>
              <a:t>Blackstart</a:t>
            </a:r>
            <a:r>
              <a:rPr lang="en-US" dirty="0" smtClean="0"/>
              <a:t> Resources</a:t>
            </a:r>
          </a:p>
          <a:p>
            <a:pPr lvl="2"/>
            <a:r>
              <a:rPr lang="en-US" dirty="0"/>
              <a:t>Ensure plans, Facilities, and personnel are prepared to enable System restoration from </a:t>
            </a:r>
            <a:r>
              <a:rPr lang="en-US" dirty="0" err="1"/>
              <a:t>Blackstart</a:t>
            </a:r>
            <a:r>
              <a:rPr lang="en-US" dirty="0"/>
              <a:t> Resources to assure reliability is maintained during restoration and priority is placed on restoring the </a:t>
            </a:r>
            <a:r>
              <a:rPr lang="en-US" dirty="0" smtClean="0"/>
              <a:t>Interconnection</a:t>
            </a:r>
          </a:p>
          <a:p>
            <a:pPr lvl="1"/>
            <a:r>
              <a:rPr lang="en-US" dirty="0" smtClean="0"/>
              <a:t>EOP-006-2 &amp; EOP-006-3</a:t>
            </a:r>
          </a:p>
          <a:p>
            <a:pPr lvl="2"/>
            <a:r>
              <a:rPr lang="en-US" dirty="0" smtClean="0"/>
              <a:t>System Restoration Coordination</a:t>
            </a:r>
          </a:p>
          <a:p>
            <a:pPr lvl="2"/>
            <a:r>
              <a:rPr lang="en-US" dirty="0"/>
              <a:t>Ensure plans are established and personnel are prepared to enable effective coordination of the System restoration process to ensure reliability is maintained during restoration and priority is placed on restoring the Interconnection.</a:t>
            </a:r>
            <a:endParaRPr lang="en-US" dirty="0" smtClean="0"/>
          </a:p>
          <a:p>
            <a:pPr lvl="2"/>
            <a:endParaRPr lang="en-US" dirty="0"/>
          </a:p>
          <a:p>
            <a:pPr lvl="1"/>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19</a:t>
            </a:fld>
            <a:endParaRPr lang="en-US" dirty="0">
              <a:solidFill>
                <a:srgbClr val="1E0000"/>
              </a:solidFill>
            </a:endParaRPr>
          </a:p>
        </p:txBody>
      </p:sp>
    </p:spTree>
    <p:extLst>
      <p:ext uri="{BB962C8B-B14F-4D97-AF65-F5344CB8AC3E}">
        <p14:creationId xmlns:p14="http://schemas.microsoft.com/office/powerpoint/2010/main" val="240090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smtClean="0"/>
              <a:t>Final </a:t>
            </a:r>
            <a:r>
              <a:rPr lang="en-US" dirty="0"/>
              <a:t>exam is Wednesday Dec 12, 1 to 3pm </a:t>
            </a:r>
          </a:p>
          <a:p>
            <a:pPr lvl="1"/>
            <a:r>
              <a:rPr lang="en-US" dirty="0"/>
              <a:t>Closed book, closed notes.  Two 8.5 by 11 inch </a:t>
            </a:r>
            <a:r>
              <a:rPr lang="en-US" dirty="0" err="1"/>
              <a:t>notesheets</a:t>
            </a:r>
            <a:r>
              <a:rPr lang="en-US" dirty="0"/>
              <a:t> allowed; calculators allowed </a:t>
            </a:r>
          </a:p>
        </p:txBody>
      </p:sp>
      <p:sp>
        <p:nvSpPr>
          <p:cNvPr id="7" name="Slide Number Placeholder 3">
            <a:extLst>
              <a:ext uri="{FF2B5EF4-FFF2-40B4-BE49-F238E27FC236}">
                <a16:creationId xmlns:a16="http://schemas.microsoft.com/office/drawing/2014/main" id="{20591D1B-6648-46AD-9702-250844A05B68}"/>
              </a:ext>
            </a:extLst>
          </p:cNvPr>
          <p:cNvSpPr txBox="1">
            <a:spLocks/>
          </p:cNvSpPr>
          <p:nvPr/>
        </p:nvSpPr>
        <p:spPr bwMode="auto">
          <a:xfrm>
            <a:off x="7086600" y="6327648"/>
            <a:ext cx="1901952"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0AF38EFD-512B-4531-8A51-5AEF24EFF359}" type="slidenum">
              <a:rPr lang="en-US" sz="2000" smtClean="0">
                <a:solidFill>
                  <a:srgbClr val="1E0000"/>
                </a:solidFill>
              </a:rPr>
              <a:pPr algn="r">
                <a:defRPr/>
              </a:pPr>
              <a:t>2</a:t>
            </a:fld>
            <a:endParaRPr lang="en-US" sz="2000" dirty="0">
              <a:solidFill>
                <a:srgbClr val="1E0000"/>
              </a:solidFill>
            </a:endParaRPr>
          </a:p>
        </p:txBody>
      </p:sp>
    </p:spTree>
    <p:extLst>
      <p:ext uri="{BB962C8B-B14F-4D97-AF65-F5344CB8AC3E}">
        <p14:creationId xmlns:p14="http://schemas.microsoft.com/office/powerpoint/2010/main" val="312408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Issues during Restoration</a:t>
            </a:r>
            <a:endParaRPr lang="en-US" dirty="0"/>
          </a:p>
        </p:txBody>
      </p:sp>
      <p:sp>
        <p:nvSpPr>
          <p:cNvPr id="3" name="Content Placeholder 2"/>
          <p:cNvSpPr>
            <a:spLocks noGrp="1"/>
          </p:cNvSpPr>
          <p:nvPr>
            <p:ph idx="1"/>
          </p:nvPr>
        </p:nvSpPr>
        <p:spPr/>
        <p:txBody>
          <a:bodyPr/>
          <a:lstStyle/>
          <a:p>
            <a:r>
              <a:rPr lang="en-US" dirty="0" smtClean="0"/>
              <a:t>Active power balance and frequency control</a:t>
            </a:r>
          </a:p>
          <a:p>
            <a:pPr lvl="1"/>
            <a:r>
              <a:rPr lang="en-US" dirty="0" smtClean="0"/>
              <a:t>Need to maintain system frequency within limits by system stability and protection settings</a:t>
            </a:r>
          </a:p>
          <a:p>
            <a:pPr lvl="1"/>
            <a:r>
              <a:rPr lang="en-US" dirty="0" smtClean="0"/>
              <a:t>Can be accomplished by picking up loads in increments</a:t>
            </a:r>
          </a:p>
          <a:p>
            <a:r>
              <a:rPr lang="en-US" dirty="0" smtClean="0"/>
              <a:t>Reactive power balance and overvoltage control</a:t>
            </a:r>
          </a:p>
          <a:p>
            <a:pPr lvl="1"/>
            <a:r>
              <a:rPr lang="en-US" dirty="0" smtClean="0"/>
              <a:t>Energizing few high voltage lines</a:t>
            </a:r>
          </a:p>
          <a:p>
            <a:pPr lvl="1"/>
            <a:r>
              <a:rPr lang="en-US" dirty="0" smtClean="0"/>
              <a:t>Operating generators at minimum voltage levels</a:t>
            </a:r>
          </a:p>
          <a:p>
            <a:pPr lvl="1"/>
            <a:r>
              <a:rPr lang="en-US" dirty="0" smtClean="0"/>
              <a:t>Deactivating switched shunt capacitors</a:t>
            </a:r>
          </a:p>
          <a:p>
            <a:pPr lvl="1"/>
            <a:r>
              <a:rPr lang="en-US" dirty="0" smtClean="0"/>
              <a:t>Connecting shunt reactors</a:t>
            </a:r>
          </a:p>
          <a:p>
            <a:pPr lvl="1"/>
            <a:r>
              <a:rPr lang="en-US" dirty="0" smtClean="0"/>
              <a:t>Adjusting transformer taps</a:t>
            </a:r>
          </a:p>
          <a:p>
            <a:pPr lvl="1"/>
            <a:r>
              <a:rPr lang="en-US" dirty="0" smtClean="0"/>
              <a:t>Picking up reactive loads</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20</a:t>
            </a:fld>
            <a:endParaRPr lang="en-US" dirty="0">
              <a:solidFill>
                <a:srgbClr val="1E0000"/>
              </a:solidFill>
            </a:endParaRPr>
          </a:p>
        </p:txBody>
      </p:sp>
    </p:spTree>
    <p:extLst>
      <p:ext uri="{BB962C8B-B14F-4D97-AF65-F5344CB8AC3E}">
        <p14:creationId xmlns:p14="http://schemas.microsoft.com/office/powerpoint/2010/main" val="2645875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Issues during Restoration</a:t>
            </a:r>
          </a:p>
        </p:txBody>
      </p:sp>
      <p:sp>
        <p:nvSpPr>
          <p:cNvPr id="3" name="Content Placeholder 2"/>
          <p:cNvSpPr>
            <a:spLocks noGrp="1"/>
          </p:cNvSpPr>
          <p:nvPr>
            <p:ph idx="1"/>
          </p:nvPr>
        </p:nvSpPr>
        <p:spPr>
          <a:xfrm>
            <a:off x="365760" y="1280160"/>
            <a:ext cx="8321040" cy="5044440"/>
          </a:xfrm>
        </p:spPr>
        <p:txBody>
          <a:bodyPr/>
          <a:lstStyle/>
          <a:p>
            <a:r>
              <a:rPr lang="en-US" dirty="0" smtClean="0"/>
              <a:t>Transient switching voltages</a:t>
            </a:r>
            <a:r>
              <a:rPr lang="en-US" dirty="0"/>
              <a:t>	</a:t>
            </a:r>
            <a:endParaRPr lang="en-US" dirty="0" smtClean="0"/>
          </a:p>
          <a:p>
            <a:pPr lvl="1"/>
            <a:r>
              <a:rPr lang="en-US" dirty="0" smtClean="0"/>
              <a:t>Switching surges occur when energizing equipment</a:t>
            </a:r>
          </a:p>
          <a:p>
            <a:r>
              <a:rPr lang="en-US" dirty="0" smtClean="0"/>
              <a:t>Self-excitation</a:t>
            </a:r>
          </a:p>
          <a:p>
            <a:pPr lvl="1"/>
            <a:r>
              <a:rPr lang="en-US" dirty="0" smtClean="0"/>
              <a:t>When the charging current is high relative to the size of generators</a:t>
            </a:r>
          </a:p>
          <a:p>
            <a:pPr lvl="1"/>
            <a:r>
              <a:rPr lang="en-US" dirty="0" smtClean="0"/>
              <a:t>When opening a line at the sending end but leaving the line connected to a large motor</a:t>
            </a:r>
          </a:p>
          <a:p>
            <a:pPr lvl="1"/>
            <a:r>
              <a:rPr lang="en-US" dirty="0" smtClean="0"/>
              <a:t>This causes overvoltage and damages equipment</a:t>
            </a:r>
          </a:p>
          <a:p>
            <a:r>
              <a:rPr lang="en-US" dirty="0" smtClean="0"/>
              <a:t>Cold load pickup</a:t>
            </a:r>
          </a:p>
          <a:p>
            <a:pPr lvl="1"/>
            <a:r>
              <a:rPr lang="en-US" dirty="0" smtClean="0"/>
              <a:t>When load has been de-energized for several hours or more</a:t>
            </a:r>
          </a:p>
          <a:p>
            <a:pPr lvl="1"/>
            <a:r>
              <a:rPr lang="en-US" dirty="0" smtClean="0"/>
              <a:t>Inrush current can be as high as 8 – 10 times of the normal value</a:t>
            </a:r>
          </a:p>
          <a:p>
            <a:pPr lvl="1"/>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21</a:t>
            </a:fld>
            <a:endParaRPr lang="en-US" dirty="0">
              <a:solidFill>
                <a:srgbClr val="1E0000"/>
              </a:solidFill>
            </a:endParaRPr>
          </a:p>
        </p:txBody>
      </p:sp>
    </p:spTree>
    <p:extLst>
      <p:ext uri="{BB962C8B-B14F-4D97-AF65-F5344CB8AC3E}">
        <p14:creationId xmlns:p14="http://schemas.microsoft.com/office/powerpoint/2010/main" val="1188774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Issues during Restoration</a:t>
            </a:r>
          </a:p>
        </p:txBody>
      </p:sp>
      <p:sp>
        <p:nvSpPr>
          <p:cNvPr id="3" name="Content Placeholder 2"/>
          <p:cNvSpPr>
            <a:spLocks noGrp="1"/>
          </p:cNvSpPr>
          <p:nvPr>
            <p:ph idx="1"/>
          </p:nvPr>
        </p:nvSpPr>
        <p:spPr/>
        <p:txBody>
          <a:bodyPr/>
          <a:lstStyle/>
          <a:p>
            <a:r>
              <a:rPr lang="en-US" dirty="0" smtClean="0"/>
              <a:t>System stability</a:t>
            </a:r>
          </a:p>
          <a:p>
            <a:pPr lvl="1"/>
            <a:r>
              <a:rPr lang="en-US" dirty="0" smtClean="0"/>
              <a:t>Voltage should be within limits</a:t>
            </a:r>
          </a:p>
          <a:p>
            <a:pPr lvl="1"/>
            <a:r>
              <a:rPr lang="en-US" dirty="0" smtClean="0"/>
              <a:t>Angle stability have to be maintained</a:t>
            </a:r>
          </a:p>
          <a:p>
            <a:pPr lvl="1"/>
            <a:r>
              <a:rPr lang="en-US" dirty="0" smtClean="0"/>
              <a:t>Frequency is the main issue in stability assessment</a:t>
            </a:r>
          </a:p>
          <a:p>
            <a:r>
              <a:rPr lang="en-US" dirty="0" smtClean="0"/>
              <a:t>Protective systems and load control</a:t>
            </a:r>
          </a:p>
          <a:p>
            <a:pPr lvl="1"/>
            <a:r>
              <a:rPr lang="en-US" dirty="0" smtClean="0"/>
              <a:t>Continuous change in system configuration and in operating conditions may trigger undesirable operation of relays</a:t>
            </a:r>
          </a:p>
          <a:p>
            <a:pPr lvl="1"/>
            <a:r>
              <a:rPr lang="en-US" dirty="0" smtClean="0"/>
              <a:t>Load shedding can be useful in case of low frequency conditions</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22</a:t>
            </a:fld>
            <a:endParaRPr lang="en-US" dirty="0">
              <a:solidFill>
                <a:srgbClr val="1E0000"/>
              </a:solidFill>
            </a:endParaRPr>
          </a:p>
        </p:txBody>
      </p:sp>
    </p:spTree>
    <p:extLst>
      <p:ext uri="{BB962C8B-B14F-4D97-AF65-F5344CB8AC3E}">
        <p14:creationId xmlns:p14="http://schemas.microsoft.com/office/powerpoint/2010/main" val="2358417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Issues during Restoration</a:t>
            </a:r>
          </a:p>
        </p:txBody>
      </p:sp>
      <p:sp>
        <p:nvSpPr>
          <p:cNvPr id="3" name="Content Placeholder 2"/>
          <p:cNvSpPr>
            <a:spLocks noGrp="1"/>
          </p:cNvSpPr>
          <p:nvPr>
            <p:ph idx="1"/>
          </p:nvPr>
        </p:nvSpPr>
        <p:spPr/>
        <p:txBody>
          <a:bodyPr/>
          <a:lstStyle/>
          <a:p>
            <a:r>
              <a:rPr lang="en-US" dirty="0"/>
              <a:t>Partitioning system into islands</a:t>
            </a:r>
          </a:p>
          <a:p>
            <a:pPr lvl="1"/>
            <a:r>
              <a:rPr lang="en-US" dirty="0"/>
              <a:t>Necessary to speed up the process, especially for large systems</a:t>
            </a:r>
          </a:p>
          <a:p>
            <a:pPr lvl="1"/>
            <a:r>
              <a:rPr lang="en-US" dirty="0" smtClean="0"/>
              <a:t>NERC standards</a:t>
            </a:r>
          </a:p>
          <a:p>
            <a:pPr lvl="2"/>
            <a:r>
              <a:rPr lang="en-US" dirty="0" smtClean="0"/>
              <a:t>Each islands must have sufficient </a:t>
            </a:r>
            <a:r>
              <a:rPr lang="en-US" dirty="0" err="1" smtClean="0"/>
              <a:t>blackstart</a:t>
            </a:r>
            <a:r>
              <a:rPr lang="en-US" dirty="0" smtClean="0"/>
              <a:t> capability</a:t>
            </a:r>
          </a:p>
          <a:p>
            <a:pPr lvl="2"/>
            <a:r>
              <a:rPr lang="en-US" dirty="0"/>
              <a:t>Each </a:t>
            </a:r>
            <a:r>
              <a:rPr lang="en-US" dirty="0" smtClean="0"/>
              <a:t>islands should have enough cranking paths to gens and loads</a:t>
            </a:r>
          </a:p>
          <a:p>
            <a:pPr lvl="2"/>
            <a:r>
              <a:rPr lang="en-US" dirty="0"/>
              <a:t>Each </a:t>
            </a:r>
            <a:r>
              <a:rPr lang="en-US" dirty="0" smtClean="0"/>
              <a:t>islands should be able to match generation and load within prescribed frequency limits</a:t>
            </a:r>
          </a:p>
          <a:p>
            <a:pPr lvl="2"/>
            <a:r>
              <a:rPr lang="en-US" dirty="0"/>
              <a:t>Each </a:t>
            </a:r>
            <a:r>
              <a:rPr lang="en-US" dirty="0" smtClean="0"/>
              <a:t>islands should have adequate voltage controls</a:t>
            </a:r>
          </a:p>
          <a:p>
            <a:pPr lvl="2"/>
            <a:r>
              <a:rPr lang="en-US" dirty="0" smtClean="0"/>
              <a:t>All tie points must be capable of synchronization with adjacent subsystems</a:t>
            </a:r>
          </a:p>
          <a:p>
            <a:pPr lvl="2"/>
            <a:r>
              <a:rPr lang="en-US" dirty="0" smtClean="0"/>
              <a:t>All islands should share information with other islands</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23</a:t>
            </a:fld>
            <a:endParaRPr lang="en-US" dirty="0">
              <a:solidFill>
                <a:srgbClr val="1E0000"/>
              </a:solidFill>
            </a:endParaRPr>
          </a:p>
        </p:txBody>
      </p:sp>
    </p:spTree>
    <p:extLst>
      <p:ext uri="{BB962C8B-B14F-4D97-AF65-F5344CB8AC3E}">
        <p14:creationId xmlns:p14="http://schemas.microsoft.com/office/powerpoint/2010/main" val="36441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Restoration </a:t>
            </a:r>
            <a:r>
              <a:rPr lang="en-US" dirty="0" smtClean="0"/>
              <a:t>Steps</a:t>
            </a:r>
            <a:endParaRPr lang="en-US" dirty="0"/>
          </a:p>
        </p:txBody>
      </p:sp>
      <p:sp>
        <p:nvSpPr>
          <p:cNvPr id="3" name="Content Placeholder 2"/>
          <p:cNvSpPr>
            <a:spLocks noGrp="1"/>
          </p:cNvSpPr>
          <p:nvPr>
            <p:ph idx="1"/>
          </p:nvPr>
        </p:nvSpPr>
        <p:spPr/>
        <p:txBody>
          <a:bodyPr/>
          <a:lstStyle/>
          <a:p>
            <a:r>
              <a:rPr lang="en-US" dirty="0" smtClean="0"/>
              <a:t>Preparation stage (1 </a:t>
            </a:r>
            <a:r>
              <a:rPr lang="en-US" dirty="0"/>
              <a:t>– </a:t>
            </a:r>
            <a:r>
              <a:rPr lang="en-US" dirty="0" smtClean="0"/>
              <a:t>2 hours)</a:t>
            </a:r>
          </a:p>
          <a:p>
            <a:pPr lvl="1"/>
            <a:r>
              <a:rPr lang="en-US" dirty="0" smtClean="0"/>
              <a:t>Evaluate pre- and post-disturbance conditions</a:t>
            </a:r>
          </a:p>
          <a:p>
            <a:pPr lvl="1"/>
            <a:r>
              <a:rPr lang="en-US" dirty="0" smtClean="0"/>
              <a:t>Define the target system</a:t>
            </a:r>
          </a:p>
          <a:p>
            <a:pPr lvl="1"/>
            <a:r>
              <a:rPr lang="en-US" dirty="0" smtClean="0"/>
              <a:t>Restart generators and rebuild transmission network</a:t>
            </a:r>
          </a:p>
          <a:p>
            <a:r>
              <a:rPr lang="en-US" dirty="0" smtClean="0"/>
              <a:t>System restoration stage (3 </a:t>
            </a:r>
            <a:r>
              <a:rPr lang="en-US" dirty="0"/>
              <a:t>– </a:t>
            </a:r>
            <a:r>
              <a:rPr lang="en-US" dirty="0" smtClean="0"/>
              <a:t>4 hours)</a:t>
            </a:r>
          </a:p>
          <a:p>
            <a:pPr lvl="1"/>
            <a:r>
              <a:rPr lang="en-US" dirty="0" smtClean="0"/>
              <a:t>Energize transmission paths</a:t>
            </a:r>
          </a:p>
          <a:p>
            <a:pPr lvl="1"/>
            <a:r>
              <a:rPr lang="en-US" dirty="0" smtClean="0"/>
              <a:t>Restore load to stabilize generation and voltage</a:t>
            </a:r>
          </a:p>
          <a:p>
            <a:pPr lvl="1"/>
            <a:r>
              <a:rPr lang="en-US" dirty="0" smtClean="0"/>
              <a:t>Synchronize islands and reintegrate bulk power system</a:t>
            </a:r>
          </a:p>
          <a:p>
            <a:r>
              <a:rPr lang="en-US" dirty="0" smtClean="0"/>
              <a:t>Load restoration stage (8 – 10 hours)</a:t>
            </a:r>
          </a:p>
          <a:p>
            <a:pPr lvl="1"/>
            <a:r>
              <a:rPr lang="en-US" dirty="0" smtClean="0"/>
              <a:t>Load restoration is the governing control objective</a:t>
            </a:r>
          </a:p>
          <a:p>
            <a:pPr lvl="1"/>
            <a:r>
              <a:rPr lang="en-US" dirty="0" smtClean="0"/>
              <a:t>Load pickup is scheduled based on generation availability</a:t>
            </a:r>
          </a:p>
          <a:p>
            <a:pPr lvl="1"/>
            <a:r>
              <a:rPr lang="en-US" dirty="0" smtClean="0"/>
              <a:t>Load restoration is effected in increasingly larger steps</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24</a:t>
            </a:fld>
            <a:endParaRPr lang="en-US" dirty="0">
              <a:solidFill>
                <a:srgbClr val="1E0000"/>
              </a:solidFill>
            </a:endParaRPr>
          </a:p>
        </p:txBody>
      </p:sp>
    </p:spTree>
    <p:extLst>
      <p:ext uri="{BB962C8B-B14F-4D97-AF65-F5344CB8AC3E}">
        <p14:creationId xmlns:p14="http://schemas.microsoft.com/office/powerpoint/2010/main" val="1889880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Restoration Tasks</a:t>
            </a:r>
            <a:endParaRPr lang="en-US" dirty="0"/>
          </a:p>
        </p:txBody>
      </p:sp>
      <p:sp>
        <p:nvSpPr>
          <p:cNvPr id="3" name="Content Placeholder 2"/>
          <p:cNvSpPr>
            <a:spLocks noGrp="1"/>
          </p:cNvSpPr>
          <p:nvPr>
            <p:ph idx="1"/>
          </p:nvPr>
        </p:nvSpPr>
        <p:spPr/>
        <p:txBody>
          <a:bodyPr/>
          <a:lstStyle/>
          <a:p>
            <a:r>
              <a:rPr lang="en-US" dirty="0" smtClean="0"/>
              <a:t>Know the status of the grid</a:t>
            </a:r>
          </a:p>
          <a:p>
            <a:r>
              <a:rPr lang="en-US" dirty="0" smtClean="0"/>
              <a:t>List and rank critical loads by priority</a:t>
            </a:r>
          </a:p>
          <a:p>
            <a:r>
              <a:rPr lang="en-US" dirty="0" smtClean="0"/>
              <a:t>List and rank initial sources of power by availability</a:t>
            </a:r>
          </a:p>
          <a:p>
            <a:pPr lvl="1"/>
            <a:r>
              <a:rPr lang="en-US" dirty="0" smtClean="0"/>
              <a:t>Maximize generation capabilities with the available black start resources</a:t>
            </a:r>
          </a:p>
          <a:p>
            <a:r>
              <a:rPr lang="en-US" dirty="0" smtClean="0"/>
              <a:t>Determine the most effective ways of brining the two together</a:t>
            </a:r>
          </a:p>
          <a:p>
            <a:pPr lvl="1"/>
            <a:r>
              <a:rPr lang="en-US" dirty="0" smtClean="0"/>
              <a:t>Schedule tasks and resources during restoration</a:t>
            </a:r>
          </a:p>
          <a:p>
            <a:pPr lvl="1"/>
            <a:r>
              <a:rPr lang="en-US" dirty="0" smtClean="0"/>
              <a:t>Establish transmission capability and paths while meeting operating constraints</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25</a:t>
            </a:fld>
            <a:endParaRPr lang="en-US" dirty="0">
              <a:solidFill>
                <a:srgbClr val="1E0000"/>
              </a:solidFill>
            </a:endParaRPr>
          </a:p>
        </p:txBody>
      </p:sp>
    </p:spTree>
    <p:extLst>
      <p:ext uri="{BB962C8B-B14F-4D97-AF65-F5344CB8AC3E}">
        <p14:creationId xmlns:p14="http://schemas.microsoft.com/office/powerpoint/2010/main" val="1617424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Power and Load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57759209"/>
              </p:ext>
            </p:extLst>
          </p:nvPr>
        </p:nvGraphicFramePr>
        <p:xfrm>
          <a:off x="365124" y="1828800"/>
          <a:ext cx="8397876" cy="1854200"/>
        </p:xfrm>
        <a:graphic>
          <a:graphicData uri="http://schemas.openxmlformats.org/drawingml/2006/table">
            <a:tbl>
              <a:tblPr firstRow="1" bandRow="1">
                <a:tableStyleId>{7E9639D4-E3E2-4D34-9284-5A2195B3D0D7}</a:tableStyleId>
              </a:tblPr>
              <a:tblGrid>
                <a:gridCol w="3216275">
                  <a:extLst>
                    <a:ext uri="{9D8B030D-6E8A-4147-A177-3AD203B41FA5}">
                      <a16:colId xmlns:a16="http://schemas.microsoft.com/office/drawing/2014/main" val="2192854799"/>
                    </a:ext>
                  </a:extLst>
                </a:gridCol>
                <a:gridCol w="2382309">
                  <a:extLst>
                    <a:ext uri="{9D8B030D-6E8A-4147-A177-3AD203B41FA5}">
                      <a16:colId xmlns:a16="http://schemas.microsoft.com/office/drawing/2014/main" val="2038290917"/>
                    </a:ext>
                  </a:extLst>
                </a:gridCol>
                <a:gridCol w="2799292">
                  <a:extLst>
                    <a:ext uri="{9D8B030D-6E8A-4147-A177-3AD203B41FA5}">
                      <a16:colId xmlns:a16="http://schemas.microsoft.com/office/drawing/2014/main" val="2946962904"/>
                    </a:ext>
                  </a:extLst>
                </a:gridCol>
              </a:tblGrid>
              <a:tr h="370840">
                <a:tc>
                  <a:txBody>
                    <a:bodyPr/>
                    <a:lstStyle/>
                    <a:p>
                      <a:pPr algn="ctr"/>
                      <a:r>
                        <a:rPr lang="en-US" dirty="0" smtClean="0"/>
                        <a:t>Type</a:t>
                      </a:r>
                      <a:endParaRPr lang="en-US" dirty="0"/>
                    </a:p>
                  </a:txBody>
                  <a:tcPr anchor="ctr"/>
                </a:tc>
                <a:tc>
                  <a:txBody>
                    <a:bodyPr/>
                    <a:lstStyle/>
                    <a:p>
                      <a:pPr algn="ctr"/>
                      <a:r>
                        <a:rPr lang="en-US" dirty="0" smtClean="0"/>
                        <a:t>Time</a:t>
                      </a:r>
                      <a:r>
                        <a:rPr lang="en-US" baseline="0" dirty="0" smtClean="0"/>
                        <a:t> (min)</a:t>
                      </a:r>
                      <a:endParaRPr lang="en-US" dirty="0"/>
                    </a:p>
                  </a:txBody>
                  <a:tcPr anchor="ctr"/>
                </a:tc>
                <a:tc>
                  <a:txBody>
                    <a:bodyPr/>
                    <a:lstStyle/>
                    <a:p>
                      <a:pPr algn="ctr"/>
                      <a:r>
                        <a:rPr lang="en-US" dirty="0" smtClean="0"/>
                        <a:t>Success</a:t>
                      </a:r>
                      <a:r>
                        <a:rPr lang="en-US" baseline="0" dirty="0" smtClean="0"/>
                        <a:t> probability</a:t>
                      </a:r>
                      <a:endParaRPr lang="en-US" dirty="0"/>
                    </a:p>
                  </a:txBody>
                  <a:tcPr anchor="ctr"/>
                </a:tc>
                <a:extLst>
                  <a:ext uri="{0D108BD9-81ED-4DB2-BD59-A6C34878D82A}">
                    <a16:rowId xmlns:a16="http://schemas.microsoft.com/office/drawing/2014/main" val="795381925"/>
                  </a:ext>
                </a:extLst>
              </a:tr>
              <a:tr h="370840">
                <a:tc>
                  <a:txBody>
                    <a:bodyPr/>
                    <a:lstStyle/>
                    <a:p>
                      <a:pPr algn="ctr"/>
                      <a:r>
                        <a:rPr lang="en-US" dirty="0" smtClean="0"/>
                        <a:t>Run-of-the-River</a:t>
                      </a:r>
                      <a:r>
                        <a:rPr lang="en-US" baseline="0" dirty="0" smtClean="0"/>
                        <a:t> Hydro</a:t>
                      </a:r>
                      <a:endParaRPr lang="en-US" dirty="0"/>
                    </a:p>
                  </a:txBody>
                  <a:tcPr anchor="ctr"/>
                </a:tc>
                <a:tc>
                  <a:txBody>
                    <a:bodyPr/>
                    <a:lstStyle/>
                    <a:p>
                      <a:pPr algn="ctr"/>
                      <a:r>
                        <a:rPr lang="en-US" dirty="0" smtClean="0"/>
                        <a:t>5-10</a:t>
                      </a:r>
                      <a:endParaRPr lang="en-US" dirty="0"/>
                    </a:p>
                  </a:txBody>
                  <a:tcPr anchor="ctr"/>
                </a:tc>
                <a:tc>
                  <a:txBody>
                    <a:bodyPr/>
                    <a:lstStyle/>
                    <a:p>
                      <a:pPr algn="ctr"/>
                      <a:r>
                        <a:rPr lang="en-US" dirty="0" smtClean="0"/>
                        <a:t>High</a:t>
                      </a:r>
                      <a:endParaRPr lang="en-US" dirty="0"/>
                    </a:p>
                  </a:txBody>
                  <a:tcPr anchor="ctr"/>
                </a:tc>
                <a:extLst>
                  <a:ext uri="{0D108BD9-81ED-4DB2-BD59-A6C34878D82A}">
                    <a16:rowId xmlns:a16="http://schemas.microsoft.com/office/drawing/2014/main" val="1054384304"/>
                  </a:ext>
                </a:extLst>
              </a:tr>
              <a:tr h="370840">
                <a:tc>
                  <a:txBody>
                    <a:bodyPr/>
                    <a:lstStyle/>
                    <a:p>
                      <a:pPr algn="ctr"/>
                      <a:r>
                        <a:rPr lang="en-US" dirty="0" smtClean="0"/>
                        <a:t>Pump-Storage Hydro</a:t>
                      </a:r>
                      <a:endParaRPr lang="en-US" dirty="0"/>
                    </a:p>
                  </a:txBody>
                  <a:tcPr anchor="ctr"/>
                </a:tc>
                <a:tc>
                  <a:txBody>
                    <a:bodyPr/>
                    <a:lstStyle/>
                    <a:p>
                      <a:pPr algn="ctr"/>
                      <a:r>
                        <a:rPr lang="en-US" dirty="0" smtClean="0"/>
                        <a:t>5-10</a:t>
                      </a:r>
                      <a:endParaRPr lang="en-US" dirty="0"/>
                    </a:p>
                  </a:txBody>
                  <a:tcPr anchor="ctr"/>
                </a:tc>
                <a:tc>
                  <a:txBody>
                    <a:bodyPr/>
                    <a:lstStyle/>
                    <a:p>
                      <a:pPr algn="ctr"/>
                      <a:r>
                        <a:rPr lang="en-US" dirty="0" smtClean="0"/>
                        <a:t>High</a:t>
                      </a:r>
                      <a:endParaRPr lang="en-US" dirty="0"/>
                    </a:p>
                  </a:txBody>
                  <a:tcPr anchor="ctr"/>
                </a:tc>
                <a:extLst>
                  <a:ext uri="{0D108BD9-81ED-4DB2-BD59-A6C34878D82A}">
                    <a16:rowId xmlns:a16="http://schemas.microsoft.com/office/drawing/2014/main" val="3886628698"/>
                  </a:ext>
                </a:extLst>
              </a:tr>
              <a:tr h="370840">
                <a:tc>
                  <a:txBody>
                    <a:bodyPr/>
                    <a:lstStyle/>
                    <a:p>
                      <a:pPr algn="ctr"/>
                      <a:r>
                        <a:rPr lang="en-US" dirty="0" smtClean="0"/>
                        <a:t>Combustion Turbine</a:t>
                      </a:r>
                      <a:endParaRPr lang="en-US" dirty="0"/>
                    </a:p>
                  </a:txBody>
                  <a:tcPr anchor="ctr"/>
                </a:tc>
                <a:tc>
                  <a:txBody>
                    <a:bodyPr/>
                    <a:lstStyle/>
                    <a:p>
                      <a:pPr algn="ctr"/>
                      <a:r>
                        <a:rPr lang="en-US" dirty="0" smtClean="0"/>
                        <a:t>5-15</a:t>
                      </a:r>
                      <a:endParaRPr lang="en-US" dirty="0"/>
                    </a:p>
                  </a:txBody>
                  <a:tcPr anchor="ctr"/>
                </a:tc>
                <a:tc>
                  <a:txBody>
                    <a:bodyPr/>
                    <a:lstStyle/>
                    <a:p>
                      <a:pPr algn="ctr"/>
                      <a:r>
                        <a:rPr lang="en-US" dirty="0" smtClean="0"/>
                        <a:t>Medium</a:t>
                      </a:r>
                      <a:endParaRPr lang="en-US" dirty="0"/>
                    </a:p>
                  </a:txBody>
                  <a:tcPr anchor="ctr"/>
                </a:tc>
                <a:extLst>
                  <a:ext uri="{0D108BD9-81ED-4DB2-BD59-A6C34878D82A}">
                    <a16:rowId xmlns:a16="http://schemas.microsoft.com/office/drawing/2014/main" val="1285862102"/>
                  </a:ext>
                </a:extLst>
              </a:tr>
              <a:tr h="370840">
                <a:tc>
                  <a:txBody>
                    <a:bodyPr/>
                    <a:lstStyle/>
                    <a:p>
                      <a:pPr algn="ctr"/>
                      <a:r>
                        <a:rPr lang="en-US" dirty="0" smtClean="0"/>
                        <a:t>Tie-line with Adjacent</a:t>
                      </a:r>
                      <a:r>
                        <a:rPr lang="en-US" baseline="0" dirty="0" smtClean="0"/>
                        <a:t> Systems</a:t>
                      </a:r>
                      <a:endParaRPr lang="en-US" dirty="0"/>
                    </a:p>
                  </a:txBody>
                  <a:tcPr anchor="ctr"/>
                </a:tc>
                <a:tc>
                  <a:txBody>
                    <a:bodyPr/>
                    <a:lstStyle/>
                    <a:p>
                      <a:pPr algn="ctr"/>
                      <a:r>
                        <a:rPr lang="en-US" dirty="0" smtClean="0"/>
                        <a:t>Short</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719396369"/>
                  </a:ext>
                </a:extLst>
              </a:tr>
            </a:tbl>
          </a:graphicData>
        </a:graphic>
      </p:graphicFrame>
      <p:sp>
        <p:nvSpPr>
          <p:cNvPr id="7" name="Content Placeholder 2"/>
          <p:cNvSpPr txBox="1">
            <a:spLocks/>
          </p:cNvSpPr>
          <p:nvPr/>
        </p:nvSpPr>
        <p:spPr bwMode="auto">
          <a:xfrm>
            <a:off x="365760" y="1280160"/>
            <a:ext cx="8397240" cy="5044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1E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1E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1E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1E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1E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a:lstStyle>
          <a:p>
            <a:r>
              <a:rPr lang="en-US" kern="0" dirty="0" smtClean="0"/>
              <a:t>Initial source of power</a:t>
            </a:r>
          </a:p>
          <a:p>
            <a:endParaRPr lang="en-US" kern="0" dirty="0"/>
          </a:p>
          <a:p>
            <a:endParaRPr lang="en-US" kern="0" dirty="0" smtClean="0"/>
          </a:p>
          <a:p>
            <a:endParaRPr lang="en-US" kern="0" dirty="0"/>
          </a:p>
          <a:p>
            <a:endParaRPr lang="en-US" kern="0" dirty="0" smtClean="0"/>
          </a:p>
          <a:p>
            <a:r>
              <a:rPr lang="en-US" kern="0" dirty="0" smtClean="0"/>
              <a:t>Initial critical loads</a:t>
            </a:r>
          </a:p>
        </p:txBody>
      </p:sp>
      <p:graphicFrame>
        <p:nvGraphicFramePr>
          <p:cNvPr id="8" name="Content Placeholder 4"/>
          <p:cNvGraphicFramePr>
            <a:graphicFrameLocks/>
          </p:cNvGraphicFramePr>
          <p:nvPr>
            <p:extLst>
              <p:ext uri="{D42A27DB-BD31-4B8C-83A1-F6EECF244321}">
                <p14:modId xmlns:p14="http://schemas.microsoft.com/office/powerpoint/2010/main" val="3378042477"/>
              </p:ext>
            </p:extLst>
          </p:nvPr>
        </p:nvGraphicFramePr>
        <p:xfrm>
          <a:off x="365124" y="4429760"/>
          <a:ext cx="8245476" cy="2225040"/>
        </p:xfrm>
        <a:graphic>
          <a:graphicData uri="http://schemas.openxmlformats.org/drawingml/2006/table">
            <a:tbl>
              <a:tblPr firstRow="1" bandRow="1">
                <a:tableStyleId>{7E9639D4-E3E2-4D34-9284-5A2195B3D0D7}</a:tableStyleId>
              </a:tblPr>
              <a:tblGrid>
                <a:gridCol w="4408515">
                  <a:extLst>
                    <a:ext uri="{9D8B030D-6E8A-4147-A177-3AD203B41FA5}">
                      <a16:colId xmlns:a16="http://schemas.microsoft.com/office/drawing/2014/main" val="2192854799"/>
                    </a:ext>
                  </a:extLst>
                </a:gridCol>
                <a:gridCol w="3836961">
                  <a:extLst>
                    <a:ext uri="{9D8B030D-6E8A-4147-A177-3AD203B41FA5}">
                      <a16:colId xmlns:a16="http://schemas.microsoft.com/office/drawing/2014/main" val="2946962904"/>
                    </a:ext>
                  </a:extLst>
                </a:gridCol>
              </a:tblGrid>
              <a:tr h="370840">
                <a:tc>
                  <a:txBody>
                    <a:bodyPr/>
                    <a:lstStyle/>
                    <a:p>
                      <a:pPr algn="ctr"/>
                      <a:r>
                        <a:rPr lang="en-US" dirty="0" smtClean="0"/>
                        <a:t>Type</a:t>
                      </a:r>
                      <a:endParaRPr lang="en-US" dirty="0"/>
                    </a:p>
                  </a:txBody>
                  <a:tcPr anchor="ctr"/>
                </a:tc>
                <a:tc>
                  <a:txBody>
                    <a:bodyPr/>
                    <a:lstStyle/>
                    <a:p>
                      <a:pPr algn="ctr"/>
                      <a:r>
                        <a:rPr lang="en-US" dirty="0" smtClean="0"/>
                        <a:t>Priorities</a:t>
                      </a:r>
                      <a:endParaRPr lang="en-US" dirty="0"/>
                    </a:p>
                  </a:txBody>
                  <a:tcPr anchor="ctr"/>
                </a:tc>
                <a:extLst>
                  <a:ext uri="{0D108BD9-81ED-4DB2-BD59-A6C34878D82A}">
                    <a16:rowId xmlns:a16="http://schemas.microsoft.com/office/drawing/2014/main" val="795381925"/>
                  </a:ext>
                </a:extLst>
              </a:tr>
              <a:tr h="370840">
                <a:tc>
                  <a:txBody>
                    <a:bodyPr/>
                    <a:lstStyle/>
                    <a:p>
                      <a:pPr algn="ctr"/>
                      <a:r>
                        <a:rPr lang="en-US" dirty="0" smtClean="0"/>
                        <a:t>Cranking drum-type units</a:t>
                      </a:r>
                      <a:endParaRPr lang="en-US" dirty="0"/>
                    </a:p>
                  </a:txBody>
                  <a:tcPr anchor="ctr"/>
                </a:tc>
                <a:tc>
                  <a:txBody>
                    <a:bodyPr/>
                    <a:lstStyle/>
                    <a:p>
                      <a:pPr algn="ctr"/>
                      <a:r>
                        <a:rPr lang="en-US" dirty="0" smtClean="0"/>
                        <a:t>High</a:t>
                      </a:r>
                      <a:endParaRPr lang="en-US" dirty="0"/>
                    </a:p>
                  </a:txBody>
                  <a:tcPr anchor="ctr"/>
                </a:tc>
                <a:extLst>
                  <a:ext uri="{0D108BD9-81ED-4DB2-BD59-A6C34878D82A}">
                    <a16:rowId xmlns:a16="http://schemas.microsoft.com/office/drawing/2014/main" val="1054384304"/>
                  </a:ext>
                </a:extLst>
              </a:tr>
              <a:tr h="370840">
                <a:tc>
                  <a:txBody>
                    <a:bodyPr/>
                    <a:lstStyle/>
                    <a:p>
                      <a:pPr algn="ctr"/>
                      <a:r>
                        <a:rPr lang="en-US" dirty="0" smtClean="0"/>
                        <a:t>Pipe-type cables</a:t>
                      </a:r>
                      <a:r>
                        <a:rPr lang="en-US" baseline="0" dirty="0" smtClean="0"/>
                        <a:t> pumping plants</a:t>
                      </a:r>
                      <a:endParaRPr lang="en-US" dirty="0"/>
                    </a:p>
                  </a:txBody>
                  <a:tcPr anchor="ctr"/>
                </a:tc>
                <a:tc>
                  <a:txBody>
                    <a:bodyPr/>
                    <a:lstStyle/>
                    <a:p>
                      <a:pPr algn="ctr"/>
                      <a:r>
                        <a:rPr lang="en-US" dirty="0" smtClean="0"/>
                        <a:t>High</a:t>
                      </a:r>
                      <a:endParaRPr lang="en-US" dirty="0"/>
                    </a:p>
                  </a:txBody>
                  <a:tcPr anchor="ctr"/>
                </a:tc>
                <a:extLst>
                  <a:ext uri="{0D108BD9-81ED-4DB2-BD59-A6C34878D82A}">
                    <a16:rowId xmlns:a16="http://schemas.microsoft.com/office/drawing/2014/main" val="3886628698"/>
                  </a:ext>
                </a:extLst>
              </a:tr>
              <a:tr h="370840">
                <a:tc>
                  <a:txBody>
                    <a:bodyPr/>
                    <a:lstStyle/>
                    <a:p>
                      <a:pPr algn="ctr"/>
                      <a:r>
                        <a:rPr lang="en-US" dirty="0" smtClean="0"/>
                        <a:t>Transmission</a:t>
                      </a:r>
                      <a:r>
                        <a:rPr lang="en-US" baseline="0" dirty="0" smtClean="0"/>
                        <a:t> stations</a:t>
                      </a:r>
                      <a:endParaRPr lang="en-US" dirty="0"/>
                    </a:p>
                  </a:txBody>
                  <a:tcPr anchor="ctr"/>
                </a:tc>
                <a:tc>
                  <a:txBody>
                    <a:bodyPr/>
                    <a:lstStyle/>
                    <a:p>
                      <a:pPr algn="ctr"/>
                      <a:r>
                        <a:rPr lang="en-US" dirty="0" smtClean="0"/>
                        <a:t>High to Medium depending on location</a:t>
                      </a:r>
                      <a:endParaRPr lang="en-US" dirty="0"/>
                    </a:p>
                  </a:txBody>
                  <a:tcPr anchor="ctr"/>
                </a:tc>
                <a:extLst>
                  <a:ext uri="{0D108BD9-81ED-4DB2-BD59-A6C34878D82A}">
                    <a16:rowId xmlns:a16="http://schemas.microsoft.com/office/drawing/2014/main" val="1285862102"/>
                  </a:ext>
                </a:extLst>
              </a:tr>
              <a:tr h="370840">
                <a:tc>
                  <a:txBody>
                    <a:bodyPr/>
                    <a:lstStyle/>
                    <a:p>
                      <a:pPr algn="ctr"/>
                      <a:r>
                        <a:rPr lang="en-US" dirty="0" smtClean="0"/>
                        <a:t>Distribution stations</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High to Medium depending on location</a:t>
                      </a:r>
                    </a:p>
                  </a:txBody>
                  <a:tcPr anchor="ctr"/>
                </a:tc>
                <a:extLst>
                  <a:ext uri="{0D108BD9-81ED-4DB2-BD59-A6C34878D82A}">
                    <a16:rowId xmlns:a16="http://schemas.microsoft.com/office/drawing/2014/main" val="719396369"/>
                  </a:ext>
                </a:extLst>
              </a:tr>
              <a:tr h="370840">
                <a:tc>
                  <a:txBody>
                    <a:bodyPr/>
                    <a:lstStyle/>
                    <a:p>
                      <a:pPr algn="ctr"/>
                      <a:r>
                        <a:rPr lang="en-US" dirty="0" smtClean="0"/>
                        <a:t>Industrial loads</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Medium to low</a:t>
                      </a:r>
                    </a:p>
                  </a:txBody>
                  <a:tcPr anchor="ctr"/>
                </a:tc>
                <a:extLst>
                  <a:ext uri="{0D108BD9-81ED-4DB2-BD59-A6C34878D82A}">
                    <a16:rowId xmlns:a16="http://schemas.microsoft.com/office/drawing/2014/main" val="1883136730"/>
                  </a:ext>
                </a:extLst>
              </a:tr>
            </a:tbl>
          </a:graphicData>
        </a:graphic>
      </p:graphicFrame>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26</a:t>
            </a:fld>
            <a:endParaRPr lang="en-US" dirty="0">
              <a:solidFill>
                <a:srgbClr val="1E0000"/>
              </a:solidFill>
            </a:endParaRPr>
          </a:p>
        </p:txBody>
      </p:sp>
    </p:spTree>
    <p:extLst>
      <p:ext uri="{BB962C8B-B14F-4D97-AF65-F5344CB8AC3E}">
        <p14:creationId xmlns:p14="http://schemas.microsoft.com/office/powerpoint/2010/main" val="2773359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458200" cy="1066800"/>
          </a:xfrm>
        </p:spPr>
        <p:txBody>
          <a:bodyPr/>
          <a:lstStyle/>
          <a:p>
            <a:r>
              <a:rPr lang="en-US" dirty="0" smtClean="0"/>
              <a:t>Algorithm for Restoration Automation</a:t>
            </a:r>
            <a:endParaRPr lang="en-US" dirty="0"/>
          </a:p>
        </p:txBody>
      </p:sp>
      <p:sp>
        <p:nvSpPr>
          <p:cNvPr id="3" name="Content Placeholder 2"/>
          <p:cNvSpPr>
            <a:spLocks noGrp="1"/>
          </p:cNvSpPr>
          <p:nvPr>
            <p:ph idx="1"/>
          </p:nvPr>
        </p:nvSpPr>
        <p:spPr/>
        <p:txBody>
          <a:bodyPr/>
          <a:lstStyle/>
          <a:p>
            <a:pPr>
              <a:spcBef>
                <a:spcPts val="600"/>
              </a:spcBef>
            </a:pPr>
            <a:r>
              <a:rPr lang="en-US" dirty="0" smtClean="0"/>
              <a:t>Assumption</a:t>
            </a:r>
          </a:p>
          <a:p>
            <a:pPr lvl="1">
              <a:spcBef>
                <a:spcPts val="600"/>
              </a:spcBef>
            </a:pPr>
            <a:r>
              <a:rPr lang="en-US" dirty="0" smtClean="0"/>
              <a:t>Each Area/island has a BSU and critical loads</a:t>
            </a:r>
          </a:p>
          <a:p>
            <a:pPr lvl="1">
              <a:spcBef>
                <a:spcPts val="600"/>
              </a:spcBef>
            </a:pPr>
            <a:r>
              <a:rPr lang="en-US" dirty="0" smtClean="0"/>
              <a:t>Input: a PW case </a:t>
            </a:r>
          </a:p>
          <a:p>
            <a:pPr>
              <a:spcBef>
                <a:spcPts val="600"/>
              </a:spcBef>
            </a:pPr>
            <a:r>
              <a:rPr lang="en-US" dirty="0" smtClean="0"/>
              <a:t>Overall process</a:t>
            </a:r>
          </a:p>
          <a:p>
            <a:pPr lvl="1">
              <a:spcBef>
                <a:spcPts val="600"/>
              </a:spcBef>
            </a:pPr>
            <a:r>
              <a:rPr lang="en-US" dirty="0" smtClean="0"/>
              <a:t>Restore each area in parallel</a:t>
            </a:r>
          </a:p>
          <a:p>
            <a:pPr lvl="1">
              <a:spcBef>
                <a:spcPts val="600"/>
              </a:spcBef>
            </a:pPr>
            <a:r>
              <a:rPr lang="en-US" dirty="0" smtClean="0"/>
              <a:t>Stabilize each area</a:t>
            </a:r>
          </a:p>
          <a:p>
            <a:pPr lvl="1">
              <a:spcBef>
                <a:spcPts val="600"/>
              </a:spcBef>
            </a:pPr>
            <a:r>
              <a:rPr lang="en-US" dirty="0" smtClean="0"/>
              <a:t>Synchronize all the areas</a:t>
            </a:r>
          </a:p>
          <a:p>
            <a:pPr>
              <a:spcBef>
                <a:spcPts val="600"/>
              </a:spcBef>
            </a:pPr>
            <a:r>
              <a:rPr lang="en-US" dirty="0" smtClean="0"/>
              <a:t>4 Criteria to be set up first</a:t>
            </a:r>
          </a:p>
          <a:p>
            <a:pPr marL="914400" lvl="1" indent="-457200">
              <a:spcBef>
                <a:spcPts val="600"/>
              </a:spcBef>
              <a:buFont typeface="+mj-lt"/>
              <a:buAutoNum type="arabicPeriod"/>
            </a:pPr>
            <a:r>
              <a:rPr lang="en-US" dirty="0" smtClean="0"/>
              <a:t>Whether a generator or a load to pick up next</a:t>
            </a:r>
          </a:p>
          <a:p>
            <a:pPr lvl="2">
              <a:spcBef>
                <a:spcPts val="600"/>
              </a:spcBef>
            </a:pPr>
            <a:r>
              <a:rPr lang="en-US" dirty="0" smtClean="0">
                <a:solidFill>
                  <a:srgbClr val="000000"/>
                </a:solidFill>
              </a:rPr>
              <a:t>Pick up a generator if available online </a:t>
            </a:r>
            <a:r>
              <a:rPr lang="en-US" dirty="0" err="1" smtClean="0">
                <a:solidFill>
                  <a:srgbClr val="000000"/>
                </a:solidFill>
              </a:rPr>
              <a:t>GenMW</a:t>
            </a:r>
            <a:r>
              <a:rPr lang="en-US" dirty="0" smtClean="0">
                <a:solidFill>
                  <a:srgbClr val="000000"/>
                </a:solidFill>
              </a:rPr>
              <a:t> is smaller than the next load to pickup</a:t>
            </a:r>
          </a:p>
          <a:p>
            <a:pPr lvl="2">
              <a:spcBef>
                <a:spcPts val="600"/>
              </a:spcBef>
            </a:pPr>
            <a:r>
              <a:rPr lang="en-US" dirty="0" smtClean="0">
                <a:solidFill>
                  <a:srgbClr val="000000"/>
                </a:solidFill>
              </a:rPr>
              <a:t>Pick up a load if available online </a:t>
            </a:r>
            <a:r>
              <a:rPr lang="en-US" dirty="0" err="1" smtClean="0">
                <a:solidFill>
                  <a:srgbClr val="000000"/>
                </a:solidFill>
              </a:rPr>
              <a:t>GenMW</a:t>
            </a:r>
            <a:r>
              <a:rPr lang="en-US" dirty="0" smtClean="0">
                <a:solidFill>
                  <a:srgbClr val="000000"/>
                </a:solidFill>
              </a:rPr>
              <a:t> is larger than the next load to pickup</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27</a:t>
            </a:fld>
            <a:endParaRPr lang="en-US" dirty="0">
              <a:solidFill>
                <a:srgbClr val="1E0000"/>
              </a:solidFill>
            </a:endParaRPr>
          </a:p>
        </p:txBody>
      </p:sp>
    </p:spTree>
    <p:extLst>
      <p:ext uri="{BB962C8B-B14F-4D97-AF65-F5344CB8AC3E}">
        <p14:creationId xmlns:p14="http://schemas.microsoft.com/office/powerpoint/2010/main" val="1474822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914400" lvl="1" indent="-457200">
              <a:buFont typeface="+mj-lt"/>
              <a:buAutoNum type="arabicPeriod" startAt="2"/>
            </a:pPr>
            <a:r>
              <a:rPr lang="en-US" dirty="0" smtClean="0"/>
              <a:t>For selecting which offline Gen to pick up next</a:t>
            </a:r>
          </a:p>
          <a:p>
            <a:pPr lvl="2"/>
            <a:r>
              <a:rPr lang="en-US" dirty="0" smtClean="0">
                <a:solidFill>
                  <a:srgbClr val="000000"/>
                </a:solidFill>
              </a:rPr>
              <a:t>Largest </a:t>
            </a:r>
            <a:r>
              <a:rPr lang="en-US" dirty="0" err="1" smtClean="0">
                <a:solidFill>
                  <a:srgbClr val="000000"/>
                </a:solidFill>
              </a:rPr>
              <a:t>MWMax</a:t>
            </a:r>
            <a:endParaRPr lang="en-US" dirty="0" smtClean="0">
              <a:solidFill>
                <a:srgbClr val="000000"/>
              </a:solidFill>
            </a:endParaRPr>
          </a:p>
          <a:p>
            <a:pPr lvl="2"/>
            <a:r>
              <a:rPr lang="en-US" dirty="0" smtClean="0"/>
              <a:t>Time related characteristics such as startup time, ramp time, personnel dispatch time, etc.</a:t>
            </a:r>
          </a:p>
          <a:p>
            <a:pPr lvl="2"/>
            <a:r>
              <a:rPr lang="en-US" dirty="0" smtClean="0"/>
              <a:t>Distance from online area or control center</a:t>
            </a:r>
          </a:p>
          <a:p>
            <a:pPr lvl="2"/>
            <a:r>
              <a:rPr lang="en-US" dirty="0" smtClean="0"/>
              <a:t>Others</a:t>
            </a:r>
          </a:p>
          <a:p>
            <a:pPr marL="914400" lvl="1" indent="-457200">
              <a:buFont typeface="+mj-lt"/>
              <a:buAutoNum type="arabicPeriod" startAt="3"/>
            </a:pPr>
            <a:r>
              <a:rPr lang="en-US" dirty="0" smtClean="0"/>
              <a:t>For selecting which offline load to pick up next</a:t>
            </a:r>
          </a:p>
          <a:p>
            <a:pPr lvl="2"/>
            <a:r>
              <a:rPr lang="en-US" dirty="0" smtClean="0"/>
              <a:t>Largest MW</a:t>
            </a:r>
          </a:p>
          <a:p>
            <a:pPr lvl="2"/>
            <a:r>
              <a:rPr lang="en-US" dirty="0" smtClean="0">
                <a:solidFill>
                  <a:srgbClr val="000000"/>
                </a:solidFill>
              </a:rPr>
              <a:t>Smallest MW</a:t>
            </a:r>
          </a:p>
          <a:p>
            <a:pPr lvl="2"/>
            <a:r>
              <a:rPr lang="en-US" dirty="0" smtClean="0"/>
              <a:t>Distance from online area</a:t>
            </a:r>
          </a:p>
          <a:p>
            <a:pPr lvl="2"/>
            <a:r>
              <a:rPr lang="en-US" dirty="0" smtClean="0"/>
              <a:t>Others</a:t>
            </a:r>
          </a:p>
          <a:p>
            <a:pPr marL="914400" lvl="1" indent="-457200">
              <a:buFont typeface="+mj-lt"/>
              <a:buAutoNum type="arabicPeriod" startAt="4"/>
            </a:pPr>
            <a:r>
              <a:rPr lang="en-US" dirty="0" smtClean="0"/>
              <a:t>For stopping the restoration process</a:t>
            </a:r>
          </a:p>
          <a:p>
            <a:pPr lvl="2"/>
            <a:r>
              <a:rPr lang="en-US" dirty="0" smtClean="0">
                <a:solidFill>
                  <a:srgbClr val="000000"/>
                </a:solidFill>
              </a:rPr>
              <a:t>90% of the total loads is online</a:t>
            </a:r>
          </a:p>
          <a:p>
            <a:pPr lvl="2"/>
            <a:r>
              <a:rPr lang="en-US" dirty="0" smtClean="0"/>
              <a:t>others</a:t>
            </a:r>
            <a:endParaRPr lang="en-US" dirty="0"/>
          </a:p>
        </p:txBody>
      </p:sp>
      <p:sp>
        <p:nvSpPr>
          <p:cNvPr id="6" name="Title 1"/>
          <p:cNvSpPr>
            <a:spLocks noGrp="1"/>
          </p:cNvSpPr>
          <p:nvPr>
            <p:ph type="title"/>
          </p:nvPr>
        </p:nvSpPr>
        <p:spPr>
          <a:xfrm>
            <a:off x="457200" y="76200"/>
            <a:ext cx="8458200" cy="1066800"/>
          </a:xfrm>
        </p:spPr>
        <p:txBody>
          <a:bodyPr/>
          <a:lstStyle/>
          <a:p>
            <a:r>
              <a:rPr lang="en-US" dirty="0" smtClean="0"/>
              <a:t>Algorithm for Restoration Automation</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28</a:t>
            </a:fld>
            <a:endParaRPr lang="en-US" dirty="0">
              <a:solidFill>
                <a:srgbClr val="1E0000"/>
              </a:solidFill>
            </a:endParaRPr>
          </a:p>
        </p:txBody>
      </p:sp>
    </p:spTree>
    <p:extLst>
      <p:ext uri="{BB962C8B-B14F-4D97-AF65-F5344CB8AC3E}">
        <p14:creationId xmlns:p14="http://schemas.microsoft.com/office/powerpoint/2010/main" val="1762822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280160"/>
            <a:ext cx="8549640" cy="5044440"/>
          </a:xfrm>
        </p:spPr>
        <p:txBody>
          <a:bodyPr/>
          <a:lstStyle/>
          <a:p>
            <a:r>
              <a:rPr lang="en-US" dirty="0" smtClean="0"/>
              <a:t>Pre-process</a:t>
            </a:r>
          </a:p>
          <a:p>
            <a:pPr marL="914400" lvl="1" indent="-457200">
              <a:buFont typeface="+mj-lt"/>
              <a:buAutoNum type="arabicPeriod"/>
            </a:pPr>
            <a:r>
              <a:rPr lang="en-US" dirty="0" smtClean="0"/>
              <a:t>Get data from case</a:t>
            </a:r>
          </a:p>
          <a:p>
            <a:pPr marL="914400" lvl="1" indent="-457200">
              <a:buFont typeface="+mj-lt"/>
              <a:buAutoNum type="arabicPeriod"/>
            </a:pPr>
            <a:r>
              <a:rPr lang="en-US" dirty="0" smtClean="0"/>
              <a:t>Check device status</a:t>
            </a:r>
          </a:p>
          <a:p>
            <a:pPr marL="914400" lvl="1" indent="-457200">
              <a:buFont typeface="+mj-lt"/>
              <a:buAutoNum type="arabicPeriod"/>
            </a:pPr>
            <a:r>
              <a:rPr lang="en-US" dirty="0" smtClean="0"/>
              <a:t>Compare total generation and total load in each area</a:t>
            </a:r>
          </a:p>
          <a:p>
            <a:pPr lvl="1"/>
            <a:endParaRPr lang="en-US" dirty="0" smtClean="0"/>
          </a:p>
          <a:p>
            <a:r>
              <a:rPr lang="en-US" dirty="0" smtClean="0"/>
              <a:t>1</a:t>
            </a:r>
            <a:r>
              <a:rPr lang="en-US" baseline="30000" dirty="0" smtClean="0"/>
              <a:t>st</a:t>
            </a:r>
            <a:r>
              <a:rPr lang="en-US" dirty="0" smtClean="0"/>
              <a:t> stage: From BSU to Critical Loads</a:t>
            </a:r>
          </a:p>
          <a:p>
            <a:pPr marL="914400" lvl="1" indent="-457200">
              <a:buFont typeface="+mj-lt"/>
              <a:buAutoNum type="arabicPeriod"/>
            </a:pPr>
            <a:r>
              <a:rPr lang="en-US" dirty="0" smtClean="0"/>
              <a:t>Close BSU</a:t>
            </a:r>
          </a:p>
          <a:p>
            <a:pPr marL="914400" lvl="1" indent="-457200">
              <a:buFont typeface="+mj-lt"/>
              <a:buAutoNum type="arabicPeriod"/>
            </a:pPr>
            <a:r>
              <a:rPr lang="en-US" dirty="0" smtClean="0"/>
              <a:t>Find cranking path to critical loads</a:t>
            </a:r>
          </a:p>
          <a:p>
            <a:pPr marL="914400" lvl="1" indent="-457200">
              <a:buFont typeface="+mj-lt"/>
              <a:buAutoNum type="arabicPeriod"/>
            </a:pPr>
            <a:r>
              <a:rPr lang="en-US" dirty="0" smtClean="0"/>
              <a:t>Energy the path and pick up the load</a:t>
            </a:r>
          </a:p>
          <a:p>
            <a:pPr marL="914400" lvl="1" indent="-457200">
              <a:buFont typeface="+mj-lt"/>
              <a:buAutoNum type="arabicPeriod"/>
            </a:pPr>
            <a:r>
              <a:rPr lang="en-US" dirty="0" smtClean="0"/>
              <a:t>Commit more generators if necessary</a:t>
            </a:r>
          </a:p>
          <a:p>
            <a:pPr marL="914400" lvl="1">
              <a:buFont typeface="+mj-lt"/>
              <a:buAutoNum type="arabicPeriod"/>
            </a:pPr>
            <a:endParaRPr lang="en-US" dirty="0"/>
          </a:p>
        </p:txBody>
      </p:sp>
      <p:sp>
        <p:nvSpPr>
          <p:cNvPr id="6" name="Title 1"/>
          <p:cNvSpPr>
            <a:spLocks noGrp="1"/>
          </p:cNvSpPr>
          <p:nvPr>
            <p:ph type="title"/>
          </p:nvPr>
        </p:nvSpPr>
        <p:spPr>
          <a:xfrm>
            <a:off x="457200" y="76200"/>
            <a:ext cx="8458200" cy="1066800"/>
          </a:xfrm>
        </p:spPr>
        <p:txBody>
          <a:bodyPr/>
          <a:lstStyle/>
          <a:p>
            <a:r>
              <a:rPr lang="en-US" dirty="0" smtClean="0"/>
              <a:t>Algorithm for Restoration Automation</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29</a:t>
            </a:fld>
            <a:endParaRPr lang="en-US" dirty="0">
              <a:solidFill>
                <a:srgbClr val="1E0000"/>
              </a:solidFill>
            </a:endParaRPr>
          </a:p>
        </p:txBody>
      </p:sp>
    </p:spTree>
    <p:extLst>
      <p:ext uri="{BB962C8B-B14F-4D97-AF65-F5344CB8AC3E}">
        <p14:creationId xmlns:p14="http://schemas.microsoft.com/office/powerpoint/2010/main" val="6293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We’ve Come</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06" t="44455" r="28537" b="5544"/>
          <a:stretch/>
        </p:blipFill>
        <p:spPr bwMode="auto">
          <a:xfrm>
            <a:off x="152400" y="1362694"/>
            <a:ext cx="8255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a:extLst>
              <a:ext uri="{FF2B5EF4-FFF2-40B4-BE49-F238E27FC236}">
                <a16:creationId xmlns:a16="http://schemas.microsoft.com/office/drawing/2014/main" id="{20591D1B-6648-46AD-9702-250844A05B68}"/>
              </a:ext>
            </a:extLst>
          </p:cNvPr>
          <p:cNvSpPr txBox="1">
            <a:spLocks/>
          </p:cNvSpPr>
          <p:nvPr/>
        </p:nvSpPr>
        <p:spPr bwMode="auto">
          <a:xfrm>
            <a:off x="7086600" y="6327648"/>
            <a:ext cx="1901952"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0AF38EFD-512B-4531-8A51-5AEF24EFF359}" type="slidenum">
              <a:rPr lang="en-US" sz="2000" smtClean="0">
                <a:solidFill>
                  <a:srgbClr val="1E0000"/>
                </a:solidFill>
              </a:rPr>
              <a:pPr algn="r">
                <a:defRPr/>
              </a:pPr>
              <a:t>3</a:t>
            </a:fld>
            <a:endParaRPr lang="en-US" sz="2000" dirty="0">
              <a:solidFill>
                <a:srgbClr val="1E0000"/>
              </a:solidFill>
            </a:endParaRPr>
          </a:p>
        </p:txBody>
      </p:sp>
    </p:spTree>
    <p:extLst>
      <p:ext uri="{BB962C8B-B14F-4D97-AF65-F5344CB8AC3E}">
        <p14:creationId xmlns:p14="http://schemas.microsoft.com/office/powerpoint/2010/main" val="3688158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280160"/>
            <a:ext cx="8321040" cy="5044440"/>
          </a:xfrm>
        </p:spPr>
        <p:txBody>
          <a:bodyPr/>
          <a:lstStyle/>
          <a:p>
            <a:r>
              <a:rPr lang="en-US" dirty="0"/>
              <a:t>2</a:t>
            </a:r>
            <a:r>
              <a:rPr lang="en-US" baseline="30000" dirty="0"/>
              <a:t>nd</a:t>
            </a:r>
            <a:r>
              <a:rPr lang="en-US" dirty="0"/>
              <a:t> stage: Restore the remaining </a:t>
            </a:r>
            <a:r>
              <a:rPr lang="en-US" dirty="0" smtClean="0"/>
              <a:t>system</a:t>
            </a:r>
            <a:endParaRPr lang="en-US" dirty="0"/>
          </a:p>
          <a:p>
            <a:pPr marL="914400" lvl="1" indent="-457200">
              <a:buFont typeface="+mj-lt"/>
              <a:buAutoNum type="arabicPeriod"/>
            </a:pPr>
            <a:r>
              <a:rPr lang="en-US" dirty="0"/>
              <a:t>While </a:t>
            </a:r>
            <a:r>
              <a:rPr lang="en-US" i="1" dirty="0"/>
              <a:t>Criterion 4: stopping restoration process</a:t>
            </a:r>
            <a:r>
              <a:rPr lang="en-US" dirty="0"/>
              <a:t> is not met</a:t>
            </a:r>
          </a:p>
          <a:p>
            <a:pPr marL="914400" lvl="1" indent="-457200">
              <a:buFont typeface="+mj-lt"/>
              <a:buAutoNum type="arabicPeriod"/>
            </a:pPr>
            <a:r>
              <a:rPr lang="en-US" dirty="0"/>
              <a:t>Select gen or load to pick up next with </a:t>
            </a:r>
            <a:r>
              <a:rPr lang="en-US" i="1" dirty="0"/>
              <a:t>Criterion 1, 2 and 3</a:t>
            </a:r>
          </a:p>
          <a:p>
            <a:pPr marL="914400" lvl="1" indent="-457200">
              <a:buFont typeface="+mj-lt"/>
              <a:buAutoNum type="arabicPeriod"/>
            </a:pPr>
            <a:r>
              <a:rPr lang="en-US" dirty="0"/>
              <a:t>Find cranking path (shortest path) from online area </a:t>
            </a:r>
          </a:p>
          <a:p>
            <a:pPr marL="914400" lvl="1" indent="-457200">
              <a:buFont typeface="+mj-lt"/>
              <a:buAutoNum type="arabicPeriod"/>
            </a:pPr>
            <a:r>
              <a:rPr lang="en-US" dirty="0"/>
              <a:t>Energize the path</a:t>
            </a:r>
          </a:p>
          <a:p>
            <a:pPr marL="914400" lvl="1" indent="-457200">
              <a:buFont typeface="+mj-lt"/>
              <a:buAutoNum type="arabicPeriod"/>
            </a:pPr>
            <a:r>
              <a:rPr lang="en-US" dirty="0"/>
              <a:t>Pick up </a:t>
            </a:r>
            <a:r>
              <a:rPr lang="en-US" dirty="0" smtClean="0"/>
              <a:t>load</a:t>
            </a:r>
          </a:p>
          <a:p>
            <a:pPr marL="914400" lvl="1" indent="-457200">
              <a:buFont typeface="+mj-lt"/>
              <a:buAutoNum type="arabicPeriod"/>
            </a:pPr>
            <a:endParaRPr lang="en-US" dirty="0" smtClean="0"/>
          </a:p>
          <a:p>
            <a:r>
              <a:rPr lang="en-US" dirty="0" smtClean="0"/>
              <a:t>3</a:t>
            </a:r>
            <a:r>
              <a:rPr lang="en-US" baseline="30000" dirty="0" smtClean="0"/>
              <a:t>rd</a:t>
            </a:r>
            <a:r>
              <a:rPr lang="en-US" dirty="0" smtClean="0"/>
              <a:t> stage (optional)</a:t>
            </a:r>
          </a:p>
          <a:p>
            <a:pPr marL="914400" lvl="1" indent="-457200">
              <a:buFont typeface="+mj-lt"/>
              <a:buAutoNum type="arabicPeriod"/>
            </a:pPr>
            <a:r>
              <a:rPr lang="en-US" dirty="0" smtClean="0"/>
              <a:t>Close offline branches and generators</a:t>
            </a:r>
          </a:p>
          <a:p>
            <a:pPr marL="914400" lvl="1" indent="-457200">
              <a:buFont typeface="+mj-lt"/>
              <a:buAutoNum type="arabicPeriod"/>
            </a:pPr>
            <a:r>
              <a:rPr lang="en-US" dirty="0" smtClean="0"/>
              <a:t>Change transformer tap setting</a:t>
            </a:r>
          </a:p>
          <a:p>
            <a:pPr marL="914400" lvl="1" indent="-457200">
              <a:buFont typeface="+mj-lt"/>
              <a:buAutoNum type="arabicPeriod"/>
            </a:pPr>
            <a:endParaRPr lang="en-US" dirty="0" smtClean="0"/>
          </a:p>
          <a:p>
            <a:r>
              <a:rPr lang="en-US" dirty="0" smtClean="0"/>
              <a:t>4</a:t>
            </a:r>
            <a:r>
              <a:rPr lang="en-US" baseline="30000" dirty="0" smtClean="0"/>
              <a:t>th</a:t>
            </a:r>
            <a:r>
              <a:rPr lang="en-US" dirty="0" smtClean="0"/>
              <a:t> stage: Connect areas</a:t>
            </a:r>
          </a:p>
          <a:p>
            <a:pPr marL="914400" lvl="1" indent="-457200">
              <a:buFont typeface="+mj-lt"/>
              <a:buAutoNum type="arabicPeriod"/>
            </a:pPr>
            <a:endParaRPr lang="en-US" dirty="0"/>
          </a:p>
        </p:txBody>
      </p:sp>
      <p:sp>
        <p:nvSpPr>
          <p:cNvPr id="5" name="Title 1"/>
          <p:cNvSpPr>
            <a:spLocks noGrp="1"/>
          </p:cNvSpPr>
          <p:nvPr>
            <p:ph type="title"/>
          </p:nvPr>
        </p:nvSpPr>
        <p:spPr>
          <a:xfrm>
            <a:off x="457200" y="76200"/>
            <a:ext cx="8458200" cy="1066800"/>
          </a:xfrm>
        </p:spPr>
        <p:txBody>
          <a:bodyPr/>
          <a:lstStyle/>
          <a:p>
            <a:r>
              <a:rPr lang="en-US" dirty="0" smtClean="0"/>
              <a:t>Algorithm for Restoration Automation</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30</a:t>
            </a:fld>
            <a:endParaRPr lang="en-US" dirty="0">
              <a:solidFill>
                <a:srgbClr val="1E0000"/>
              </a:solidFill>
            </a:endParaRPr>
          </a:p>
        </p:txBody>
      </p:sp>
    </p:spTree>
    <p:extLst>
      <p:ext uri="{BB962C8B-B14F-4D97-AF65-F5344CB8AC3E}">
        <p14:creationId xmlns:p14="http://schemas.microsoft.com/office/powerpoint/2010/main" val="16030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WSCC 9-bus Case</a:t>
            </a:r>
            <a:endParaRPr lang="en-US" dirty="0"/>
          </a:p>
        </p:txBody>
      </p:sp>
      <p:sp>
        <p:nvSpPr>
          <p:cNvPr id="3" name="Content Placeholder 2"/>
          <p:cNvSpPr>
            <a:spLocks noGrp="1"/>
          </p:cNvSpPr>
          <p:nvPr>
            <p:ph idx="1"/>
          </p:nvPr>
        </p:nvSpPr>
        <p:spPr/>
        <p:txBody>
          <a:bodyPr/>
          <a:lstStyle/>
          <a:p>
            <a:r>
              <a:rPr lang="en-US" dirty="0" smtClean="0"/>
              <a:t>Before restoration</a:t>
            </a:r>
            <a:endParaRPr lang="en-US" dirty="0"/>
          </a:p>
        </p:txBody>
      </p:sp>
      <p:pic>
        <p:nvPicPr>
          <p:cNvPr id="4" name="Picture 3"/>
          <p:cNvPicPr>
            <a:picLocks noChangeAspect="1"/>
          </p:cNvPicPr>
          <p:nvPr/>
        </p:nvPicPr>
        <p:blipFill rotWithShape="1">
          <a:blip r:embed="rId2"/>
          <a:srcRect l="8333" r="18333"/>
          <a:stretch/>
        </p:blipFill>
        <p:spPr>
          <a:xfrm>
            <a:off x="888542" y="1990725"/>
            <a:ext cx="6955436" cy="4343400"/>
          </a:xfrm>
          <a:prstGeom prst="rect">
            <a:avLst/>
          </a:prstGeom>
        </p:spPr>
      </p:pic>
      <p:sp>
        <p:nvSpPr>
          <p:cNvPr id="6" name="Oval 5"/>
          <p:cNvSpPr/>
          <p:nvPr/>
        </p:nvSpPr>
        <p:spPr bwMode="auto">
          <a:xfrm>
            <a:off x="6553199" y="3505200"/>
            <a:ext cx="1290779" cy="1295400"/>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7513320" y="4614594"/>
            <a:ext cx="1376222" cy="646331"/>
          </a:xfrm>
          <a:prstGeom prst="rect">
            <a:avLst/>
          </a:prstGeom>
          <a:noFill/>
        </p:spPr>
        <p:txBody>
          <a:bodyPr wrap="square" rtlCol="0">
            <a:spAutoFit/>
          </a:bodyPr>
          <a:lstStyle/>
          <a:p>
            <a:r>
              <a:rPr lang="en-US" sz="1800" dirty="0" smtClean="0"/>
              <a:t>Dummy gen and load</a:t>
            </a:r>
            <a:endParaRPr lang="en-US" sz="1800" dirty="0"/>
          </a:p>
        </p:txBody>
      </p:sp>
      <p:sp>
        <p:nvSpPr>
          <p:cNvPr id="8" name="TextBox 7"/>
          <p:cNvSpPr txBox="1"/>
          <p:nvPr/>
        </p:nvSpPr>
        <p:spPr>
          <a:xfrm>
            <a:off x="152400" y="4263728"/>
            <a:ext cx="2819400" cy="1348061"/>
          </a:xfrm>
          <a:prstGeom prst="rect">
            <a:avLst/>
          </a:prstGeom>
          <a:noFill/>
        </p:spPr>
        <p:txBody>
          <a:bodyPr wrap="square" rtlCol="0">
            <a:spAutoFit/>
          </a:bodyPr>
          <a:lstStyle/>
          <a:p>
            <a:r>
              <a:rPr lang="en-US" sz="2400" dirty="0" smtClean="0"/>
              <a:t>BSU: bus 1</a:t>
            </a:r>
          </a:p>
          <a:p>
            <a:r>
              <a:rPr lang="en-US" sz="2400" dirty="0" smtClean="0"/>
              <a:t>Critical Load: Bus 6</a:t>
            </a:r>
          </a:p>
          <a:p>
            <a:r>
              <a:rPr lang="en-US" sz="2400" dirty="0" smtClean="0"/>
              <a:t>No sub-area</a:t>
            </a:r>
            <a:endParaRPr lang="en-US" sz="2400" dirty="0"/>
          </a:p>
        </p:txBody>
      </p:sp>
      <p:sp>
        <p:nvSpPr>
          <p:cNvPr id="9"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31</a:t>
            </a:fld>
            <a:endParaRPr lang="en-US" dirty="0">
              <a:solidFill>
                <a:srgbClr val="1E0000"/>
              </a:solidFill>
            </a:endParaRPr>
          </a:p>
        </p:txBody>
      </p:sp>
    </p:spTree>
    <p:extLst>
      <p:ext uri="{BB962C8B-B14F-4D97-AF65-F5344CB8AC3E}">
        <p14:creationId xmlns:p14="http://schemas.microsoft.com/office/powerpoint/2010/main" val="643999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WSCC 9-bus Case</a:t>
            </a:r>
          </a:p>
        </p:txBody>
      </p:sp>
      <p:sp>
        <p:nvSpPr>
          <p:cNvPr id="3" name="Content Placeholder 2"/>
          <p:cNvSpPr>
            <a:spLocks noGrp="1"/>
          </p:cNvSpPr>
          <p:nvPr>
            <p:ph idx="1"/>
          </p:nvPr>
        </p:nvSpPr>
        <p:spPr/>
        <p:txBody>
          <a:bodyPr/>
          <a:lstStyle/>
          <a:p>
            <a:r>
              <a:rPr lang="en-US" dirty="0" smtClean="0"/>
              <a:t>Steady state after restoration</a:t>
            </a:r>
            <a:endParaRPr lang="en-US" dirty="0"/>
          </a:p>
        </p:txBody>
      </p:sp>
      <p:pic>
        <p:nvPicPr>
          <p:cNvPr id="4" name="Picture 3"/>
          <p:cNvPicPr>
            <a:picLocks noChangeAspect="1"/>
          </p:cNvPicPr>
          <p:nvPr/>
        </p:nvPicPr>
        <p:blipFill rotWithShape="1">
          <a:blip r:embed="rId2"/>
          <a:srcRect l="10659" r="23105"/>
          <a:stretch/>
        </p:blipFill>
        <p:spPr>
          <a:xfrm>
            <a:off x="990600" y="1879548"/>
            <a:ext cx="7200900" cy="4978452"/>
          </a:xfrm>
          <a:prstGeom prst="rect">
            <a:avLst/>
          </a:prstGeom>
        </p:spPr>
      </p:pic>
      <p:sp>
        <p:nvSpPr>
          <p:cNvPr id="6" name="TextBox 5"/>
          <p:cNvSpPr txBox="1"/>
          <p:nvPr/>
        </p:nvSpPr>
        <p:spPr>
          <a:xfrm>
            <a:off x="152400" y="4263728"/>
            <a:ext cx="2819400" cy="1348061"/>
          </a:xfrm>
          <a:prstGeom prst="rect">
            <a:avLst/>
          </a:prstGeom>
          <a:noFill/>
        </p:spPr>
        <p:txBody>
          <a:bodyPr wrap="square" rtlCol="0">
            <a:spAutoFit/>
          </a:bodyPr>
          <a:lstStyle/>
          <a:p>
            <a:r>
              <a:rPr lang="en-US" sz="2400" dirty="0" smtClean="0"/>
              <a:t>BSU: bus 1</a:t>
            </a:r>
          </a:p>
          <a:p>
            <a:r>
              <a:rPr lang="en-US" sz="2400" dirty="0" smtClean="0"/>
              <a:t>Critical Load: Bus 6</a:t>
            </a:r>
          </a:p>
          <a:p>
            <a:r>
              <a:rPr lang="en-US" sz="2400" dirty="0" smtClean="0"/>
              <a:t>No sub-area</a:t>
            </a:r>
            <a:endParaRPr lang="en-US" sz="2400" dirty="0"/>
          </a:p>
        </p:txBody>
      </p:sp>
      <p:sp>
        <p:nvSpPr>
          <p:cNvPr id="7"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32</a:t>
            </a:fld>
            <a:endParaRPr lang="en-US" dirty="0">
              <a:solidFill>
                <a:srgbClr val="1E0000"/>
              </a:solidFill>
            </a:endParaRPr>
          </a:p>
        </p:txBody>
      </p:sp>
    </p:spTree>
    <p:extLst>
      <p:ext uri="{BB962C8B-B14F-4D97-AF65-F5344CB8AC3E}">
        <p14:creationId xmlns:p14="http://schemas.microsoft.com/office/powerpoint/2010/main" val="2932825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365760" y="1280160"/>
            <a:ext cx="8001000" cy="5044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1E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1E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1E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1E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1E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a:lstStyle>
          <a:p>
            <a:r>
              <a:rPr lang="en-US" kern="0" dirty="0" smtClean="0"/>
              <a:t>During restoration</a:t>
            </a:r>
            <a:endParaRPr lang="en-US" kern="0" dirty="0"/>
          </a:p>
        </p:txBody>
      </p:sp>
      <p:sp>
        <p:nvSpPr>
          <p:cNvPr id="12" name="Content Placeholder 2"/>
          <p:cNvSpPr txBox="1">
            <a:spLocks/>
          </p:cNvSpPr>
          <p:nvPr/>
        </p:nvSpPr>
        <p:spPr bwMode="auto">
          <a:xfrm>
            <a:off x="381000" y="1295400"/>
            <a:ext cx="8001000" cy="5044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1E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1E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1E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1E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1E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a:lstStyle>
          <a:p>
            <a:endParaRPr lang="en-US" kern="0" dirty="0"/>
          </a:p>
        </p:txBody>
      </p:sp>
      <p:sp>
        <p:nvSpPr>
          <p:cNvPr id="2" name="Title 1"/>
          <p:cNvSpPr>
            <a:spLocks noGrp="1"/>
          </p:cNvSpPr>
          <p:nvPr>
            <p:ph type="title"/>
          </p:nvPr>
        </p:nvSpPr>
        <p:spPr/>
        <p:txBody>
          <a:bodyPr/>
          <a:lstStyle/>
          <a:p>
            <a:r>
              <a:rPr lang="en-US" dirty="0"/>
              <a:t>Example - WSCC 9-bus Case</a:t>
            </a:r>
          </a:p>
        </p:txBody>
      </p:sp>
      <p:pic>
        <p:nvPicPr>
          <p:cNvPr id="11" name="794410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4520" y="2209800"/>
            <a:ext cx="8001000" cy="3803650"/>
          </a:xfrm>
        </p:spPr>
      </p:pic>
      <p:sp>
        <p:nvSpPr>
          <p:cNvPr id="15" name="TextBox 14"/>
          <p:cNvSpPr txBox="1"/>
          <p:nvPr/>
        </p:nvSpPr>
        <p:spPr>
          <a:xfrm>
            <a:off x="152400" y="4263728"/>
            <a:ext cx="2819400" cy="1348061"/>
          </a:xfrm>
          <a:prstGeom prst="rect">
            <a:avLst/>
          </a:prstGeom>
          <a:noFill/>
        </p:spPr>
        <p:txBody>
          <a:bodyPr wrap="square" rtlCol="0">
            <a:spAutoFit/>
          </a:bodyPr>
          <a:lstStyle/>
          <a:p>
            <a:r>
              <a:rPr lang="en-US" sz="2400" dirty="0" smtClean="0"/>
              <a:t>BSU: bus 1</a:t>
            </a:r>
          </a:p>
          <a:p>
            <a:r>
              <a:rPr lang="en-US" sz="2400" dirty="0" smtClean="0"/>
              <a:t>Critical Load: Bus 6</a:t>
            </a:r>
          </a:p>
          <a:p>
            <a:r>
              <a:rPr lang="en-US" sz="2400" dirty="0" smtClean="0"/>
              <a:t>No sub-area</a:t>
            </a:r>
            <a:endParaRPr lang="en-US" sz="2400" dirty="0"/>
          </a:p>
        </p:txBody>
      </p:sp>
      <p:sp>
        <p:nvSpPr>
          <p:cNvPr id="7"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33</a:t>
            </a:fld>
            <a:endParaRPr lang="en-US" dirty="0">
              <a:solidFill>
                <a:srgbClr val="1E0000"/>
              </a:solidFill>
            </a:endParaRPr>
          </a:p>
        </p:txBody>
      </p:sp>
    </p:spTree>
    <p:extLst>
      <p:ext uri="{BB962C8B-B14F-4D97-AF65-F5344CB8AC3E}">
        <p14:creationId xmlns:p14="http://schemas.microsoft.com/office/powerpoint/2010/main" val="412153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 Synthetic 200-bus Case</a:t>
            </a:r>
            <a:endParaRPr lang="en-US" dirty="0"/>
          </a:p>
        </p:txBody>
      </p:sp>
      <p:sp>
        <p:nvSpPr>
          <p:cNvPr id="3" name="Content Placeholder 2"/>
          <p:cNvSpPr>
            <a:spLocks noGrp="1"/>
          </p:cNvSpPr>
          <p:nvPr>
            <p:ph idx="1"/>
          </p:nvPr>
        </p:nvSpPr>
        <p:spPr/>
        <p:txBody>
          <a:bodyPr/>
          <a:lstStyle/>
          <a:p>
            <a:r>
              <a:rPr lang="en-US" dirty="0"/>
              <a:t>Before restoration</a:t>
            </a:r>
          </a:p>
        </p:txBody>
      </p:sp>
      <p:pic>
        <p:nvPicPr>
          <p:cNvPr id="4" name="Picture 3"/>
          <p:cNvPicPr>
            <a:picLocks noChangeAspect="1"/>
          </p:cNvPicPr>
          <p:nvPr/>
        </p:nvPicPr>
        <p:blipFill rotWithShape="1">
          <a:blip r:embed="rId2"/>
          <a:srcRect l="17885" r="16279"/>
          <a:stretch/>
        </p:blipFill>
        <p:spPr>
          <a:xfrm>
            <a:off x="1752600" y="1769687"/>
            <a:ext cx="7315200" cy="5088313"/>
          </a:xfrm>
          <a:prstGeom prst="rect">
            <a:avLst/>
          </a:prstGeom>
        </p:spPr>
      </p:pic>
      <p:sp>
        <p:nvSpPr>
          <p:cNvPr id="6" name="TextBox 5"/>
          <p:cNvSpPr txBox="1"/>
          <p:nvPr/>
        </p:nvSpPr>
        <p:spPr>
          <a:xfrm>
            <a:off x="0" y="3886200"/>
            <a:ext cx="2819400" cy="2308324"/>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6 Zones are restored independently in parallel, and they are connected at the end</a:t>
            </a:r>
          </a:p>
          <a:p>
            <a:pPr marL="342900" indent="-342900">
              <a:buFont typeface="Arial" panose="020B0604020202020204" pitchFamily="34" charset="0"/>
              <a:buChar char="•"/>
            </a:pPr>
            <a:r>
              <a:rPr lang="en-US" sz="2000" dirty="0" smtClean="0"/>
              <a:t>Each zone has a BSU and 1 or 2 Critical Loads</a:t>
            </a:r>
            <a:endParaRPr lang="en-US" sz="2000" dirty="0"/>
          </a:p>
        </p:txBody>
      </p:sp>
      <p:sp>
        <p:nvSpPr>
          <p:cNvPr id="7"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34</a:t>
            </a:fld>
            <a:endParaRPr lang="en-US" dirty="0">
              <a:solidFill>
                <a:srgbClr val="1E0000"/>
              </a:solidFill>
            </a:endParaRPr>
          </a:p>
        </p:txBody>
      </p:sp>
    </p:spTree>
    <p:extLst>
      <p:ext uri="{BB962C8B-B14F-4D97-AF65-F5344CB8AC3E}">
        <p14:creationId xmlns:p14="http://schemas.microsoft.com/office/powerpoint/2010/main" val="2401850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Synthetic 200-bus Case</a:t>
            </a:r>
          </a:p>
        </p:txBody>
      </p:sp>
      <p:sp>
        <p:nvSpPr>
          <p:cNvPr id="3" name="Content Placeholder 2"/>
          <p:cNvSpPr>
            <a:spLocks noGrp="1"/>
          </p:cNvSpPr>
          <p:nvPr>
            <p:ph idx="1"/>
          </p:nvPr>
        </p:nvSpPr>
        <p:spPr/>
        <p:txBody>
          <a:bodyPr/>
          <a:lstStyle/>
          <a:p>
            <a:r>
              <a:rPr lang="en-US" dirty="0" smtClean="0"/>
              <a:t>Steady state after </a:t>
            </a:r>
            <a:r>
              <a:rPr lang="en-US" dirty="0"/>
              <a:t>restoration</a:t>
            </a:r>
          </a:p>
        </p:txBody>
      </p:sp>
      <p:pic>
        <p:nvPicPr>
          <p:cNvPr id="4" name="Picture 3"/>
          <p:cNvPicPr>
            <a:picLocks noChangeAspect="1"/>
          </p:cNvPicPr>
          <p:nvPr/>
        </p:nvPicPr>
        <p:blipFill rotWithShape="1">
          <a:blip r:embed="rId2"/>
          <a:srcRect l="24309" r="13871"/>
          <a:stretch/>
        </p:blipFill>
        <p:spPr>
          <a:xfrm>
            <a:off x="2209800" y="1777948"/>
            <a:ext cx="6858000" cy="5080052"/>
          </a:xfrm>
          <a:prstGeom prst="rect">
            <a:avLst/>
          </a:prstGeom>
        </p:spPr>
      </p:pic>
      <p:sp>
        <p:nvSpPr>
          <p:cNvPr id="6" name="TextBox 5"/>
          <p:cNvSpPr txBox="1"/>
          <p:nvPr/>
        </p:nvSpPr>
        <p:spPr>
          <a:xfrm>
            <a:off x="0" y="3886200"/>
            <a:ext cx="2819400" cy="2308324"/>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6 Zones are restored independently in parallel, and they are connected at the end</a:t>
            </a:r>
          </a:p>
          <a:p>
            <a:pPr marL="342900" indent="-342900">
              <a:buFont typeface="Arial" panose="020B0604020202020204" pitchFamily="34" charset="0"/>
              <a:buChar char="•"/>
            </a:pPr>
            <a:r>
              <a:rPr lang="en-US" sz="2000" dirty="0" smtClean="0"/>
              <a:t>Each zone has a BSU and 1 or 2 Critical Loads</a:t>
            </a:r>
            <a:endParaRPr lang="en-US" sz="2000" dirty="0"/>
          </a:p>
        </p:txBody>
      </p:sp>
      <p:sp>
        <p:nvSpPr>
          <p:cNvPr id="7"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35</a:t>
            </a:fld>
            <a:endParaRPr lang="en-US" dirty="0">
              <a:solidFill>
                <a:srgbClr val="1E0000"/>
              </a:solidFill>
            </a:endParaRPr>
          </a:p>
        </p:txBody>
      </p:sp>
    </p:spTree>
    <p:extLst>
      <p:ext uri="{BB962C8B-B14F-4D97-AF65-F5344CB8AC3E}">
        <p14:creationId xmlns:p14="http://schemas.microsoft.com/office/powerpoint/2010/main" val="4210454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During restoration</a:t>
            </a:r>
            <a:endParaRPr lang="en-US" dirty="0"/>
          </a:p>
        </p:txBody>
      </p:sp>
      <p:sp>
        <p:nvSpPr>
          <p:cNvPr id="2" name="Title 1"/>
          <p:cNvSpPr>
            <a:spLocks noGrp="1"/>
          </p:cNvSpPr>
          <p:nvPr>
            <p:ph type="title"/>
          </p:nvPr>
        </p:nvSpPr>
        <p:spPr/>
        <p:txBody>
          <a:bodyPr/>
          <a:lstStyle/>
          <a:p>
            <a:r>
              <a:rPr lang="en-US" dirty="0"/>
              <a:t>Example – Synthetic 200-bus Case</a:t>
            </a:r>
          </a:p>
        </p:txBody>
      </p:sp>
      <p:pic>
        <p:nvPicPr>
          <p:cNvPr id="5" name="C1C70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2032" y="1750087"/>
            <a:ext cx="7871968" cy="4955513"/>
          </a:xfrm>
          <a:prstGeom prst="rect">
            <a:avLst/>
          </a:prstGeom>
        </p:spPr>
      </p:pic>
      <p:sp>
        <p:nvSpPr>
          <p:cNvPr id="4" name="TextBox 3"/>
          <p:cNvSpPr txBox="1"/>
          <p:nvPr/>
        </p:nvSpPr>
        <p:spPr>
          <a:xfrm>
            <a:off x="0" y="3886200"/>
            <a:ext cx="2819400" cy="2308324"/>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6 Zones are restored independently in parallel, and they are connected at the end</a:t>
            </a:r>
          </a:p>
          <a:p>
            <a:pPr marL="342900" indent="-342900">
              <a:buFont typeface="Arial" panose="020B0604020202020204" pitchFamily="34" charset="0"/>
              <a:buChar char="•"/>
            </a:pPr>
            <a:r>
              <a:rPr lang="en-US" sz="2000" dirty="0" smtClean="0"/>
              <a:t>Each zone has a BSU and 1 or 2 Critical Loads</a:t>
            </a:r>
            <a:endParaRPr lang="en-US" sz="2000" dirty="0"/>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36</a:t>
            </a:fld>
            <a:endParaRPr lang="en-US" dirty="0">
              <a:solidFill>
                <a:srgbClr val="1E0000"/>
              </a:solidFill>
            </a:endParaRPr>
          </a:p>
        </p:txBody>
      </p:sp>
    </p:spTree>
    <p:extLst>
      <p:ext uri="{BB962C8B-B14F-4D97-AF65-F5344CB8AC3E}">
        <p14:creationId xmlns:p14="http://schemas.microsoft.com/office/powerpoint/2010/main" val="1301019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Automation</a:t>
            </a:r>
            <a:endParaRPr lang="en-US" dirty="0"/>
          </a:p>
        </p:txBody>
      </p:sp>
      <p:sp>
        <p:nvSpPr>
          <p:cNvPr id="3" name="Content Placeholder 2"/>
          <p:cNvSpPr>
            <a:spLocks noGrp="1"/>
          </p:cNvSpPr>
          <p:nvPr>
            <p:ph idx="1"/>
          </p:nvPr>
        </p:nvSpPr>
        <p:spPr/>
        <p:txBody>
          <a:bodyPr/>
          <a:lstStyle/>
          <a:p>
            <a:r>
              <a:rPr lang="en-US" dirty="0" smtClean="0"/>
              <a:t>Things to consider</a:t>
            </a:r>
          </a:p>
          <a:p>
            <a:pPr lvl="1"/>
            <a:r>
              <a:rPr lang="en-US" dirty="0" smtClean="0"/>
              <a:t>Status of devices has to be tracked</a:t>
            </a:r>
          </a:p>
          <a:p>
            <a:pPr lvl="2"/>
            <a:r>
              <a:rPr lang="en-US" dirty="0" smtClean="0"/>
              <a:t>This prevents duplicate actions</a:t>
            </a:r>
          </a:p>
          <a:p>
            <a:pPr lvl="1"/>
            <a:r>
              <a:rPr lang="en-US" dirty="0" smtClean="0"/>
              <a:t>Closing a large load can fail restoration in simulation</a:t>
            </a:r>
          </a:p>
          <a:p>
            <a:pPr lvl="2"/>
            <a:r>
              <a:rPr lang="en-US" dirty="0" smtClean="0"/>
              <a:t>Loads are gradually picked up if it is larger than a threshold</a:t>
            </a:r>
          </a:p>
          <a:p>
            <a:pPr lvl="1"/>
            <a:r>
              <a:rPr lang="en-US" dirty="0" smtClean="0"/>
              <a:t>Distributed generators are not picked up during restoration</a:t>
            </a:r>
          </a:p>
          <a:p>
            <a:pPr lvl="1"/>
            <a:r>
              <a:rPr lang="en-US" dirty="0" smtClean="0"/>
              <a:t> If the area cannot support all the loads with the generators in it, loads should be curtailed</a:t>
            </a:r>
          </a:p>
          <a:p>
            <a:pPr lvl="1"/>
            <a:r>
              <a:rPr lang="en-US" dirty="0" smtClean="0"/>
              <a:t>Line overloading has to be monitored</a:t>
            </a:r>
          </a:p>
          <a:p>
            <a:pPr lvl="1"/>
            <a:r>
              <a:rPr lang="en-US" dirty="0" smtClean="0"/>
              <a:t>May close offline branches and generators after the restoration process is done</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37</a:t>
            </a:fld>
            <a:endParaRPr lang="en-US" dirty="0">
              <a:solidFill>
                <a:srgbClr val="1E0000"/>
              </a:solidFill>
            </a:endParaRPr>
          </a:p>
        </p:txBody>
      </p:sp>
    </p:spTree>
    <p:extLst>
      <p:ext uri="{BB962C8B-B14F-4D97-AF65-F5344CB8AC3E}">
        <p14:creationId xmlns:p14="http://schemas.microsoft.com/office/powerpoint/2010/main" val="3907169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Automation Challenges</a:t>
            </a:r>
            <a:endParaRPr lang="en-US" dirty="0"/>
          </a:p>
        </p:txBody>
      </p:sp>
      <p:sp>
        <p:nvSpPr>
          <p:cNvPr id="3" name="Content Placeholder 2"/>
          <p:cNvSpPr>
            <a:spLocks noGrp="1"/>
          </p:cNvSpPr>
          <p:nvPr>
            <p:ph idx="1"/>
          </p:nvPr>
        </p:nvSpPr>
        <p:spPr/>
        <p:txBody>
          <a:bodyPr/>
          <a:lstStyle/>
          <a:p>
            <a:r>
              <a:rPr lang="en-US" dirty="0" smtClean="0"/>
              <a:t>Dynamic and protection issues</a:t>
            </a:r>
          </a:p>
          <a:p>
            <a:pPr lvl="1"/>
            <a:r>
              <a:rPr lang="en-US" dirty="0" smtClean="0"/>
              <a:t>Frequency excursion</a:t>
            </a:r>
          </a:p>
          <a:p>
            <a:pPr lvl="2"/>
            <a:r>
              <a:rPr lang="en-US" dirty="0" smtClean="0"/>
              <a:t>Under frequency occurs during restoration when large loads are picked up</a:t>
            </a:r>
          </a:p>
          <a:p>
            <a:pPr lvl="2"/>
            <a:r>
              <a:rPr lang="en-US" dirty="0" smtClean="0"/>
              <a:t>Balance between generation and load need careful coordination</a:t>
            </a:r>
          </a:p>
          <a:p>
            <a:pPr lvl="1"/>
            <a:r>
              <a:rPr lang="en-US" dirty="0" smtClean="0"/>
              <a:t>Overvoltage issue</a:t>
            </a:r>
          </a:p>
          <a:p>
            <a:pPr lvl="2"/>
            <a:r>
              <a:rPr lang="en-US" dirty="0" smtClean="0"/>
              <a:t>Transient overvoltage due to switching actions</a:t>
            </a:r>
          </a:p>
          <a:p>
            <a:pPr lvl="2"/>
            <a:r>
              <a:rPr lang="en-US" dirty="0" smtClean="0"/>
              <a:t>Sustained overvoltage due to harmonics</a:t>
            </a:r>
          </a:p>
          <a:p>
            <a:pPr lvl="1"/>
            <a:r>
              <a:rPr lang="en-US" dirty="0" smtClean="0"/>
              <a:t>Voltage collapse</a:t>
            </a:r>
          </a:p>
          <a:p>
            <a:pPr lvl="2"/>
            <a:r>
              <a:rPr lang="en-US" dirty="0" smtClean="0"/>
              <a:t>Generator under excitation</a:t>
            </a:r>
          </a:p>
          <a:p>
            <a:pPr lvl="2"/>
            <a:r>
              <a:rPr lang="en-US" dirty="0" smtClean="0"/>
              <a:t>Startup of motor loads require a lot of reactive power</a:t>
            </a:r>
          </a:p>
          <a:p>
            <a:pPr lvl="1"/>
            <a:r>
              <a:rPr lang="en-US" dirty="0" smtClean="0"/>
              <a:t>Control and protective schemes have to be coordinated</a:t>
            </a:r>
          </a:p>
          <a:p>
            <a:pPr lvl="1"/>
            <a:r>
              <a:rPr lang="en-US" dirty="0" smtClean="0"/>
              <a:t>Capability of each BSU has to be determined in advance</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38</a:t>
            </a:fld>
            <a:endParaRPr lang="en-US" dirty="0">
              <a:solidFill>
                <a:srgbClr val="1E0000"/>
              </a:solidFill>
            </a:endParaRPr>
          </a:p>
        </p:txBody>
      </p:sp>
    </p:spTree>
    <p:extLst>
      <p:ext uri="{BB962C8B-B14F-4D97-AF65-F5344CB8AC3E}">
        <p14:creationId xmlns:p14="http://schemas.microsoft.com/office/powerpoint/2010/main" val="160114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Restoration Automation Challenges</a:t>
            </a:r>
          </a:p>
        </p:txBody>
      </p:sp>
      <p:sp>
        <p:nvSpPr>
          <p:cNvPr id="3" name="Content Placeholder 2"/>
          <p:cNvSpPr>
            <a:spLocks noGrp="1"/>
          </p:cNvSpPr>
          <p:nvPr>
            <p:ph idx="1"/>
          </p:nvPr>
        </p:nvSpPr>
        <p:spPr/>
        <p:txBody>
          <a:bodyPr/>
          <a:lstStyle/>
          <a:p>
            <a:r>
              <a:rPr lang="en-US" dirty="0"/>
              <a:t>Network </a:t>
            </a:r>
            <a:r>
              <a:rPr lang="en-US" dirty="0" smtClean="0"/>
              <a:t>configuration</a:t>
            </a:r>
          </a:p>
          <a:p>
            <a:pPr lvl="1"/>
            <a:r>
              <a:rPr lang="en-US" dirty="0" smtClean="0"/>
              <a:t>Forming islands with adequate amount of real/reactive power and load</a:t>
            </a:r>
            <a:endParaRPr lang="en-US" dirty="0"/>
          </a:p>
          <a:p>
            <a:pPr lvl="1"/>
            <a:r>
              <a:rPr lang="en-US" dirty="0"/>
              <a:t>Establishing a stable backbone </a:t>
            </a:r>
            <a:r>
              <a:rPr lang="en-US" dirty="0" smtClean="0"/>
              <a:t>network </a:t>
            </a:r>
          </a:p>
          <a:p>
            <a:pPr lvl="1"/>
            <a:r>
              <a:rPr lang="en-US" dirty="0" smtClean="0"/>
              <a:t>Unit </a:t>
            </a:r>
            <a:r>
              <a:rPr lang="en-US" dirty="0"/>
              <a:t>start-up sequence to maximize generation capacity</a:t>
            </a:r>
          </a:p>
          <a:p>
            <a:pPr lvl="1"/>
            <a:r>
              <a:rPr lang="en-US" dirty="0"/>
              <a:t>R</a:t>
            </a:r>
            <a:r>
              <a:rPr lang="en-US" dirty="0" smtClean="0"/>
              <a:t>estoration path section problem</a:t>
            </a:r>
          </a:p>
          <a:p>
            <a:pPr lvl="2"/>
            <a:r>
              <a:rPr lang="en-US" dirty="0" smtClean="0"/>
              <a:t>Which path to energize?</a:t>
            </a:r>
          </a:p>
          <a:p>
            <a:r>
              <a:rPr lang="en-US" dirty="0" smtClean="0"/>
              <a:t>Load restoration time/amount</a:t>
            </a:r>
          </a:p>
          <a:p>
            <a:r>
              <a:rPr lang="en-US" dirty="0" smtClean="0"/>
              <a:t>Time consuming process</a:t>
            </a:r>
          </a:p>
          <a:p>
            <a:pPr lvl="1"/>
            <a:r>
              <a:rPr lang="en-US" dirty="0" smtClean="0"/>
              <a:t>A lot of try-and-errors for better results</a:t>
            </a:r>
          </a:p>
          <a:p>
            <a:pPr lvl="1"/>
            <a:r>
              <a:rPr lang="en-US" dirty="0" smtClean="0"/>
              <a:t>Feedback loop results in huge time consumption</a:t>
            </a:r>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39</a:t>
            </a:fld>
            <a:endParaRPr lang="en-US" dirty="0">
              <a:solidFill>
                <a:srgbClr val="1E0000"/>
              </a:solidFill>
            </a:endParaRPr>
          </a:p>
        </p:txBody>
      </p:sp>
    </p:spTree>
    <p:extLst>
      <p:ext uri="{BB962C8B-B14F-4D97-AF65-F5344CB8AC3E}">
        <p14:creationId xmlns:p14="http://schemas.microsoft.com/office/powerpoint/2010/main" val="73161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4305442"/>
            <a:ext cx="4495800" cy="2552559"/>
          </a:xfrm>
          <a:prstGeom prst="rect">
            <a:avLst/>
          </a:prstGeom>
        </p:spPr>
      </p:pic>
      <p:sp>
        <p:nvSpPr>
          <p:cNvPr id="2" name="Title 1"/>
          <p:cNvSpPr>
            <a:spLocks noGrp="1"/>
          </p:cNvSpPr>
          <p:nvPr>
            <p:ph type="title"/>
          </p:nvPr>
        </p:nvSpPr>
        <p:spPr/>
        <p:txBody>
          <a:bodyPr/>
          <a:lstStyle/>
          <a:p>
            <a:r>
              <a:rPr lang="en-US" dirty="0" smtClean="0"/>
              <a:t>Blackout in Power Systems</a:t>
            </a:r>
            <a:endParaRPr lang="en-US" dirty="0"/>
          </a:p>
        </p:txBody>
      </p:sp>
      <p:sp>
        <p:nvSpPr>
          <p:cNvPr id="3" name="Content Placeholder 2"/>
          <p:cNvSpPr>
            <a:spLocks noGrp="1"/>
          </p:cNvSpPr>
          <p:nvPr>
            <p:ph idx="1"/>
          </p:nvPr>
        </p:nvSpPr>
        <p:spPr>
          <a:xfrm>
            <a:off x="365760" y="1280160"/>
            <a:ext cx="8001000" cy="5425440"/>
          </a:xfrm>
        </p:spPr>
        <p:txBody>
          <a:bodyPr/>
          <a:lstStyle/>
          <a:p>
            <a:r>
              <a:rPr lang="en-US" dirty="0" smtClean="0"/>
              <a:t>Blackout</a:t>
            </a:r>
          </a:p>
          <a:p>
            <a:pPr lvl="1"/>
            <a:r>
              <a:rPr lang="en-US" dirty="0" smtClean="0"/>
              <a:t>Loss of the electricity supply to a part/whole of the power system</a:t>
            </a:r>
          </a:p>
          <a:p>
            <a:r>
              <a:rPr lang="en-US" dirty="0" smtClean="0"/>
              <a:t>What causes blackouts</a:t>
            </a:r>
          </a:p>
          <a:p>
            <a:pPr lvl="1"/>
            <a:r>
              <a:rPr lang="en-US" dirty="0" smtClean="0"/>
              <a:t>Disasters such as Earthquake or Tsunamis</a:t>
            </a:r>
          </a:p>
          <a:p>
            <a:pPr lvl="1"/>
            <a:r>
              <a:rPr lang="en-US" dirty="0" smtClean="0"/>
              <a:t>Overloading/damage of transmission lines</a:t>
            </a:r>
          </a:p>
          <a:p>
            <a:pPr lvl="1"/>
            <a:r>
              <a:rPr lang="en-US" dirty="0"/>
              <a:t>Failure of protection/control </a:t>
            </a:r>
            <a:r>
              <a:rPr lang="en-US" dirty="0" smtClean="0"/>
              <a:t>systems</a:t>
            </a:r>
          </a:p>
          <a:p>
            <a:pPr lvl="1"/>
            <a:r>
              <a:rPr lang="en-US" dirty="0" smtClean="0"/>
              <a:t>Severe weather events</a:t>
            </a:r>
          </a:p>
          <a:p>
            <a:pPr lvl="1"/>
            <a:r>
              <a:rPr lang="en-US" dirty="0" smtClean="0"/>
              <a:t>Physical/cyber attacks</a:t>
            </a:r>
          </a:p>
          <a:p>
            <a:pPr lvl="1"/>
            <a:r>
              <a:rPr lang="en-US" dirty="0" smtClean="0"/>
              <a:t>Operation errors</a:t>
            </a:r>
          </a:p>
          <a:p>
            <a:pPr lvl="1"/>
            <a:r>
              <a:rPr lang="en-US" dirty="0" smtClean="0"/>
              <a:t>Combination of above</a:t>
            </a:r>
          </a:p>
          <a:p>
            <a:pPr lvl="1"/>
            <a:endParaRPr lang="en-US" dirty="0" smtClean="0"/>
          </a:p>
          <a:p>
            <a:pPr lvl="1"/>
            <a:endParaRPr lang="en-US" dirty="0"/>
          </a:p>
        </p:txBody>
      </p:sp>
      <p:sp>
        <p:nvSpPr>
          <p:cNvPr id="6" name="TextBox 5"/>
          <p:cNvSpPr txBox="1"/>
          <p:nvPr/>
        </p:nvSpPr>
        <p:spPr>
          <a:xfrm>
            <a:off x="7315200" y="6599497"/>
            <a:ext cx="1219200" cy="276999"/>
          </a:xfrm>
          <a:prstGeom prst="rect">
            <a:avLst/>
          </a:prstGeom>
          <a:noFill/>
        </p:spPr>
        <p:txBody>
          <a:bodyPr wrap="square" rtlCol="0">
            <a:spAutoFit/>
          </a:bodyPr>
          <a:lstStyle/>
          <a:p>
            <a:r>
              <a:rPr lang="en-US" sz="1200" dirty="0" smtClean="0">
                <a:solidFill>
                  <a:srgbClr val="1C1C1C"/>
                </a:solidFill>
              </a:rPr>
              <a:t>Source: nap.edu</a:t>
            </a:r>
            <a:endParaRPr lang="en-US" sz="1200" dirty="0">
              <a:solidFill>
                <a:srgbClr val="1C1C1C"/>
              </a:solidFill>
            </a:endParaRPr>
          </a:p>
        </p:txBody>
      </p:sp>
      <p:sp>
        <p:nvSpPr>
          <p:cNvPr id="7"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a:t>
            </a:fld>
            <a:endParaRPr lang="en-US" dirty="0">
              <a:solidFill>
                <a:srgbClr val="1E0000"/>
              </a:solidFill>
            </a:endParaRPr>
          </a:p>
        </p:txBody>
      </p:sp>
    </p:spTree>
    <p:extLst>
      <p:ext uri="{BB962C8B-B14F-4D97-AF65-F5344CB8AC3E}">
        <p14:creationId xmlns:p14="http://schemas.microsoft.com/office/powerpoint/2010/main" val="3918107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066800"/>
          </a:xfrm>
        </p:spPr>
        <p:txBody>
          <a:bodyPr/>
          <a:lstStyle/>
          <a:p>
            <a:r>
              <a:rPr lang="en-US" dirty="0" smtClean="0"/>
              <a:t>Wide-Area Power System Visualization</a:t>
            </a:r>
            <a:endParaRPr lang="en-US" dirty="0"/>
          </a:p>
        </p:txBody>
      </p:sp>
      <p:sp>
        <p:nvSpPr>
          <p:cNvPr id="3" name="Content Placeholder 2"/>
          <p:cNvSpPr>
            <a:spLocks noGrp="1"/>
          </p:cNvSpPr>
          <p:nvPr>
            <p:ph idx="1"/>
          </p:nvPr>
        </p:nvSpPr>
        <p:spPr/>
        <p:txBody>
          <a:bodyPr/>
          <a:lstStyle/>
          <a:p>
            <a:r>
              <a:rPr lang="en-US" dirty="0"/>
              <a:t>Power system operations and planning are generating more data than ever</a:t>
            </a:r>
          </a:p>
          <a:p>
            <a:pPr lvl="1"/>
            <a:r>
              <a:rPr lang="en-US" dirty="0"/>
              <a:t>In operations thousands of PMUs are now deployed </a:t>
            </a:r>
          </a:p>
          <a:p>
            <a:pPr lvl="1"/>
            <a:r>
              <a:rPr lang="en-US" dirty="0"/>
              <a:t>In planning many thousand of studies are now routinely run, with a single transient stability run creating millions of values </a:t>
            </a:r>
          </a:p>
          <a:p>
            <a:r>
              <a:rPr lang="en-US" dirty="0"/>
              <a:t>How data is transformed into actionable information is a crucial, yet often </a:t>
            </a:r>
            <a:r>
              <a:rPr lang="en-US" dirty="0" err="1"/>
              <a:t>unemphasized</a:t>
            </a:r>
            <a:r>
              <a:rPr lang="en-US" dirty="0"/>
              <a:t>, part of the software design process </a:t>
            </a:r>
          </a:p>
          <a:p>
            <a:r>
              <a:rPr lang="en-US" dirty="0"/>
              <a:t>Presentation addresses some issues associated with dealing with this data </a:t>
            </a:r>
          </a:p>
          <a:p>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40</a:t>
            </a:fld>
            <a:endParaRPr lang="en-US" dirty="0">
              <a:solidFill>
                <a:srgbClr val="1E0000"/>
              </a:solidFill>
            </a:endParaRPr>
          </a:p>
        </p:txBody>
      </p:sp>
    </p:spTree>
    <p:extLst>
      <p:ext uri="{BB962C8B-B14F-4D97-AF65-F5344CB8AC3E}">
        <p14:creationId xmlns:p14="http://schemas.microsoft.com/office/powerpoint/2010/main" val="2821771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066800"/>
          </a:xfrm>
        </p:spPr>
        <p:txBody>
          <a:bodyPr/>
          <a:lstStyle/>
          <a:p>
            <a:r>
              <a:rPr lang="en-US" dirty="0"/>
              <a:t>Examples of Power System </a:t>
            </a:r>
            <a:br>
              <a:rPr lang="en-US" dirty="0"/>
            </a:br>
            <a:r>
              <a:rPr lang="en-US" dirty="0"/>
              <a:t>“Big Data”</a:t>
            </a:r>
          </a:p>
        </p:txBody>
      </p:sp>
      <p:sp>
        <p:nvSpPr>
          <p:cNvPr id="3" name="Content Placeholder 2"/>
          <p:cNvSpPr>
            <a:spLocks noGrp="1"/>
          </p:cNvSpPr>
          <p:nvPr>
            <p:ph idx="1"/>
          </p:nvPr>
        </p:nvSpPr>
        <p:spPr/>
        <p:txBody>
          <a:bodyPr/>
          <a:lstStyle/>
          <a:p>
            <a:r>
              <a:rPr lang="en-US" altLang="en-US" dirty="0"/>
              <a:t>Power system operations and planning are a rich source of data</a:t>
            </a:r>
          </a:p>
          <a:p>
            <a:pPr lvl="1"/>
            <a:r>
              <a:rPr lang="en-US" altLang="en-US" dirty="0"/>
              <a:t>SCADA has traditionally </a:t>
            </a:r>
            <a:br>
              <a:rPr lang="en-US" altLang="en-US" dirty="0"/>
            </a:br>
            <a:r>
              <a:rPr lang="en-US" altLang="en-US" dirty="0"/>
              <a:t>provided a grid data at scan </a:t>
            </a:r>
            <a:br>
              <a:rPr lang="en-US" altLang="en-US" dirty="0"/>
            </a:br>
            <a:r>
              <a:rPr lang="en-US" altLang="en-US" dirty="0"/>
              <a:t>rates of several seconds</a:t>
            </a:r>
          </a:p>
          <a:p>
            <a:pPr lvl="1"/>
            <a:r>
              <a:rPr lang="en-US" altLang="en-US" dirty="0"/>
              <a:t>Thousands of PMUs are </a:t>
            </a:r>
            <a:br>
              <a:rPr lang="en-US" altLang="en-US" dirty="0"/>
            </a:br>
            <a:r>
              <a:rPr lang="en-US" altLang="en-US" dirty="0"/>
              <a:t>now deployed providing data</a:t>
            </a:r>
            <a:br>
              <a:rPr lang="en-US" altLang="en-US" dirty="0"/>
            </a:br>
            <a:r>
              <a:rPr lang="en-US" altLang="en-US" dirty="0"/>
              <a:t>at 30 times per second</a:t>
            </a:r>
          </a:p>
          <a:p>
            <a:pPr lvl="1"/>
            <a:r>
              <a:rPr lang="en-US" altLang="en-US" dirty="0"/>
              <a:t>In planning many thousand </a:t>
            </a:r>
            <a:br>
              <a:rPr lang="en-US" altLang="en-US" dirty="0"/>
            </a:br>
            <a:r>
              <a:rPr lang="en-US" altLang="en-US" dirty="0"/>
              <a:t>of studies are now routinely </a:t>
            </a:r>
            <a:br>
              <a:rPr lang="en-US" altLang="en-US" dirty="0"/>
            </a:br>
            <a:r>
              <a:rPr lang="en-US" altLang="en-US" dirty="0"/>
              <a:t>run, with a single transient </a:t>
            </a:r>
            <a:br>
              <a:rPr lang="en-US" altLang="en-US" dirty="0"/>
            </a:br>
            <a:r>
              <a:rPr lang="en-US" altLang="en-US" dirty="0"/>
              <a:t>stability run creating gigabytes</a:t>
            </a:r>
          </a:p>
          <a:p>
            <a:endParaRPr lang="en-US" dirty="0"/>
          </a:p>
        </p:txBody>
      </p:sp>
      <p:pic>
        <p:nvPicPr>
          <p:cNvPr id="4" name="Picture 3" descr="How Real-Time Data Can Keep Our Electric Infrastructure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26716" y="1814944"/>
            <a:ext cx="3592513" cy="276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6716" y="4580165"/>
            <a:ext cx="3826181" cy="174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41</a:t>
            </a:fld>
            <a:endParaRPr lang="en-US" dirty="0">
              <a:solidFill>
                <a:srgbClr val="1E0000"/>
              </a:solidFill>
            </a:endParaRPr>
          </a:p>
        </p:txBody>
      </p:sp>
    </p:spTree>
    <p:extLst>
      <p:ext uri="{BB962C8B-B14F-4D97-AF65-F5344CB8AC3E}">
        <p14:creationId xmlns:p14="http://schemas.microsoft.com/office/powerpoint/2010/main" val="1865644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1066800"/>
          </a:xfrm>
        </p:spPr>
        <p:txBody>
          <a:bodyPr/>
          <a:lstStyle/>
          <a:p>
            <a:r>
              <a:rPr lang="en-US" dirty="0"/>
              <a:t>Examples of Power System </a:t>
            </a:r>
            <a:r>
              <a:rPr lang="en-US" dirty="0" smtClean="0"/>
              <a:t>“</a:t>
            </a:r>
            <a:r>
              <a:rPr lang="en-US" dirty="0"/>
              <a:t>Big Data”</a:t>
            </a:r>
          </a:p>
        </p:txBody>
      </p:sp>
      <p:sp>
        <p:nvSpPr>
          <p:cNvPr id="3" name="Content Placeholder 2"/>
          <p:cNvSpPr>
            <a:spLocks noGrp="1"/>
          </p:cNvSpPr>
          <p:nvPr>
            <p:ph idx="1"/>
          </p:nvPr>
        </p:nvSpPr>
        <p:spPr/>
        <p:txBody>
          <a:bodyPr/>
          <a:lstStyle/>
          <a:p>
            <a:r>
              <a:rPr lang="en-US" altLang="en-US" dirty="0"/>
              <a:t>A 100,000 bus grid solved hourly for one year generates 100K times 8760 = 876 million values</a:t>
            </a:r>
          </a:p>
          <a:p>
            <a:r>
              <a:rPr lang="en-US" altLang="en-US" dirty="0"/>
              <a:t>Each hourly simulation may have  10,000 contingencies, giving 8.76 trillion bus values</a:t>
            </a:r>
          </a:p>
          <a:p>
            <a:r>
              <a:rPr lang="en-US" altLang="en-US" dirty="0"/>
              <a:t>Each contingencies could also be run as a time domain simulation, which is sampled at PMU frequency (30 per second) for 30 seconds each gives about 8 quadrillion bus values</a:t>
            </a:r>
          </a:p>
          <a:p>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42</a:t>
            </a:fld>
            <a:endParaRPr lang="en-US" dirty="0">
              <a:solidFill>
                <a:srgbClr val="1E0000"/>
              </a:solidFill>
            </a:endParaRPr>
          </a:p>
        </p:txBody>
      </p:sp>
    </p:spTree>
    <p:extLst>
      <p:ext uri="{BB962C8B-B14F-4D97-AF65-F5344CB8AC3E}">
        <p14:creationId xmlns:p14="http://schemas.microsoft.com/office/powerpoint/2010/main" val="3334846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Visualization Software Design</a:t>
            </a:r>
            <a:endParaRPr lang="en-US" dirty="0"/>
          </a:p>
        </p:txBody>
      </p:sp>
      <p:sp>
        <p:nvSpPr>
          <p:cNvPr id="3" name="Content Placeholder 2"/>
          <p:cNvSpPr>
            <a:spLocks noGrp="1"/>
          </p:cNvSpPr>
          <p:nvPr>
            <p:ph idx="1"/>
          </p:nvPr>
        </p:nvSpPr>
        <p:spPr/>
        <p:txBody>
          <a:bodyPr/>
          <a:lstStyle/>
          <a:p>
            <a:r>
              <a:rPr lang="en-US" altLang="en-US" dirty="0"/>
              <a:t>Key question: what are the desired tasks that need to be accomplished?</a:t>
            </a:r>
          </a:p>
          <a:p>
            <a:pPr lvl="1"/>
            <a:r>
              <a:rPr lang="en-US" altLang="en-US" dirty="0"/>
              <a:t>Needs for real-time operations might be quite different than what is needed in planning</a:t>
            </a:r>
          </a:p>
          <a:p>
            <a:r>
              <a:rPr lang="en-US" altLang="en-US" dirty="0"/>
              <a:t>Understanding the entire processes in which the visualizations are embedded is key</a:t>
            </a:r>
          </a:p>
          <a:p>
            <a:r>
              <a:rPr lang="en-US" altLang="en-US" dirty="0"/>
              <a:t>Software should help humans make the more complex decisions, i.e., those requiring information and knowledge </a:t>
            </a:r>
          </a:p>
          <a:p>
            <a:pPr lvl="1"/>
            <a:r>
              <a:rPr lang="en-US" altLang="en-US" dirty="0"/>
              <a:t>Enhance human capabilities</a:t>
            </a:r>
          </a:p>
          <a:p>
            <a:pPr lvl="1"/>
            <a:r>
              <a:rPr lang="en-US" altLang="en-US" dirty="0"/>
              <a:t>Alleviate their limitations (like adding up bus flows)</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43</a:t>
            </a:fld>
            <a:endParaRPr lang="en-US" dirty="0">
              <a:solidFill>
                <a:srgbClr val="1E0000"/>
              </a:solidFill>
            </a:endParaRPr>
          </a:p>
        </p:txBody>
      </p:sp>
    </p:spTree>
    <p:extLst>
      <p:ext uri="{BB962C8B-B14F-4D97-AF65-F5344CB8AC3E}">
        <p14:creationId xmlns:p14="http://schemas.microsoft.com/office/powerpoint/2010/main" val="1632799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Power System Operating States</a:t>
            </a:r>
            <a:endParaRPr lang="en-US" dirty="0"/>
          </a:p>
        </p:txBody>
      </p:sp>
      <p:sp>
        <p:nvSpPr>
          <p:cNvPr id="3" name="Content Placeholder 2"/>
          <p:cNvSpPr>
            <a:spLocks noGrp="1"/>
          </p:cNvSpPr>
          <p:nvPr>
            <p:ph idx="1"/>
          </p:nvPr>
        </p:nvSpPr>
        <p:spPr/>
        <p:txBody>
          <a:bodyPr/>
          <a:lstStyle/>
          <a:p>
            <a:r>
              <a:rPr lang="en-US" altLang="en-US" dirty="0"/>
              <a:t>Effective data analysis and visualization for operations requires considering the different operating states</a:t>
            </a:r>
          </a:p>
          <a:p>
            <a:endParaRPr lang="en-US" altLang="en-US" dirty="0"/>
          </a:p>
          <a:p>
            <a:endParaRPr lang="en-US" altLang="en-US" dirty="0"/>
          </a:p>
          <a:p>
            <a:endParaRPr lang="en-US" altLang="en-US" dirty="0"/>
          </a:p>
          <a:p>
            <a:endParaRPr lang="en-US" altLang="en-US" dirty="0"/>
          </a:p>
          <a:p>
            <a:endParaRPr lang="en-US" altLang="en-US" dirty="0"/>
          </a:p>
          <a:p>
            <a:r>
              <a:rPr lang="en-US" altLang="en-US" dirty="0"/>
              <a:t>Effective visualization is most needed for the more rare situations and for planning </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2469" y="2714924"/>
            <a:ext cx="5364761" cy="269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8"/>
          <p:cNvSpPr txBox="1">
            <a:spLocks noChangeArrowheads="1"/>
          </p:cNvSpPr>
          <p:nvPr/>
        </p:nvSpPr>
        <p:spPr bwMode="auto">
          <a:xfrm>
            <a:off x="327804" y="6213894"/>
            <a:ext cx="7850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100" dirty="0">
                <a:latin typeface="Arial" charset="0"/>
              </a:rPr>
              <a:t>Image Derived From L.H. Fink and K. </a:t>
            </a:r>
            <a:r>
              <a:rPr lang="en-US" altLang="en-US" sz="1100" dirty="0" err="1">
                <a:latin typeface="Arial" charset="0"/>
              </a:rPr>
              <a:t>Carlsen</a:t>
            </a:r>
            <a:r>
              <a:rPr lang="en-US" altLang="en-US" sz="1100" dirty="0">
                <a:latin typeface="Arial" charset="0"/>
              </a:rPr>
              <a:t>, Operating under stress and strain, </a:t>
            </a:r>
            <a:r>
              <a:rPr lang="en-US" altLang="en-US" sz="1100" i="1" dirty="0">
                <a:latin typeface="Arial" charset="0"/>
              </a:rPr>
              <a:t>IEEE Spectrum</a:t>
            </a:r>
            <a:r>
              <a:rPr lang="en-US" altLang="en-US" sz="1100" dirty="0">
                <a:latin typeface="Arial" charset="0"/>
              </a:rPr>
              <a:t>, March 1978, pp. 48-53</a:t>
            </a:r>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44</a:t>
            </a:fld>
            <a:endParaRPr lang="en-US" dirty="0">
              <a:solidFill>
                <a:srgbClr val="1E0000"/>
              </a:solidFill>
            </a:endParaRPr>
          </a:p>
        </p:txBody>
      </p:sp>
    </p:spTree>
    <p:extLst>
      <p:ext uri="{BB962C8B-B14F-4D97-AF65-F5344CB8AC3E}">
        <p14:creationId xmlns:p14="http://schemas.microsoft.com/office/powerpoint/2010/main" val="4240609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Power System Visualization </a:t>
            </a:r>
            <a:r>
              <a:rPr lang="en-US" altLang="en-US" dirty="0" smtClean="0"/>
              <a:t>History</a:t>
            </a:r>
            <a:endParaRPr lang="en-US" dirty="0"/>
          </a:p>
        </p:txBody>
      </p:sp>
      <p:pic>
        <p:nvPicPr>
          <p:cNvPr id="4" name="Picture 62" descr="History_Cap_199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994" y="1472004"/>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1" descr="PSEG_Control_Center_198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9854" y="1472004"/>
            <a:ext cx="4614019" cy="302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291849" y="4495800"/>
            <a:ext cx="460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dirty="0"/>
              <a:t>PSE&amp;G Control Center in 1988</a:t>
            </a:r>
          </a:p>
        </p:txBody>
      </p:sp>
      <p:sp>
        <p:nvSpPr>
          <p:cNvPr id="7" name="Rectangle 9"/>
          <p:cNvSpPr>
            <a:spLocks noChangeArrowheads="1"/>
          </p:cNvSpPr>
          <p:nvPr/>
        </p:nvSpPr>
        <p:spPr bwMode="auto">
          <a:xfrm>
            <a:off x="706210" y="5653813"/>
            <a:ext cx="73505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dirty="0" smtClean="0">
                <a:solidFill>
                  <a:srgbClr val="1E0000"/>
                </a:solidFill>
              </a:rPr>
              <a:t>Left Source</a:t>
            </a:r>
            <a:r>
              <a:rPr lang="en-US" altLang="en-US" sz="1200" dirty="0">
                <a:solidFill>
                  <a:srgbClr val="1E0000"/>
                </a:solidFill>
              </a:rPr>
              <a:t>: W. Stagg, M. Adibi, M. Laughton, J.E. Van Ness, A.J. Wood, “Thirty Years of Power Industry Computer Applications,”  IEEE Computer Applications in Power, April 1994, pp. 43-49</a:t>
            </a:r>
          </a:p>
        </p:txBody>
      </p:sp>
      <p:sp>
        <p:nvSpPr>
          <p:cNvPr id="8" name="Rectangle 6"/>
          <p:cNvSpPr>
            <a:spLocks noChangeArrowheads="1"/>
          </p:cNvSpPr>
          <p:nvPr/>
        </p:nvSpPr>
        <p:spPr bwMode="auto">
          <a:xfrm>
            <a:off x="609600" y="6115478"/>
            <a:ext cx="754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dirty="0" smtClean="0">
                <a:solidFill>
                  <a:srgbClr val="1E0000"/>
                </a:solidFill>
              </a:rPr>
              <a:t>Right Source</a:t>
            </a:r>
            <a:r>
              <a:rPr lang="en-US" altLang="en-US" sz="1200" dirty="0">
                <a:solidFill>
                  <a:srgbClr val="1E0000"/>
                </a:solidFill>
              </a:rPr>
              <a:t>: J.N. Wrubel, R. Hoffma</a:t>
            </a:r>
            <a:r>
              <a:rPr lang="en-US" altLang="en-US" sz="1400" dirty="0">
                <a:solidFill>
                  <a:srgbClr val="1E0000"/>
                </a:solidFill>
              </a:rPr>
              <a:t>n, “The New Energy Management System at PSE&amp;G,” IEEE Computer Applications in Power, July 1988, pp. 12-15</a:t>
            </a:r>
            <a:r>
              <a:rPr lang="en-US" altLang="en-US" sz="1200" dirty="0">
                <a:solidFill>
                  <a:srgbClr val="1E0000"/>
                </a:solidFill>
              </a:rPr>
              <a:t>.</a:t>
            </a:r>
          </a:p>
        </p:txBody>
      </p:sp>
      <p:sp>
        <p:nvSpPr>
          <p:cNvPr id="9"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45</a:t>
            </a:fld>
            <a:endParaRPr lang="en-US" dirty="0">
              <a:solidFill>
                <a:srgbClr val="1E0000"/>
              </a:solidFill>
            </a:endParaRPr>
          </a:p>
        </p:txBody>
      </p:sp>
    </p:spTree>
    <p:extLst>
      <p:ext uri="{BB962C8B-B14F-4D97-AF65-F5344CB8AC3E}">
        <p14:creationId xmlns:p14="http://schemas.microsoft.com/office/powerpoint/2010/main" val="2866317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PJM Control Center</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188340"/>
            <a:ext cx="8580875" cy="483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6324600"/>
            <a:ext cx="8534400" cy="276999"/>
          </a:xfrm>
          <a:prstGeom prst="rect">
            <a:avLst/>
          </a:prstGeom>
        </p:spPr>
        <p:txBody>
          <a:bodyPr wrap="square">
            <a:spAutoFit/>
          </a:bodyPr>
          <a:lstStyle/>
          <a:p>
            <a:r>
              <a:rPr lang="en-US" sz="1200" dirty="0" smtClean="0"/>
              <a:t>Image Source: http</a:t>
            </a:r>
            <a:r>
              <a:rPr lang="en-US" sz="1200" dirty="0"/>
              <a:t>://tdworld.com/site-files/tdworld.com/files/imagecache/large_img/uploads/2013/07/pjmcontrolroom117.jpg</a:t>
            </a:r>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46</a:t>
            </a:fld>
            <a:endParaRPr lang="en-US" dirty="0">
              <a:solidFill>
                <a:srgbClr val="1E0000"/>
              </a:solidFill>
            </a:endParaRPr>
          </a:p>
        </p:txBody>
      </p:sp>
    </p:spTree>
    <p:extLst>
      <p:ext uri="{BB962C8B-B14F-4D97-AF65-F5344CB8AC3E}">
        <p14:creationId xmlns:p14="http://schemas.microsoft.com/office/powerpoint/2010/main" val="2974656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10600" cy="1066800"/>
          </a:xfrm>
        </p:spPr>
        <p:txBody>
          <a:bodyPr/>
          <a:lstStyle/>
          <a:p>
            <a:r>
              <a:rPr lang="en-US" altLang="en-US" dirty="0"/>
              <a:t>Blackouts and Operator Intervention</a:t>
            </a:r>
            <a:endParaRPr lang="en-US" dirty="0"/>
          </a:p>
        </p:txBody>
      </p:sp>
      <p:sp>
        <p:nvSpPr>
          <p:cNvPr id="3" name="Content Placeholder 2"/>
          <p:cNvSpPr>
            <a:spLocks noGrp="1"/>
          </p:cNvSpPr>
          <p:nvPr>
            <p:ph idx="1"/>
          </p:nvPr>
        </p:nvSpPr>
        <p:spPr/>
        <p:txBody>
          <a:bodyPr/>
          <a:lstStyle/>
          <a:p>
            <a:r>
              <a:rPr lang="en-US" altLang="en-US" dirty="0"/>
              <a:t>Many large-scale blackouts have time scales of several minutes to a few dozen minutes</a:t>
            </a:r>
          </a:p>
          <a:p>
            <a:pPr lvl="1"/>
            <a:r>
              <a:rPr lang="en-US" altLang="en-US" dirty="0"/>
              <a:t>this time scale allows for operator intervention, but it must occur quickly to be effective (extreme emergency control)</a:t>
            </a:r>
          </a:p>
          <a:p>
            <a:r>
              <a:rPr lang="en-US" altLang="en-US" dirty="0"/>
              <a:t>Operators can’t respond effectively if they do not know what is going on– they need “situational awareness”</a:t>
            </a:r>
          </a:p>
          <a:p>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47</a:t>
            </a:fld>
            <a:endParaRPr lang="en-US" dirty="0">
              <a:solidFill>
                <a:srgbClr val="1E0000"/>
              </a:solidFill>
            </a:endParaRPr>
          </a:p>
        </p:txBody>
      </p:sp>
    </p:spTree>
    <p:extLst>
      <p:ext uri="{BB962C8B-B14F-4D97-AF65-F5344CB8AC3E}">
        <p14:creationId xmlns:p14="http://schemas.microsoft.com/office/powerpoint/2010/main" val="2526134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Extreme Emergency Control</a:t>
            </a:r>
            <a:endParaRPr lang="en-US" dirty="0"/>
          </a:p>
        </p:txBody>
      </p:sp>
      <p:sp>
        <p:nvSpPr>
          <p:cNvPr id="3" name="Content Placeholder 2"/>
          <p:cNvSpPr>
            <a:spLocks noGrp="1"/>
          </p:cNvSpPr>
          <p:nvPr>
            <p:ph idx="1"/>
          </p:nvPr>
        </p:nvSpPr>
        <p:spPr/>
        <p:txBody>
          <a:bodyPr/>
          <a:lstStyle/>
          <a:p>
            <a:r>
              <a:rPr lang="en-US" altLang="en-US" dirty="0"/>
              <a:t>How the control room environment might be different during such an event</a:t>
            </a:r>
          </a:p>
          <a:p>
            <a:pPr lvl="1"/>
            <a:r>
              <a:rPr lang="en-US" altLang="en-US" dirty="0"/>
              <a:t>advanced network analysis applications could be unavailable or overwhelmed</a:t>
            </a:r>
          </a:p>
          <a:p>
            <a:pPr lvl="1"/>
            <a:r>
              <a:rPr lang="en-US" altLang="en-US" dirty="0"/>
              <a:t>system state could be quite different, with unfamiliar flows and voltages</a:t>
            </a:r>
          </a:p>
          <a:p>
            <a:pPr lvl="1"/>
            <a:r>
              <a:rPr lang="en-US" altLang="en-US" dirty="0"/>
              <a:t>lots of alarms and phone calls</a:t>
            </a:r>
          </a:p>
          <a:p>
            <a:pPr lvl="1"/>
            <a:r>
              <a:rPr lang="en-US" altLang="en-US" dirty="0"/>
              <a:t>high level of stress for control room participants with many tasks requiring their attention</a:t>
            </a:r>
          </a:p>
          <a:p>
            <a:pPr lvl="1"/>
            <a:r>
              <a:rPr lang="en-US" altLang="en-US" dirty="0"/>
              <a:t>large number of decision makers might be present</a:t>
            </a:r>
          </a:p>
          <a:p>
            <a:r>
              <a:rPr lang="en-US" altLang="en-US" dirty="0"/>
              <a:t>Designing software for extreme conditions is challenging since conditions seldom encountered </a:t>
            </a:r>
          </a:p>
          <a:p>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48</a:t>
            </a:fld>
            <a:endParaRPr lang="en-US" dirty="0">
              <a:solidFill>
                <a:srgbClr val="1E0000"/>
              </a:solidFill>
            </a:endParaRPr>
          </a:p>
        </p:txBody>
      </p:sp>
    </p:spTree>
    <p:extLst>
      <p:ext uri="{BB962C8B-B14F-4D97-AF65-F5344CB8AC3E}">
        <p14:creationId xmlns:p14="http://schemas.microsoft.com/office/powerpoint/2010/main" val="2761350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 Visualization Caution!</a:t>
            </a:r>
            <a:endParaRPr lang="en-US" dirty="0"/>
          </a:p>
        </p:txBody>
      </p:sp>
      <p:sp>
        <p:nvSpPr>
          <p:cNvPr id="3" name="Content Placeholder 2"/>
          <p:cNvSpPr>
            <a:spLocks noGrp="1"/>
          </p:cNvSpPr>
          <p:nvPr>
            <p:ph idx="1"/>
          </p:nvPr>
        </p:nvSpPr>
        <p:spPr/>
        <p:txBody>
          <a:bodyPr/>
          <a:lstStyle/>
          <a:p>
            <a:r>
              <a:rPr lang="en-US" altLang="en-US" dirty="0"/>
              <a:t>Just because information can be shown graphically, doesn’t mean it should be shown</a:t>
            </a:r>
          </a:p>
          <a:p>
            <a:r>
              <a:rPr lang="en-US" altLang="en-US" dirty="0"/>
              <a:t>Three useful design criteria from 1994 EPRI visualization report: </a:t>
            </a:r>
          </a:p>
          <a:p>
            <a:pPr marL="457200" lvl="1" indent="0">
              <a:buFontTx/>
              <a:buNone/>
            </a:pPr>
            <a:r>
              <a:rPr lang="en-US" altLang="en-US" dirty="0"/>
              <a:t>1. natural encoding </a:t>
            </a:r>
            <a:br>
              <a:rPr lang="en-US" altLang="en-US" dirty="0"/>
            </a:br>
            <a:r>
              <a:rPr lang="en-US" altLang="en-US" dirty="0"/>
              <a:t>of information</a:t>
            </a:r>
          </a:p>
          <a:p>
            <a:pPr marL="457200" lvl="1" indent="0">
              <a:buFontTx/>
              <a:buNone/>
            </a:pPr>
            <a:r>
              <a:rPr lang="en-US" altLang="en-US" dirty="0"/>
              <a:t>2. task specific graphics</a:t>
            </a:r>
          </a:p>
          <a:p>
            <a:pPr marL="457200" lvl="1" indent="0">
              <a:buFontTx/>
              <a:buNone/>
            </a:pPr>
            <a:r>
              <a:rPr lang="en-US" altLang="en-US" dirty="0"/>
              <a:t>3. no gratuitous graphics</a:t>
            </a:r>
          </a:p>
          <a:p>
            <a:endParaRPr lang="en-US"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73427" y="2961005"/>
            <a:ext cx="14478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math.yorku.ca/SCS/Gallery/images/college.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06795" y="3045786"/>
            <a:ext cx="2590925" cy="182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49</a:t>
            </a:fld>
            <a:endParaRPr lang="en-US" dirty="0">
              <a:solidFill>
                <a:srgbClr val="1E0000"/>
              </a:solidFill>
            </a:endParaRPr>
          </a:p>
        </p:txBody>
      </p:sp>
    </p:spTree>
    <p:extLst>
      <p:ext uri="{BB962C8B-B14F-4D97-AF65-F5344CB8AC3E}">
        <p14:creationId xmlns:p14="http://schemas.microsoft.com/office/powerpoint/2010/main" val="3891183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Blackout in Power Systems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976" y="1884218"/>
            <a:ext cx="7199448" cy="4696783"/>
          </a:xfrm>
        </p:spPr>
      </p:pic>
      <p:sp>
        <p:nvSpPr>
          <p:cNvPr id="5" name="TextBox 4"/>
          <p:cNvSpPr txBox="1"/>
          <p:nvPr/>
        </p:nvSpPr>
        <p:spPr>
          <a:xfrm>
            <a:off x="5135369" y="6581001"/>
            <a:ext cx="3200400" cy="276999"/>
          </a:xfrm>
          <a:prstGeom prst="rect">
            <a:avLst/>
          </a:prstGeom>
          <a:noFill/>
        </p:spPr>
        <p:txBody>
          <a:bodyPr wrap="square" rtlCol="0">
            <a:spAutoFit/>
          </a:bodyPr>
          <a:lstStyle/>
          <a:p>
            <a:r>
              <a:rPr lang="en-US" sz="1200" dirty="0" smtClean="0"/>
              <a:t>Source: climatecentral.org</a:t>
            </a:r>
            <a:endParaRPr lang="en-US" sz="1200" dirty="0"/>
          </a:p>
        </p:txBody>
      </p:sp>
      <p:sp>
        <p:nvSpPr>
          <p:cNvPr id="10" name="Content Placeholder 2"/>
          <p:cNvSpPr txBox="1">
            <a:spLocks/>
          </p:cNvSpPr>
          <p:nvPr/>
        </p:nvSpPr>
        <p:spPr bwMode="auto">
          <a:xfrm>
            <a:off x="365760" y="1280160"/>
            <a:ext cx="8001000" cy="5425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1E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1E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1E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1E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1E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a:lstStyle>
          <a:p>
            <a:r>
              <a:rPr lang="en-US" dirty="0"/>
              <a:t>Weather-related Blackouts Doubled Since 2003</a:t>
            </a:r>
            <a:endParaRPr lang="en-US" kern="0" dirty="0"/>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5</a:t>
            </a:fld>
            <a:endParaRPr lang="en-US" dirty="0">
              <a:solidFill>
                <a:srgbClr val="1E0000"/>
              </a:solidFill>
            </a:endParaRPr>
          </a:p>
        </p:txBody>
      </p:sp>
    </p:spTree>
    <p:extLst>
      <p:ext uri="{BB962C8B-B14F-4D97-AF65-F5344CB8AC3E}">
        <p14:creationId xmlns:p14="http://schemas.microsoft.com/office/powerpoint/2010/main" val="766313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Visualization Background: </a:t>
            </a:r>
            <a:r>
              <a:rPr lang="en-US" altLang="en-US" dirty="0" err="1"/>
              <a:t>Preattentive</a:t>
            </a:r>
            <a:r>
              <a:rPr lang="en-US" altLang="en-US" dirty="0"/>
              <a:t> Processing</a:t>
            </a:r>
            <a:endParaRPr lang="en-US" dirty="0"/>
          </a:p>
        </p:txBody>
      </p:sp>
      <p:sp>
        <p:nvSpPr>
          <p:cNvPr id="3" name="Content Placeholder 2"/>
          <p:cNvSpPr>
            <a:spLocks noGrp="1"/>
          </p:cNvSpPr>
          <p:nvPr>
            <p:ph idx="1"/>
          </p:nvPr>
        </p:nvSpPr>
        <p:spPr/>
        <p:txBody>
          <a:bodyPr/>
          <a:lstStyle/>
          <a:p>
            <a:r>
              <a:rPr lang="en-US" altLang="en-US" dirty="0"/>
              <a:t>Good reference book: Colin Ware, </a:t>
            </a:r>
            <a:br>
              <a:rPr lang="en-US" altLang="en-US" dirty="0"/>
            </a:br>
            <a:r>
              <a:rPr lang="en-US" altLang="en-US" i="1" dirty="0"/>
              <a:t>Information Visualization: Perception for Design</a:t>
            </a:r>
            <a:r>
              <a:rPr lang="en-US" altLang="en-US" dirty="0"/>
              <a:t>, Third Edition, 2013 </a:t>
            </a:r>
          </a:p>
          <a:p>
            <a:r>
              <a:rPr lang="en-US" altLang="en-US" dirty="0"/>
              <a:t>When displaying large amounts of data, take advantage of </a:t>
            </a:r>
            <a:r>
              <a:rPr lang="en-US" altLang="en-US" dirty="0" err="1"/>
              <a:t>preattentive</a:t>
            </a:r>
            <a:r>
              <a:rPr lang="en-US" altLang="en-US" dirty="0"/>
              <a:t> cognitive processing</a:t>
            </a:r>
          </a:p>
          <a:p>
            <a:pPr lvl="1"/>
            <a:r>
              <a:rPr lang="en-US" altLang="en-US" dirty="0"/>
              <a:t>With </a:t>
            </a:r>
            <a:r>
              <a:rPr lang="en-US" altLang="en-US" dirty="0" err="1"/>
              <a:t>preattentive</a:t>
            </a:r>
            <a:r>
              <a:rPr lang="en-US" altLang="en-US" dirty="0"/>
              <a:t> processing the time spent to find a “target” is independent of the number of distractors</a:t>
            </a:r>
          </a:p>
          <a:p>
            <a:r>
              <a:rPr lang="en-US" altLang="en-US" dirty="0"/>
              <a:t>Graphical features that are </a:t>
            </a:r>
            <a:r>
              <a:rPr lang="en-US" altLang="en-US" dirty="0" err="1"/>
              <a:t>preattentively</a:t>
            </a:r>
            <a:r>
              <a:rPr lang="en-US" altLang="en-US" dirty="0"/>
              <a:t> processed include the general categories of form, color, motion, spatial position</a:t>
            </a:r>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50</a:t>
            </a:fld>
            <a:endParaRPr lang="en-US" dirty="0">
              <a:solidFill>
                <a:srgbClr val="1E0000"/>
              </a:solidFill>
            </a:endParaRPr>
          </a:p>
        </p:txBody>
      </p:sp>
    </p:spTree>
    <p:extLst>
      <p:ext uri="{BB962C8B-B14F-4D97-AF65-F5344CB8AC3E}">
        <p14:creationId xmlns:p14="http://schemas.microsoft.com/office/powerpoint/2010/main" val="2234517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All are </a:t>
            </a:r>
            <a:r>
              <a:rPr lang="en-US" altLang="en-US" dirty="0" err="1"/>
              <a:t>Preattentively</a:t>
            </a:r>
            <a:r>
              <a:rPr lang="en-US" altLang="en-US" dirty="0"/>
              <a:t> Processed Except Juncture and Parallelism</a:t>
            </a:r>
            <a:endParaRPr lang="en-US" dirty="0"/>
          </a:p>
        </p:txBody>
      </p:sp>
      <p:pic>
        <p:nvPicPr>
          <p:cNvPr id="4" name="Picture 3" descr="InfoVis_Fig5_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1355925"/>
            <a:ext cx="57150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676400" y="6400800"/>
            <a:ext cx="5296359" cy="2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1200" dirty="0"/>
              <a:t>Source: </a:t>
            </a:r>
            <a:r>
              <a:rPr lang="en-US" altLang="en-US" sz="1200" i="1" dirty="0"/>
              <a:t>Information Visualization</a:t>
            </a:r>
            <a:r>
              <a:rPr lang="en-US" altLang="en-US" sz="1200" dirty="0"/>
              <a:t> by Colin Ware, Fig 5.5</a:t>
            </a:r>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51</a:t>
            </a:fld>
            <a:endParaRPr lang="en-US" dirty="0">
              <a:solidFill>
                <a:srgbClr val="1E0000"/>
              </a:solidFill>
            </a:endParaRPr>
          </a:p>
        </p:txBody>
      </p:sp>
    </p:spTree>
    <p:extLst>
      <p:ext uri="{BB962C8B-B14F-4D97-AF65-F5344CB8AC3E}">
        <p14:creationId xmlns:p14="http://schemas.microsoft.com/office/powerpoint/2010/main" val="3183571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066800"/>
          </a:xfrm>
        </p:spPr>
        <p:txBody>
          <a:bodyPr/>
          <a:lstStyle/>
          <a:p>
            <a:r>
              <a:rPr lang="en-US" dirty="0" err="1"/>
              <a:t>Preattentive</a:t>
            </a:r>
            <a:r>
              <a:rPr lang="en-US" dirty="0"/>
              <a:t> Processing with </a:t>
            </a:r>
            <a:br>
              <a:rPr lang="en-US" dirty="0"/>
            </a:br>
            <a:r>
              <a:rPr lang="en-US" dirty="0"/>
              <a:t>Color &amp; Size </a:t>
            </a:r>
          </a:p>
        </p:txBody>
      </p:sp>
      <p:pic>
        <p:nvPicPr>
          <p:cNvPr id="4"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398" r="4492" b="6666"/>
          <a:stretch/>
        </p:blipFill>
        <p:spPr bwMode="auto">
          <a:xfrm>
            <a:off x="533400" y="1295399"/>
            <a:ext cx="8001000" cy="51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52</a:t>
            </a:fld>
            <a:endParaRPr lang="en-US" dirty="0">
              <a:solidFill>
                <a:srgbClr val="1E0000"/>
              </a:solidFill>
            </a:endParaRPr>
          </a:p>
        </p:txBody>
      </p:sp>
    </p:spTree>
    <p:extLst>
      <p:ext uri="{BB962C8B-B14F-4D97-AF65-F5344CB8AC3E}">
        <p14:creationId xmlns:p14="http://schemas.microsoft.com/office/powerpoint/2010/main" val="3995099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Color</a:t>
            </a:r>
          </a:p>
        </p:txBody>
      </p:sp>
      <p:sp>
        <p:nvSpPr>
          <p:cNvPr id="3" name="Content Placeholder 2"/>
          <p:cNvSpPr>
            <a:spLocks noGrp="1"/>
          </p:cNvSpPr>
          <p:nvPr>
            <p:ph idx="1"/>
          </p:nvPr>
        </p:nvSpPr>
        <p:spPr/>
        <p:txBody>
          <a:bodyPr/>
          <a:lstStyle/>
          <a:p>
            <a:r>
              <a:rPr lang="en-US" dirty="0"/>
              <a:t>Some use of color can be quite helpful </a:t>
            </a:r>
          </a:p>
          <a:p>
            <a:pPr lvl="1"/>
            <a:r>
              <a:rPr lang="en-US" dirty="0"/>
              <a:t>10% of male population has some degree of color blindness (1% for females)</a:t>
            </a:r>
          </a:p>
          <a:p>
            <a:r>
              <a:rPr lang="en-US" dirty="0"/>
              <a:t>Do not use more than about ten colors for coding if reliable identification is required</a:t>
            </a:r>
          </a:p>
          <a:p>
            <a:r>
              <a:rPr lang="en-US" dirty="0"/>
              <a:t>Color sequences can be used effectively for data maps (like contours)</a:t>
            </a:r>
          </a:p>
          <a:p>
            <a:pPr lvl="1"/>
            <a:r>
              <a:rPr lang="en-US" dirty="0"/>
              <a:t>Grayscale is useful for showing forms</a:t>
            </a:r>
          </a:p>
          <a:p>
            <a:pPr lvl="1"/>
            <a:r>
              <a:rPr lang="en-US" dirty="0"/>
              <a:t>Multi-color scales (like a spectrum) have advantages (more steps) but also disadvantages (effectively comparing values) compared to bi-color sequences</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53</a:t>
            </a:fld>
            <a:endParaRPr lang="en-US" dirty="0">
              <a:solidFill>
                <a:srgbClr val="1E0000"/>
              </a:solidFill>
            </a:endParaRPr>
          </a:p>
        </p:txBody>
      </p:sp>
    </p:spTree>
    <p:extLst>
      <p:ext uri="{BB962C8B-B14F-4D97-AF65-F5344CB8AC3E}">
        <p14:creationId xmlns:p14="http://schemas.microsoft.com/office/powerpoint/2010/main" val="662011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Sequence Example: Blue/Red, Discrete</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54</a:t>
            </a:fld>
            <a:endParaRPr lang="en-US" dirty="0">
              <a:solidFill>
                <a:srgbClr val="1E0000"/>
              </a:solidFill>
            </a:endParaRPr>
          </a:p>
        </p:txBody>
      </p:sp>
      <p:pic>
        <p:nvPicPr>
          <p:cNvPr id="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254" r="850" b="6666"/>
          <a:stretch/>
        </p:blipFill>
        <p:spPr bwMode="auto">
          <a:xfrm>
            <a:off x="594360" y="1463040"/>
            <a:ext cx="7955280"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58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Sequence Example: Spectrum, Continuous</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55</a:t>
            </a:fld>
            <a:endParaRPr lang="en-US" dirty="0">
              <a:solidFill>
                <a:srgbClr val="1E0000"/>
              </a:solidFill>
            </a:endParaRPr>
          </a:p>
        </p:txBody>
      </p:sp>
      <p:pic>
        <p:nvPicPr>
          <p:cNvPr id="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544" r="560" b="6666"/>
          <a:stretch/>
        </p:blipFill>
        <p:spPr bwMode="auto">
          <a:xfrm>
            <a:off x="594360" y="1463040"/>
            <a:ext cx="7955280"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145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Blackout in Power Systems</a:t>
            </a:r>
          </a:p>
        </p:txBody>
      </p:sp>
      <p:sp>
        <p:nvSpPr>
          <p:cNvPr id="3" name="Content Placeholder 2"/>
          <p:cNvSpPr>
            <a:spLocks noGrp="1"/>
          </p:cNvSpPr>
          <p:nvPr>
            <p:ph idx="1"/>
          </p:nvPr>
        </p:nvSpPr>
        <p:spPr/>
        <p:txBody>
          <a:bodyPr/>
          <a:lstStyle/>
          <a:p>
            <a:r>
              <a:rPr lang="en-US" dirty="0"/>
              <a:t>Impact of </a:t>
            </a:r>
            <a:r>
              <a:rPr lang="en-US" dirty="0" smtClean="0"/>
              <a:t>blackouts</a:t>
            </a:r>
            <a:endParaRPr lang="en-US" dirty="0"/>
          </a:p>
          <a:p>
            <a:pPr lvl="1"/>
            <a:r>
              <a:rPr lang="en-US" dirty="0" smtClean="0"/>
              <a:t>Economic losses</a:t>
            </a:r>
          </a:p>
          <a:p>
            <a:pPr lvl="2"/>
            <a:r>
              <a:rPr lang="en-US" dirty="0"/>
              <a:t>Power system equipment damage</a:t>
            </a:r>
          </a:p>
          <a:p>
            <a:pPr lvl="2"/>
            <a:r>
              <a:rPr lang="en-US" dirty="0" smtClean="0"/>
              <a:t>Money system fails</a:t>
            </a:r>
          </a:p>
          <a:p>
            <a:pPr lvl="2"/>
            <a:r>
              <a:rPr lang="en-US" dirty="0" smtClean="0"/>
              <a:t>Factories shut down</a:t>
            </a:r>
          </a:p>
          <a:p>
            <a:pPr lvl="2"/>
            <a:r>
              <a:rPr lang="en-US" dirty="0" smtClean="0"/>
              <a:t>Transportation system stops</a:t>
            </a:r>
          </a:p>
          <a:p>
            <a:pPr lvl="1"/>
            <a:r>
              <a:rPr lang="en-US" dirty="0" smtClean="0"/>
              <a:t>Limited basic activities</a:t>
            </a:r>
          </a:p>
          <a:p>
            <a:pPr lvl="2"/>
            <a:r>
              <a:rPr lang="en-US" dirty="0" smtClean="0"/>
              <a:t>Food distribution systems cease</a:t>
            </a:r>
          </a:p>
          <a:p>
            <a:pPr lvl="2"/>
            <a:r>
              <a:rPr lang="en-US" dirty="0" smtClean="0"/>
              <a:t>Difficult to cook</a:t>
            </a:r>
          </a:p>
          <a:p>
            <a:pPr lvl="2"/>
            <a:r>
              <a:rPr lang="en-US" dirty="0" smtClean="0"/>
              <a:t>Lack of municipal water</a:t>
            </a:r>
          </a:p>
          <a:p>
            <a:pPr lvl="2"/>
            <a:r>
              <a:rPr lang="en-US" dirty="0" smtClean="0"/>
              <a:t>No heating/cooling</a:t>
            </a:r>
          </a:p>
          <a:p>
            <a:pPr lvl="1"/>
            <a:r>
              <a:rPr lang="en-US" dirty="0" smtClean="0"/>
              <a:t>Social chaos and violence</a:t>
            </a:r>
          </a:p>
          <a:p>
            <a:pPr lvl="1"/>
            <a:r>
              <a:rPr lang="en-US" dirty="0" smtClean="0"/>
              <a:t>Etc.</a:t>
            </a:r>
            <a:endParaRPr lang="en-US" dirty="0"/>
          </a:p>
          <a:p>
            <a:endParaRPr lang="en-US" dirty="0"/>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6</a:t>
            </a:fld>
            <a:endParaRPr lang="en-US" dirty="0">
              <a:solidFill>
                <a:srgbClr val="1E0000"/>
              </a:solidFill>
            </a:endParaRPr>
          </a:p>
        </p:txBody>
      </p:sp>
    </p:spTree>
    <p:extLst>
      <p:ext uri="{BB962C8B-B14F-4D97-AF65-F5344CB8AC3E}">
        <p14:creationId xmlns:p14="http://schemas.microsoft.com/office/powerpoint/2010/main" val="196797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Blackout in Power Systems</a:t>
            </a:r>
          </a:p>
        </p:txBody>
      </p:sp>
      <p:sp>
        <p:nvSpPr>
          <p:cNvPr id="3" name="Content Placeholder 2"/>
          <p:cNvSpPr>
            <a:spLocks noGrp="1"/>
          </p:cNvSpPr>
          <p:nvPr>
            <p:ph idx="1"/>
          </p:nvPr>
        </p:nvSpPr>
        <p:spPr/>
        <p:txBody>
          <a:bodyPr/>
          <a:lstStyle/>
          <a:p>
            <a:r>
              <a:rPr lang="en-US" dirty="0" smtClean="0"/>
              <a:t>7 major disturbances in US in the order of impact</a:t>
            </a:r>
          </a:p>
          <a:p>
            <a:endParaRPr lang="en-US"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218589062"/>
                  </p:ext>
                </p:extLst>
              </p:nvPr>
            </p:nvGraphicFramePr>
            <p:xfrm>
              <a:off x="228600" y="1884219"/>
              <a:ext cx="8763000" cy="4419598"/>
            </p:xfrm>
            <a:graphic>
              <a:graphicData uri="http://schemas.openxmlformats.org/drawingml/2006/table">
                <a:tbl>
                  <a:tblPr firstRow="1" bandRow="1">
                    <a:tableStyleId>{073A0DAA-6AF3-43AB-8588-CEC1D06C72B9}</a:tableStyleId>
                  </a:tblPr>
                  <a:tblGrid>
                    <a:gridCol w="1460500">
                      <a:extLst>
                        <a:ext uri="{9D8B030D-6E8A-4147-A177-3AD203B41FA5}">
                          <a16:colId xmlns:a16="http://schemas.microsoft.com/office/drawing/2014/main" val="4138786649"/>
                        </a:ext>
                      </a:extLst>
                    </a:gridCol>
                    <a:gridCol w="1460500">
                      <a:extLst>
                        <a:ext uri="{9D8B030D-6E8A-4147-A177-3AD203B41FA5}">
                          <a16:colId xmlns:a16="http://schemas.microsoft.com/office/drawing/2014/main" val="3275555087"/>
                        </a:ext>
                      </a:extLst>
                    </a:gridCol>
                    <a:gridCol w="1460500">
                      <a:extLst>
                        <a:ext uri="{9D8B030D-6E8A-4147-A177-3AD203B41FA5}">
                          <a16:colId xmlns:a16="http://schemas.microsoft.com/office/drawing/2014/main" val="1276696572"/>
                        </a:ext>
                      </a:extLst>
                    </a:gridCol>
                    <a:gridCol w="1460500">
                      <a:extLst>
                        <a:ext uri="{9D8B030D-6E8A-4147-A177-3AD203B41FA5}">
                          <a16:colId xmlns:a16="http://schemas.microsoft.com/office/drawing/2014/main" val="1033407474"/>
                        </a:ext>
                      </a:extLst>
                    </a:gridCol>
                    <a:gridCol w="1460500">
                      <a:extLst>
                        <a:ext uri="{9D8B030D-6E8A-4147-A177-3AD203B41FA5}">
                          <a16:colId xmlns:a16="http://schemas.microsoft.com/office/drawing/2014/main" val="2226903974"/>
                        </a:ext>
                      </a:extLst>
                    </a:gridCol>
                    <a:gridCol w="1460500">
                      <a:extLst>
                        <a:ext uri="{9D8B030D-6E8A-4147-A177-3AD203B41FA5}">
                          <a16:colId xmlns:a16="http://schemas.microsoft.com/office/drawing/2014/main" val="1869856886"/>
                        </a:ext>
                      </a:extLst>
                    </a:gridCol>
                  </a:tblGrid>
                  <a:tr h="466762">
                    <a:tc rowSpan="2">
                      <a:txBody>
                        <a:bodyPr/>
                        <a:lstStyle/>
                        <a:p>
                          <a:pPr algn="ctr"/>
                          <a:r>
                            <a:rPr lang="en-US" dirty="0" smtClean="0"/>
                            <a:t>Year</a:t>
                          </a:r>
                          <a:endParaRPr lang="en-US" dirty="0"/>
                        </a:p>
                      </a:txBody>
                      <a:tcPr anchor="ctr"/>
                    </a:tc>
                    <a:tc rowSpan="2">
                      <a:txBody>
                        <a:bodyPr/>
                        <a:lstStyle/>
                        <a:p>
                          <a:pPr algn="ctr"/>
                          <a:r>
                            <a:rPr lang="en-US" dirty="0" smtClean="0"/>
                            <a:t>Location</a:t>
                          </a:r>
                          <a:endParaRPr lang="en-US" dirty="0"/>
                        </a:p>
                      </a:txBody>
                      <a:tcPr anchor="ctr"/>
                    </a:tc>
                    <a:tc>
                      <a:txBody>
                        <a:bodyPr/>
                        <a:lstStyle/>
                        <a:p>
                          <a:pPr algn="ctr"/>
                          <a:r>
                            <a:rPr lang="en-US" dirty="0" smtClean="0"/>
                            <a:t>Load</a:t>
                          </a:r>
                          <a:endParaRPr lang="en-US" dirty="0"/>
                        </a:p>
                      </a:txBody>
                      <a:tcPr anchor="ctr"/>
                    </a:tc>
                    <a:tc>
                      <a:txBody>
                        <a:bodyPr/>
                        <a:lstStyle/>
                        <a:p>
                          <a:pPr algn="ctr"/>
                          <a:r>
                            <a:rPr lang="en-US" dirty="0" smtClean="0"/>
                            <a:t>Customers</a:t>
                          </a:r>
                          <a:endParaRPr lang="en-US" dirty="0"/>
                        </a:p>
                      </a:txBody>
                      <a:tcPr anchor="ctr"/>
                    </a:tc>
                    <a:tc>
                      <a:txBody>
                        <a:bodyPr/>
                        <a:lstStyle/>
                        <a:p>
                          <a:pPr algn="ctr"/>
                          <a:r>
                            <a:rPr lang="en-US" dirty="0" smtClean="0"/>
                            <a:t>Duration</a:t>
                          </a:r>
                          <a:endParaRPr lang="en-US" dirty="0"/>
                        </a:p>
                      </a:txBody>
                      <a:tcPr anchor="ctr"/>
                    </a:tc>
                    <a:tc>
                      <a:txBody>
                        <a:bodyPr/>
                        <a:lstStyle/>
                        <a:p>
                          <a:pPr algn="ctr"/>
                          <a:r>
                            <a:rPr lang="en-US" dirty="0" smtClean="0"/>
                            <a:t>Scale</a:t>
                          </a:r>
                          <a:endParaRPr lang="en-US" dirty="0"/>
                        </a:p>
                      </a:txBody>
                      <a:tcPr anchor="ctr"/>
                    </a:tc>
                    <a:extLst>
                      <a:ext uri="{0D108BD9-81ED-4DB2-BD59-A6C34878D82A}">
                        <a16:rowId xmlns:a16="http://schemas.microsoft.com/office/drawing/2014/main" val="2225855585"/>
                      </a:ext>
                    </a:extLst>
                  </a:tr>
                  <a:tr h="335428">
                    <a:tc vMerge="1">
                      <a:txBody>
                        <a:bodyPr/>
                        <a:lstStyle/>
                        <a:p>
                          <a:pPr algn="ctr"/>
                          <a:endParaRPr lang="en-US" sz="1200" dirty="0"/>
                        </a:p>
                      </a:txBody>
                      <a:tcPr anchor="ctr"/>
                    </a:tc>
                    <a:tc vMerge="1">
                      <a:txBody>
                        <a:bodyPr/>
                        <a:lstStyle/>
                        <a:p>
                          <a:pPr algn="ctr"/>
                          <a:endParaRPr lang="en-US" sz="1200" dirty="0"/>
                        </a:p>
                      </a:txBody>
                      <a:tcPr anchor="ctr"/>
                    </a:tc>
                    <a:tc>
                      <a:txBody>
                        <a:bodyPr/>
                        <a:lstStyle/>
                        <a:p>
                          <a:pPr algn="ctr"/>
                          <a:r>
                            <a:rPr lang="en-US" sz="1200" dirty="0" smtClean="0"/>
                            <a:t>P (GW)</a:t>
                          </a:r>
                          <a:endParaRPr lang="en-US" sz="1200" dirty="0"/>
                        </a:p>
                      </a:txBody>
                      <a:tcPr anchor="ctr"/>
                    </a:tc>
                    <a:tc>
                      <a:txBody>
                        <a:bodyPr/>
                        <a:lstStyle/>
                        <a:p>
                          <a:pPr algn="ctr"/>
                          <a:r>
                            <a:rPr lang="en-US" sz="1200" dirty="0" smtClean="0"/>
                            <a:t>C (Million)</a:t>
                          </a:r>
                          <a:endParaRPr lang="en-US" sz="1200" dirty="0"/>
                        </a:p>
                      </a:txBody>
                      <a:tcPr anchor="ctr"/>
                    </a:tc>
                    <a:tc>
                      <a:txBody>
                        <a:bodyPr/>
                        <a:lstStyle/>
                        <a:p>
                          <a:pPr algn="ctr"/>
                          <a:r>
                            <a:rPr lang="en-US" sz="1200" dirty="0" smtClean="0"/>
                            <a:t>T (Hour)</a:t>
                          </a:r>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𝑅</m:t>
                                </m:r>
                                <m:r>
                                  <a:rPr lang="en-US" sz="1200" b="0" i="1" smtClean="0">
                                    <a:latin typeface="Cambria Math" panose="02040503050406030204" pitchFamily="18" charset="0"/>
                                  </a:rPr>
                                  <m:t>=</m:t>
                                </m:r>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log</m:t>
                                    </m:r>
                                  </m:fName>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𝑃</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𝐶</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𝑇</m:t>
                                        </m:r>
                                      </m:e>
                                    </m:d>
                                  </m:e>
                                </m:func>
                              </m:oMath>
                            </m:oMathPara>
                          </a14:m>
                          <a:endParaRPr lang="en-US" sz="1200" dirty="0"/>
                        </a:p>
                      </a:txBody>
                      <a:tcPr anchor="ctr"/>
                    </a:tc>
                    <a:extLst>
                      <a:ext uri="{0D108BD9-81ED-4DB2-BD59-A6C34878D82A}">
                        <a16:rowId xmlns:a16="http://schemas.microsoft.com/office/drawing/2014/main" val="2861964866"/>
                      </a:ext>
                    </a:extLst>
                  </a:tr>
                  <a:tr h="739039">
                    <a:tc>
                      <a:txBody>
                        <a:bodyPr/>
                        <a:lstStyle/>
                        <a:p>
                          <a:pPr algn="ctr"/>
                          <a:r>
                            <a:rPr lang="en-US" sz="1600" dirty="0" smtClean="0"/>
                            <a:t>2003 Aug.</a:t>
                          </a:r>
                          <a:endParaRPr lang="en-US" sz="1600" dirty="0"/>
                        </a:p>
                      </a:txBody>
                      <a:tcPr anchor="ctr"/>
                    </a:tc>
                    <a:tc>
                      <a:txBody>
                        <a:bodyPr/>
                        <a:lstStyle/>
                        <a:p>
                          <a:pPr algn="ctr"/>
                          <a:r>
                            <a:rPr lang="en-US" sz="1600" dirty="0" smtClean="0"/>
                            <a:t>North East and Ontario</a:t>
                          </a:r>
                          <a:endParaRPr lang="en-US" sz="1600" dirty="0"/>
                        </a:p>
                      </a:txBody>
                      <a:tcPr anchor="ctr"/>
                    </a:tc>
                    <a:tc>
                      <a:txBody>
                        <a:bodyPr/>
                        <a:lstStyle/>
                        <a:p>
                          <a:pPr algn="ctr"/>
                          <a:r>
                            <a:rPr lang="en-US" sz="1600" dirty="0" smtClean="0"/>
                            <a:t>62</a:t>
                          </a:r>
                          <a:endParaRPr lang="en-US" sz="1600" dirty="0"/>
                        </a:p>
                      </a:txBody>
                      <a:tcPr anchor="ctr"/>
                    </a:tc>
                    <a:tc>
                      <a:txBody>
                        <a:bodyPr/>
                        <a:lstStyle/>
                        <a:p>
                          <a:pPr algn="ctr"/>
                          <a:r>
                            <a:rPr lang="en-US" sz="1600" dirty="0" smtClean="0"/>
                            <a:t>50</a:t>
                          </a:r>
                          <a:endParaRPr lang="en-US" sz="1600" dirty="0"/>
                        </a:p>
                      </a:txBody>
                      <a:tcPr anchor="ctr"/>
                    </a:tc>
                    <a:tc>
                      <a:txBody>
                        <a:bodyPr/>
                        <a:lstStyle/>
                        <a:p>
                          <a:pPr algn="ctr"/>
                          <a:r>
                            <a:rPr lang="en-US" sz="1600" dirty="0" smtClean="0"/>
                            <a:t>48</a:t>
                          </a:r>
                          <a:endParaRPr lang="en-US" sz="1600" dirty="0"/>
                        </a:p>
                      </a:txBody>
                      <a:tcPr anchor="ctr"/>
                    </a:tc>
                    <a:tc>
                      <a:txBody>
                        <a:bodyPr/>
                        <a:lstStyle/>
                        <a:p>
                          <a:pPr algn="ctr"/>
                          <a:r>
                            <a:rPr lang="en-US" sz="1600" dirty="0" smtClean="0"/>
                            <a:t>5.17</a:t>
                          </a:r>
                          <a:endParaRPr lang="en-US" sz="1600" dirty="0"/>
                        </a:p>
                      </a:txBody>
                      <a:tcPr anchor="ctr"/>
                    </a:tc>
                    <a:extLst>
                      <a:ext uri="{0D108BD9-81ED-4DB2-BD59-A6C34878D82A}">
                        <a16:rowId xmlns:a16="http://schemas.microsoft.com/office/drawing/2014/main" val="2992596805"/>
                      </a:ext>
                    </a:extLst>
                  </a:tr>
                  <a:tr h="427866">
                    <a:tc>
                      <a:txBody>
                        <a:bodyPr/>
                        <a:lstStyle/>
                        <a:p>
                          <a:pPr algn="ctr"/>
                          <a:r>
                            <a:rPr lang="en-US" sz="1600" dirty="0" smtClean="0"/>
                            <a:t>1965 Nov.</a:t>
                          </a:r>
                          <a:endParaRPr lang="en-US" sz="1600" dirty="0"/>
                        </a:p>
                      </a:txBody>
                      <a:tcPr anchor="ctr"/>
                    </a:tc>
                    <a:tc>
                      <a:txBody>
                        <a:bodyPr/>
                        <a:lstStyle/>
                        <a:p>
                          <a:pPr algn="ctr"/>
                          <a:r>
                            <a:rPr lang="en-US" sz="1600" dirty="0" smtClean="0"/>
                            <a:t>North East</a:t>
                          </a:r>
                          <a:endParaRPr lang="en-US" sz="1600" dirty="0"/>
                        </a:p>
                      </a:txBody>
                      <a:tcPr anchor="ctr"/>
                    </a:tc>
                    <a:tc>
                      <a:txBody>
                        <a:bodyPr/>
                        <a:lstStyle/>
                        <a:p>
                          <a:pPr algn="ctr"/>
                          <a:r>
                            <a:rPr lang="en-US" sz="1600" dirty="0" smtClean="0"/>
                            <a:t>20</a:t>
                          </a:r>
                          <a:endParaRPr lang="en-US" sz="1600" dirty="0"/>
                        </a:p>
                      </a:txBody>
                      <a:tcPr anchor="ctr"/>
                    </a:tc>
                    <a:tc>
                      <a:txBody>
                        <a:bodyPr/>
                        <a:lstStyle/>
                        <a:p>
                          <a:pPr algn="ctr"/>
                          <a:r>
                            <a:rPr lang="en-US" sz="1600" dirty="0" smtClean="0"/>
                            <a:t>30</a:t>
                          </a:r>
                          <a:endParaRPr lang="en-US" sz="1600" dirty="0"/>
                        </a:p>
                      </a:txBody>
                      <a:tcPr anchor="ctr"/>
                    </a:tc>
                    <a:tc>
                      <a:txBody>
                        <a:bodyPr/>
                        <a:lstStyle/>
                        <a:p>
                          <a:pPr algn="ctr"/>
                          <a:r>
                            <a:rPr lang="en-US" sz="1600" dirty="0" smtClean="0"/>
                            <a:t>13</a:t>
                          </a:r>
                          <a:endParaRPr lang="en-US" sz="1600" dirty="0"/>
                        </a:p>
                      </a:txBody>
                      <a:tcPr anchor="ctr"/>
                    </a:tc>
                    <a:tc>
                      <a:txBody>
                        <a:bodyPr/>
                        <a:lstStyle/>
                        <a:p>
                          <a:pPr algn="ctr"/>
                          <a:r>
                            <a:rPr lang="en-US" sz="1600" dirty="0" smtClean="0"/>
                            <a:t>3.89</a:t>
                          </a:r>
                          <a:endParaRPr lang="en-US" sz="1600" dirty="0"/>
                        </a:p>
                      </a:txBody>
                      <a:tcPr anchor="ctr"/>
                    </a:tc>
                    <a:extLst>
                      <a:ext uri="{0D108BD9-81ED-4DB2-BD59-A6C34878D82A}">
                        <a16:rowId xmlns:a16="http://schemas.microsoft.com/office/drawing/2014/main" val="1371507089"/>
                      </a:ext>
                    </a:extLst>
                  </a:tr>
                  <a:tr h="427866">
                    <a:tc>
                      <a:txBody>
                        <a:bodyPr/>
                        <a:lstStyle/>
                        <a:p>
                          <a:pPr algn="ctr"/>
                          <a:r>
                            <a:rPr lang="en-US" sz="1600" dirty="0" smtClean="0"/>
                            <a:t>1977 Jul.</a:t>
                          </a:r>
                          <a:endParaRPr lang="en-US" sz="1600" dirty="0"/>
                        </a:p>
                      </a:txBody>
                      <a:tcPr anchor="ctr"/>
                    </a:tc>
                    <a:tc>
                      <a:txBody>
                        <a:bodyPr/>
                        <a:lstStyle/>
                        <a:p>
                          <a:pPr algn="ctr"/>
                          <a:r>
                            <a:rPr lang="en-US" sz="1600" dirty="0" smtClean="0"/>
                            <a:t>New</a:t>
                          </a:r>
                          <a:r>
                            <a:rPr lang="en-US" sz="1600" baseline="0" dirty="0" smtClean="0"/>
                            <a:t> York City</a:t>
                          </a:r>
                          <a:endParaRPr lang="en-US" sz="1600" dirty="0"/>
                        </a:p>
                      </a:txBody>
                      <a:tcPr anchor="ctr"/>
                    </a:tc>
                    <a:tc>
                      <a:txBody>
                        <a:bodyPr/>
                        <a:lstStyle/>
                        <a:p>
                          <a:pPr algn="ctr"/>
                          <a:r>
                            <a:rPr lang="en-US" sz="1600" dirty="0" smtClean="0"/>
                            <a:t>6</a:t>
                          </a:r>
                          <a:endParaRPr lang="en-US" sz="1600" dirty="0"/>
                        </a:p>
                      </a:txBody>
                      <a:tcPr anchor="ctr"/>
                    </a:tc>
                    <a:tc>
                      <a:txBody>
                        <a:bodyPr/>
                        <a:lstStyle/>
                        <a:p>
                          <a:pPr algn="ctr"/>
                          <a:r>
                            <a:rPr lang="en-US" sz="1600" dirty="0" smtClean="0"/>
                            <a:t>9</a:t>
                          </a:r>
                          <a:endParaRPr lang="en-US" sz="1600" dirty="0"/>
                        </a:p>
                      </a:txBody>
                      <a:tcPr anchor="ctr"/>
                    </a:tc>
                    <a:tc>
                      <a:txBody>
                        <a:bodyPr/>
                        <a:lstStyle/>
                        <a:p>
                          <a:pPr algn="ctr"/>
                          <a:r>
                            <a:rPr lang="en-US" sz="1600" dirty="0" smtClean="0"/>
                            <a:t>26</a:t>
                          </a:r>
                          <a:endParaRPr lang="en-US" sz="1600" dirty="0"/>
                        </a:p>
                      </a:txBody>
                      <a:tcPr anchor="ctr"/>
                    </a:tc>
                    <a:tc>
                      <a:txBody>
                        <a:bodyPr/>
                        <a:lstStyle/>
                        <a:p>
                          <a:pPr algn="ctr"/>
                          <a:r>
                            <a:rPr lang="en-US" sz="1600" dirty="0" smtClean="0"/>
                            <a:t>3.15</a:t>
                          </a:r>
                          <a:endParaRPr lang="en-US" sz="1600" dirty="0"/>
                        </a:p>
                      </a:txBody>
                      <a:tcPr anchor="ctr"/>
                    </a:tc>
                    <a:extLst>
                      <a:ext uri="{0D108BD9-81ED-4DB2-BD59-A6C34878D82A}">
                        <a16:rowId xmlns:a16="http://schemas.microsoft.com/office/drawing/2014/main" val="170305495"/>
                      </a:ext>
                    </a:extLst>
                  </a:tr>
                  <a:tr h="427866">
                    <a:tc>
                      <a:txBody>
                        <a:bodyPr/>
                        <a:lstStyle/>
                        <a:p>
                          <a:pPr algn="ctr"/>
                          <a:r>
                            <a:rPr lang="en-US" sz="1600" dirty="0" smtClean="0"/>
                            <a:t>1982 Dec.</a:t>
                          </a:r>
                          <a:endParaRPr lang="en-US" sz="1600" dirty="0"/>
                        </a:p>
                      </a:txBody>
                      <a:tcPr anchor="ctr"/>
                    </a:tc>
                    <a:tc>
                      <a:txBody>
                        <a:bodyPr/>
                        <a:lstStyle/>
                        <a:p>
                          <a:pPr algn="ctr"/>
                          <a:r>
                            <a:rPr lang="en-US" sz="1600" dirty="0" smtClean="0"/>
                            <a:t>West Coast</a:t>
                          </a:r>
                          <a:endParaRPr lang="en-US" sz="1600" dirty="0"/>
                        </a:p>
                      </a:txBody>
                      <a:tcPr anchor="ctr"/>
                    </a:tc>
                    <a:tc>
                      <a:txBody>
                        <a:bodyPr/>
                        <a:lstStyle/>
                        <a:p>
                          <a:pPr algn="ctr"/>
                          <a:r>
                            <a:rPr lang="en-US" sz="1600" dirty="0" smtClean="0"/>
                            <a:t>12.4</a:t>
                          </a:r>
                          <a:endParaRPr lang="en-US" sz="1600" dirty="0"/>
                        </a:p>
                      </a:txBody>
                      <a:tcPr anchor="ctr"/>
                    </a:tc>
                    <a:tc>
                      <a:txBody>
                        <a:bodyPr/>
                        <a:lstStyle/>
                        <a:p>
                          <a:pPr algn="ctr"/>
                          <a:r>
                            <a:rPr lang="en-US" sz="1600" dirty="0" smtClean="0"/>
                            <a:t>5</a:t>
                          </a:r>
                          <a:endParaRPr lang="en-US" sz="1600" dirty="0"/>
                        </a:p>
                      </a:txBody>
                      <a:tcPr anchor="ctr"/>
                    </a:tc>
                    <a:tc>
                      <a:txBody>
                        <a:bodyPr/>
                        <a:lstStyle/>
                        <a:p>
                          <a:pPr algn="ctr"/>
                          <a:r>
                            <a:rPr lang="en-US" sz="1600" dirty="0" smtClean="0"/>
                            <a:t>18</a:t>
                          </a:r>
                          <a:endParaRPr lang="en-US" sz="1600" dirty="0"/>
                        </a:p>
                      </a:txBody>
                      <a:tcPr anchor="ctr"/>
                    </a:tc>
                    <a:tc>
                      <a:txBody>
                        <a:bodyPr/>
                        <a:lstStyle/>
                        <a:p>
                          <a:pPr algn="ctr"/>
                          <a:r>
                            <a:rPr lang="en-US" sz="1600" dirty="0" smtClean="0"/>
                            <a:t>3.05</a:t>
                          </a:r>
                          <a:endParaRPr lang="en-US" sz="1600" dirty="0"/>
                        </a:p>
                      </a:txBody>
                      <a:tcPr anchor="ctr"/>
                    </a:tc>
                    <a:extLst>
                      <a:ext uri="{0D108BD9-81ED-4DB2-BD59-A6C34878D82A}">
                        <a16:rowId xmlns:a16="http://schemas.microsoft.com/office/drawing/2014/main" val="2874690720"/>
                      </a:ext>
                    </a:extLst>
                  </a:tr>
                  <a:tr h="427866">
                    <a:tc>
                      <a:txBody>
                        <a:bodyPr/>
                        <a:lstStyle/>
                        <a:p>
                          <a:pPr algn="ctr"/>
                          <a:r>
                            <a:rPr lang="en-US" sz="1600" dirty="0" smtClean="0"/>
                            <a:t>1996 Jul.</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West Coast</a:t>
                          </a:r>
                        </a:p>
                      </a:txBody>
                      <a:tcPr anchor="ctr"/>
                    </a:tc>
                    <a:tc>
                      <a:txBody>
                        <a:bodyPr/>
                        <a:lstStyle/>
                        <a:p>
                          <a:pPr algn="ctr"/>
                          <a:r>
                            <a:rPr lang="en-US" sz="1600" dirty="0" smtClean="0"/>
                            <a:t>11.9</a:t>
                          </a:r>
                          <a:endParaRPr lang="en-US" sz="1600" dirty="0"/>
                        </a:p>
                      </a:txBody>
                      <a:tcPr anchor="ctr"/>
                    </a:tc>
                    <a:tc>
                      <a:txBody>
                        <a:bodyPr/>
                        <a:lstStyle/>
                        <a:p>
                          <a:pPr algn="ctr"/>
                          <a:r>
                            <a:rPr lang="en-US" sz="1600" dirty="0" smtClean="0"/>
                            <a:t>2</a:t>
                          </a:r>
                          <a:endParaRPr lang="en-US" sz="1600" dirty="0"/>
                        </a:p>
                      </a:txBody>
                      <a:tcPr anchor="ctr"/>
                    </a:tc>
                    <a:tc>
                      <a:txBody>
                        <a:bodyPr/>
                        <a:lstStyle/>
                        <a:p>
                          <a:pPr algn="ctr"/>
                          <a:r>
                            <a:rPr lang="en-US" sz="1600" dirty="0" smtClean="0"/>
                            <a:t>36</a:t>
                          </a:r>
                          <a:endParaRPr lang="en-US" sz="1600" dirty="0"/>
                        </a:p>
                      </a:txBody>
                      <a:tcPr anchor="ctr"/>
                    </a:tc>
                    <a:tc>
                      <a:txBody>
                        <a:bodyPr/>
                        <a:lstStyle/>
                        <a:p>
                          <a:pPr algn="ctr"/>
                          <a:r>
                            <a:rPr lang="en-US" sz="1600" dirty="0" smtClean="0"/>
                            <a:t>2.93</a:t>
                          </a:r>
                          <a:endParaRPr lang="en-US" sz="1600" dirty="0"/>
                        </a:p>
                      </a:txBody>
                      <a:tcPr anchor="ctr"/>
                    </a:tc>
                    <a:extLst>
                      <a:ext uri="{0D108BD9-81ED-4DB2-BD59-A6C34878D82A}">
                        <a16:rowId xmlns:a16="http://schemas.microsoft.com/office/drawing/2014/main" val="349329591"/>
                      </a:ext>
                    </a:extLst>
                  </a:tr>
                  <a:tr h="427866">
                    <a:tc>
                      <a:txBody>
                        <a:bodyPr/>
                        <a:lstStyle/>
                        <a:p>
                          <a:pPr algn="ctr"/>
                          <a:r>
                            <a:rPr lang="en-US" sz="1600" dirty="0" smtClean="0"/>
                            <a:t>1996 Aug.</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West Coast</a:t>
                          </a:r>
                        </a:p>
                      </a:txBody>
                      <a:tcPr anchor="ctr"/>
                    </a:tc>
                    <a:tc>
                      <a:txBody>
                        <a:bodyPr/>
                        <a:lstStyle/>
                        <a:p>
                          <a:pPr algn="ctr"/>
                          <a:r>
                            <a:rPr lang="en-US" sz="1600" dirty="0" smtClean="0"/>
                            <a:t>28</a:t>
                          </a:r>
                          <a:endParaRPr lang="en-US" sz="1600" dirty="0"/>
                        </a:p>
                      </a:txBody>
                      <a:tcPr anchor="ctr"/>
                    </a:tc>
                    <a:tc>
                      <a:txBody>
                        <a:bodyPr/>
                        <a:lstStyle/>
                        <a:p>
                          <a:pPr algn="ctr"/>
                          <a:r>
                            <a:rPr lang="en-US" sz="1600" dirty="0" smtClean="0"/>
                            <a:t>7.5</a:t>
                          </a:r>
                          <a:endParaRPr lang="en-US" sz="1600" dirty="0"/>
                        </a:p>
                      </a:txBody>
                      <a:tcPr anchor="ctr"/>
                    </a:tc>
                    <a:tc>
                      <a:txBody>
                        <a:bodyPr/>
                        <a:lstStyle/>
                        <a:p>
                          <a:pPr algn="ctr"/>
                          <a:r>
                            <a:rPr lang="en-US" sz="1600" dirty="0" smtClean="0"/>
                            <a:t>9</a:t>
                          </a:r>
                          <a:endParaRPr lang="en-US" sz="1600" dirty="0"/>
                        </a:p>
                      </a:txBody>
                      <a:tcPr anchor="ctr"/>
                    </a:tc>
                    <a:tc>
                      <a:txBody>
                        <a:bodyPr/>
                        <a:lstStyle/>
                        <a:p>
                          <a:pPr algn="ctr"/>
                          <a:r>
                            <a:rPr lang="en-US" sz="1600" dirty="0" smtClean="0"/>
                            <a:t>2.93</a:t>
                          </a:r>
                          <a:endParaRPr lang="en-US" sz="1600" dirty="0"/>
                        </a:p>
                      </a:txBody>
                      <a:tcPr anchor="ctr"/>
                    </a:tc>
                    <a:extLst>
                      <a:ext uri="{0D108BD9-81ED-4DB2-BD59-A6C34878D82A}">
                        <a16:rowId xmlns:a16="http://schemas.microsoft.com/office/drawing/2014/main" val="466529263"/>
                      </a:ext>
                    </a:extLst>
                  </a:tr>
                  <a:tr h="739039">
                    <a:tc>
                      <a:txBody>
                        <a:bodyPr/>
                        <a:lstStyle/>
                        <a:p>
                          <a:pPr algn="ctr"/>
                          <a:r>
                            <a:rPr lang="en-US" sz="1600" dirty="0" smtClean="0"/>
                            <a:t>1998</a:t>
                          </a:r>
                          <a:r>
                            <a:rPr lang="en-US" sz="1600" baseline="0" dirty="0" smtClean="0"/>
                            <a:t> Jun.</a:t>
                          </a:r>
                          <a:endParaRPr lang="en-US" sz="1600" dirty="0"/>
                        </a:p>
                      </a:txBody>
                      <a:tcPr anchor="ctr"/>
                    </a:tc>
                    <a:tc>
                      <a:txBody>
                        <a:bodyPr/>
                        <a:lstStyle/>
                        <a:p>
                          <a:pPr algn="ctr"/>
                          <a:r>
                            <a:rPr lang="en-US" sz="1600" dirty="0" smtClean="0"/>
                            <a:t>North Central and Ontario</a:t>
                          </a:r>
                          <a:endParaRPr lang="en-US" sz="1600" dirty="0"/>
                        </a:p>
                      </a:txBody>
                      <a:tcPr anchor="ctr"/>
                    </a:tc>
                    <a:tc>
                      <a:txBody>
                        <a:bodyPr/>
                        <a:lstStyle/>
                        <a:p>
                          <a:pPr algn="ctr"/>
                          <a:r>
                            <a:rPr lang="en-US" sz="1600" dirty="0" smtClean="0"/>
                            <a:t>0.95</a:t>
                          </a:r>
                          <a:endParaRPr lang="en-US" sz="1600" dirty="0"/>
                        </a:p>
                      </a:txBody>
                      <a:tcPr anchor="ctr"/>
                    </a:tc>
                    <a:tc>
                      <a:txBody>
                        <a:bodyPr/>
                        <a:lstStyle/>
                        <a:p>
                          <a:pPr algn="ctr"/>
                          <a:r>
                            <a:rPr lang="en-US" sz="1600" dirty="0" smtClean="0"/>
                            <a:t>0.15</a:t>
                          </a:r>
                          <a:endParaRPr lang="en-US" sz="1600" dirty="0"/>
                        </a:p>
                      </a:txBody>
                      <a:tcPr anchor="ctr"/>
                    </a:tc>
                    <a:tc>
                      <a:txBody>
                        <a:bodyPr/>
                        <a:lstStyle/>
                        <a:p>
                          <a:pPr algn="ctr"/>
                          <a:r>
                            <a:rPr lang="en-US" sz="1600" dirty="0" smtClean="0"/>
                            <a:t>19</a:t>
                          </a:r>
                          <a:endParaRPr lang="en-US" sz="1600" dirty="0"/>
                        </a:p>
                      </a:txBody>
                      <a:tcPr anchor="ctr"/>
                    </a:tc>
                    <a:tc>
                      <a:txBody>
                        <a:bodyPr/>
                        <a:lstStyle/>
                        <a:p>
                          <a:pPr algn="ctr"/>
                          <a:r>
                            <a:rPr lang="en-US" sz="1600" dirty="0" smtClean="0"/>
                            <a:t>0.44</a:t>
                          </a:r>
                          <a:endParaRPr lang="en-US" sz="1600" dirty="0"/>
                        </a:p>
                      </a:txBody>
                      <a:tcPr anchor="ctr"/>
                    </a:tc>
                    <a:extLst>
                      <a:ext uri="{0D108BD9-81ED-4DB2-BD59-A6C34878D82A}">
                        <a16:rowId xmlns:a16="http://schemas.microsoft.com/office/drawing/2014/main" val="3217949814"/>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218589062"/>
                  </p:ext>
                </p:extLst>
              </p:nvPr>
            </p:nvGraphicFramePr>
            <p:xfrm>
              <a:off x="228600" y="1884219"/>
              <a:ext cx="8763000" cy="4419598"/>
            </p:xfrm>
            <a:graphic>
              <a:graphicData uri="http://schemas.openxmlformats.org/drawingml/2006/table">
                <a:tbl>
                  <a:tblPr firstRow="1" bandRow="1">
                    <a:tableStyleId>{073A0DAA-6AF3-43AB-8588-CEC1D06C72B9}</a:tableStyleId>
                  </a:tblPr>
                  <a:tblGrid>
                    <a:gridCol w="1460500">
                      <a:extLst>
                        <a:ext uri="{9D8B030D-6E8A-4147-A177-3AD203B41FA5}">
                          <a16:colId xmlns:a16="http://schemas.microsoft.com/office/drawing/2014/main" val="4138786649"/>
                        </a:ext>
                      </a:extLst>
                    </a:gridCol>
                    <a:gridCol w="1460500">
                      <a:extLst>
                        <a:ext uri="{9D8B030D-6E8A-4147-A177-3AD203B41FA5}">
                          <a16:colId xmlns:a16="http://schemas.microsoft.com/office/drawing/2014/main" val="3275555087"/>
                        </a:ext>
                      </a:extLst>
                    </a:gridCol>
                    <a:gridCol w="1460500">
                      <a:extLst>
                        <a:ext uri="{9D8B030D-6E8A-4147-A177-3AD203B41FA5}">
                          <a16:colId xmlns:a16="http://schemas.microsoft.com/office/drawing/2014/main" val="1276696572"/>
                        </a:ext>
                      </a:extLst>
                    </a:gridCol>
                    <a:gridCol w="1460500">
                      <a:extLst>
                        <a:ext uri="{9D8B030D-6E8A-4147-A177-3AD203B41FA5}">
                          <a16:colId xmlns:a16="http://schemas.microsoft.com/office/drawing/2014/main" val="1033407474"/>
                        </a:ext>
                      </a:extLst>
                    </a:gridCol>
                    <a:gridCol w="1460500">
                      <a:extLst>
                        <a:ext uri="{9D8B030D-6E8A-4147-A177-3AD203B41FA5}">
                          <a16:colId xmlns:a16="http://schemas.microsoft.com/office/drawing/2014/main" val="2226903974"/>
                        </a:ext>
                      </a:extLst>
                    </a:gridCol>
                    <a:gridCol w="1460500">
                      <a:extLst>
                        <a:ext uri="{9D8B030D-6E8A-4147-A177-3AD203B41FA5}">
                          <a16:colId xmlns:a16="http://schemas.microsoft.com/office/drawing/2014/main" val="1869856886"/>
                        </a:ext>
                      </a:extLst>
                    </a:gridCol>
                  </a:tblGrid>
                  <a:tr h="466762">
                    <a:tc rowSpan="2">
                      <a:txBody>
                        <a:bodyPr/>
                        <a:lstStyle/>
                        <a:p>
                          <a:pPr algn="ctr"/>
                          <a:r>
                            <a:rPr lang="en-US" dirty="0" smtClean="0"/>
                            <a:t>Year</a:t>
                          </a:r>
                          <a:endParaRPr lang="en-US" dirty="0"/>
                        </a:p>
                      </a:txBody>
                      <a:tcPr anchor="ctr"/>
                    </a:tc>
                    <a:tc rowSpan="2">
                      <a:txBody>
                        <a:bodyPr/>
                        <a:lstStyle/>
                        <a:p>
                          <a:pPr algn="ctr"/>
                          <a:r>
                            <a:rPr lang="en-US" dirty="0" smtClean="0"/>
                            <a:t>Location</a:t>
                          </a:r>
                          <a:endParaRPr lang="en-US" dirty="0"/>
                        </a:p>
                      </a:txBody>
                      <a:tcPr anchor="ctr"/>
                    </a:tc>
                    <a:tc>
                      <a:txBody>
                        <a:bodyPr/>
                        <a:lstStyle/>
                        <a:p>
                          <a:pPr algn="ctr"/>
                          <a:r>
                            <a:rPr lang="en-US" dirty="0" smtClean="0"/>
                            <a:t>Load</a:t>
                          </a:r>
                          <a:endParaRPr lang="en-US" dirty="0"/>
                        </a:p>
                      </a:txBody>
                      <a:tcPr anchor="ctr"/>
                    </a:tc>
                    <a:tc>
                      <a:txBody>
                        <a:bodyPr/>
                        <a:lstStyle/>
                        <a:p>
                          <a:pPr algn="ctr"/>
                          <a:r>
                            <a:rPr lang="en-US" dirty="0" smtClean="0"/>
                            <a:t>Customers</a:t>
                          </a:r>
                          <a:endParaRPr lang="en-US" dirty="0"/>
                        </a:p>
                      </a:txBody>
                      <a:tcPr anchor="ctr"/>
                    </a:tc>
                    <a:tc>
                      <a:txBody>
                        <a:bodyPr/>
                        <a:lstStyle/>
                        <a:p>
                          <a:pPr algn="ctr"/>
                          <a:r>
                            <a:rPr lang="en-US" dirty="0" smtClean="0"/>
                            <a:t>Duration</a:t>
                          </a:r>
                          <a:endParaRPr lang="en-US" dirty="0"/>
                        </a:p>
                      </a:txBody>
                      <a:tcPr anchor="ctr"/>
                    </a:tc>
                    <a:tc>
                      <a:txBody>
                        <a:bodyPr/>
                        <a:lstStyle/>
                        <a:p>
                          <a:pPr algn="ctr"/>
                          <a:r>
                            <a:rPr lang="en-US" dirty="0" smtClean="0"/>
                            <a:t>Scale</a:t>
                          </a:r>
                          <a:endParaRPr lang="en-US" dirty="0"/>
                        </a:p>
                      </a:txBody>
                      <a:tcPr anchor="ctr"/>
                    </a:tc>
                    <a:extLst>
                      <a:ext uri="{0D108BD9-81ED-4DB2-BD59-A6C34878D82A}">
                        <a16:rowId xmlns:a16="http://schemas.microsoft.com/office/drawing/2014/main" val="2225855585"/>
                      </a:ext>
                    </a:extLst>
                  </a:tr>
                  <a:tr h="335428">
                    <a:tc vMerge="1">
                      <a:txBody>
                        <a:bodyPr/>
                        <a:lstStyle/>
                        <a:p>
                          <a:pPr algn="ctr"/>
                          <a:endParaRPr lang="en-US" sz="1200" dirty="0"/>
                        </a:p>
                      </a:txBody>
                      <a:tcPr anchor="ctr"/>
                    </a:tc>
                    <a:tc vMerge="1">
                      <a:txBody>
                        <a:bodyPr/>
                        <a:lstStyle/>
                        <a:p>
                          <a:pPr algn="ctr"/>
                          <a:endParaRPr lang="en-US" sz="1200" dirty="0"/>
                        </a:p>
                      </a:txBody>
                      <a:tcPr anchor="ctr"/>
                    </a:tc>
                    <a:tc>
                      <a:txBody>
                        <a:bodyPr/>
                        <a:lstStyle/>
                        <a:p>
                          <a:pPr algn="ctr"/>
                          <a:r>
                            <a:rPr lang="en-US" sz="1200" dirty="0" smtClean="0"/>
                            <a:t>P (GW)</a:t>
                          </a:r>
                          <a:endParaRPr lang="en-US" sz="1200" dirty="0"/>
                        </a:p>
                      </a:txBody>
                      <a:tcPr anchor="ctr"/>
                    </a:tc>
                    <a:tc>
                      <a:txBody>
                        <a:bodyPr/>
                        <a:lstStyle/>
                        <a:p>
                          <a:pPr algn="ctr"/>
                          <a:r>
                            <a:rPr lang="en-US" sz="1200" dirty="0" smtClean="0"/>
                            <a:t>C (Million)</a:t>
                          </a:r>
                          <a:endParaRPr lang="en-US" sz="1200" dirty="0"/>
                        </a:p>
                      </a:txBody>
                      <a:tcPr anchor="ctr"/>
                    </a:tc>
                    <a:tc>
                      <a:txBody>
                        <a:bodyPr/>
                        <a:lstStyle/>
                        <a:p>
                          <a:pPr algn="ctr"/>
                          <a:r>
                            <a:rPr lang="en-US" sz="1200" dirty="0" smtClean="0"/>
                            <a:t>T (Hour)</a:t>
                          </a:r>
                          <a:endParaRPr lang="en-US" sz="1200" dirty="0"/>
                        </a:p>
                      </a:txBody>
                      <a:tcPr anchor="ctr"/>
                    </a:tc>
                    <a:tc>
                      <a:txBody>
                        <a:bodyPr/>
                        <a:lstStyle/>
                        <a:p>
                          <a:endParaRPr lang="en-US"/>
                        </a:p>
                      </a:txBody>
                      <a:tcPr anchor="ctr">
                        <a:blipFill>
                          <a:blip r:embed="rId2"/>
                          <a:stretch>
                            <a:fillRect l="-499583" t="-141818" r="-2083" b="-1083636"/>
                          </a:stretch>
                        </a:blipFill>
                      </a:tcPr>
                    </a:tc>
                    <a:extLst>
                      <a:ext uri="{0D108BD9-81ED-4DB2-BD59-A6C34878D82A}">
                        <a16:rowId xmlns:a16="http://schemas.microsoft.com/office/drawing/2014/main" val="2861964866"/>
                      </a:ext>
                    </a:extLst>
                  </a:tr>
                  <a:tr h="739039">
                    <a:tc>
                      <a:txBody>
                        <a:bodyPr/>
                        <a:lstStyle/>
                        <a:p>
                          <a:pPr algn="ctr"/>
                          <a:r>
                            <a:rPr lang="en-US" sz="1600" dirty="0" smtClean="0"/>
                            <a:t>2003 Aug.</a:t>
                          </a:r>
                          <a:endParaRPr lang="en-US" sz="1600" dirty="0"/>
                        </a:p>
                      </a:txBody>
                      <a:tcPr anchor="ctr"/>
                    </a:tc>
                    <a:tc>
                      <a:txBody>
                        <a:bodyPr/>
                        <a:lstStyle/>
                        <a:p>
                          <a:pPr algn="ctr"/>
                          <a:r>
                            <a:rPr lang="en-US" sz="1600" dirty="0" smtClean="0"/>
                            <a:t>North East and Ontario</a:t>
                          </a:r>
                          <a:endParaRPr lang="en-US" sz="1600" dirty="0"/>
                        </a:p>
                      </a:txBody>
                      <a:tcPr anchor="ctr"/>
                    </a:tc>
                    <a:tc>
                      <a:txBody>
                        <a:bodyPr/>
                        <a:lstStyle/>
                        <a:p>
                          <a:pPr algn="ctr"/>
                          <a:r>
                            <a:rPr lang="en-US" sz="1600" dirty="0" smtClean="0"/>
                            <a:t>62</a:t>
                          </a:r>
                          <a:endParaRPr lang="en-US" sz="1600" dirty="0"/>
                        </a:p>
                      </a:txBody>
                      <a:tcPr anchor="ctr"/>
                    </a:tc>
                    <a:tc>
                      <a:txBody>
                        <a:bodyPr/>
                        <a:lstStyle/>
                        <a:p>
                          <a:pPr algn="ctr"/>
                          <a:r>
                            <a:rPr lang="en-US" sz="1600" dirty="0" smtClean="0"/>
                            <a:t>50</a:t>
                          </a:r>
                          <a:endParaRPr lang="en-US" sz="1600" dirty="0"/>
                        </a:p>
                      </a:txBody>
                      <a:tcPr anchor="ctr"/>
                    </a:tc>
                    <a:tc>
                      <a:txBody>
                        <a:bodyPr/>
                        <a:lstStyle/>
                        <a:p>
                          <a:pPr algn="ctr"/>
                          <a:r>
                            <a:rPr lang="en-US" sz="1600" dirty="0" smtClean="0"/>
                            <a:t>48</a:t>
                          </a:r>
                          <a:endParaRPr lang="en-US" sz="1600" dirty="0"/>
                        </a:p>
                      </a:txBody>
                      <a:tcPr anchor="ctr"/>
                    </a:tc>
                    <a:tc>
                      <a:txBody>
                        <a:bodyPr/>
                        <a:lstStyle/>
                        <a:p>
                          <a:pPr algn="ctr"/>
                          <a:r>
                            <a:rPr lang="en-US" sz="1600" dirty="0" smtClean="0"/>
                            <a:t>5.17</a:t>
                          </a:r>
                          <a:endParaRPr lang="en-US" sz="1600" dirty="0"/>
                        </a:p>
                      </a:txBody>
                      <a:tcPr anchor="ctr"/>
                    </a:tc>
                    <a:extLst>
                      <a:ext uri="{0D108BD9-81ED-4DB2-BD59-A6C34878D82A}">
                        <a16:rowId xmlns:a16="http://schemas.microsoft.com/office/drawing/2014/main" val="2992596805"/>
                      </a:ext>
                    </a:extLst>
                  </a:tr>
                  <a:tr h="427866">
                    <a:tc>
                      <a:txBody>
                        <a:bodyPr/>
                        <a:lstStyle/>
                        <a:p>
                          <a:pPr algn="ctr"/>
                          <a:r>
                            <a:rPr lang="en-US" sz="1600" dirty="0" smtClean="0"/>
                            <a:t>1965 Nov.</a:t>
                          </a:r>
                          <a:endParaRPr lang="en-US" sz="1600" dirty="0"/>
                        </a:p>
                      </a:txBody>
                      <a:tcPr anchor="ctr"/>
                    </a:tc>
                    <a:tc>
                      <a:txBody>
                        <a:bodyPr/>
                        <a:lstStyle/>
                        <a:p>
                          <a:pPr algn="ctr"/>
                          <a:r>
                            <a:rPr lang="en-US" sz="1600" dirty="0" smtClean="0"/>
                            <a:t>North East</a:t>
                          </a:r>
                          <a:endParaRPr lang="en-US" sz="1600" dirty="0"/>
                        </a:p>
                      </a:txBody>
                      <a:tcPr anchor="ctr"/>
                    </a:tc>
                    <a:tc>
                      <a:txBody>
                        <a:bodyPr/>
                        <a:lstStyle/>
                        <a:p>
                          <a:pPr algn="ctr"/>
                          <a:r>
                            <a:rPr lang="en-US" sz="1600" dirty="0" smtClean="0"/>
                            <a:t>20</a:t>
                          </a:r>
                          <a:endParaRPr lang="en-US" sz="1600" dirty="0"/>
                        </a:p>
                      </a:txBody>
                      <a:tcPr anchor="ctr"/>
                    </a:tc>
                    <a:tc>
                      <a:txBody>
                        <a:bodyPr/>
                        <a:lstStyle/>
                        <a:p>
                          <a:pPr algn="ctr"/>
                          <a:r>
                            <a:rPr lang="en-US" sz="1600" dirty="0" smtClean="0"/>
                            <a:t>30</a:t>
                          </a:r>
                          <a:endParaRPr lang="en-US" sz="1600" dirty="0"/>
                        </a:p>
                      </a:txBody>
                      <a:tcPr anchor="ctr"/>
                    </a:tc>
                    <a:tc>
                      <a:txBody>
                        <a:bodyPr/>
                        <a:lstStyle/>
                        <a:p>
                          <a:pPr algn="ctr"/>
                          <a:r>
                            <a:rPr lang="en-US" sz="1600" dirty="0" smtClean="0"/>
                            <a:t>13</a:t>
                          </a:r>
                          <a:endParaRPr lang="en-US" sz="1600" dirty="0"/>
                        </a:p>
                      </a:txBody>
                      <a:tcPr anchor="ctr"/>
                    </a:tc>
                    <a:tc>
                      <a:txBody>
                        <a:bodyPr/>
                        <a:lstStyle/>
                        <a:p>
                          <a:pPr algn="ctr"/>
                          <a:r>
                            <a:rPr lang="en-US" sz="1600" dirty="0" smtClean="0"/>
                            <a:t>3.89</a:t>
                          </a:r>
                          <a:endParaRPr lang="en-US" sz="1600" dirty="0"/>
                        </a:p>
                      </a:txBody>
                      <a:tcPr anchor="ctr"/>
                    </a:tc>
                    <a:extLst>
                      <a:ext uri="{0D108BD9-81ED-4DB2-BD59-A6C34878D82A}">
                        <a16:rowId xmlns:a16="http://schemas.microsoft.com/office/drawing/2014/main" val="1371507089"/>
                      </a:ext>
                    </a:extLst>
                  </a:tr>
                  <a:tr h="427866">
                    <a:tc>
                      <a:txBody>
                        <a:bodyPr/>
                        <a:lstStyle/>
                        <a:p>
                          <a:pPr algn="ctr"/>
                          <a:r>
                            <a:rPr lang="en-US" sz="1600" dirty="0" smtClean="0"/>
                            <a:t>1977 Jul.</a:t>
                          </a:r>
                          <a:endParaRPr lang="en-US" sz="1600" dirty="0"/>
                        </a:p>
                      </a:txBody>
                      <a:tcPr anchor="ctr"/>
                    </a:tc>
                    <a:tc>
                      <a:txBody>
                        <a:bodyPr/>
                        <a:lstStyle/>
                        <a:p>
                          <a:pPr algn="ctr"/>
                          <a:r>
                            <a:rPr lang="en-US" sz="1600" dirty="0" smtClean="0"/>
                            <a:t>New</a:t>
                          </a:r>
                          <a:r>
                            <a:rPr lang="en-US" sz="1600" baseline="0" dirty="0" smtClean="0"/>
                            <a:t> York City</a:t>
                          </a:r>
                          <a:endParaRPr lang="en-US" sz="1600" dirty="0"/>
                        </a:p>
                      </a:txBody>
                      <a:tcPr anchor="ctr"/>
                    </a:tc>
                    <a:tc>
                      <a:txBody>
                        <a:bodyPr/>
                        <a:lstStyle/>
                        <a:p>
                          <a:pPr algn="ctr"/>
                          <a:r>
                            <a:rPr lang="en-US" sz="1600" dirty="0" smtClean="0"/>
                            <a:t>6</a:t>
                          </a:r>
                          <a:endParaRPr lang="en-US" sz="1600" dirty="0"/>
                        </a:p>
                      </a:txBody>
                      <a:tcPr anchor="ctr"/>
                    </a:tc>
                    <a:tc>
                      <a:txBody>
                        <a:bodyPr/>
                        <a:lstStyle/>
                        <a:p>
                          <a:pPr algn="ctr"/>
                          <a:r>
                            <a:rPr lang="en-US" sz="1600" dirty="0" smtClean="0"/>
                            <a:t>9</a:t>
                          </a:r>
                          <a:endParaRPr lang="en-US" sz="1600" dirty="0"/>
                        </a:p>
                      </a:txBody>
                      <a:tcPr anchor="ctr"/>
                    </a:tc>
                    <a:tc>
                      <a:txBody>
                        <a:bodyPr/>
                        <a:lstStyle/>
                        <a:p>
                          <a:pPr algn="ctr"/>
                          <a:r>
                            <a:rPr lang="en-US" sz="1600" dirty="0" smtClean="0"/>
                            <a:t>26</a:t>
                          </a:r>
                          <a:endParaRPr lang="en-US" sz="1600" dirty="0"/>
                        </a:p>
                      </a:txBody>
                      <a:tcPr anchor="ctr"/>
                    </a:tc>
                    <a:tc>
                      <a:txBody>
                        <a:bodyPr/>
                        <a:lstStyle/>
                        <a:p>
                          <a:pPr algn="ctr"/>
                          <a:r>
                            <a:rPr lang="en-US" sz="1600" dirty="0" smtClean="0"/>
                            <a:t>3.15</a:t>
                          </a:r>
                          <a:endParaRPr lang="en-US" sz="1600" dirty="0"/>
                        </a:p>
                      </a:txBody>
                      <a:tcPr anchor="ctr"/>
                    </a:tc>
                    <a:extLst>
                      <a:ext uri="{0D108BD9-81ED-4DB2-BD59-A6C34878D82A}">
                        <a16:rowId xmlns:a16="http://schemas.microsoft.com/office/drawing/2014/main" val="170305495"/>
                      </a:ext>
                    </a:extLst>
                  </a:tr>
                  <a:tr h="427866">
                    <a:tc>
                      <a:txBody>
                        <a:bodyPr/>
                        <a:lstStyle/>
                        <a:p>
                          <a:pPr algn="ctr"/>
                          <a:r>
                            <a:rPr lang="en-US" sz="1600" dirty="0" smtClean="0"/>
                            <a:t>1982 Dec.</a:t>
                          </a:r>
                          <a:endParaRPr lang="en-US" sz="1600" dirty="0"/>
                        </a:p>
                      </a:txBody>
                      <a:tcPr anchor="ctr"/>
                    </a:tc>
                    <a:tc>
                      <a:txBody>
                        <a:bodyPr/>
                        <a:lstStyle/>
                        <a:p>
                          <a:pPr algn="ctr"/>
                          <a:r>
                            <a:rPr lang="en-US" sz="1600" dirty="0" smtClean="0"/>
                            <a:t>West Coast</a:t>
                          </a:r>
                          <a:endParaRPr lang="en-US" sz="1600" dirty="0"/>
                        </a:p>
                      </a:txBody>
                      <a:tcPr anchor="ctr"/>
                    </a:tc>
                    <a:tc>
                      <a:txBody>
                        <a:bodyPr/>
                        <a:lstStyle/>
                        <a:p>
                          <a:pPr algn="ctr"/>
                          <a:r>
                            <a:rPr lang="en-US" sz="1600" dirty="0" smtClean="0"/>
                            <a:t>12.4</a:t>
                          </a:r>
                          <a:endParaRPr lang="en-US" sz="1600" dirty="0"/>
                        </a:p>
                      </a:txBody>
                      <a:tcPr anchor="ctr"/>
                    </a:tc>
                    <a:tc>
                      <a:txBody>
                        <a:bodyPr/>
                        <a:lstStyle/>
                        <a:p>
                          <a:pPr algn="ctr"/>
                          <a:r>
                            <a:rPr lang="en-US" sz="1600" dirty="0" smtClean="0"/>
                            <a:t>5</a:t>
                          </a:r>
                          <a:endParaRPr lang="en-US" sz="1600" dirty="0"/>
                        </a:p>
                      </a:txBody>
                      <a:tcPr anchor="ctr"/>
                    </a:tc>
                    <a:tc>
                      <a:txBody>
                        <a:bodyPr/>
                        <a:lstStyle/>
                        <a:p>
                          <a:pPr algn="ctr"/>
                          <a:r>
                            <a:rPr lang="en-US" sz="1600" dirty="0" smtClean="0"/>
                            <a:t>18</a:t>
                          </a:r>
                          <a:endParaRPr lang="en-US" sz="1600" dirty="0"/>
                        </a:p>
                      </a:txBody>
                      <a:tcPr anchor="ctr"/>
                    </a:tc>
                    <a:tc>
                      <a:txBody>
                        <a:bodyPr/>
                        <a:lstStyle/>
                        <a:p>
                          <a:pPr algn="ctr"/>
                          <a:r>
                            <a:rPr lang="en-US" sz="1600" dirty="0" smtClean="0"/>
                            <a:t>3.05</a:t>
                          </a:r>
                          <a:endParaRPr lang="en-US" sz="1600" dirty="0"/>
                        </a:p>
                      </a:txBody>
                      <a:tcPr anchor="ctr"/>
                    </a:tc>
                    <a:extLst>
                      <a:ext uri="{0D108BD9-81ED-4DB2-BD59-A6C34878D82A}">
                        <a16:rowId xmlns:a16="http://schemas.microsoft.com/office/drawing/2014/main" val="2874690720"/>
                      </a:ext>
                    </a:extLst>
                  </a:tr>
                  <a:tr h="427866">
                    <a:tc>
                      <a:txBody>
                        <a:bodyPr/>
                        <a:lstStyle/>
                        <a:p>
                          <a:pPr algn="ctr"/>
                          <a:r>
                            <a:rPr lang="en-US" sz="1600" dirty="0" smtClean="0"/>
                            <a:t>1996 Jul.</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West Coast</a:t>
                          </a:r>
                        </a:p>
                      </a:txBody>
                      <a:tcPr anchor="ctr"/>
                    </a:tc>
                    <a:tc>
                      <a:txBody>
                        <a:bodyPr/>
                        <a:lstStyle/>
                        <a:p>
                          <a:pPr algn="ctr"/>
                          <a:r>
                            <a:rPr lang="en-US" sz="1600" dirty="0" smtClean="0"/>
                            <a:t>11.9</a:t>
                          </a:r>
                          <a:endParaRPr lang="en-US" sz="1600" dirty="0"/>
                        </a:p>
                      </a:txBody>
                      <a:tcPr anchor="ctr"/>
                    </a:tc>
                    <a:tc>
                      <a:txBody>
                        <a:bodyPr/>
                        <a:lstStyle/>
                        <a:p>
                          <a:pPr algn="ctr"/>
                          <a:r>
                            <a:rPr lang="en-US" sz="1600" dirty="0" smtClean="0"/>
                            <a:t>2</a:t>
                          </a:r>
                          <a:endParaRPr lang="en-US" sz="1600" dirty="0"/>
                        </a:p>
                      </a:txBody>
                      <a:tcPr anchor="ctr"/>
                    </a:tc>
                    <a:tc>
                      <a:txBody>
                        <a:bodyPr/>
                        <a:lstStyle/>
                        <a:p>
                          <a:pPr algn="ctr"/>
                          <a:r>
                            <a:rPr lang="en-US" sz="1600" dirty="0" smtClean="0"/>
                            <a:t>36</a:t>
                          </a:r>
                          <a:endParaRPr lang="en-US" sz="1600" dirty="0"/>
                        </a:p>
                      </a:txBody>
                      <a:tcPr anchor="ctr"/>
                    </a:tc>
                    <a:tc>
                      <a:txBody>
                        <a:bodyPr/>
                        <a:lstStyle/>
                        <a:p>
                          <a:pPr algn="ctr"/>
                          <a:r>
                            <a:rPr lang="en-US" sz="1600" dirty="0" smtClean="0"/>
                            <a:t>2.93</a:t>
                          </a:r>
                          <a:endParaRPr lang="en-US" sz="1600" dirty="0"/>
                        </a:p>
                      </a:txBody>
                      <a:tcPr anchor="ctr"/>
                    </a:tc>
                    <a:extLst>
                      <a:ext uri="{0D108BD9-81ED-4DB2-BD59-A6C34878D82A}">
                        <a16:rowId xmlns:a16="http://schemas.microsoft.com/office/drawing/2014/main" val="349329591"/>
                      </a:ext>
                    </a:extLst>
                  </a:tr>
                  <a:tr h="427866">
                    <a:tc>
                      <a:txBody>
                        <a:bodyPr/>
                        <a:lstStyle/>
                        <a:p>
                          <a:pPr algn="ctr"/>
                          <a:r>
                            <a:rPr lang="en-US" sz="1600" dirty="0" smtClean="0"/>
                            <a:t>1996 Aug.</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West Coast</a:t>
                          </a:r>
                        </a:p>
                      </a:txBody>
                      <a:tcPr anchor="ctr"/>
                    </a:tc>
                    <a:tc>
                      <a:txBody>
                        <a:bodyPr/>
                        <a:lstStyle/>
                        <a:p>
                          <a:pPr algn="ctr"/>
                          <a:r>
                            <a:rPr lang="en-US" sz="1600" dirty="0" smtClean="0"/>
                            <a:t>28</a:t>
                          </a:r>
                          <a:endParaRPr lang="en-US" sz="1600" dirty="0"/>
                        </a:p>
                      </a:txBody>
                      <a:tcPr anchor="ctr"/>
                    </a:tc>
                    <a:tc>
                      <a:txBody>
                        <a:bodyPr/>
                        <a:lstStyle/>
                        <a:p>
                          <a:pPr algn="ctr"/>
                          <a:r>
                            <a:rPr lang="en-US" sz="1600" dirty="0" smtClean="0"/>
                            <a:t>7.5</a:t>
                          </a:r>
                          <a:endParaRPr lang="en-US" sz="1600" dirty="0"/>
                        </a:p>
                      </a:txBody>
                      <a:tcPr anchor="ctr"/>
                    </a:tc>
                    <a:tc>
                      <a:txBody>
                        <a:bodyPr/>
                        <a:lstStyle/>
                        <a:p>
                          <a:pPr algn="ctr"/>
                          <a:r>
                            <a:rPr lang="en-US" sz="1600" dirty="0" smtClean="0"/>
                            <a:t>9</a:t>
                          </a:r>
                          <a:endParaRPr lang="en-US" sz="1600" dirty="0"/>
                        </a:p>
                      </a:txBody>
                      <a:tcPr anchor="ctr"/>
                    </a:tc>
                    <a:tc>
                      <a:txBody>
                        <a:bodyPr/>
                        <a:lstStyle/>
                        <a:p>
                          <a:pPr algn="ctr"/>
                          <a:r>
                            <a:rPr lang="en-US" sz="1600" dirty="0" smtClean="0"/>
                            <a:t>2.93</a:t>
                          </a:r>
                          <a:endParaRPr lang="en-US" sz="1600" dirty="0"/>
                        </a:p>
                      </a:txBody>
                      <a:tcPr anchor="ctr"/>
                    </a:tc>
                    <a:extLst>
                      <a:ext uri="{0D108BD9-81ED-4DB2-BD59-A6C34878D82A}">
                        <a16:rowId xmlns:a16="http://schemas.microsoft.com/office/drawing/2014/main" val="466529263"/>
                      </a:ext>
                    </a:extLst>
                  </a:tr>
                  <a:tr h="739039">
                    <a:tc>
                      <a:txBody>
                        <a:bodyPr/>
                        <a:lstStyle/>
                        <a:p>
                          <a:pPr algn="ctr"/>
                          <a:r>
                            <a:rPr lang="en-US" sz="1600" dirty="0" smtClean="0"/>
                            <a:t>1998</a:t>
                          </a:r>
                          <a:r>
                            <a:rPr lang="en-US" sz="1600" baseline="0" dirty="0" smtClean="0"/>
                            <a:t> Jun.</a:t>
                          </a:r>
                          <a:endParaRPr lang="en-US" sz="1600" dirty="0"/>
                        </a:p>
                      </a:txBody>
                      <a:tcPr anchor="ctr"/>
                    </a:tc>
                    <a:tc>
                      <a:txBody>
                        <a:bodyPr/>
                        <a:lstStyle/>
                        <a:p>
                          <a:pPr algn="ctr"/>
                          <a:r>
                            <a:rPr lang="en-US" sz="1600" dirty="0" smtClean="0"/>
                            <a:t>North Central and Ontario</a:t>
                          </a:r>
                          <a:endParaRPr lang="en-US" sz="1600" dirty="0"/>
                        </a:p>
                      </a:txBody>
                      <a:tcPr anchor="ctr"/>
                    </a:tc>
                    <a:tc>
                      <a:txBody>
                        <a:bodyPr/>
                        <a:lstStyle/>
                        <a:p>
                          <a:pPr algn="ctr"/>
                          <a:r>
                            <a:rPr lang="en-US" sz="1600" dirty="0" smtClean="0"/>
                            <a:t>0.95</a:t>
                          </a:r>
                          <a:endParaRPr lang="en-US" sz="1600" dirty="0"/>
                        </a:p>
                      </a:txBody>
                      <a:tcPr anchor="ctr"/>
                    </a:tc>
                    <a:tc>
                      <a:txBody>
                        <a:bodyPr/>
                        <a:lstStyle/>
                        <a:p>
                          <a:pPr algn="ctr"/>
                          <a:r>
                            <a:rPr lang="en-US" sz="1600" dirty="0" smtClean="0"/>
                            <a:t>0.15</a:t>
                          </a:r>
                          <a:endParaRPr lang="en-US" sz="1600" dirty="0"/>
                        </a:p>
                      </a:txBody>
                      <a:tcPr anchor="ctr"/>
                    </a:tc>
                    <a:tc>
                      <a:txBody>
                        <a:bodyPr/>
                        <a:lstStyle/>
                        <a:p>
                          <a:pPr algn="ctr"/>
                          <a:r>
                            <a:rPr lang="en-US" sz="1600" dirty="0" smtClean="0"/>
                            <a:t>19</a:t>
                          </a:r>
                          <a:endParaRPr lang="en-US" sz="1600" dirty="0"/>
                        </a:p>
                      </a:txBody>
                      <a:tcPr anchor="ctr"/>
                    </a:tc>
                    <a:tc>
                      <a:txBody>
                        <a:bodyPr/>
                        <a:lstStyle/>
                        <a:p>
                          <a:pPr algn="ctr"/>
                          <a:r>
                            <a:rPr lang="en-US" sz="1600" dirty="0" smtClean="0"/>
                            <a:t>0.44</a:t>
                          </a:r>
                          <a:endParaRPr lang="en-US" sz="1600" dirty="0"/>
                        </a:p>
                      </a:txBody>
                      <a:tcPr anchor="ctr"/>
                    </a:tc>
                    <a:extLst>
                      <a:ext uri="{0D108BD9-81ED-4DB2-BD59-A6C34878D82A}">
                        <a16:rowId xmlns:a16="http://schemas.microsoft.com/office/drawing/2014/main" val="3217949814"/>
                      </a:ext>
                    </a:extLst>
                  </a:tr>
                </a:tbl>
              </a:graphicData>
            </a:graphic>
          </p:graphicFrame>
        </mc:Fallback>
      </mc:AlternateContent>
      <p:sp>
        <p:nvSpPr>
          <p:cNvPr id="5" name="TextBox 4"/>
          <p:cNvSpPr txBox="1"/>
          <p:nvPr/>
        </p:nvSpPr>
        <p:spPr>
          <a:xfrm>
            <a:off x="4876800" y="6303818"/>
            <a:ext cx="3200400" cy="276999"/>
          </a:xfrm>
          <a:prstGeom prst="rect">
            <a:avLst/>
          </a:prstGeom>
          <a:noFill/>
        </p:spPr>
        <p:txBody>
          <a:bodyPr wrap="square" rtlCol="0">
            <a:spAutoFit/>
          </a:bodyPr>
          <a:lstStyle/>
          <a:p>
            <a:r>
              <a:rPr lang="en-US" sz="1200" dirty="0" smtClean="0"/>
              <a:t>Source: 2003 US-Canada Blackout Report</a:t>
            </a:r>
            <a:endParaRPr lang="en-US" sz="1200" dirty="0"/>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7</a:t>
            </a:fld>
            <a:endParaRPr lang="en-US" dirty="0">
              <a:solidFill>
                <a:srgbClr val="1E0000"/>
              </a:solidFill>
            </a:endParaRPr>
          </a:p>
        </p:txBody>
      </p:sp>
    </p:spTree>
    <p:extLst>
      <p:ext uri="{BB962C8B-B14F-4D97-AF65-F5344CB8AC3E}">
        <p14:creationId xmlns:p14="http://schemas.microsoft.com/office/powerpoint/2010/main" val="315504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2003 Aug. Blackout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117" y="1295400"/>
            <a:ext cx="7133166" cy="5349875"/>
          </a:xfrm>
        </p:spPr>
      </p:pic>
      <p:sp>
        <p:nvSpPr>
          <p:cNvPr id="5" name="TextBox 4"/>
          <p:cNvSpPr txBox="1"/>
          <p:nvPr/>
        </p:nvSpPr>
        <p:spPr>
          <a:xfrm>
            <a:off x="5257800" y="6581001"/>
            <a:ext cx="3200400" cy="276999"/>
          </a:xfrm>
          <a:prstGeom prst="rect">
            <a:avLst/>
          </a:prstGeom>
          <a:noFill/>
        </p:spPr>
        <p:txBody>
          <a:bodyPr wrap="square" rtlCol="0">
            <a:spAutoFit/>
          </a:bodyPr>
          <a:lstStyle/>
          <a:p>
            <a:r>
              <a:rPr lang="en-US" sz="1200" dirty="0" smtClean="0"/>
              <a:t>Source: nydailynews.com</a:t>
            </a:r>
            <a:endParaRPr lang="en-US" sz="1200" dirty="0"/>
          </a:p>
        </p:txBody>
      </p:sp>
      <p:sp>
        <p:nvSpPr>
          <p:cNvPr id="6"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8</a:t>
            </a:fld>
            <a:endParaRPr lang="en-US" dirty="0">
              <a:solidFill>
                <a:srgbClr val="1E0000"/>
              </a:solidFill>
            </a:endParaRPr>
          </a:p>
        </p:txBody>
      </p:sp>
    </p:spTree>
    <p:extLst>
      <p:ext uri="{BB962C8B-B14F-4D97-AF65-F5344CB8AC3E}">
        <p14:creationId xmlns:p14="http://schemas.microsoft.com/office/powerpoint/2010/main" val="168404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2003 Aug. Blackout </a:t>
            </a:r>
            <a:endParaRPr lang="en-US" dirty="0"/>
          </a:p>
        </p:txBody>
      </p:sp>
      <p:sp>
        <p:nvSpPr>
          <p:cNvPr id="3" name="Content Placeholder 2"/>
          <p:cNvSpPr>
            <a:spLocks noGrp="1"/>
          </p:cNvSpPr>
          <p:nvPr>
            <p:ph idx="1"/>
          </p:nvPr>
        </p:nvSpPr>
        <p:spPr/>
        <p:txBody>
          <a:bodyPr/>
          <a:lstStyle/>
          <a:p>
            <a:r>
              <a:rPr lang="en-US" dirty="0" smtClean="0"/>
              <a:t>Causes</a:t>
            </a:r>
          </a:p>
          <a:p>
            <a:pPr lvl="1"/>
            <a:r>
              <a:rPr lang="en-US" dirty="0"/>
              <a:t>State estimator and contingency analysis of MISO were not </a:t>
            </a:r>
            <a:r>
              <a:rPr lang="en-US" dirty="0" smtClean="0"/>
              <a:t>fully </a:t>
            </a:r>
            <a:r>
              <a:rPr lang="en-US" dirty="0"/>
              <a:t>functioning</a:t>
            </a:r>
          </a:p>
          <a:p>
            <a:pPr lvl="1"/>
            <a:r>
              <a:rPr lang="en-US" dirty="0" smtClean="0"/>
              <a:t>Power </a:t>
            </a:r>
            <a:r>
              <a:rPr lang="en-US" dirty="0"/>
              <a:t>plant unit </a:t>
            </a:r>
            <a:r>
              <a:rPr lang="en-US" dirty="0" smtClean="0"/>
              <a:t>(Eastlake Unit 5) tripping with inadequate system understanding</a:t>
            </a:r>
            <a:endParaRPr lang="en-US" dirty="0"/>
          </a:p>
          <a:p>
            <a:pPr lvl="1"/>
            <a:r>
              <a:rPr lang="en-US" dirty="0" smtClean="0"/>
              <a:t>Power line tripping caused by the short circuit to ground fault due to tree contacts</a:t>
            </a:r>
          </a:p>
          <a:p>
            <a:pPr lvl="1"/>
            <a:r>
              <a:rPr lang="en-US" dirty="0" smtClean="0"/>
              <a:t>Alarm/logging system not functioning</a:t>
            </a:r>
          </a:p>
          <a:p>
            <a:pPr lvl="1"/>
            <a:r>
              <a:rPr lang="en-US" dirty="0" smtClean="0"/>
              <a:t>Insufficient coordination and communication between transmission system operators</a:t>
            </a:r>
          </a:p>
          <a:p>
            <a:r>
              <a:rPr lang="en-US" dirty="0" smtClean="0"/>
              <a:t>Investigation performed</a:t>
            </a:r>
          </a:p>
          <a:p>
            <a:pPr lvl="1"/>
            <a:r>
              <a:rPr lang="en-US" dirty="0" smtClean="0"/>
              <a:t>Final Report on the August 14, 2003 Blackout in the US and Canada: Causes and Recommendations</a:t>
            </a:r>
          </a:p>
        </p:txBody>
      </p:sp>
      <p:sp>
        <p:nvSpPr>
          <p:cNvPr id="4" name="Slide Number Placeholder 3"/>
          <p:cNvSpPr>
            <a:spLocks noGrp="1"/>
          </p:cNvSpPr>
          <p:nvPr>
            <p:ph type="sldNum" sz="quarter" idx="4"/>
          </p:nvPr>
        </p:nvSpPr>
        <p:spPr>
          <a:xfrm>
            <a:off x="7086600" y="6334897"/>
            <a:ext cx="1905000" cy="457200"/>
          </a:xfrm>
        </p:spPr>
        <p:txBody>
          <a:bodyPr/>
          <a:lstStyle/>
          <a:p>
            <a:pPr>
              <a:defRPr/>
            </a:pPr>
            <a:fld id="{F6D20532-61D7-47D0-903F-227F7C48AD34}" type="slidenum">
              <a:rPr lang="en-US" smtClean="0">
                <a:solidFill>
                  <a:srgbClr val="1E0000"/>
                </a:solidFill>
              </a:rPr>
              <a:pPr>
                <a:defRPr/>
              </a:pPr>
              <a:t>9</a:t>
            </a:fld>
            <a:endParaRPr lang="en-US" dirty="0">
              <a:solidFill>
                <a:srgbClr val="1E0000"/>
              </a:solidFill>
            </a:endParaRPr>
          </a:p>
        </p:txBody>
      </p:sp>
    </p:spTree>
    <p:extLst>
      <p:ext uri="{BB962C8B-B14F-4D97-AF65-F5344CB8AC3E}">
        <p14:creationId xmlns:p14="http://schemas.microsoft.com/office/powerpoint/2010/main" val="1986867629"/>
      </p:ext>
    </p:extLst>
  </p:cSld>
  <p:clrMapOvr>
    <a:masterClrMapping/>
  </p:clrMapOvr>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17567</TotalTime>
  <Words>2787</Words>
  <Application>Microsoft Office PowerPoint</Application>
  <PresentationFormat>On-screen Show (4:3)</PresentationFormat>
  <Paragraphs>504</Paragraphs>
  <Slides>55</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Cambria Math</vt:lpstr>
      <vt:lpstr>Helvetica</vt:lpstr>
      <vt:lpstr>Times New Roman</vt:lpstr>
      <vt:lpstr>Wingdings</vt:lpstr>
      <vt:lpstr>Capsules</vt:lpstr>
      <vt:lpstr>ECEN 615 Methods of Electric Power Systems Analysis</vt:lpstr>
      <vt:lpstr>Announcements</vt:lpstr>
      <vt:lpstr>Where We’ve Come</vt:lpstr>
      <vt:lpstr>Blackout in Power Systems</vt:lpstr>
      <vt:lpstr>Blackout in Power Systems</vt:lpstr>
      <vt:lpstr>Blackout in Power Systems</vt:lpstr>
      <vt:lpstr>Blackout in Power Systems</vt:lpstr>
      <vt:lpstr>2003 Aug. Blackout </vt:lpstr>
      <vt:lpstr>2003 Aug. Blackout </vt:lpstr>
      <vt:lpstr>2003 Aug. Blackout </vt:lpstr>
      <vt:lpstr>Power System Restoration</vt:lpstr>
      <vt:lpstr>Power System Restoration</vt:lpstr>
      <vt:lpstr>System Restoration Efforts - IEEE</vt:lpstr>
      <vt:lpstr>System Restoration Efforts - IEEE</vt:lpstr>
      <vt:lpstr>System Restoration Efforts - IEEE</vt:lpstr>
      <vt:lpstr>System Restoration Efforts - IEEE</vt:lpstr>
      <vt:lpstr>Mahmood Mike Adibi (1924 – 2018)</vt:lpstr>
      <vt:lpstr>Other Good References</vt:lpstr>
      <vt:lpstr>NERC Standards on Restoration</vt:lpstr>
      <vt:lpstr>Common Issues during Restoration</vt:lpstr>
      <vt:lpstr>Common Issues during Restoration</vt:lpstr>
      <vt:lpstr>Common Issues during Restoration</vt:lpstr>
      <vt:lpstr>Common Issues during Restoration</vt:lpstr>
      <vt:lpstr>Generic Restoration Steps</vt:lpstr>
      <vt:lpstr>System Restoration Tasks</vt:lpstr>
      <vt:lpstr>Initial Power and Load</vt:lpstr>
      <vt:lpstr>Algorithm for Restoration Automation</vt:lpstr>
      <vt:lpstr>Algorithm for Restoration Automation</vt:lpstr>
      <vt:lpstr>Algorithm for Restoration Automation</vt:lpstr>
      <vt:lpstr>Algorithm for Restoration Automation</vt:lpstr>
      <vt:lpstr>Example - WSCC 9-bus Case</vt:lpstr>
      <vt:lpstr>Example - WSCC 9-bus Case</vt:lpstr>
      <vt:lpstr>Example - WSCC 9-bus Case</vt:lpstr>
      <vt:lpstr>Example – Synthetic 200-bus Case</vt:lpstr>
      <vt:lpstr>Example – Synthetic 200-bus Case</vt:lpstr>
      <vt:lpstr>Example – Synthetic 200-bus Case</vt:lpstr>
      <vt:lpstr>Restoration Automation</vt:lpstr>
      <vt:lpstr>Restoration Automation Challenges</vt:lpstr>
      <vt:lpstr>Restoration Automation Challenges</vt:lpstr>
      <vt:lpstr>Wide-Area Power System Visualization</vt:lpstr>
      <vt:lpstr>Examples of Power System  “Big Data”</vt:lpstr>
      <vt:lpstr>Examples of Power System “Big Data”</vt:lpstr>
      <vt:lpstr>Visualization Software Design</vt:lpstr>
      <vt:lpstr>Power System Operating States</vt:lpstr>
      <vt:lpstr>Power System Visualization History</vt:lpstr>
      <vt:lpstr>Present: PJM Control Center</vt:lpstr>
      <vt:lpstr>Blackouts and Operator Intervention</vt:lpstr>
      <vt:lpstr>Extreme Emergency Control</vt:lpstr>
      <vt:lpstr>A Visualization Caution!</vt:lpstr>
      <vt:lpstr>Visualization Background: Preattentive Processing</vt:lpstr>
      <vt:lpstr>All are Preattentively Processed Except Juncture and Parallelism</vt:lpstr>
      <vt:lpstr>Preattentive Processing with  Color &amp; Size </vt:lpstr>
      <vt:lpstr>Use of Color</vt:lpstr>
      <vt:lpstr>Color Sequence Example: Blue/Red, Discrete</vt:lpstr>
      <vt:lpstr>Color Sequence Example: Spectrum, Continuous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ECEN615_Lect27</dc:title>
  <dc:creator>Tom Overbye</dc:creator>
  <cp:lastModifiedBy>Idehen, Ikponmwosa</cp:lastModifiedBy>
  <cp:revision>1191</cp:revision>
  <cp:lastPrinted>2018-11-14T14:44:41Z</cp:lastPrinted>
  <dcterms:created xsi:type="dcterms:W3CDTF">1995-06-02T22:12:36Z</dcterms:created>
  <dcterms:modified xsi:type="dcterms:W3CDTF">2018-12-04T01:31:17Z</dcterms:modified>
</cp:coreProperties>
</file>