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43"/>
  </p:notesMasterIdLst>
  <p:handoutMasterIdLst>
    <p:handoutMasterId r:id="rId44"/>
  </p:handoutMasterIdLst>
  <p:sldIdLst>
    <p:sldId id="563" r:id="rId2"/>
    <p:sldId id="820" r:id="rId3"/>
    <p:sldId id="1135" r:id="rId4"/>
    <p:sldId id="1136" r:id="rId5"/>
    <p:sldId id="1137" r:id="rId6"/>
    <p:sldId id="1138" r:id="rId7"/>
    <p:sldId id="1139" r:id="rId8"/>
    <p:sldId id="1140" r:id="rId9"/>
    <p:sldId id="1141" r:id="rId10"/>
    <p:sldId id="1142" r:id="rId11"/>
    <p:sldId id="1143" r:id="rId12"/>
    <p:sldId id="1144" r:id="rId13"/>
    <p:sldId id="1145" r:id="rId14"/>
    <p:sldId id="1080" r:id="rId15"/>
    <p:sldId id="1081" r:id="rId16"/>
    <p:sldId id="1082" r:id="rId17"/>
    <p:sldId id="1133" r:id="rId18"/>
    <p:sldId id="1084" r:id="rId19"/>
    <p:sldId id="1086" r:id="rId20"/>
    <p:sldId id="1087" r:id="rId21"/>
    <p:sldId id="1088" r:id="rId22"/>
    <p:sldId id="1089" r:id="rId23"/>
    <p:sldId id="1090" r:id="rId24"/>
    <p:sldId id="1091" r:id="rId25"/>
    <p:sldId id="1092" r:id="rId26"/>
    <p:sldId id="1093" r:id="rId27"/>
    <p:sldId id="1094" r:id="rId28"/>
    <p:sldId id="1095" r:id="rId29"/>
    <p:sldId id="1096" r:id="rId30"/>
    <p:sldId id="1097" r:id="rId31"/>
    <p:sldId id="1098" r:id="rId32"/>
    <p:sldId id="1099" r:id="rId33"/>
    <p:sldId id="1100" r:id="rId34"/>
    <p:sldId id="1101" r:id="rId35"/>
    <p:sldId id="1102" r:id="rId36"/>
    <p:sldId id="1103" r:id="rId37"/>
    <p:sldId id="1104" r:id="rId38"/>
    <p:sldId id="1105" r:id="rId39"/>
    <p:sldId id="1106" r:id="rId40"/>
    <p:sldId id="1107" r:id="rId41"/>
    <p:sldId id="1108" r:id="rId42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9900"/>
    <a:srgbClr val="CC00CC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701" autoAdjust="0"/>
  </p:normalViewPr>
  <p:slideViewPr>
    <p:cSldViewPr>
      <p:cViewPr varScale="1">
        <p:scale>
          <a:sx n="123" d="100"/>
          <a:sy n="123" d="100"/>
        </p:scale>
        <p:origin x="125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56" y="-8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781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781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17B5F5-A8C0-4A98-AAA8-DCDD241D8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385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3738"/>
            <a:ext cx="4638675" cy="3478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43" y="4403354"/>
            <a:ext cx="5149442" cy="416974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385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fld id="{2CE9E464-B35D-43B2-BF7C-ADEA1F80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8313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6625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33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32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103"/>
          <p:cNvSpPr>
            <a:spLocks noChangeShapeType="1"/>
          </p:cNvSpPr>
          <p:nvPr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10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7586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587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51817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7" name="Rectangle 4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D6F4-152C-4B8C-896C-E324C81E54EF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  <p:pic>
        <p:nvPicPr>
          <p:cNvPr id="11" name="Picture 2" descr="http://brandguide.tamu.edu/downloads/logos/TAM-PrimaryMarkA.jpg">
            <a:extLst>
              <a:ext uri="{FF2B5EF4-FFF2-40B4-BE49-F238E27FC236}">
                <a16:creationId xmlns:a16="http://schemas.microsoft.com/office/drawing/2014/main" id="{54314AE7-38A6-4286-B7BC-69F28C6FBD6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23333" r="7999" b="20666"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82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B11D-0D4F-4012-B2FD-6C732AEFC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9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91E3F-52BB-4CA9-8156-EFEDA953B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7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51EA-48A4-4916-A419-BC4539320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8EFD-512B-4531-8A51-5AEF24EFF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B232-3BEC-4CFE-AF25-FE71B0721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6223-ECBF-4E7D-933E-D79F1A480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5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1549-9A73-40CC-BA70-6C9083CA9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87AF-22CC-4BA0-9E2C-52E5FAE89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8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D29-00F1-4FF4-AC40-83C9E85FF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371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D940-8FF2-40FD-B533-73DBC8517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F78C-0880-40DC-AAAF-0F55B84BB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535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0282EEEC-EE97-49AE-9891-BBFA91108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verbye@tam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.nl/hfml/research/levitation/diamagneti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6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1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667 </a:t>
            </a:r>
            <a:br>
              <a:rPr lang="en-US" altLang="en-US" dirty="0"/>
            </a:br>
            <a:r>
              <a:rPr lang="en-US" altLang="en-US" dirty="0"/>
              <a:t>Power System Stability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ED6F4-152C-4B8C-896C-E324C81E54EF}" type="slidenum">
              <a:rPr lang="en-US" smtClean="0"/>
              <a:pPr>
                <a:defRPr/>
              </a:pPr>
              <a:t>1</a:t>
            </a:fld>
            <a:endParaRPr lang="en-US" sz="1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61765" y="18288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>
                <a:latin typeface="Arial" pitchFamily="34" charset="0"/>
                <a:cs typeface="Arial" pitchFamily="34" charset="0"/>
              </a:rPr>
              <a:t>Lecture 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10: </a:t>
            </a:r>
            <a:r>
              <a:rPr lang="en-US" b="1" kern="0" dirty="0">
                <a:latin typeface="Arial" pitchFamily="34" charset="0"/>
                <a:cs typeface="Arial" pitchFamily="34" charset="0"/>
              </a:rPr>
              <a:t>Synchronous Machine 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Models, </a:t>
            </a:r>
          </a:p>
          <a:p>
            <a:r>
              <a:rPr lang="en-US" b="1" kern="0" smtClean="0">
                <a:latin typeface="Arial" pitchFamily="34" charset="0"/>
                <a:cs typeface="Arial" pitchFamily="34" charset="0"/>
              </a:rPr>
              <a:t>Exciter Models</a:t>
            </a:r>
            <a:endParaRPr lang="en-US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200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University, </a:t>
            </a:r>
            <a:r>
              <a:rPr lang="en-US" dirty="0">
                <a:hlinkClick r:id="rId2"/>
              </a:rPr>
              <a:t>overbye@tamu.edu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922744"/>
              </p:ext>
            </p:extLst>
          </p:nvPr>
        </p:nvGraphicFramePr>
        <p:xfrm>
          <a:off x="365760" y="1280160"/>
          <a:ext cx="6248400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6" name="Bitmap Image" r:id="rId3" imgW="27428571" imgH="21834348" progId="Paint.Picture">
                  <p:embed/>
                </p:oleObj>
              </mc:Choice>
              <mc:Fallback>
                <p:oleObj name="Bitmap Image" r:id="rId3" imgW="27428571" imgH="218343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6248400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Saturation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0" y="1981200"/>
            <a:ext cx="1709122" cy="304698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flux</a:t>
            </a:r>
            <a:br>
              <a:rPr lang="en-US" dirty="0" smtClean="0"/>
            </a:br>
            <a:r>
              <a:rPr lang="en-US" dirty="0" smtClean="0"/>
              <a:t>density (B)</a:t>
            </a:r>
            <a:br>
              <a:rPr lang="en-US" dirty="0" smtClean="0"/>
            </a:br>
            <a:r>
              <a:rPr lang="en-US" dirty="0" smtClean="0"/>
              <a:t>determines</a:t>
            </a:r>
            <a:br>
              <a:rPr lang="en-US" dirty="0" smtClean="0"/>
            </a:br>
            <a:r>
              <a:rPr lang="en-US" dirty="0" smtClean="0"/>
              <a:t>when a </a:t>
            </a:r>
            <a:br>
              <a:rPr lang="en-US" dirty="0" smtClean="0"/>
            </a:br>
            <a:r>
              <a:rPr lang="en-US" dirty="0" smtClean="0"/>
              <a:t>material</a:t>
            </a:r>
            <a:br>
              <a:rPr lang="en-US" dirty="0" smtClean="0"/>
            </a:br>
            <a:r>
              <a:rPr lang="en-US" dirty="0" smtClean="0"/>
              <a:t>saturates;</a:t>
            </a:r>
            <a:br>
              <a:rPr lang="en-US" dirty="0" smtClean="0"/>
            </a:br>
            <a:r>
              <a:rPr lang="en-US" dirty="0" smtClean="0"/>
              <a:t>measured</a:t>
            </a:r>
            <a:br>
              <a:rPr lang="en-US" dirty="0" smtClean="0"/>
            </a:br>
            <a:r>
              <a:rPr lang="en-US" dirty="0" smtClean="0"/>
              <a:t>in Tesla (T)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0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Magnetic Strength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Earth’s magnetic field is between 30 and 70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T</a:t>
            </a:r>
            <a:r>
              <a:rPr lang="en-US" dirty="0"/>
              <a:t> (0.3 to 0.7 gauss)</a:t>
            </a:r>
          </a:p>
          <a:p>
            <a:r>
              <a:rPr lang="en-US" dirty="0"/>
              <a:t>A refrigerator magnet might have 0.005 T</a:t>
            </a:r>
          </a:p>
          <a:p>
            <a:r>
              <a:rPr lang="en-US" dirty="0"/>
              <a:t>A commercial neodymium magnet might be 1 T</a:t>
            </a:r>
          </a:p>
          <a:p>
            <a:r>
              <a:rPr lang="en-US" dirty="0"/>
              <a:t>A magnetic resonance imaging (MRI) machine would be between 1 and 3 T</a:t>
            </a:r>
          </a:p>
          <a:p>
            <a:r>
              <a:rPr lang="en-US" dirty="0"/>
              <a:t>Strong lab magnets can be 10 T</a:t>
            </a:r>
          </a:p>
          <a:p>
            <a:r>
              <a:rPr lang="en-US" dirty="0"/>
              <a:t>Frogs can be levitated at 16 T (see </a:t>
            </a:r>
            <a:r>
              <a:rPr lang="en-US" dirty="0" smtClean="0">
                <a:hlinkClick r:id="rId2"/>
              </a:rPr>
              <a:t>www.ru.nl/hfml/research/levitation/diamagnetic</a:t>
            </a:r>
            <a:endParaRPr lang="en-US" dirty="0" smtClean="0"/>
          </a:p>
          <a:p>
            <a:r>
              <a:rPr lang="en-US" dirty="0" smtClean="0"/>
              <a:t>A neutron star can have 1 to 100 MT!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762000"/>
          </a:xfrm>
        </p:spPr>
        <p:txBody>
          <a:bodyPr/>
          <a:lstStyle/>
          <a:p>
            <a:r>
              <a:rPr lang="en-US" dirty="0"/>
              <a:t>Magnetic Saturation and Hysteresis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05840"/>
          </a:xfrm>
        </p:spPr>
        <p:txBody>
          <a:bodyPr/>
          <a:lstStyle/>
          <a:p>
            <a:r>
              <a:rPr lang="en-US" dirty="0" smtClean="0"/>
              <a:t>The below image shows the saturation curves for various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2" descr="https://upload.wikimedia.org/wikipedia/commons/thumb/a/a7/Magnetization_curves.svg/680px-Magnetization_curv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4" y="2273579"/>
            <a:ext cx="3124200" cy="35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0194" y="603335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Image Source: en.wikipedia.org/wiki/Saturation</a:t>
            </a:r>
            <a:r>
              <a:rPr lang="en-US" sz="1400" dirty="0"/>
              <a:t>_(magnetic)</a:t>
            </a:r>
          </a:p>
        </p:txBody>
      </p:sp>
      <p:sp>
        <p:nvSpPr>
          <p:cNvPr id="7" name="Rectangle 6"/>
          <p:cNvSpPr/>
          <p:nvPr/>
        </p:nvSpPr>
        <p:spPr>
          <a:xfrm>
            <a:off x="4104250" y="2092610"/>
            <a:ext cx="4430150" cy="263179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Magnetization curves of 9 ferromagnetic materials, showing saturation. 1.Sheet steel, 2.Silicon steel, 3.Cast steel, 4.Tungsten steel, 5.Magnet steel, 6.Cast iron, 7.Nickel, 8.Cobalt, </a:t>
            </a:r>
            <a:r>
              <a:rPr lang="en-US" sz="2000" dirty="0" smtClean="0"/>
              <a:t>9.Magnetite; highest saturation materials can get to around 2.2 or 2.3T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65509" y="4988210"/>
            <a:ext cx="4112023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 is proportional to 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05800" cy="762000"/>
          </a:xfrm>
        </p:spPr>
        <p:txBody>
          <a:bodyPr/>
          <a:lstStyle/>
          <a:p>
            <a:r>
              <a:rPr lang="en-US" dirty="0"/>
              <a:t>Magnetic Saturation and Hysteresis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Magnetic materials also exhibit hysteresis, so there is some residual magnetism when the current goes to zero; design goal is to reduce the area enclosed by the hysteresis loop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2" descr="Image result for hysteresis magnetic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4599495" cy="297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7899" y="6384912"/>
            <a:ext cx="883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source: www.nde-ed.org/EducationResources/CommunityCollege/MagParticle/Graphics/BHCurve.gif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486267" y="2895600"/>
            <a:ext cx="3315331" cy="230832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minimize the amount</a:t>
            </a:r>
            <a:br>
              <a:rPr lang="en-US" sz="2400" dirty="0" smtClean="0"/>
            </a:br>
            <a:r>
              <a:rPr lang="en-US" sz="2400" dirty="0" smtClean="0"/>
              <a:t>of magnetic material,</a:t>
            </a:r>
            <a:br>
              <a:rPr lang="en-US" sz="2400" dirty="0" smtClean="0"/>
            </a:br>
            <a:r>
              <a:rPr lang="en-US" sz="2400" dirty="0" smtClean="0"/>
              <a:t>and hence cost and</a:t>
            </a:r>
            <a:br>
              <a:rPr lang="en-US" sz="2400" dirty="0" smtClean="0"/>
            </a:br>
            <a:r>
              <a:rPr lang="en-US" sz="2400" dirty="0" smtClean="0"/>
              <a:t>weight, electric machines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are designed to operate</a:t>
            </a:r>
            <a:br>
              <a:rPr lang="en-US" sz="2400" dirty="0" smtClean="0"/>
            </a:br>
            <a:r>
              <a:rPr lang="en-US" sz="2400" dirty="0" smtClean="0"/>
              <a:t>close to saturation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Saturation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different models exist to represent saturation</a:t>
            </a:r>
          </a:p>
          <a:p>
            <a:pPr lvl="1"/>
            <a:r>
              <a:rPr lang="en-US" dirty="0"/>
              <a:t>There is a tradeoff between accuracy and complexity</a:t>
            </a:r>
          </a:p>
          <a:p>
            <a:r>
              <a:rPr lang="en-US" dirty="0"/>
              <a:t>Book presents the details of fully considering saturation in Section 3.5</a:t>
            </a:r>
          </a:p>
          <a:p>
            <a:r>
              <a:rPr lang="en-US" dirty="0"/>
              <a:t>One simple approach is to replace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With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3810000"/>
          <a:ext cx="4508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6" name="Equation" r:id="rId3" imgW="2286000" imgH="469900" progId="Equation.DSMT4">
                  <p:embed/>
                </p:oleObj>
              </mc:Choice>
              <mc:Fallback>
                <p:oleObj name="Equation" r:id="rId3" imgW="2286000" imgH="4699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10000"/>
                        <a:ext cx="45085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838200" y="5410200"/>
          <a:ext cx="55864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7" name="Equation" r:id="rId5" imgW="2831760" imgH="469800" progId="Equation.DSMT4">
                  <p:embed/>
                </p:oleObj>
              </mc:Choice>
              <mc:Fallback>
                <p:oleObj name="Equation" r:id="rId5" imgW="2831760" imgH="469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10200"/>
                        <a:ext cx="55864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34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Saturation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/>
              <a:t>In steady-state this becomes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Hence saturation increases the required E</a:t>
            </a:r>
            <a:r>
              <a:rPr lang="en-US" baseline="-25000" dirty="0"/>
              <a:t>fd</a:t>
            </a:r>
            <a:r>
              <a:rPr lang="en-US" dirty="0"/>
              <a:t> to get a desired flux</a:t>
            </a:r>
          </a:p>
          <a:p>
            <a:r>
              <a:rPr lang="en-US" dirty="0"/>
              <a:t>Saturation is usually modeled using a quadratic function, with the value of Se specified at two points (often at 1.0 flux and 1.2 flux)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838200" y="1981200"/>
          <a:ext cx="39846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70" name="Equation" r:id="rId3" imgW="2019240" imgH="253800" progId="Equation.DSMT4">
                  <p:embed/>
                </p:oleObj>
              </mc:Choice>
              <mc:Fallback>
                <p:oleObj name="Equation" r:id="rId3" imgW="201924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3984625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86842"/>
              </p:ext>
            </p:extLst>
          </p:nvPr>
        </p:nvGraphicFramePr>
        <p:xfrm>
          <a:off x="741363" y="4945063"/>
          <a:ext cx="5567362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71" name="Equation" r:id="rId5" imgW="2514600" imgH="761760" progId="Equation.DSMT4">
                  <p:embed/>
                </p:oleObj>
              </mc:Choice>
              <mc:Fallback>
                <p:oleObj name="Equation" r:id="rId5" imgW="2514600" imgH="7617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4945063"/>
                        <a:ext cx="5567362" cy="169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77000" y="4710545"/>
            <a:ext cx="2427268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 and B are</a:t>
            </a:r>
            <a:br>
              <a:rPr lang="en-US" dirty="0"/>
            </a:br>
            <a:r>
              <a:rPr lang="en-US" dirty="0"/>
              <a:t>determined from</a:t>
            </a:r>
            <a:br>
              <a:rPr lang="en-US" dirty="0"/>
            </a:br>
            <a:r>
              <a:rPr lang="en-US" dirty="0"/>
              <a:t>the two data </a:t>
            </a:r>
            <a:br>
              <a:rPr lang="en-US" dirty="0"/>
            </a:br>
            <a:r>
              <a:rPr lang="en-US" dirty="0"/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12470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234440"/>
          </a:xfrm>
        </p:spPr>
        <p:txBody>
          <a:bodyPr/>
          <a:lstStyle/>
          <a:p>
            <a:r>
              <a:rPr lang="en-US" dirty="0"/>
              <a:t>If Se = 0.1 when the flux is 1.0 and 0.5 when the flux is 1.2, what are the values of A and B using the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003364"/>
              </p:ext>
            </p:extLst>
          </p:nvPr>
        </p:nvGraphicFramePr>
        <p:xfrm>
          <a:off x="762000" y="2209800"/>
          <a:ext cx="22479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4" name="Equation" r:id="rId3" imgW="1015920" imgH="253800" progId="Equation.DSMT4">
                  <p:embed/>
                </p:oleObj>
              </mc:Choice>
              <mc:Fallback>
                <p:oleObj name="Equation" r:id="rId3" imgW="101592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09800"/>
                        <a:ext cx="22479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985481"/>
              </p:ext>
            </p:extLst>
          </p:nvPr>
        </p:nvGraphicFramePr>
        <p:xfrm>
          <a:off x="838200" y="2819400"/>
          <a:ext cx="6437313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5" name="Equation" r:id="rId5" imgW="2908080" imgH="1600200" progId="Equation.DSMT4">
                  <p:embed/>
                </p:oleObj>
              </mc:Choice>
              <mc:Fallback>
                <p:oleObj name="Equation" r:id="rId5" imgW="2908080" imgH="1600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19400"/>
                        <a:ext cx="6437313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53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762000"/>
          </a:xfrm>
        </p:spPr>
        <p:txBody>
          <a:bodyPr/>
          <a:lstStyle/>
          <a:p>
            <a:r>
              <a:rPr lang="en-US" dirty="0" smtClean="0"/>
              <a:t>Saturation Example: Selection of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1381" y="1219200"/>
            <a:ext cx="8108310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When selecting which of the two values of A</a:t>
            </a:r>
            <a:r>
              <a:rPr lang="en-US" dirty="0"/>
              <a:t> </a:t>
            </a:r>
            <a:r>
              <a:rPr lang="en-US" dirty="0" smtClean="0"/>
              <a:t>to use, we </a:t>
            </a:r>
            <a:br>
              <a:rPr lang="en-US" dirty="0" smtClean="0"/>
            </a:br>
            <a:r>
              <a:rPr lang="en-US" dirty="0" smtClean="0"/>
              <a:t>do not want the minimum to be between the two specified </a:t>
            </a:r>
            <a:br>
              <a:rPr lang="en-US" dirty="0" smtClean="0"/>
            </a:br>
            <a:r>
              <a:rPr lang="en-US" dirty="0" smtClean="0"/>
              <a:t>values.  That is Se(1.0) and Se(1.2).</a:t>
            </a:r>
            <a:endParaRPr lang="en-US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6" y="2438400"/>
            <a:ext cx="7478826" cy="413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762000"/>
          </a:xfrm>
        </p:spPr>
        <p:txBody>
          <a:bodyPr/>
          <a:lstStyle/>
          <a:p>
            <a:r>
              <a:rPr lang="en-US" dirty="0"/>
              <a:t>Implementing Saturation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4114800"/>
          </a:xfrm>
        </p:spPr>
        <p:txBody>
          <a:bodyPr/>
          <a:lstStyle/>
          <a:p>
            <a:r>
              <a:rPr lang="en-US" dirty="0"/>
              <a:t>When implementing saturation models in code, it is important to recognize that the function is meant to be positive, so negative values are not allowed</a:t>
            </a:r>
          </a:p>
          <a:p>
            <a:r>
              <a:rPr lang="en-US" dirty="0"/>
              <a:t>In large cases one is almost guaranteed to have special cases, sometimes caused by user typos</a:t>
            </a:r>
          </a:p>
          <a:p>
            <a:pPr lvl="1"/>
            <a:r>
              <a:rPr lang="en-US" dirty="0"/>
              <a:t>What to do if Se(1.2) &lt; Se(1.0)?</a:t>
            </a:r>
          </a:p>
          <a:p>
            <a:pPr lvl="1"/>
            <a:r>
              <a:rPr lang="en-US" dirty="0"/>
              <a:t>What to do if Se(1.0) = 0 and Se(1.2) &lt;&gt; 0</a:t>
            </a:r>
          </a:p>
          <a:p>
            <a:pPr lvl="1"/>
            <a:r>
              <a:rPr lang="en-US" dirty="0"/>
              <a:t>What to do if Se(1.0) = Se(1.2) &lt;&gt; 0</a:t>
            </a:r>
          </a:p>
          <a:p>
            <a:r>
              <a:rPr lang="en-US" dirty="0"/>
              <a:t>Exponential saturation models have also been used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GENSAL </a:t>
            </a:r>
            <a:r>
              <a:rPr lang="en-US" dirty="0" smtClean="0"/>
              <a:t>Example with Saturation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691640"/>
          </a:xfrm>
        </p:spPr>
        <p:txBody>
          <a:bodyPr/>
          <a:lstStyle/>
          <a:p>
            <a:r>
              <a:rPr lang="en-US" dirty="0" smtClean="0"/>
              <a:t>Once </a:t>
            </a:r>
            <a:r>
              <a:rPr lang="en-US" dirty="0" err="1" smtClean="0"/>
              <a:t>E'</a:t>
            </a:r>
            <a:r>
              <a:rPr lang="en-US" baseline="-25000" dirty="0" err="1" smtClean="0"/>
              <a:t>q</a:t>
            </a:r>
            <a:r>
              <a:rPr lang="en-US" dirty="0" smtClean="0"/>
              <a:t> has been determined, the initial field current (and hence field voltage) are easily determined by recognizing in steady-state the </a:t>
            </a:r>
            <a:r>
              <a:rPr lang="en-US" dirty="0" err="1" smtClean="0"/>
              <a:t>E'</a:t>
            </a:r>
            <a:r>
              <a:rPr lang="en-US" baseline="-25000" dirty="0" err="1" smtClean="0"/>
              <a:t>q</a:t>
            </a:r>
            <a:r>
              <a:rPr lang="en-US" dirty="0"/>
              <a:t> </a:t>
            </a:r>
            <a:r>
              <a:rPr lang="en-US" dirty="0" smtClean="0"/>
              <a:t>is zero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943600"/>
            <a:ext cx="483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Saved as case B4_GENSAL_SAT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803236"/>
              </p:ext>
            </p:extLst>
          </p:nvPr>
        </p:nvGraphicFramePr>
        <p:xfrm>
          <a:off x="338138" y="2786063"/>
          <a:ext cx="6561137" cy="210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6" name="Equation" r:id="rId3" imgW="3111480" imgH="990360" progId="Equation.DSMT4">
                  <p:embed/>
                </p:oleObj>
              </mc:Choice>
              <mc:Fallback>
                <p:oleObj name="Equation" r:id="rId3" imgW="3111480" imgH="9903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2786063"/>
                        <a:ext cx="6561137" cy="210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86600" y="2743200"/>
            <a:ext cx="1933425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Saturation</a:t>
            </a:r>
            <a:br>
              <a:rPr lang="en-US" dirty="0" smtClean="0"/>
            </a:br>
            <a:r>
              <a:rPr lang="en-US" dirty="0" smtClean="0"/>
              <a:t>coefficients</a:t>
            </a:r>
            <a:br>
              <a:rPr lang="en-US" dirty="0" smtClean="0"/>
            </a:br>
            <a:r>
              <a:rPr lang="en-US" dirty="0" smtClean="0"/>
              <a:t>were determined</a:t>
            </a:r>
            <a:br>
              <a:rPr lang="en-US" dirty="0" smtClean="0"/>
            </a:br>
            <a:r>
              <a:rPr lang="en-US" dirty="0" smtClean="0"/>
              <a:t>from the two</a:t>
            </a:r>
            <a:br>
              <a:rPr lang="en-US" dirty="0" smtClean="0"/>
            </a:br>
            <a:r>
              <a:rPr lang="en-US" dirty="0" smtClean="0"/>
              <a:t>initial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Chapter </a:t>
            </a:r>
            <a:r>
              <a:rPr lang="en-US" dirty="0" smtClean="0"/>
              <a:t>4 </a:t>
            </a:r>
          </a:p>
          <a:p>
            <a:r>
              <a:rPr lang="en-US" dirty="0" smtClean="0"/>
              <a:t>Homework </a:t>
            </a:r>
            <a:r>
              <a:rPr lang="en-US" dirty="0"/>
              <a:t>3 is posted, due on Thursday Oct </a:t>
            </a:r>
            <a:r>
              <a:rPr lang="en-US" dirty="0" smtClean="0"/>
              <a:t>5</a:t>
            </a:r>
          </a:p>
          <a:p>
            <a:r>
              <a:rPr lang="en-US" dirty="0" smtClean="0"/>
              <a:t>Midterm exam is Oct 17 in class; closed book, closed notes, one 8.5 by 11 inch hand written </a:t>
            </a:r>
            <a:r>
              <a:rPr lang="en-US" dirty="0" err="1" smtClean="0"/>
              <a:t>notesheet</a:t>
            </a:r>
            <a:r>
              <a:rPr lang="en-US" dirty="0" smtClean="0"/>
              <a:t> allowed; calculators allowed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2301240"/>
          </a:xfrm>
        </p:spPr>
        <p:txBody>
          <a:bodyPr/>
          <a:lstStyle/>
          <a:p>
            <a:r>
              <a:rPr lang="en-US" dirty="0" smtClean="0"/>
              <a:t>The GENROU model has been widely used to model round rotor machines</a:t>
            </a:r>
          </a:p>
          <a:p>
            <a:r>
              <a:rPr lang="en-US" dirty="0" smtClean="0"/>
              <a:t>Saturation is assumed to occur on both the d-axis and the q-axis, making initialization slightly more difficult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GENROU Block Diagram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1371600"/>
            <a:ext cx="2209800" cy="378565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d-axis is</a:t>
            </a:r>
            <a:br>
              <a:rPr lang="en-US" dirty="0" smtClean="0"/>
            </a:br>
            <a:r>
              <a:rPr lang="en-US" dirty="0" smtClean="0"/>
              <a:t>similar to that</a:t>
            </a:r>
            <a:br>
              <a:rPr lang="en-US" dirty="0" smtClean="0"/>
            </a:br>
            <a:r>
              <a:rPr lang="en-US" dirty="0" smtClean="0"/>
              <a:t>of the GENSAL; the </a:t>
            </a:r>
            <a:br>
              <a:rPr lang="en-US" dirty="0" smtClean="0"/>
            </a:br>
            <a:r>
              <a:rPr lang="en-US" dirty="0" smtClean="0"/>
              <a:t>q-axis is now</a:t>
            </a:r>
            <a:br>
              <a:rPr lang="en-US" dirty="0" smtClean="0"/>
            </a:br>
            <a:r>
              <a:rPr lang="en-US" dirty="0" smtClean="0"/>
              <a:t>similar to the </a:t>
            </a:r>
            <a:br>
              <a:rPr lang="en-US" dirty="0" smtClean="0"/>
            </a:br>
            <a:r>
              <a:rPr lang="en-US" dirty="0" smtClean="0"/>
              <a:t>d-axis.  Note that saturation now affects both axes.  </a:t>
            </a:r>
            <a:endParaRPr lang="en-US" dirty="0"/>
          </a:p>
        </p:txBody>
      </p:sp>
      <p:pic>
        <p:nvPicPr>
          <p:cNvPr id="1136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533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3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GENROU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3291840"/>
          </a:xfrm>
        </p:spPr>
        <p:txBody>
          <a:bodyPr/>
          <a:lstStyle/>
          <a:p>
            <a:r>
              <a:rPr lang="en-US" dirty="0" smtClean="0"/>
              <a:t>Because saturation impacts both axes, the simple approach will no longer work</a:t>
            </a:r>
          </a:p>
          <a:p>
            <a:r>
              <a:rPr lang="en-US" dirty="0" smtClean="0"/>
              <a:t>Key insight for determining initial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 is that the magnitude of the saturation depends upon the magnitude of </a:t>
            </a:r>
            <a:r>
              <a:rPr lang="en-US" b="1" i="1" dirty="0" smtClean="0">
                <a:latin typeface="Symbol" panose="05050102010706020507" pitchFamily="18" charset="2"/>
                <a:sym typeface="Symbol"/>
              </a:rPr>
              <a:t></a:t>
            </a:r>
            <a:r>
              <a:rPr lang="en-US" dirty="0" smtClean="0">
                <a:sym typeface="Symbol"/>
              </a:rPr>
              <a:t>", which is independent of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br>
              <a:rPr lang="en-US" dirty="0" smtClean="0">
                <a:latin typeface="Symbol" panose="05050102010706020507" pitchFamily="18" charset="2"/>
              </a:rPr>
            </a:br>
            <a:endParaRPr lang="en-US" dirty="0" smtClean="0">
              <a:latin typeface="Symbol" panose="05050102010706020507" pitchFamily="18" charset="2"/>
            </a:endParaRPr>
          </a:p>
          <a:p>
            <a:endParaRPr lang="en-US" dirty="0"/>
          </a:p>
          <a:p>
            <a:r>
              <a:rPr lang="en-US" dirty="0" smtClean="0"/>
              <a:t>Solving for </a:t>
            </a:r>
            <a:r>
              <a:rPr lang="en-US" dirty="0" smtClean="0">
                <a:latin typeface="Symbol" panose="05050102010706020507" pitchFamily="18" charset="2"/>
              </a:rPr>
              <a:t>d </a:t>
            </a:r>
            <a:r>
              <a:rPr lang="en-US" dirty="0" smtClean="0">
                <a:latin typeface="+mj-lt"/>
              </a:rPr>
              <a:t>requires an iterative approach; first get a guess of </a:t>
            </a:r>
            <a:r>
              <a:rPr lang="en-US" dirty="0">
                <a:latin typeface="Symbol" panose="05050102010706020507" pitchFamily="18" charset="2"/>
              </a:rPr>
              <a:t>d </a:t>
            </a:r>
            <a:r>
              <a:rPr lang="en-US" dirty="0" smtClean="0">
                <a:latin typeface="+mj-lt"/>
              </a:rPr>
              <a:t>using 3.229 from the book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498409"/>
              </p:ext>
            </p:extLst>
          </p:nvPr>
        </p:nvGraphicFramePr>
        <p:xfrm>
          <a:off x="914400" y="5638800"/>
          <a:ext cx="3962400" cy="69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46" name="Equation" r:id="rId3" imgW="1612800" imgH="279360" progId="Equation.DSMT4">
                  <p:embed/>
                </p:oleObj>
              </mc:Choice>
              <mc:Fallback>
                <p:oleObj name="Equation" r:id="rId3" imgW="161280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638800"/>
                        <a:ext cx="3962400" cy="691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604048"/>
              </p:ext>
            </p:extLst>
          </p:nvPr>
        </p:nvGraphicFramePr>
        <p:xfrm>
          <a:off x="960438" y="3763963"/>
          <a:ext cx="347345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47" name="Equation" r:id="rId5" imgW="1447560" imgH="279360" progId="Equation.DSMT4">
                  <p:embed/>
                </p:oleObj>
              </mc:Choice>
              <mc:Fallback>
                <p:oleObj name="Equation" r:id="rId5" imgW="1447560" imgH="2793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3763963"/>
                        <a:ext cx="347345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4400" y="3879724"/>
            <a:ext cx="28956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point is crucial!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GENROU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solve five nonlinear equations for five unknowns</a:t>
            </a:r>
          </a:p>
          <a:p>
            <a:pPr lvl="1"/>
            <a:r>
              <a:rPr lang="en-US" dirty="0" smtClean="0"/>
              <a:t>The five unknowns are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, </a:t>
            </a:r>
            <a:r>
              <a:rPr lang="en-US" dirty="0" err="1" smtClean="0"/>
              <a:t>E'</a:t>
            </a:r>
            <a:r>
              <a:rPr lang="en-US" baseline="-25000" dirty="0" err="1" smtClean="0"/>
              <a:t>q</a:t>
            </a:r>
            <a:r>
              <a:rPr lang="en-US" dirty="0" smtClean="0"/>
              <a:t>, </a:t>
            </a:r>
            <a:r>
              <a:rPr lang="en-US" dirty="0" err="1" smtClean="0"/>
              <a:t>E'</a:t>
            </a:r>
            <a:r>
              <a:rPr lang="en-US" baseline="-25000" dirty="0" err="1" smtClean="0"/>
              <a:t>d</a:t>
            </a:r>
            <a:r>
              <a:rPr lang="en-US" dirty="0" smtClean="0"/>
              <a:t>, 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 smtClean="0"/>
              <a:t>'</a:t>
            </a:r>
            <a:r>
              <a:rPr lang="en-US" baseline="-25000" dirty="0" smtClean="0"/>
              <a:t>q</a:t>
            </a:r>
            <a:r>
              <a:rPr lang="en-US" dirty="0" smtClean="0"/>
              <a:t>, and 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 smtClean="0"/>
              <a:t>'</a:t>
            </a:r>
            <a:r>
              <a:rPr lang="en-US" baseline="-25000" dirty="0" smtClean="0"/>
              <a:t>d</a:t>
            </a:r>
          </a:p>
          <a:p>
            <a:r>
              <a:rPr lang="en-US" dirty="0" smtClean="0"/>
              <a:t>Five equations come from the terminal power flow constraints (which allow us to define </a:t>
            </a:r>
            <a:r>
              <a:rPr lang="en-US" b="1" i="1" dirty="0">
                <a:sym typeface="Symbol"/>
              </a:rPr>
              <a:t></a:t>
            </a:r>
            <a:r>
              <a:rPr lang="en-US" b="1" i="1" baseline="-25000" dirty="0">
                <a:sym typeface="Symbol"/>
              </a:rPr>
              <a:t>d</a:t>
            </a:r>
            <a:r>
              <a:rPr lang="en-US" dirty="0">
                <a:sym typeface="Symbol"/>
              </a:rPr>
              <a:t> " and </a:t>
            </a:r>
            <a:r>
              <a:rPr lang="en-US" b="1" i="1" dirty="0">
                <a:sym typeface="Symbol"/>
              </a:rPr>
              <a:t></a:t>
            </a:r>
            <a:r>
              <a:rPr lang="en-US" b="1" i="1" baseline="-25000" dirty="0">
                <a:sym typeface="Symbol"/>
              </a:rPr>
              <a:t>q</a:t>
            </a:r>
            <a:r>
              <a:rPr lang="en-US" dirty="0">
                <a:sym typeface="Symbol"/>
              </a:rPr>
              <a:t>" </a:t>
            </a:r>
            <a:r>
              <a:rPr lang="en-US" dirty="0" smtClean="0">
                <a:sym typeface="Symbol"/>
              </a:rPr>
              <a:t>as a function of the power flow voltage, </a:t>
            </a:r>
            <a:r>
              <a:rPr lang="en-US" dirty="0" smtClean="0"/>
              <a:t>current and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) and from the differential equations initially set to zero</a:t>
            </a:r>
          </a:p>
          <a:p>
            <a:pPr lvl="1"/>
            <a:r>
              <a:rPr lang="en-US" dirty="0" smtClean="0">
                <a:latin typeface="+mj-lt"/>
                <a:sym typeface="Symbol"/>
              </a:rPr>
              <a:t>The </a:t>
            </a:r>
            <a:r>
              <a:rPr lang="en-US" b="1" i="1" dirty="0" smtClean="0">
                <a:latin typeface="+mj-lt"/>
                <a:sym typeface="Symbol"/>
              </a:rPr>
              <a:t></a:t>
            </a:r>
            <a:r>
              <a:rPr lang="en-US" b="1" i="1" baseline="-25000" dirty="0" smtClean="0">
                <a:latin typeface="+mj-lt"/>
                <a:sym typeface="Symbol"/>
              </a:rPr>
              <a:t>d</a:t>
            </a:r>
            <a:r>
              <a:rPr lang="en-US" dirty="0">
                <a:sym typeface="Symbol"/>
              </a:rPr>
              <a:t> "</a:t>
            </a:r>
            <a:r>
              <a:rPr lang="en-US" dirty="0" smtClean="0">
                <a:latin typeface="+mj-lt"/>
                <a:sym typeface="Symbol"/>
              </a:rPr>
              <a:t> and </a:t>
            </a:r>
            <a:r>
              <a:rPr lang="en-US" b="1" i="1" dirty="0" smtClean="0">
                <a:sym typeface="Symbol"/>
              </a:rPr>
              <a:t></a:t>
            </a:r>
            <a:r>
              <a:rPr lang="en-US" b="1" i="1" baseline="-25000" dirty="0" smtClean="0">
                <a:sym typeface="Symbol"/>
              </a:rPr>
              <a:t>q</a:t>
            </a:r>
            <a:r>
              <a:rPr lang="en-US" dirty="0" smtClean="0">
                <a:sym typeface="Symbol"/>
              </a:rPr>
              <a:t>" block diagram constraints 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/>
              <a:t>Two differential equations for the q-axis, one for the d-axis (the other equation is used to set the field voltage</a:t>
            </a:r>
          </a:p>
          <a:p>
            <a:r>
              <a:rPr lang="en-US" dirty="0" smtClean="0"/>
              <a:t>Values can be determined using Newton’s method, which is needed for the nonlinear case with saturation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GENROU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386840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dq</a:t>
            </a:r>
            <a:r>
              <a:rPr lang="en-US" dirty="0" smtClean="0"/>
              <a:t> transform to express terminal current as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Get expressions for 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 smtClean="0">
                <a:sym typeface="Symbol"/>
              </a:rPr>
              <a:t>"</a:t>
            </a:r>
            <a:r>
              <a:rPr lang="en-US" baseline="-25000" dirty="0" smtClean="0"/>
              <a:t>q </a:t>
            </a:r>
            <a:r>
              <a:rPr lang="en-US" dirty="0" smtClean="0">
                <a:sym typeface="Symbol"/>
              </a:rPr>
              <a:t>and 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>
                <a:sym typeface="Symbol"/>
              </a:rPr>
              <a:t>"</a:t>
            </a:r>
            <a:r>
              <a:rPr lang="en-US" baseline="-25000" dirty="0" smtClean="0"/>
              <a:t>d</a:t>
            </a:r>
            <a:r>
              <a:rPr lang="en-US" dirty="0" smtClean="0">
                <a:sym typeface="Symbol"/>
              </a:rPr>
              <a:t> in terms of the initial terminal voltage and </a:t>
            </a:r>
            <a:r>
              <a:rPr lang="en-US" dirty="0" smtClean="0">
                <a:latin typeface="Symbol" panose="05050102010706020507" pitchFamily="18" charset="2"/>
                <a:sym typeface="Symbol"/>
              </a:rPr>
              <a:t>d 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dq</a:t>
            </a:r>
            <a:r>
              <a:rPr lang="en-US" dirty="0" smtClean="0"/>
              <a:t> transform to express terminal voltage as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Then from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243404"/>
              </p:ext>
            </p:extLst>
          </p:nvPr>
        </p:nvGraphicFramePr>
        <p:xfrm>
          <a:off x="838200" y="1752600"/>
          <a:ext cx="310356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96" name="Equation" r:id="rId3" imgW="1765080" imgH="482400" progId="Equation.DSMT4">
                  <p:embed/>
                </p:oleObj>
              </mc:Choice>
              <mc:Fallback>
                <p:oleObj name="Equation" r:id="rId3" imgW="176508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3103562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418907"/>
              </p:ext>
            </p:extLst>
          </p:nvPr>
        </p:nvGraphicFramePr>
        <p:xfrm>
          <a:off x="1371600" y="4057523"/>
          <a:ext cx="312578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97" name="Equation" r:id="rId5" imgW="1777680" imgH="482400" progId="Equation.DSMT4">
                  <p:embed/>
                </p:oleObj>
              </mc:Choice>
              <mc:Fallback>
                <p:oleObj name="Equation" r:id="rId5" imgW="177768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057523"/>
                        <a:ext cx="3125787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382889"/>
              </p:ext>
            </p:extLst>
          </p:nvPr>
        </p:nvGraphicFramePr>
        <p:xfrm>
          <a:off x="2743200" y="4880483"/>
          <a:ext cx="596265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98" name="Equation" r:id="rId7" imgW="2831760" imgH="787320" progId="Equation.DSMT4">
                  <p:embed/>
                </p:oleObj>
              </mc:Choice>
              <mc:Fallback>
                <p:oleObj name="Equation" r:id="rId7" imgW="2831760" imgH="7873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80483"/>
                        <a:ext cx="5962650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94663" y="4038600"/>
            <a:ext cx="37338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Recall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d</a:t>
            </a:r>
            <a:r>
              <a:rPr lang="en-US" dirty="0" smtClean="0"/>
              <a:t>"=</a:t>
            </a:r>
            <a:r>
              <a:rPr lang="en-US" dirty="0" err="1" smtClean="0"/>
              <a:t>X</a:t>
            </a:r>
            <a:r>
              <a:rPr lang="en-US" baseline="-25000" dirty="0" err="1" smtClean="0"/>
              <a:t>q</a:t>
            </a:r>
            <a:r>
              <a:rPr lang="en-US" dirty="0" smtClean="0"/>
              <a:t>"=X"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=1 (in steady-state)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5486400"/>
            <a:ext cx="3048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Expressing complex equation as two real equations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0" y="1828799"/>
            <a:ext cx="47244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These values will change during the iteration as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GENROU </a:t>
            </a:r>
            <a:r>
              <a:rPr lang="en-US" dirty="0" smtClean="0"/>
              <a:t>Initialization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2682240"/>
          </a:xfrm>
        </p:spPr>
        <p:txBody>
          <a:bodyPr/>
          <a:lstStyle/>
          <a:p>
            <a:r>
              <a:rPr lang="en-US" dirty="0" smtClean="0"/>
              <a:t>Extend the two-axis example</a:t>
            </a:r>
          </a:p>
          <a:p>
            <a:pPr lvl="1"/>
            <a:r>
              <a:rPr lang="en-US" dirty="0" smtClean="0"/>
              <a:t> For two-axis assume </a:t>
            </a:r>
            <a:r>
              <a:rPr lang="en-US" dirty="0"/>
              <a:t>H = 3.0 per unit-seconds,  </a:t>
            </a:r>
            <a:r>
              <a:rPr lang="en-US" dirty="0" err="1"/>
              <a:t>R</a:t>
            </a:r>
            <a:r>
              <a:rPr lang="en-US" baseline="-25000" dirty="0" err="1"/>
              <a:t>s</a:t>
            </a:r>
            <a:r>
              <a:rPr lang="en-US" dirty="0"/>
              <a:t>=0, </a:t>
            </a:r>
            <a:r>
              <a:rPr lang="en-US" dirty="0" err="1"/>
              <a:t>X</a:t>
            </a:r>
            <a:r>
              <a:rPr lang="en-US" baseline="-25000" dirty="0" err="1"/>
              <a:t>d</a:t>
            </a:r>
            <a:r>
              <a:rPr lang="en-US" dirty="0"/>
              <a:t> = 2.1, </a:t>
            </a:r>
            <a:r>
              <a:rPr lang="en-US" dirty="0" err="1"/>
              <a:t>X</a:t>
            </a:r>
            <a:r>
              <a:rPr lang="en-US" baseline="-25000" dirty="0" err="1"/>
              <a:t>q</a:t>
            </a:r>
            <a:r>
              <a:rPr lang="en-US" baseline="-25000" dirty="0"/>
              <a:t> </a:t>
            </a:r>
            <a:r>
              <a:rPr lang="en-US" dirty="0"/>
              <a:t>= 2.0, </a:t>
            </a:r>
            <a:r>
              <a:rPr lang="en-US" dirty="0" err="1"/>
              <a:t>X'</a:t>
            </a:r>
            <a:r>
              <a:rPr lang="en-US" baseline="-25000" dirty="0" err="1"/>
              <a:t>d</a:t>
            </a:r>
            <a:r>
              <a:rPr lang="en-US" dirty="0"/>
              <a:t>= 0.3, </a:t>
            </a:r>
            <a:r>
              <a:rPr lang="en-US" dirty="0" err="1"/>
              <a:t>X'</a:t>
            </a:r>
            <a:r>
              <a:rPr lang="en-US" baseline="-25000" dirty="0" err="1"/>
              <a:t>q</a:t>
            </a:r>
            <a:r>
              <a:rPr lang="en-US" dirty="0"/>
              <a:t> = 0.5, </a:t>
            </a:r>
            <a:r>
              <a:rPr lang="en-US" dirty="0" err="1"/>
              <a:t>T'</a:t>
            </a:r>
            <a:r>
              <a:rPr lang="en-US" baseline="-25000" dirty="0" err="1"/>
              <a:t>do</a:t>
            </a:r>
            <a:r>
              <a:rPr lang="en-US" dirty="0"/>
              <a:t> = 7.0, </a:t>
            </a:r>
            <a:r>
              <a:rPr lang="en-US" dirty="0" err="1"/>
              <a:t>T'</a:t>
            </a:r>
            <a:r>
              <a:rPr lang="en-US" baseline="-25000" dirty="0" err="1"/>
              <a:t>qo</a:t>
            </a:r>
            <a:r>
              <a:rPr lang="en-US" dirty="0"/>
              <a:t> = 0.75 per unit using the 100 MVA base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subtransient</a:t>
            </a:r>
            <a:r>
              <a:rPr lang="en-US" dirty="0" smtClean="0"/>
              <a:t> fields assume </a:t>
            </a:r>
            <a:r>
              <a:rPr lang="en-US" dirty="0" err="1"/>
              <a:t>X"</a:t>
            </a:r>
            <a:r>
              <a:rPr lang="en-US" baseline="-25000" dirty="0" err="1"/>
              <a:t>d</a:t>
            </a:r>
            <a:r>
              <a:rPr lang="en-US" dirty="0"/>
              <a:t>=</a:t>
            </a:r>
            <a:r>
              <a:rPr lang="en-US" dirty="0" err="1"/>
              <a:t>X"</a:t>
            </a:r>
            <a:r>
              <a:rPr lang="en-US" baseline="-25000" dirty="0" err="1"/>
              <a:t>q</a:t>
            </a:r>
            <a:r>
              <a:rPr lang="en-US" dirty="0"/>
              <a:t>=0.28, X</a:t>
            </a:r>
            <a:r>
              <a:rPr lang="en-US" baseline="-25000" dirty="0"/>
              <a:t>l</a:t>
            </a:r>
            <a:r>
              <a:rPr lang="en-US" dirty="0"/>
              <a:t> = 0.13,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T"</a:t>
            </a:r>
            <a:r>
              <a:rPr lang="en-US" baseline="-25000" dirty="0" err="1" smtClean="0"/>
              <a:t>do</a:t>
            </a:r>
            <a:r>
              <a:rPr lang="en-US" dirty="0" smtClean="0"/>
              <a:t> </a:t>
            </a:r>
            <a:r>
              <a:rPr lang="en-US" dirty="0"/>
              <a:t>= 0.073, </a:t>
            </a:r>
            <a:r>
              <a:rPr lang="en-US" dirty="0" err="1"/>
              <a:t>T"</a:t>
            </a:r>
            <a:r>
              <a:rPr lang="en-US" baseline="-25000" dirty="0" err="1"/>
              <a:t>qo</a:t>
            </a:r>
            <a:r>
              <a:rPr lang="en-US" dirty="0"/>
              <a:t> =</a:t>
            </a:r>
            <a:r>
              <a:rPr lang="en-US" dirty="0" smtClean="0"/>
              <a:t>0.07</a:t>
            </a:r>
          </a:p>
          <a:p>
            <a:pPr lvl="1"/>
            <a:r>
              <a:rPr lang="en-US" dirty="0" smtClean="0"/>
              <a:t>for comparison we'll initially assume no saturation </a:t>
            </a:r>
            <a:endParaRPr lang="en-US" dirty="0"/>
          </a:p>
          <a:p>
            <a:r>
              <a:rPr lang="en-US" dirty="0" smtClean="0"/>
              <a:t>From two-axis get a guess of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767035"/>
              </p:ext>
            </p:extLst>
          </p:nvPr>
        </p:nvGraphicFramePr>
        <p:xfrm>
          <a:off x="990600" y="4800600"/>
          <a:ext cx="65706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8" name="Equation" r:id="rId3" imgW="3695700" imgH="431800" progId="Equation.DSMT4">
                  <p:embed/>
                </p:oleObj>
              </mc:Choice>
              <mc:Fallback>
                <p:oleObj name="Equation" r:id="rId3" imgW="3695700" imgH="431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00600"/>
                        <a:ext cx="65706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0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GENROU Initialization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01040"/>
          </a:xfrm>
        </p:spPr>
        <p:txBody>
          <a:bodyPr/>
          <a:lstStyle/>
          <a:p>
            <a:r>
              <a:rPr lang="en-US" dirty="0" smtClean="0"/>
              <a:t>And the network current and voltage in </a:t>
            </a:r>
            <a:r>
              <a:rPr lang="en-US" dirty="0" err="1" smtClean="0"/>
              <a:t>dq</a:t>
            </a:r>
            <a:r>
              <a:rPr lang="en-US" dirty="0" smtClean="0"/>
              <a:t> reference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Which gives initial </a:t>
            </a:r>
            <a:r>
              <a:rPr lang="en-US" dirty="0" err="1" smtClean="0"/>
              <a:t>subtransient</a:t>
            </a:r>
            <a:r>
              <a:rPr lang="en-US" dirty="0" smtClean="0"/>
              <a:t> fluxes (with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=0),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9316"/>
              </p:ext>
            </p:extLst>
          </p:nvPr>
        </p:nvGraphicFramePr>
        <p:xfrm>
          <a:off x="838200" y="1981200"/>
          <a:ext cx="50784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4" name="Equation" r:id="rId3" imgW="2946400" imgH="482600" progId="Equation.DSMT4">
                  <p:embed/>
                </p:oleObj>
              </mc:Choice>
              <mc:Fallback>
                <p:oleObj name="Equation" r:id="rId3" imgW="2946400" imgH="482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50784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012193"/>
              </p:ext>
            </p:extLst>
          </p:nvPr>
        </p:nvGraphicFramePr>
        <p:xfrm>
          <a:off x="838200" y="2971800"/>
          <a:ext cx="49530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5" name="Equation" r:id="rId5" imgW="3035300" imgH="482600" progId="Equation.DSMT4">
                  <p:embed/>
                </p:oleObj>
              </mc:Choice>
              <mc:Fallback>
                <p:oleObj name="Equation" r:id="rId5" imgW="3035300" imgH="482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71800"/>
                        <a:ext cx="49530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68238"/>
              </p:ext>
            </p:extLst>
          </p:nvPr>
        </p:nvGraphicFramePr>
        <p:xfrm>
          <a:off x="990600" y="4572000"/>
          <a:ext cx="7086600" cy="15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6" name="Equation" r:id="rId7" imgW="3530520" imgH="787320" progId="Equation.DSMT4">
                  <p:embed/>
                </p:oleObj>
              </mc:Choice>
              <mc:Fallback>
                <p:oleObj name="Equation" r:id="rId7" imgW="3530520" imgH="7873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0"/>
                        <a:ext cx="7086600" cy="158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8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GENROU Initialization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539240"/>
          </a:xfrm>
        </p:spPr>
        <p:txBody>
          <a:bodyPr/>
          <a:lstStyle/>
          <a:p>
            <a:r>
              <a:rPr lang="en-US" dirty="0" smtClean="0"/>
              <a:t>Without saturation this is the exact solution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Initial values are: </a:t>
            </a:r>
            <a:br>
              <a:rPr lang="en-US" dirty="0" smtClean="0"/>
            </a:b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 = 52.1</a:t>
            </a:r>
            <a:r>
              <a:rPr lang="en-US" dirty="0" smtClean="0">
                <a:sym typeface="Euclid Symbol"/>
              </a:rPr>
              <a:t>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E'</a:t>
            </a:r>
            <a:r>
              <a:rPr lang="en-US" baseline="-25000" dirty="0" err="1" smtClean="0"/>
              <a:t>q</a:t>
            </a:r>
            <a:r>
              <a:rPr lang="en-US" dirty="0" smtClean="0"/>
              <a:t>=1.1298, </a:t>
            </a:r>
            <a:br>
              <a:rPr lang="en-US" dirty="0" smtClean="0"/>
            </a:br>
            <a:r>
              <a:rPr lang="en-US" dirty="0" err="1" smtClean="0"/>
              <a:t>E'</a:t>
            </a:r>
            <a:r>
              <a:rPr lang="en-US" baseline="-25000" dirty="0" err="1" smtClean="0"/>
              <a:t>d</a:t>
            </a:r>
            <a:r>
              <a:rPr lang="en-US" dirty="0" smtClean="0"/>
              <a:t>=0.533, </a:t>
            </a:r>
            <a:br>
              <a:rPr lang="en-US" dirty="0" smtClean="0"/>
            </a:br>
            <a:r>
              <a:rPr lang="en-US" i="1" dirty="0" smtClean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 smtClean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/>
              <a:t>'</a:t>
            </a:r>
            <a:r>
              <a:rPr lang="en-US" baseline="-25000" dirty="0"/>
              <a:t>q </a:t>
            </a:r>
            <a:r>
              <a:rPr lang="en-US" dirty="0" smtClean="0"/>
              <a:t>=0.6645,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i="1" dirty="0" smtClean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 smtClean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 smtClean="0"/>
              <a:t>'</a:t>
            </a:r>
            <a:r>
              <a:rPr lang="en-US" baseline="-25000" dirty="0" smtClean="0"/>
              <a:t>d</a:t>
            </a:r>
            <a:r>
              <a:rPr lang="en-US" dirty="0" smtClean="0"/>
              <a:t>=0.9614</a:t>
            </a:r>
            <a:endParaRPr lang="en-US" baseline="-25000" dirty="0" smtClean="0"/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fd</a:t>
            </a:r>
            <a:r>
              <a:rPr lang="en-US" dirty="0" smtClean="0"/>
              <a:t>=2.9133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181600"/>
            <a:ext cx="3111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Saved as case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B4_GENROU_NoSat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r="-465"/>
          <a:stretch/>
        </p:blipFill>
        <p:spPr bwMode="auto">
          <a:xfrm>
            <a:off x="3383280" y="1752600"/>
            <a:ext cx="557784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1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en-US" dirty="0" smtClean="0"/>
              <a:t>Two-Axis versus GENROU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110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72201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" y="1188720"/>
            <a:ext cx="7526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compares rotor angle for bus 3 fault, cleared at</a:t>
            </a:r>
            <a:br>
              <a:rPr lang="en-US" dirty="0" smtClean="0"/>
            </a:br>
            <a:r>
              <a:rPr lang="en-US" dirty="0" smtClean="0"/>
              <a:t>t=1.1 seconds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GENROU </a:t>
            </a:r>
            <a:r>
              <a:rPr lang="en-US" dirty="0" smtClean="0"/>
              <a:t>with Saturation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Nonlinear approach is needed in common situation in which there is saturation</a:t>
            </a:r>
          </a:p>
          <a:p>
            <a:r>
              <a:rPr lang="en-US" dirty="0" smtClean="0"/>
              <a:t>Assume previous GENROU model with S(1.0</a:t>
            </a:r>
            <a:r>
              <a:rPr lang="en-US" dirty="0"/>
              <a:t>) = 0.05, and S(1.2) = 0.2</a:t>
            </a:r>
            <a:r>
              <a:rPr lang="en-US" dirty="0" smtClean="0"/>
              <a:t>.</a:t>
            </a:r>
          </a:p>
          <a:p>
            <a:pPr marL="342900" lvl="1" indent="-342900">
              <a:buFontTx/>
              <a:buChar char="•"/>
            </a:pPr>
            <a:r>
              <a:rPr lang="en-US" dirty="0"/>
              <a:t>Initial values are: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 = </a:t>
            </a:r>
            <a:r>
              <a:rPr lang="en-US" dirty="0" smtClean="0"/>
              <a:t>49.2</a:t>
            </a:r>
            <a:r>
              <a:rPr lang="en-US" dirty="0" smtClean="0">
                <a:sym typeface="Euclid Symbol"/>
              </a:rPr>
              <a:t></a:t>
            </a:r>
            <a:r>
              <a:rPr lang="en-US" dirty="0"/>
              <a:t>, </a:t>
            </a:r>
            <a:r>
              <a:rPr lang="en-US" dirty="0" err="1" smtClean="0"/>
              <a:t>E'</a:t>
            </a:r>
            <a:r>
              <a:rPr lang="en-US" baseline="-25000" dirty="0" err="1" smtClean="0"/>
              <a:t>q</a:t>
            </a:r>
            <a:r>
              <a:rPr lang="en-US" dirty="0" smtClean="0"/>
              <a:t>=1.1591, </a:t>
            </a:r>
            <a:r>
              <a:rPr lang="en-US" dirty="0" err="1" smtClean="0"/>
              <a:t>E'</a:t>
            </a:r>
            <a:r>
              <a:rPr lang="en-US" baseline="-25000" dirty="0" err="1" smtClean="0"/>
              <a:t>d</a:t>
            </a:r>
            <a:r>
              <a:rPr lang="en-US" dirty="0" smtClean="0"/>
              <a:t>=0.4646, 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/>
              <a:t>'</a:t>
            </a:r>
            <a:r>
              <a:rPr lang="en-US" baseline="-25000" dirty="0"/>
              <a:t>q </a:t>
            </a:r>
            <a:r>
              <a:rPr lang="en-US" dirty="0"/>
              <a:t>=</a:t>
            </a:r>
            <a:r>
              <a:rPr lang="en-US" dirty="0" smtClean="0"/>
              <a:t>0.6146, </a:t>
            </a:r>
            <a:r>
              <a:rPr lang="en-US" dirty="0"/>
              <a:t>and 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 smtClean="0"/>
              <a:t>'</a:t>
            </a:r>
            <a:r>
              <a:rPr lang="en-US" baseline="-25000" dirty="0" smtClean="0"/>
              <a:t>d</a:t>
            </a:r>
            <a:r>
              <a:rPr lang="en-US" dirty="0" smtClean="0"/>
              <a:t>=0.9940</a:t>
            </a:r>
            <a:endParaRPr lang="en-US" baseline="-25000" dirty="0"/>
          </a:p>
          <a:p>
            <a:r>
              <a:rPr lang="en-US" dirty="0" err="1" smtClean="0"/>
              <a:t>Efd</a:t>
            </a:r>
            <a:r>
              <a:rPr lang="en-US" dirty="0" smtClean="0"/>
              <a:t>=3.2186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029200"/>
            <a:ext cx="2717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Saved as case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B4_GENROU_Sat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GENSAL Block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867400"/>
            <a:ext cx="6105197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 quadratic saturation function is used.  For</a:t>
            </a:r>
            <a:br>
              <a:rPr lang="en-US" dirty="0"/>
            </a:br>
            <a:r>
              <a:rPr lang="en-US" dirty="0"/>
              <a:t>initialization it only impacts the E</a:t>
            </a:r>
            <a:r>
              <a:rPr lang="en-US" baseline="-25000" dirty="0"/>
              <a:t>fd</a:t>
            </a:r>
            <a:r>
              <a:rPr lang="en-US" dirty="0"/>
              <a:t> value </a:t>
            </a:r>
          </a:p>
        </p:txBody>
      </p:sp>
      <p:sp>
        <p:nvSpPr>
          <p:cNvPr id="6" name="object 6"/>
          <p:cNvSpPr/>
          <p:nvPr/>
        </p:nvSpPr>
        <p:spPr>
          <a:xfrm>
            <a:off x="990600" y="1371600"/>
            <a:ext cx="67818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70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762000"/>
          </a:xfrm>
        </p:spPr>
        <p:txBody>
          <a:bodyPr/>
          <a:lstStyle/>
          <a:p>
            <a:r>
              <a:rPr lang="en-US" dirty="0"/>
              <a:t>Two-Axis versus GENROU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111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639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7086600" cy="425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6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GENTPF and GENTPJ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models were introduced into PSLF in 2009 to provide a better match between simulated and actual system results for salient pole machines</a:t>
            </a:r>
          </a:p>
          <a:p>
            <a:pPr lvl="1"/>
            <a:r>
              <a:rPr lang="en-US" dirty="0" smtClean="0"/>
              <a:t>Desire was to duplicate functionality from old BPA TS code</a:t>
            </a:r>
          </a:p>
          <a:p>
            <a:pPr lvl="1"/>
            <a:r>
              <a:rPr lang="en-US" dirty="0"/>
              <a:t>Allows for </a:t>
            </a:r>
            <a:r>
              <a:rPr lang="en-US" dirty="0" err="1"/>
              <a:t>subtransient</a:t>
            </a:r>
            <a:r>
              <a:rPr lang="en-US" dirty="0"/>
              <a:t> saliency (</a:t>
            </a:r>
            <a:r>
              <a:rPr lang="en-US" dirty="0" err="1"/>
              <a:t>X"</a:t>
            </a:r>
            <a:r>
              <a:rPr lang="en-US" baseline="-25000" dirty="0" err="1"/>
              <a:t>d</a:t>
            </a:r>
            <a:r>
              <a:rPr lang="en-US" dirty="0"/>
              <a:t> &lt;&gt; </a:t>
            </a:r>
            <a:r>
              <a:rPr lang="en-US" dirty="0" err="1"/>
              <a:t>X"</a:t>
            </a:r>
            <a:r>
              <a:rPr lang="en-US" baseline="-25000" dirty="0" err="1"/>
              <a:t>q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also be used with round rotor, replacing GENSAL and GENROU</a:t>
            </a:r>
          </a:p>
          <a:p>
            <a:r>
              <a:rPr lang="en-US" dirty="0"/>
              <a:t>Useful reference is available at below link; includes all the equations, and saturation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5503872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https://www.wecc.biz/Reliability/gentpj-typej-definition.pdf</a:t>
            </a:r>
          </a:p>
        </p:txBody>
      </p:sp>
    </p:spTree>
    <p:extLst>
      <p:ext uri="{BB962C8B-B14F-4D97-AF65-F5344CB8AC3E}">
        <p14:creationId xmlns:p14="http://schemas.microsoft.com/office/powerpoint/2010/main" val="33456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GENSAL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60960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source :https</a:t>
            </a:r>
            <a:r>
              <a:rPr lang="en-US" sz="1400" dirty="0"/>
              <a:t>://</a:t>
            </a:r>
            <a:r>
              <a:rPr lang="en-US" sz="1400" dirty="0" smtClean="0"/>
              <a:t>www.wecc.biz/library/WECC%20Documents/Documents%20for</a:t>
            </a:r>
            <a:br>
              <a:rPr lang="en-US" sz="1400" dirty="0" smtClean="0"/>
            </a:br>
            <a:r>
              <a:rPr lang="en-US" sz="1400" dirty="0" smtClean="0"/>
              <a:t>%20Generators/Generator%20Testing%20Program/gentpj%20and%20gensal%20morel.pdf</a:t>
            </a:r>
            <a:endParaRPr lang="en-US" sz="1400" dirty="0"/>
          </a:p>
        </p:txBody>
      </p:sp>
      <p:pic>
        <p:nvPicPr>
          <p:cNvPr id="1113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547868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26480" y="2133600"/>
            <a:ext cx="266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Chief Joseph</a:t>
            </a:r>
          </a:p>
          <a:p>
            <a:r>
              <a:rPr lang="en-US" dirty="0"/>
              <a:t>disturbance playback</a:t>
            </a:r>
          </a:p>
          <a:p>
            <a:r>
              <a:rPr lang="en-US" dirty="0"/>
              <a:t>GENSAL</a:t>
            </a:r>
          </a:p>
          <a:p>
            <a:r>
              <a:rPr lang="en-US" dirty="0"/>
              <a:t>BLUE = MODEL</a:t>
            </a:r>
          </a:p>
          <a:p>
            <a:r>
              <a:rPr lang="en-US" dirty="0"/>
              <a:t>RED = ACTUAL</a:t>
            </a:r>
          </a:p>
        </p:txBody>
      </p:sp>
    </p:spTree>
    <p:extLst>
      <p:ext uri="{BB962C8B-B14F-4D97-AF65-F5344CB8AC3E}">
        <p14:creationId xmlns:p14="http://schemas.microsoft.com/office/powerpoint/2010/main" val="27806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GENTPJ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114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55504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26480" y="2133600"/>
            <a:ext cx="266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Chief Joseph</a:t>
            </a:r>
          </a:p>
          <a:p>
            <a:r>
              <a:rPr lang="en-US" dirty="0"/>
              <a:t>disturbance playback</a:t>
            </a:r>
          </a:p>
          <a:p>
            <a:r>
              <a:rPr lang="en-US" dirty="0" smtClean="0"/>
              <a:t>GENTPJ</a:t>
            </a:r>
            <a:endParaRPr lang="en-US" dirty="0"/>
          </a:p>
          <a:p>
            <a:r>
              <a:rPr lang="en-US" dirty="0"/>
              <a:t>BLUE = MODEL</a:t>
            </a:r>
          </a:p>
          <a:p>
            <a:r>
              <a:rPr lang="en-US" dirty="0"/>
              <a:t>RED = ACTUAL</a:t>
            </a:r>
          </a:p>
        </p:txBody>
      </p:sp>
    </p:spTree>
    <p:extLst>
      <p:ext uri="{BB962C8B-B14F-4D97-AF65-F5344CB8AC3E}">
        <p14:creationId xmlns:p14="http://schemas.microsoft.com/office/powerpoint/2010/main" val="1891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GENTPF and GENTPJ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01040"/>
          </a:xfrm>
        </p:spPr>
        <p:txBody>
          <a:bodyPr/>
          <a:lstStyle/>
          <a:p>
            <a:r>
              <a:rPr lang="en-US" dirty="0" smtClean="0"/>
              <a:t>GENTPF/J d-axis block diagram</a:t>
            </a:r>
          </a:p>
          <a:p>
            <a:r>
              <a:rPr lang="en-US" dirty="0" smtClean="0"/>
              <a:t>GENTPJ allows saturation function to include a component that depends on the stator current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1120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" b="5668"/>
          <a:stretch/>
        </p:blipFill>
        <p:spPr bwMode="auto">
          <a:xfrm>
            <a:off x="381000" y="2971800"/>
            <a:ext cx="661035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558134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 = 1 + </a:t>
            </a:r>
            <a:r>
              <a:rPr lang="en-US" dirty="0" err="1" smtClean="0"/>
              <a:t>fsat</a:t>
            </a:r>
            <a:r>
              <a:rPr lang="en-US" dirty="0" smtClean="0"/>
              <a:t>(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 </a:t>
            </a:r>
            <a:r>
              <a:rPr lang="en-US" baseline="-25000" dirty="0" smtClean="0"/>
              <a:t>ag</a:t>
            </a:r>
            <a:r>
              <a:rPr lang="en-US" dirty="0" smtClean="0"/>
              <a:t> + </a:t>
            </a:r>
            <a:r>
              <a:rPr lang="en-US" dirty="0" err="1" smtClean="0"/>
              <a:t>Kis</a:t>
            </a:r>
            <a:r>
              <a:rPr lang="en-US" dirty="0" smtClean="0"/>
              <a:t>*It)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2946707"/>
            <a:ext cx="1447800" cy="304698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Most of WECC machine models are now GENTPF or GENTPJ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4004" y="6192317"/>
            <a:ext cx="6771405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If nonzero, </a:t>
            </a:r>
            <a:r>
              <a:rPr lang="en-US" dirty="0" err="1" smtClean="0"/>
              <a:t>Kis</a:t>
            </a:r>
            <a:r>
              <a:rPr lang="en-US" dirty="0" smtClean="0"/>
              <a:t> typically ranges from 0.02 to 0.12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Justification for GENTPF and GENTPJ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5196840"/>
          </a:xfrm>
        </p:spPr>
        <p:txBody>
          <a:bodyPr/>
          <a:lstStyle/>
          <a:p>
            <a:r>
              <a:rPr lang="en-US" dirty="0" smtClean="0"/>
              <a:t>In the GENROU and GENSAL models saturation shows up purely as an additive term of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q</a:t>
            </a:r>
            <a:r>
              <a:rPr lang="en-US" dirty="0" smtClean="0"/>
              <a:t>’ and E</a:t>
            </a:r>
            <a:r>
              <a:rPr lang="en-US" baseline="-25000" dirty="0" smtClean="0"/>
              <a:t>d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Saturation does not come into play in the network interface equations and thus with the assumption of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q</a:t>
            </a:r>
            <a:r>
              <a:rPr lang="en-US" dirty="0" smtClean="0"/>
              <a:t>”=</a:t>
            </a:r>
            <a:r>
              <a:rPr lang="en-US" dirty="0" err="1" smtClean="0"/>
              <a:t>X</a:t>
            </a:r>
            <a:r>
              <a:rPr lang="en-US" baseline="-25000" dirty="0" err="1" smtClean="0"/>
              <a:t>d</a:t>
            </a:r>
            <a:r>
              <a:rPr lang="en-US" dirty="0" smtClean="0"/>
              <a:t>” a simple circuit model can be used</a:t>
            </a:r>
          </a:p>
          <a:p>
            <a:r>
              <a:rPr lang="en-US" dirty="0" smtClean="0"/>
              <a:t>The advantage of the GENTPF/J models is saturation really affects the entire model, and in this model it is applied to all the inductance terms simultaneously</a:t>
            </a:r>
          </a:p>
          <a:p>
            <a:pPr lvl="1"/>
            <a:r>
              <a:rPr lang="en-US" dirty="0" smtClean="0"/>
              <a:t>This complicates the network boundary equations, but since these models are designed for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q</a:t>
            </a:r>
            <a:r>
              <a:rPr lang="en-US" dirty="0" smtClean="0"/>
              <a:t>”≠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d</a:t>
            </a:r>
            <a:r>
              <a:rPr lang="en-US" dirty="0"/>
              <a:t>” </a:t>
            </a:r>
            <a:r>
              <a:rPr lang="en-US" dirty="0" smtClean="0"/>
              <a:t>there is no increase in complexity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GENROU/GENTPJ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138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688263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6113361"/>
            <a:ext cx="7956024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Easy Paper Suggestion (Done by Birchfield in 2017 GM)!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7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GenRou</a:t>
            </a:r>
            <a:r>
              <a:rPr lang="en-US" dirty="0" smtClean="0"/>
              <a:t>, </a:t>
            </a:r>
            <a:r>
              <a:rPr lang="en-US" dirty="0" err="1" smtClean="0"/>
              <a:t>GenTPF</a:t>
            </a:r>
            <a:r>
              <a:rPr lang="en-US" dirty="0" smtClean="0"/>
              <a:t>, </a:t>
            </a:r>
            <a:r>
              <a:rPr lang="en-US" dirty="0" err="1" smtClean="0"/>
              <a:t>GenTPJ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163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52797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50" y="1237619"/>
            <a:ext cx="7423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Figure compares gen 4 reactive power output for the </a:t>
            </a:r>
            <a:br>
              <a:rPr lang="en-US" dirty="0" smtClean="0"/>
            </a:br>
            <a:r>
              <a:rPr lang="en-US" dirty="0" smtClean="0"/>
              <a:t>0.1 second fault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6354" name="Object 2"/>
          <p:cNvGraphicFramePr>
            <a:graphicFrameLocks noChangeAspect="1"/>
          </p:cNvGraphicFramePr>
          <p:nvPr/>
        </p:nvGraphicFramePr>
        <p:xfrm>
          <a:off x="2209800" y="5334000"/>
          <a:ext cx="81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68" name="Equation" r:id="rId3" imgW="812520" imgH="406080" progId="Equation.3">
                  <p:embed/>
                </p:oleObj>
              </mc:Choice>
              <mc:Fallback>
                <p:oleObj name="Equation" r:id="rId3" imgW="812520" imgH="406080" progId="Equation.3">
                  <p:embed/>
                  <p:pic>
                    <p:nvPicPr>
                      <p:cNvPr id="3563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34000"/>
                        <a:ext cx="812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55" name="Object 3"/>
          <p:cNvGraphicFramePr>
            <a:graphicFrameLocks noChangeAspect="1"/>
          </p:cNvGraphicFramePr>
          <p:nvPr/>
        </p:nvGraphicFramePr>
        <p:xfrm>
          <a:off x="5638800" y="5334000"/>
          <a:ext cx="863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69" name="Equation" r:id="rId5" imgW="863280" imgH="419040" progId="Equation.3">
                  <p:embed/>
                </p:oleObj>
              </mc:Choice>
              <mc:Fallback>
                <p:oleObj name="Equation" r:id="rId5" imgW="863280" imgH="419040" progId="Equation.3">
                  <p:embed/>
                  <p:pic>
                    <p:nvPicPr>
                      <p:cNvPr id="3563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334000"/>
                        <a:ext cx="863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57" name="Object 5"/>
          <p:cNvGraphicFramePr>
            <a:graphicFrameLocks noChangeAspect="1"/>
          </p:cNvGraphicFramePr>
          <p:nvPr/>
        </p:nvGraphicFramePr>
        <p:xfrm>
          <a:off x="1066800" y="1447800"/>
          <a:ext cx="7086600" cy="387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0" name="Bitmap Image" r:id="rId7" imgW="25904762" imgH="14152381" progId="Paint.Picture">
                  <p:embed/>
                </p:oleObj>
              </mc:Choice>
              <mc:Fallback>
                <p:oleObj name="Bitmap Image" r:id="rId7" imgW="25904762" imgH="14152381" progId="Paint.Picture">
                  <p:embed/>
                  <p:pic>
                    <p:nvPicPr>
                      <p:cNvPr id="3563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7086600" cy="387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Voltage and Speed Control</a:t>
            </a:r>
            <a:endParaRPr lang="en-US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Exciters, Including AVR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Exciters are used to control the synchronous machine field voltage and current</a:t>
            </a:r>
          </a:p>
          <a:p>
            <a:pPr lvl="1"/>
            <a:r>
              <a:rPr lang="en-US" dirty="0" smtClean="0"/>
              <a:t>Usually modeled with automatic voltage regulator included</a:t>
            </a:r>
          </a:p>
          <a:p>
            <a:r>
              <a:rPr lang="en-US" dirty="0" smtClean="0"/>
              <a:t>A useful reference is IEEE </a:t>
            </a:r>
            <a:r>
              <a:rPr lang="en-US" dirty="0" err="1" smtClean="0"/>
              <a:t>Std</a:t>
            </a:r>
            <a:r>
              <a:rPr lang="en-US" dirty="0" smtClean="0"/>
              <a:t> 421.5-2016 </a:t>
            </a:r>
          </a:p>
          <a:p>
            <a:pPr lvl="1"/>
            <a:r>
              <a:rPr lang="en-US" dirty="0" smtClean="0"/>
              <a:t>Just updated from the 2005 edition!</a:t>
            </a:r>
          </a:p>
          <a:p>
            <a:pPr lvl="1"/>
            <a:r>
              <a:rPr lang="en-US" dirty="0" smtClean="0"/>
              <a:t>Covers the major types of exciters used in transient stability</a:t>
            </a:r>
          </a:p>
          <a:p>
            <a:pPr lvl="1"/>
            <a:r>
              <a:rPr lang="en-US" dirty="0" smtClean="0"/>
              <a:t>Continuation of standard designs started with  "Computer Representation of Excitation Systems," IEEE Trans. Power App. and Syst., vol. pas-87, pp. 1460-1464, June 1968</a:t>
            </a:r>
          </a:p>
          <a:p>
            <a:r>
              <a:rPr lang="en-US" dirty="0" smtClean="0"/>
              <a:t>Another reference is P. </a:t>
            </a:r>
            <a:r>
              <a:rPr lang="en-US" dirty="0" err="1" smtClean="0"/>
              <a:t>Kundur</a:t>
            </a:r>
            <a:r>
              <a:rPr lang="en-US" dirty="0" smtClean="0"/>
              <a:t>, </a:t>
            </a:r>
            <a:r>
              <a:rPr lang="en-US" i="1" dirty="0" smtClean="0"/>
              <a:t>Power System Stability and Control</a:t>
            </a:r>
            <a:r>
              <a:rPr lang="en-US" dirty="0" smtClean="0"/>
              <a:t>, EPRI, McGraw-Hill, 1994 </a:t>
            </a:r>
          </a:p>
          <a:p>
            <a:pPr lvl="1"/>
            <a:r>
              <a:rPr lang="en-US" dirty="0" smtClean="0"/>
              <a:t>Exciters are covered in Chapter 8 as are block diagram basics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56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GENSAL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4114800"/>
          </a:xfrm>
        </p:spPr>
        <p:txBody>
          <a:bodyPr/>
          <a:lstStyle/>
          <a:p>
            <a:r>
              <a:rPr lang="en-US" dirty="0"/>
              <a:t>Assume same system as before with same common generator parameters: H=3.0, D=0, R</a:t>
            </a:r>
            <a:r>
              <a:rPr lang="en-US" baseline="-25000" dirty="0"/>
              <a:t>a</a:t>
            </a:r>
            <a:r>
              <a:rPr lang="en-US" dirty="0"/>
              <a:t> = 0, </a:t>
            </a:r>
            <a:r>
              <a:rPr lang="en-US" dirty="0" err="1"/>
              <a:t>X</a:t>
            </a:r>
            <a:r>
              <a:rPr lang="en-US" baseline="-25000" dirty="0" err="1"/>
              <a:t>d</a:t>
            </a:r>
            <a:r>
              <a:rPr lang="en-US" dirty="0"/>
              <a:t> = 2.1, </a:t>
            </a:r>
            <a:r>
              <a:rPr lang="en-US" dirty="0" err="1"/>
              <a:t>X</a:t>
            </a:r>
            <a:r>
              <a:rPr lang="en-US" baseline="-25000" dirty="0" err="1"/>
              <a:t>q</a:t>
            </a:r>
            <a:r>
              <a:rPr lang="en-US" dirty="0"/>
              <a:t> = 2.0, </a:t>
            </a:r>
            <a:r>
              <a:rPr lang="en-US" dirty="0" err="1"/>
              <a:t>X'</a:t>
            </a:r>
            <a:r>
              <a:rPr lang="en-US" baseline="-25000" dirty="0" err="1"/>
              <a:t>d</a:t>
            </a:r>
            <a:r>
              <a:rPr lang="en-US" dirty="0"/>
              <a:t> = 0.3, </a:t>
            </a:r>
            <a:r>
              <a:rPr lang="en-US" dirty="0" err="1"/>
              <a:t>X"</a:t>
            </a:r>
            <a:r>
              <a:rPr lang="en-US" baseline="-25000" dirty="0" err="1"/>
              <a:t>d</a:t>
            </a:r>
            <a:r>
              <a:rPr lang="en-US" dirty="0"/>
              <a:t>=</a:t>
            </a:r>
            <a:r>
              <a:rPr lang="en-US" dirty="0" err="1"/>
              <a:t>X"</a:t>
            </a:r>
            <a:r>
              <a:rPr lang="en-US" baseline="-25000" dirty="0" err="1"/>
              <a:t>q</a:t>
            </a:r>
            <a:r>
              <a:rPr lang="en-US" dirty="0"/>
              <a:t>=0.2, X</a:t>
            </a:r>
            <a:r>
              <a:rPr lang="en-US" baseline="-25000" dirty="0"/>
              <a:t>l</a:t>
            </a:r>
            <a:r>
              <a:rPr lang="en-US" dirty="0"/>
              <a:t> = 0.13, </a:t>
            </a:r>
            <a:r>
              <a:rPr lang="en-US" dirty="0" err="1"/>
              <a:t>T'</a:t>
            </a:r>
            <a:r>
              <a:rPr lang="en-US" baseline="-25000" dirty="0" err="1"/>
              <a:t>do</a:t>
            </a:r>
            <a:r>
              <a:rPr lang="en-US" dirty="0"/>
              <a:t> = 7.0, </a:t>
            </a:r>
            <a:r>
              <a:rPr lang="en-US" dirty="0" err="1"/>
              <a:t>T"</a:t>
            </a:r>
            <a:r>
              <a:rPr lang="en-US" baseline="-25000" dirty="0" err="1"/>
              <a:t>do</a:t>
            </a:r>
            <a:r>
              <a:rPr lang="en-US" dirty="0"/>
              <a:t> = 0.07, </a:t>
            </a:r>
            <a:r>
              <a:rPr lang="en-US" dirty="0" err="1"/>
              <a:t>T"</a:t>
            </a:r>
            <a:r>
              <a:rPr lang="en-US" baseline="-25000" dirty="0" err="1"/>
              <a:t>qo</a:t>
            </a:r>
            <a:r>
              <a:rPr lang="en-US" dirty="0"/>
              <a:t> =0.07, S(1.0) =0, and S(1.2) = 0.</a:t>
            </a:r>
          </a:p>
          <a:p>
            <a:r>
              <a:rPr lang="en-US" dirty="0"/>
              <a:t>Same terminal conditions as before</a:t>
            </a:r>
          </a:p>
          <a:p>
            <a:pPr marL="742950" lvl="2" indent="-342900"/>
            <a:r>
              <a:rPr lang="en-US" dirty="0"/>
              <a:t>Current of 1.0-j0.3286 and generator terminal voltage of 1.072+j0.22 = 1.0946</a:t>
            </a:r>
            <a:r>
              <a:rPr lang="en-US" dirty="0">
                <a:sym typeface="Symbol"/>
              </a:rPr>
              <a:t> </a:t>
            </a:r>
            <a:r>
              <a:rPr lang="en-US" dirty="0"/>
              <a:t>11.59</a:t>
            </a:r>
            <a:r>
              <a:rPr lang="en-US" dirty="0">
                <a:sym typeface="Symbol"/>
              </a:rPr>
              <a:t> </a:t>
            </a:r>
            <a:endParaRPr lang="en-US" dirty="0"/>
          </a:p>
          <a:p>
            <a:r>
              <a:rPr lang="en-US" dirty="0"/>
              <a:t> Use same equation to get initial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914400" y="4953000"/>
          <a:ext cx="5287963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0" name="Equation" r:id="rId3" imgW="2603160" imgH="736560" progId="Equation.DSMT4">
                  <p:embed/>
                </p:oleObj>
              </mc:Choice>
              <mc:Fallback>
                <p:oleObj name="Equation" r:id="rId3" imgW="26031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953000"/>
                        <a:ext cx="5287963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77000" y="5105400"/>
            <a:ext cx="2153154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Same delta as</a:t>
            </a:r>
            <a:br>
              <a:rPr lang="en-US" dirty="0"/>
            </a:br>
            <a:r>
              <a:rPr lang="en-US" dirty="0"/>
              <a:t>with the other</a:t>
            </a:r>
            <a:br>
              <a:rPr lang="en-US" dirty="0"/>
            </a:br>
            <a:r>
              <a:rPr lang="en-US" dirty="0"/>
              <a:t> models </a:t>
            </a:r>
          </a:p>
        </p:txBody>
      </p:sp>
    </p:spTree>
    <p:extLst>
      <p:ext uri="{BB962C8B-B14F-4D97-AF65-F5344CB8AC3E}">
        <p14:creationId xmlns:p14="http://schemas.microsoft.com/office/powerpoint/2010/main" val="15807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Block Diagram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487AF-22CC-4BA0-9E2C-52E5FAE8988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229817"/>
            <a:ext cx="727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Image source: Fig 8.1 of </a:t>
            </a:r>
            <a:r>
              <a:rPr lang="en-US" sz="1800" dirty="0" err="1" smtClean="0"/>
              <a:t>Kundur</a:t>
            </a:r>
            <a:r>
              <a:rPr lang="en-US" sz="1800" dirty="0" smtClean="0"/>
              <a:t>, </a:t>
            </a:r>
            <a:r>
              <a:rPr lang="en-US" sz="1800" i="1" dirty="0"/>
              <a:t>Power System Stability and Control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3257" r="-2182" b="-3257"/>
          <a:stretch/>
        </p:blipFill>
        <p:spPr>
          <a:xfrm>
            <a:off x="633811" y="1447800"/>
            <a:ext cx="7685194" cy="4648200"/>
          </a:xfrm>
          <a:prstGeom prst="rect">
            <a:avLst/>
          </a:prstGeom>
          <a:scene3d>
            <a:camera prst="orthographicFront">
              <a:rot lat="0" lon="0" rev="21594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728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Exciters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None, which would be the case for a permanent magnet generator</a:t>
            </a:r>
          </a:p>
          <a:p>
            <a:pPr lvl="1"/>
            <a:r>
              <a:rPr lang="en-US" dirty="0" smtClean="0"/>
              <a:t>primarily </a:t>
            </a:r>
            <a:r>
              <a:rPr lang="en-US" dirty="0"/>
              <a:t>used with wind </a:t>
            </a:r>
            <a:r>
              <a:rPr lang="en-US" dirty="0" smtClean="0"/>
              <a:t>turbines with ac-dc-ac converters</a:t>
            </a:r>
            <a:endParaRPr lang="en-US" dirty="0"/>
          </a:p>
          <a:p>
            <a:r>
              <a:rPr lang="en-US" dirty="0" smtClean="0"/>
              <a:t>DC: Utilize a dc generator as the source of the field voltage through slip rings</a:t>
            </a:r>
          </a:p>
          <a:p>
            <a:r>
              <a:rPr lang="en-US" dirty="0" smtClean="0"/>
              <a:t>AC: Use an ac generator on the generator shaft, with output rectified to produce the dc field voltage; brushless with a rotating rectifier system</a:t>
            </a:r>
          </a:p>
          <a:p>
            <a:r>
              <a:rPr lang="en-US" dirty="0" smtClean="0"/>
              <a:t>Static: Exciter is static, with field current supplied through slip rings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GENSAL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as before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And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838200" y="4191000"/>
          <a:ext cx="60753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12" name="Equation" r:id="rId3" imgW="2603160" imgH="685800" progId="Equation.DSMT4">
                  <p:embed/>
                </p:oleObj>
              </mc:Choice>
              <mc:Fallback>
                <p:oleObj name="Equation" r:id="rId3" imgW="26031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91000"/>
                        <a:ext cx="607536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143000" y="1828800"/>
          <a:ext cx="600176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13" name="Equation" r:id="rId5" imgW="2946400" imgH="482600" progId="Equation.DSMT4">
                  <p:embed/>
                </p:oleObj>
              </mc:Choice>
              <mc:Fallback>
                <p:oleObj name="Equation" r:id="rId5" imgW="2946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8800"/>
                        <a:ext cx="6001761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752600" y="2895600"/>
          <a:ext cx="57172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14" name="Equation" r:id="rId7" imgW="3035300" imgH="482600" progId="Equation.DSMT4">
                  <p:embed/>
                </p:oleObj>
              </mc:Choice>
              <mc:Fallback>
                <p:oleObj name="Equation" r:id="rId7" imgW="3035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57172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34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GENSAL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929640"/>
          </a:xfrm>
        </p:spPr>
        <p:txBody>
          <a:bodyPr/>
          <a:lstStyle/>
          <a:p>
            <a:r>
              <a:rPr lang="en-US" dirty="0"/>
              <a:t>Giving the initial fluxes (with 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dirty="0"/>
              <a:t> = 1.0)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get the remaining variables set the differential equations equal to zero, e.g.,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838200" y="1905000"/>
          <a:ext cx="655390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2" name="Equation" r:id="rId3" imgW="2997000" imgH="482400" progId="Equation.DSMT4">
                  <p:embed/>
                </p:oleObj>
              </mc:Choice>
              <mc:Fallback>
                <p:oleObj name="Equation" r:id="rId3" imgW="29970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655390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944563" y="4419600"/>
          <a:ext cx="6773862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3" name="Equation" r:id="rId5" imgW="3213000" imgH="533160" progId="Equation.DSMT4">
                  <p:embed/>
                </p:oleObj>
              </mc:Choice>
              <mc:Fallback>
                <p:oleObj name="Equation" r:id="rId5" imgW="32130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4419600"/>
                        <a:ext cx="6773862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5791200"/>
            <a:ext cx="6264857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Solving the d-axis requires solving two linear</a:t>
            </a:r>
            <a:br>
              <a:rPr lang="en-US" dirty="0"/>
            </a:br>
            <a:r>
              <a:rPr lang="en-US" dirty="0"/>
              <a:t>equations for two unknowns</a:t>
            </a:r>
          </a:p>
        </p:txBody>
      </p:sp>
    </p:spTree>
    <p:extLst>
      <p:ext uri="{BB962C8B-B14F-4D97-AF65-F5344CB8AC3E}">
        <p14:creationId xmlns:p14="http://schemas.microsoft.com/office/powerpoint/2010/main" val="38281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GENSAL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object 6"/>
          <p:cNvSpPr/>
          <p:nvPr/>
        </p:nvSpPr>
        <p:spPr>
          <a:xfrm>
            <a:off x="609600" y="1757065"/>
            <a:ext cx="67818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334000" y="1295400"/>
            <a:ext cx="1104405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0.4118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9716" y="2819400"/>
            <a:ext cx="1127232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0.5882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3543300"/>
            <a:ext cx="784189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0.17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65767" y="4343400"/>
            <a:ext cx="1505540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d</a:t>
            </a:r>
            <a:r>
              <a:rPr lang="en-US" dirty="0"/>
              <a:t>=0.9909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09218" y="1981200"/>
            <a:ext cx="1563248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</a:t>
            </a:r>
            <a:r>
              <a:rPr lang="en-US" baseline="-25000" dirty="0"/>
              <a:t>d</a:t>
            </a:r>
            <a:r>
              <a:rPr lang="en-US" dirty="0"/>
              <a:t>”=1.031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7698" y="4004965"/>
            <a:ext cx="612668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1.8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1671935"/>
            <a:ext cx="1694695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ym typeface="Symbol"/>
              </a:rPr>
              <a:t>E</a:t>
            </a:r>
            <a:r>
              <a:rPr lang="en-US" baseline="-25000" dirty="0" err="1">
                <a:sym typeface="Symbol"/>
              </a:rPr>
              <a:t>q</a:t>
            </a:r>
            <a:r>
              <a:rPr lang="en-US" dirty="0">
                <a:sym typeface="Symbol"/>
              </a:rPr>
              <a:t>’</a:t>
            </a:r>
            <a:r>
              <a:rPr lang="en-US" dirty="0"/>
              <a:t>=1.1298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4032" y="1894057"/>
            <a:ext cx="1701107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</a:t>
            </a:r>
            <a:r>
              <a:rPr lang="en-US" baseline="-25000" dirty="0"/>
              <a:t>d</a:t>
            </a:r>
            <a:r>
              <a:rPr lang="en-US" dirty="0"/>
              <a:t>’=0.9614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5800" y="4152033"/>
            <a:ext cx="955711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3.460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28547" y="6022032"/>
            <a:ext cx="4302781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-25000" dirty="0" err="1"/>
              <a:t>fd</a:t>
            </a:r>
            <a:r>
              <a:rPr lang="en-US" dirty="0"/>
              <a:t> = 1.1298+1.8*0.991=2.912</a:t>
            </a:r>
          </a:p>
        </p:txBody>
      </p:sp>
    </p:spTree>
    <p:extLst>
      <p:ext uri="{BB962C8B-B14F-4D97-AF65-F5344CB8AC3E}">
        <p14:creationId xmlns:p14="http://schemas.microsoft.com/office/powerpoint/2010/main" val="356418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Between </a:t>
            </a:r>
            <a:r>
              <a:rPr lang="en-US" dirty="0" err="1"/>
              <a:t>Gensal</a:t>
            </a:r>
            <a:r>
              <a:rPr lang="en-US" dirty="0"/>
              <a:t> and Flux Decay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772400" cy="469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2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Magnetic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158240"/>
          </a:xfrm>
        </p:spPr>
        <p:txBody>
          <a:bodyPr/>
          <a:lstStyle/>
          <a:p>
            <a:r>
              <a:rPr lang="en-US" dirty="0"/>
              <a:t>Nonlinear magnetic models are needed because magnetic materials tend to saturate; that is, increasingly large amounts of current are needed to increase the flux density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4114800" y="2971800"/>
          <a:ext cx="21844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60" name="Equation" r:id="rId3" imgW="2184400" imgH="1346200" progId="Equation.3">
                  <p:embed/>
                </p:oleObj>
              </mc:Choice>
              <mc:Fallback>
                <p:oleObj name="Equation" r:id="rId3" imgW="2184400" imgH="1346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71800"/>
                        <a:ext cx="21844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16479" y="5538297"/>
            <a:ext cx="149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dirty="0"/>
              <a:t>Linear 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2537824" y="5634586"/>
          <a:ext cx="1328365" cy="448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61" name="Equation" r:id="rId5" imgW="939392" imgH="317362" progId="Equation.3">
                  <p:embed/>
                </p:oleObj>
              </mc:Choice>
              <mc:Fallback>
                <p:oleObj name="Equation" r:id="rId5" imgW="939392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824" y="5634586"/>
                        <a:ext cx="1328365" cy="448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/>
          </p:nvPr>
        </p:nvGraphicFramePr>
        <p:xfrm>
          <a:off x="914400" y="3124200"/>
          <a:ext cx="3033713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62" name="Bitmap Image" r:id="rId7" imgW="10914286" imgH="8361905" progId="Paint.Picture">
                  <p:embed/>
                </p:oleObj>
              </mc:Choice>
              <mc:Fallback>
                <p:oleObj name="Bitmap Image" r:id="rId7" imgW="10914286" imgH="83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124200"/>
                        <a:ext cx="3033713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8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eove~1">
  <a:themeElements>
    <a:clrScheme name="Naeove~1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aeove~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eove~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eove~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34296</TotalTime>
  <Words>1627</Words>
  <Application>Microsoft Office PowerPoint</Application>
  <PresentationFormat>On-screen Show (4:3)</PresentationFormat>
  <Paragraphs>241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Euclid Symbol</vt:lpstr>
      <vt:lpstr>Symbol</vt:lpstr>
      <vt:lpstr>Times New Roman</vt:lpstr>
      <vt:lpstr>Naeove~1</vt:lpstr>
      <vt:lpstr>Equation</vt:lpstr>
      <vt:lpstr>Bitmap Image</vt:lpstr>
      <vt:lpstr>ECEN 667  Power System Stability</vt:lpstr>
      <vt:lpstr>Announcements</vt:lpstr>
      <vt:lpstr>GENSAL Block Diagram</vt:lpstr>
      <vt:lpstr>GENSAL Example</vt:lpstr>
      <vt:lpstr>GENSAL Example</vt:lpstr>
      <vt:lpstr>GENSAL Example</vt:lpstr>
      <vt:lpstr>GENSAL Example</vt:lpstr>
      <vt:lpstr>Comparison Between Gensal and Flux Decay</vt:lpstr>
      <vt:lpstr>Nonlinear Magnetic Circuits</vt:lpstr>
      <vt:lpstr>PowerPoint Presentation</vt:lpstr>
      <vt:lpstr>Relative Magnetic Strength Levels</vt:lpstr>
      <vt:lpstr>Magnetic Saturation and Hysteresis </vt:lpstr>
      <vt:lpstr>Magnetic Saturation and Hysteresis </vt:lpstr>
      <vt:lpstr>Saturation Models</vt:lpstr>
      <vt:lpstr>Saturation Models</vt:lpstr>
      <vt:lpstr>Saturation Example</vt:lpstr>
      <vt:lpstr>Saturation Example: Selection of A</vt:lpstr>
      <vt:lpstr>Implementing Saturation Models</vt:lpstr>
      <vt:lpstr>GENSAL Example with Saturation</vt:lpstr>
      <vt:lpstr>GENROU</vt:lpstr>
      <vt:lpstr>GENROU Block Diagram </vt:lpstr>
      <vt:lpstr>GENROU Initialization</vt:lpstr>
      <vt:lpstr>GENROU Initialization</vt:lpstr>
      <vt:lpstr>GENROU Initialization</vt:lpstr>
      <vt:lpstr>GENROU Initialization Example</vt:lpstr>
      <vt:lpstr>GENROU Initialization Example</vt:lpstr>
      <vt:lpstr>GENROU Initialization Example</vt:lpstr>
      <vt:lpstr>Two-Axis versus GENROU Response</vt:lpstr>
      <vt:lpstr>GENROU with Saturation</vt:lpstr>
      <vt:lpstr>Two-Axis versus GENROU Response</vt:lpstr>
      <vt:lpstr>GENTPF and GENTPJ Models</vt:lpstr>
      <vt:lpstr>GENSAL Results</vt:lpstr>
      <vt:lpstr>GENTPJ Results</vt:lpstr>
      <vt:lpstr>GENTPF and GENTPJ Models</vt:lpstr>
      <vt:lpstr>Theoretical Justification for GENTPF and GENTPJ</vt:lpstr>
      <vt:lpstr>GENROU/GENTPJ Comparison</vt:lpstr>
      <vt:lpstr>GenRou, GenTPF, GenTPJ</vt:lpstr>
      <vt:lpstr>PowerPoint Presentation</vt:lpstr>
      <vt:lpstr>Exciters, Including AVR</vt:lpstr>
      <vt:lpstr>Functional Block Diagram</vt:lpstr>
      <vt:lpstr>Types of Exciters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Tom Overbye</dc:creator>
  <cp:lastModifiedBy>Idehen, Ikponmwosa</cp:lastModifiedBy>
  <cp:revision>1745</cp:revision>
  <cp:lastPrinted>2013-12-02T14:53:46Z</cp:lastPrinted>
  <dcterms:created xsi:type="dcterms:W3CDTF">1995-06-02T22:12:36Z</dcterms:created>
  <dcterms:modified xsi:type="dcterms:W3CDTF">2017-10-05T01:20:47Z</dcterms:modified>
</cp:coreProperties>
</file>