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7"/>
  </p:notesMasterIdLst>
  <p:handoutMasterIdLst>
    <p:handoutMasterId r:id="rId58"/>
  </p:handoutMasterIdLst>
  <p:sldIdLst>
    <p:sldId id="563" r:id="rId2"/>
    <p:sldId id="820" r:id="rId3"/>
    <p:sldId id="821" r:id="rId4"/>
    <p:sldId id="887" r:id="rId5"/>
    <p:sldId id="888" r:id="rId6"/>
    <p:sldId id="889" r:id="rId7"/>
    <p:sldId id="890" r:id="rId8"/>
    <p:sldId id="891" r:id="rId9"/>
    <p:sldId id="892" r:id="rId10"/>
    <p:sldId id="893" r:id="rId11"/>
    <p:sldId id="894" r:id="rId12"/>
    <p:sldId id="895" r:id="rId13"/>
    <p:sldId id="896" r:id="rId14"/>
    <p:sldId id="897" r:id="rId15"/>
    <p:sldId id="898" r:id="rId16"/>
    <p:sldId id="899" r:id="rId17"/>
    <p:sldId id="900" r:id="rId18"/>
    <p:sldId id="901" r:id="rId19"/>
    <p:sldId id="902" r:id="rId20"/>
    <p:sldId id="903" r:id="rId21"/>
    <p:sldId id="904" r:id="rId22"/>
    <p:sldId id="905" r:id="rId23"/>
    <p:sldId id="906" r:id="rId24"/>
    <p:sldId id="836" r:id="rId25"/>
    <p:sldId id="837" r:id="rId26"/>
    <p:sldId id="839" r:id="rId27"/>
    <p:sldId id="840" r:id="rId28"/>
    <p:sldId id="841" r:id="rId29"/>
    <p:sldId id="854" r:id="rId30"/>
    <p:sldId id="855" r:id="rId31"/>
    <p:sldId id="856" r:id="rId32"/>
    <p:sldId id="857" r:id="rId33"/>
    <p:sldId id="858" r:id="rId34"/>
    <p:sldId id="859" r:id="rId35"/>
    <p:sldId id="860" r:id="rId36"/>
    <p:sldId id="861" r:id="rId37"/>
    <p:sldId id="862" r:id="rId38"/>
    <p:sldId id="863" r:id="rId39"/>
    <p:sldId id="864" r:id="rId40"/>
    <p:sldId id="865" r:id="rId41"/>
    <p:sldId id="866" r:id="rId42"/>
    <p:sldId id="867" r:id="rId43"/>
    <p:sldId id="868" r:id="rId44"/>
    <p:sldId id="871" r:id="rId45"/>
    <p:sldId id="872" r:id="rId46"/>
    <p:sldId id="873" r:id="rId47"/>
    <p:sldId id="874" r:id="rId48"/>
    <p:sldId id="875" r:id="rId49"/>
    <p:sldId id="908" r:id="rId50"/>
    <p:sldId id="909" r:id="rId51"/>
    <p:sldId id="879" r:id="rId52"/>
    <p:sldId id="880" r:id="rId53"/>
    <p:sldId id="881" r:id="rId54"/>
    <p:sldId id="884" r:id="rId55"/>
    <p:sldId id="885" r:id="rId56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00"/>
    <a:srgbClr val="CC00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01" autoAdjust="0"/>
  </p:normalViewPr>
  <p:slideViewPr>
    <p:cSldViewPr>
      <p:cViewPr varScale="1">
        <p:scale>
          <a:sx n="59" d="100"/>
          <a:sy n="5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19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1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1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85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3738"/>
            <a:ext cx="4638675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3" y="4403354"/>
            <a:ext cx="5149442" cy="4169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85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  <p:pic>
        <p:nvPicPr>
          <p:cNvPr id="11" name="Picture 2" descr="http://brandguide.tamu.edu/downloads/logos/TAM-PrimaryMarkA.jpg">
            <a:extLst>
              <a:ext uri="{FF2B5EF4-FFF2-40B4-BE49-F238E27FC236}">
                <a16:creationId xmlns:a16="http://schemas.microsoft.com/office/drawing/2014/main" id="{54314AE7-38A6-4286-B7BC-69F28C6FBD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0282EEEC-EE97-49AE-9891-BBFA9110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verbye@ta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667 </a:t>
            </a:r>
            <a:br>
              <a:rPr lang="en-US" altLang="en-US" dirty="0"/>
            </a:br>
            <a:r>
              <a:rPr lang="en-US" altLang="en-US" dirty="0"/>
              <a:t>Power System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Lecture 26: Renewable Energy Systems</a:t>
            </a:r>
            <a:endParaRPr lang="en-US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200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University, </a:t>
            </a:r>
            <a:r>
              <a:rPr lang="en-US" dirty="0">
                <a:hlinkClick r:id="rId2"/>
              </a:rPr>
              <a:t>overbye@tamu.edu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dirty="0" smtClean="0"/>
              <a:t>State Renewable Portfolio Standards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6210" y="6248400"/>
            <a:ext cx="5655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source</a:t>
            </a:r>
            <a:r>
              <a:rPr lang="en-US" sz="1400" dirty="0"/>
              <a:t>: </a:t>
            </a:r>
            <a:r>
              <a:rPr lang="en-US" sz="1400" dirty="0" smtClean="0"/>
              <a:t>dsireusa.org (see for updated information)</a:t>
            </a:r>
            <a:endParaRPr lang="en-US" sz="1400" dirty="0"/>
          </a:p>
        </p:txBody>
      </p:sp>
      <p:pic>
        <p:nvPicPr>
          <p:cNvPr id="68610" name="Picture 2" descr="http://www.theenergycollective.com/sites/theenergycollective.com/files/imagepicker/488516/DSIRE%20RPS%20POLIC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4063"/>
            <a:ext cx="6777166" cy="42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9566" y="1295400"/>
            <a:ext cx="2108269" cy="48320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Texas</a:t>
            </a:r>
            <a:br>
              <a:rPr lang="en-US" dirty="0" smtClean="0"/>
            </a:br>
            <a:r>
              <a:rPr lang="en-US" dirty="0" smtClean="0"/>
              <a:t>has a goal</a:t>
            </a:r>
            <a:br>
              <a:rPr lang="en-US" dirty="0" smtClean="0"/>
            </a:br>
            <a:r>
              <a:rPr lang="en-US" dirty="0" smtClean="0"/>
              <a:t>of 10 GW</a:t>
            </a:r>
            <a:br>
              <a:rPr lang="en-US" dirty="0" smtClean="0"/>
            </a:br>
            <a:r>
              <a:rPr lang="en-US" dirty="0" smtClean="0"/>
              <a:t>by 2025,</a:t>
            </a:r>
            <a:br>
              <a:rPr lang="en-US" dirty="0" smtClean="0"/>
            </a:br>
            <a:r>
              <a:rPr lang="en-US" dirty="0" smtClean="0"/>
              <a:t>but that</a:t>
            </a:r>
            <a:br>
              <a:rPr lang="en-US" dirty="0" smtClean="0"/>
            </a:br>
            <a:r>
              <a:rPr lang="en-US" dirty="0" smtClean="0"/>
              <a:t>has already</a:t>
            </a:r>
            <a:br>
              <a:rPr lang="en-US" dirty="0" smtClean="0"/>
            </a:br>
            <a:r>
              <a:rPr lang="en-US" dirty="0" smtClean="0"/>
              <a:t>been </a:t>
            </a:r>
            <a:br>
              <a:rPr lang="en-US" dirty="0" smtClean="0"/>
            </a:br>
            <a:r>
              <a:rPr lang="en-US" dirty="0" smtClean="0"/>
              <a:t>achieved</a:t>
            </a:r>
            <a:br>
              <a:rPr lang="en-US" dirty="0" smtClean="0"/>
            </a:br>
            <a:r>
              <a:rPr lang="en-US" dirty="0" smtClean="0"/>
              <a:t>(by more</a:t>
            </a:r>
            <a:br>
              <a:rPr lang="en-US" dirty="0" smtClean="0"/>
            </a:br>
            <a:r>
              <a:rPr lang="en-US" dirty="0" smtClean="0"/>
              <a:t>than double!)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97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Wind Resources</a:t>
            </a:r>
          </a:p>
        </p:txBody>
      </p:sp>
      <p:pic>
        <p:nvPicPr>
          <p:cNvPr id="7" name="Picture 2" descr="A wind resource map of the United Stat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98198"/>
            <a:ext cx="7086600" cy="520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0" y="6446825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http</a:t>
            </a:r>
            <a:r>
              <a:rPr lang="en-US" sz="1600" dirty="0"/>
              <a:t>://www.windpoweringamerica.gov/wind_maps.asp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45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Wind Speed 50m Map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480" y="1295400"/>
            <a:ext cx="732764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2484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http://www.climate-charts.com/World-Climate-Maps.html#wind-speed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64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762000"/>
          </a:xfrm>
        </p:spPr>
        <p:txBody>
          <a:bodyPr/>
          <a:lstStyle/>
          <a:p>
            <a:r>
              <a:rPr lang="en-US" dirty="0"/>
              <a:t>Wind Map </a:t>
            </a:r>
            <a:r>
              <a:rPr lang="en-US" dirty="0" smtClean="0"/>
              <a:t>Texas– 80m Height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66800" y="6400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https://windexchange.energy.gov/files/u/visualization/image/tx_80m.jpg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13</a:t>
            </a:fld>
            <a:endParaRPr lang="en-US" sz="2000" dirty="0"/>
          </a:p>
        </p:txBody>
      </p:sp>
      <p:pic>
        <p:nvPicPr>
          <p:cNvPr id="71682" name="Picture 2" descr="https://windexchange.energy.gov/files/u/visualization/image/tx_80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906" y="1196939"/>
            <a:ext cx="8153400" cy="51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the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458200" cy="3733800"/>
          </a:xfrm>
        </p:spPr>
        <p:txBody>
          <a:bodyPr/>
          <a:lstStyle/>
          <a:p>
            <a:r>
              <a:rPr lang="en-US" dirty="0" smtClean="0"/>
              <a:t>The power in the wind is proportional to the cube of the wind speed</a:t>
            </a:r>
          </a:p>
          <a:p>
            <a:pPr lvl="1"/>
            <a:r>
              <a:rPr lang="en-US" dirty="0" smtClean="0"/>
              <a:t>Velocity increases with height, with more increase over rougher terrain (doubling at 100m compared to 10m for a small town, but only increasing by 60% over crops or 30% over calm water)</a:t>
            </a:r>
          </a:p>
          <a:p>
            <a:r>
              <a:rPr lang="en-US" dirty="0" smtClean="0"/>
              <a:t>Maximum rotor efficiency is 59.3%, from Betz' law</a:t>
            </a:r>
          </a:p>
          <a:p>
            <a:r>
              <a:rPr lang="en-US" dirty="0" smtClean="0"/>
              <a:t>Expected available </a:t>
            </a:r>
            <a:br>
              <a:rPr lang="en-US" dirty="0" smtClean="0"/>
            </a:br>
            <a:r>
              <a:rPr lang="en-US" dirty="0" smtClean="0"/>
              <a:t>energy depends on </a:t>
            </a:r>
            <a:br>
              <a:rPr lang="en-US" dirty="0" smtClean="0"/>
            </a:br>
            <a:r>
              <a:rPr lang="en-US" dirty="0" smtClean="0"/>
              <a:t>the wind speed</a:t>
            </a:r>
            <a:br>
              <a:rPr lang="en-US" dirty="0" smtClean="0"/>
            </a:br>
            <a:r>
              <a:rPr lang="en-US" dirty="0" smtClean="0"/>
              <a:t>probability density</a:t>
            </a:r>
            <a:br>
              <a:rPr lang="en-US" dirty="0" smtClean="0"/>
            </a:br>
            <a:r>
              <a:rPr lang="en-US" dirty="0" smtClean="0"/>
              <a:t>function (pdf)</a:t>
            </a:r>
          </a:p>
          <a:p>
            <a:endParaRPr lang="en-US" dirty="0"/>
          </a:p>
        </p:txBody>
      </p:sp>
      <p:pic>
        <p:nvPicPr>
          <p:cNvPr id="5" name="Picture 3" descr="fig6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3747592" y="4270229"/>
            <a:ext cx="4580659" cy="230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61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Turbine Height and Size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9" y="1676400"/>
            <a:ext cx="6553200" cy="38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400800"/>
            <a:ext cx="79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cdn.arstechnica.net/</a:t>
            </a:r>
            <a:r>
              <a:rPr lang="en-US" sz="1400" dirty="0" err="1" smtClean="0"/>
              <a:t>wp</a:t>
            </a:r>
            <a:r>
              <a:rPr lang="en-US" sz="1400" dirty="0" smtClean="0"/>
              <a:t>-content/uploads/2016/11/6e9cb9fc-0c18-46db-9176-883cbb08eace.png</a:t>
            </a:r>
            <a:endParaRPr lang="en-US" sz="14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15</a:t>
            </a:fld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757359" y="1219199"/>
            <a:ext cx="2193229" cy="526297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current</a:t>
            </a:r>
            <a:br>
              <a:rPr lang="en-US" dirty="0" smtClean="0"/>
            </a:br>
            <a:r>
              <a:rPr lang="en-US" dirty="0" smtClean="0"/>
              <a:t>largest wind</a:t>
            </a:r>
            <a:br>
              <a:rPr lang="en-US" dirty="0" smtClean="0"/>
            </a:br>
            <a:r>
              <a:rPr lang="en-US" dirty="0" smtClean="0"/>
              <a:t>turbine by</a:t>
            </a:r>
            <a:br>
              <a:rPr lang="en-US" dirty="0" smtClean="0"/>
            </a:br>
            <a:r>
              <a:rPr lang="en-US" dirty="0" smtClean="0"/>
              <a:t>capacity is</a:t>
            </a:r>
            <a:br>
              <a:rPr lang="en-US" dirty="0" smtClean="0"/>
            </a:br>
            <a:r>
              <a:rPr lang="en-US" dirty="0" smtClean="0"/>
              <a:t>the Vestas</a:t>
            </a:r>
            <a:br>
              <a:rPr lang="en-US" dirty="0" smtClean="0"/>
            </a:br>
            <a:r>
              <a:rPr lang="en-US" dirty="0" smtClean="0"/>
              <a:t>V164 which</a:t>
            </a:r>
            <a:br>
              <a:rPr lang="en-US" dirty="0" smtClean="0"/>
            </a:br>
            <a:r>
              <a:rPr lang="en-US" dirty="0" smtClean="0"/>
              <a:t>has a capacity</a:t>
            </a:r>
            <a:br>
              <a:rPr lang="en-US" dirty="0" smtClean="0"/>
            </a:br>
            <a:r>
              <a:rPr lang="en-US" dirty="0" smtClean="0"/>
              <a:t>of 8 MW, a </a:t>
            </a:r>
            <a:br>
              <a:rPr lang="en-US" dirty="0" smtClean="0"/>
            </a:br>
            <a:r>
              <a:rPr lang="en-US" dirty="0" smtClean="0"/>
              <a:t>height of </a:t>
            </a:r>
            <a:br>
              <a:rPr lang="en-US" dirty="0" smtClean="0"/>
            </a:br>
            <a:r>
              <a:rPr lang="en-US" dirty="0" smtClean="0"/>
              <a:t>220 m,</a:t>
            </a:r>
            <a:br>
              <a:rPr lang="en-US" dirty="0" smtClean="0"/>
            </a:br>
            <a:r>
              <a:rPr lang="en-US" dirty="0" smtClean="0"/>
              <a:t>and diameter</a:t>
            </a:r>
            <a:br>
              <a:rPr lang="en-US" dirty="0" smtClean="0"/>
            </a:br>
            <a:r>
              <a:rPr lang="en-US" dirty="0" smtClean="0"/>
              <a:t>of 164 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Extracted Power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405890"/>
          </a:xfrm>
        </p:spPr>
        <p:txBody>
          <a:bodyPr/>
          <a:lstStyle/>
          <a:p>
            <a:r>
              <a:rPr lang="en-US" dirty="0" smtClean="0"/>
              <a:t>WTGs are designed for rated power and </a:t>
            </a:r>
            <a:r>
              <a:rPr lang="en-US" dirty="0" err="1" smtClean="0"/>
              <a:t>windspeed</a:t>
            </a:r>
            <a:endParaRPr lang="en-US" dirty="0"/>
          </a:p>
          <a:p>
            <a:pPr lvl="1"/>
            <a:r>
              <a:rPr lang="en-US" dirty="0" smtClean="0"/>
              <a:t>For speeds above this blades are pitched to operate at rated power; at furling speed the WTG is cut out</a:t>
            </a:r>
            <a:endParaRPr lang="en-US" dirty="0"/>
          </a:p>
        </p:txBody>
      </p:sp>
      <p:pic>
        <p:nvPicPr>
          <p:cNvPr id="5" name="Picture 3" descr="fig63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b="-2749"/>
          <a:stretch/>
        </p:blipFill>
        <p:spPr bwMode="auto">
          <a:xfrm rot="-180000">
            <a:off x="331788" y="2651760"/>
            <a:ext cx="79248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21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GE 1.5 and 1.6 </a:t>
            </a:r>
            <a:br>
              <a:rPr lang="en-US" dirty="0" smtClean="0"/>
            </a:br>
            <a:r>
              <a:rPr lang="en-US" dirty="0" smtClean="0"/>
              <a:t>MW Turbines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Power speed curves for the GE 1.5 and 1.6 MW WTGs</a:t>
            </a:r>
          </a:p>
          <a:p>
            <a:pPr lvl="1"/>
            <a:r>
              <a:rPr lang="en-US" dirty="0" smtClean="0"/>
              <a:t>Hub height is 80/100 m; cut-out at 25 m/s wind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6248400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http</a:t>
            </a:r>
            <a:r>
              <a:rPr lang="en-US" sz="1200" dirty="0"/>
              <a:t>://site.ge-energy.com/prod_serv/products/wind_turbines/en/15mw/index.htm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2299927"/>
            <a:ext cx="5913120" cy="391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1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Farms (or Parks)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wind farm is modeled in aggregate for grid studies; wind farm can consist of many small (1 to 3 MW) wind turbine-generators (WTGs) operating at  low voltage (e.g. 0.6kV) stepped up to distribution level (e.g., 34.5 kV)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94340"/>
            <a:ext cx="3733800" cy="265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52" y="3581400"/>
            <a:ext cx="4173747" cy="278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6400800"/>
            <a:ext cx="647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Photo Source: www.energyindustryphotos.com/photos_of_wind_farm_turbines.htm</a:t>
            </a:r>
            <a:endParaRPr lang="en-US" sz="1400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43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Economies of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/>
              <a:t>Presently large wind farms produce electricity more economically than small operations</a:t>
            </a:r>
          </a:p>
          <a:p>
            <a:r>
              <a:rPr lang="en-US" dirty="0"/>
              <a:t>Factors that contribute to lower costs are</a:t>
            </a:r>
          </a:p>
          <a:p>
            <a:pPr lvl="1"/>
            <a:r>
              <a:rPr lang="en-US" dirty="0"/>
              <a:t>Wind power is proportional to the area covered by the blade (square of diameter) while tower costs vary with a value less than the square of the diameter</a:t>
            </a:r>
          </a:p>
          <a:p>
            <a:pPr lvl="1"/>
            <a:r>
              <a:rPr lang="en-US" dirty="0"/>
              <a:t>Larger blades are higher, permitting access to faster </a:t>
            </a:r>
            <a:r>
              <a:rPr lang="en-US" dirty="0" smtClean="0"/>
              <a:t>winds, but size limited by transportation for most land wind farms</a:t>
            </a:r>
            <a:endParaRPr lang="en-US" dirty="0"/>
          </a:p>
          <a:p>
            <a:pPr lvl="1"/>
            <a:r>
              <a:rPr lang="en-US" dirty="0"/>
              <a:t>Fixed costs associated with construction (permitting, management) are spread over more MWs of capacity</a:t>
            </a:r>
          </a:p>
          <a:p>
            <a:pPr lvl="1"/>
            <a:r>
              <a:rPr lang="en-US" dirty="0"/>
              <a:t>Efficiencies in managing larger wind farms typically result in lower O&amp;M costs (on-site staff reduces travel costs)</a:t>
            </a:r>
          </a:p>
          <a:p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52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Chapter 9</a:t>
            </a:r>
            <a:endParaRPr lang="en-US" dirty="0" smtClean="0"/>
          </a:p>
          <a:p>
            <a:r>
              <a:rPr lang="en-US" smtClean="0"/>
              <a:t>Final </a:t>
            </a:r>
            <a:r>
              <a:rPr lang="en-US" dirty="0" smtClean="0"/>
              <a:t>is as per TAMU schedule.  That is, Friday Dec 8 from 3 to 5pm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Most of the cost is in the initial purchase and construction (capital costs); current estimate is about $1690/kW; how much wind is generated depends on the capacity factor, best is about 40% 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20</a:t>
            </a:fld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33769"/>
            <a:ext cx="3733800" cy="319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39724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Source: www.awea.org/falling-wind-energy-costs</a:t>
            </a:r>
            <a:endParaRPr lang="en-US" sz="1400" dirty="0"/>
          </a:p>
        </p:txBody>
      </p:sp>
      <p:pic>
        <p:nvPicPr>
          <p:cNvPr id="1030" name="Picture 6" descr="https://www.misoenergy.org/Library/Repository/Study/Wind%20Capacity%20Ma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7"/>
          <a:stretch/>
        </p:blipFill>
        <p:spPr bwMode="auto">
          <a:xfrm>
            <a:off x="4672642" y="3048000"/>
            <a:ext cx="3886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Offshore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Offshore wind turbines currently need to be in relatively shallow water, so maximum distance from shore depends on the seabed</a:t>
            </a:r>
          </a:p>
          <a:p>
            <a:r>
              <a:rPr lang="en-US" dirty="0"/>
              <a:t>Capacity</a:t>
            </a:r>
            <a:br>
              <a:rPr lang="en-US" dirty="0"/>
            </a:br>
            <a:r>
              <a:rPr lang="en-US" dirty="0"/>
              <a:t>factors tend</a:t>
            </a:r>
            <a:br>
              <a:rPr lang="en-US" dirty="0"/>
            </a:br>
            <a:r>
              <a:rPr lang="en-US" dirty="0"/>
              <a:t>to increase</a:t>
            </a:r>
            <a:br>
              <a:rPr lang="en-US" dirty="0"/>
            </a:br>
            <a:r>
              <a:rPr lang="en-US" dirty="0"/>
              <a:t>as turbines</a:t>
            </a:r>
            <a:br>
              <a:rPr lang="en-US" dirty="0"/>
            </a:br>
            <a:r>
              <a:rPr lang="en-US" dirty="0"/>
              <a:t>move further</a:t>
            </a:r>
            <a:br>
              <a:rPr lang="en-US" dirty="0"/>
            </a:br>
            <a:r>
              <a:rPr lang="en-US" dirty="0"/>
              <a:t>off-shore</a:t>
            </a:r>
          </a:p>
          <a:p>
            <a:endParaRPr lang="en-US" dirty="0"/>
          </a:p>
        </p:txBody>
      </p:sp>
      <p:pic>
        <p:nvPicPr>
          <p:cNvPr id="4" name="Picture 2" descr="Deepwater Turbine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42" y="2590800"/>
            <a:ext cx="4852358" cy="360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21</a:t>
            </a:fld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219200" y="63246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Image Source: National Renewable Energy Laboratory</a:t>
            </a:r>
          </a:p>
        </p:txBody>
      </p:sp>
    </p:spTree>
    <p:extLst>
      <p:ext uri="{BB962C8B-B14F-4D97-AF65-F5344CB8AC3E}">
        <p14:creationId xmlns:p14="http://schemas.microsoft.com/office/powerpoint/2010/main" val="29946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Offshore Wind Installations</a:t>
            </a:r>
            <a:endParaRPr lang="en-US" dirty="0"/>
          </a:p>
        </p:txBody>
      </p:sp>
      <p:pic>
        <p:nvPicPr>
          <p:cNvPr id="82950" name="Picture 6" descr="map of U.S. east coast offshore wind capacity, as described in the article tex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2160" y="1295400"/>
            <a:ext cx="2743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324600"/>
            <a:ext cx="6067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EIA August 14</a:t>
            </a:r>
            <a:r>
              <a:rPr lang="en-US" sz="1400" dirty="0"/>
              <a:t>, 2015 and </a:t>
            </a:r>
            <a:r>
              <a:rPr lang="en-US" sz="1400" dirty="0" smtClean="0"/>
              <a:t>dwwind.com/project/block-island-wind-farm</a:t>
            </a:r>
            <a:r>
              <a:rPr lang="en-US" sz="1400" dirty="0"/>
              <a:t>/</a:t>
            </a:r>
          </a:p>
        </p:txBody>
      </p:sp>
      <p:pic>
        <p:nvPicPr>
          <p:cNvPr id="82948" name="Picture 4" descr="map of European offshore wind capacity, as described in the article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399"/>
            <a:ext cx="5334000" cy="370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029" y="5077097"/>
            <a:ext cx="8617295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first US offshore wind, Block Island (Rhode Island)</a:t>
            </a:r>
            <a:br>
              <a:rPr lang="en-US" dirty="0" smtClean="0"/>
            </a:br>
            <a:r>
              <a:rPr lang="en-US" dirty="0" smtClean="0"/>
              <a:t>with 30 MW, became operational in December 2016; Cape</a:t>
            </a:r>
            <a:br>
              <a:rPr lang="en-US" dirty="0" smtClean="0"/>
            </a:br>
            <a:r>
              <a:rPr lang="en-US" dirty="0" smtClean="0"/>
              <a:t>Wind in Massachusetts was just officially cancelled this month</a:t>
            </a:r>
            <a:endParaRPr lang="en-US" dirty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98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Offshore: Advantages and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86800" cy="3733800"/>
          </a:xfrm>
        </p:spPr>
        <p:txBody>
          <a:bodyPr/>
          <a:lstStyle/>
          <a:p>
            <a:r>
              <a:rPr lang="en-US" dirty="0"/>
              <a:t>All advantages/disadvantages are somewhat site specific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Can usually be sited much closer to the load (often by coast)</a:t>
            </a:r>
          </a:p>
          <a:p>
            <a:pPr lvl="1"/>
            <a:r>
              <a:rPr lang="en-US" dirty="0"/>
              <a:t>Offshore wind speeds are higher and steadier</a:t>
            </a:r>
          </a:p>
          <a:p>
            <a:pPr lvl="1"/>
            <a:r>
              <a:rPr lang="en-US" dirty="0"/>
              <a:t>Easier to transport large wind turbines by ship</a:t>
            </a:r>
          </a:p>
          <a:p>
            <a:pPr lvl="1"/>
            <a:r>
              <a:rPr lang="en-US" dirty="0"/>
              <a:t>Minimal sound impacts and visual impacts (if far enough offshore), no land usage issues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High construction costs, particularly since they are in windy (and hence wavy) locations </a:t>
            </a:r>
          </a:p>
          <a:p>
            <a:pPr lvl="1"/>
            <a:r>
              <a:rPr lang="en-US" dirty="0"/>
              <a:t>Higher maintenance costs</a:t>
            </a:r>
          </a:p>
          <a:p>
            <a:pPr lvl="1"/>
            <a:r>
              <a:rPr lang="en-US" dirty="0"/>
              <a:t>Some environmental issues (e.g., seabed disturbance)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84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Wind Turbines for Power Flow and Transient 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different approaches to aggregate modeling of wind farms in power flow and transient stability</a:t>
            </a:r>
          </a:p>
          <a:p>
            <a:pPr lvl="1"/>
            <a:r>
              <a:rPr lang="en-US" dirty="0" smtClean="0"/>
              <a:t>Wind turbine manufacturers provide detailed, public models of their WTGs; these models are incorporated into software packages; example is GE 1.5, 1.6 and 3.6  MW WTGs (see Modeling of GE Wind Turbine-Generators for Grid Studies, version 4.6, March 2013, GE Energy)</a:t>
            </a:r>
          </a:p>
          <a:p>
            <a:pPr lvl="1"/>
            <a:r>
              <a:rPr lang="en-US" dirty="0" smtClean="0"/>
              <a:t>Proprietary models are included as user defined models; covered under NDAs to maintain confidentiality</a:t>
            </a:r>
          </a:p>
          <a:p>
            <a:pPr lvl="1"/>
            <a:r>
              <a:rPr lang="en-US" dirty="0" smtClean="0"/>
              <a:t>Generic models are developed to cover the range of WTGs, with parameters set based on the individual turbine types</a:t>
            </a:r>
          </a:p>
          <a:p>
            <a:pPr lvl="2"/>
            <a:r>
              <a:rPr lang="en-US" dirty="0" smtClean="0"/>
              <a:t>Concern by some manufacturers that the generic models to not capture their WTGs' behavior, such as during low voltage ride through (LVRT)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69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Wind Turbines for Power Flow and Transient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Electrically there are four main generic types of wind turbines</a:t>
            </a:r>
          </a:p>
          <a:p>
            <a:pPr lvl="1"/>
            <a:r>
              <a:rPr lang="en-US" dirty="0"/>
              <a:t>Type 1: Induction machine; treated as PQ bus with negative P </a:t>
            </a:r>
            <a:r>
              <a:rPr lang="en-US" dirty="0" smtClean="0"/>
              <a:t>load; dynamically modeled as an induction motor</a:t>
            </a:r>
          </a:p>
          <a:p>
            <a:pPr lvl="1"/>
            <a:r>
              <a:rPr lang="en-US" dirty="0" smtClean="0"/>
              <a:t>Type 2: Induction </a:t>
            </a:r>
            <a:r>
              <a:rPr lang="en-US" dirty="0"/>
              <a:t>machine with varying rotor resistance; treated as </a:t>
            </a:r>
            <a:r>
              <a:rPr lang="en-US" dirty="0" smtClean="0"/>
              <a:t>PQ bus in power flow; induction motor model with dynamic slip adjustment</a:t>
            </a:r>
          </a:p>
          <a:p>
            <a:pPr lvl="1"/>
            <a:r>
              <a:rPr lang="en-US" dirty="0" smtClean="0"/>
              <a:t>Type 3: Doubly Fed Asynchronous Generator (DFAG) (or DFIG); treated as PV bus in power flow</a:t>
            </a:r>
          </a:p>
          <a:p>
            <a:pPr lvl="1"/>
            <a:r>
              <a:rPr lang="en-US" dirty="0" smtClean="0"/>
              <a:t>Type 4: Full Asynchronous Generator; treated as PV bus in power flow</a:t>
            </a:r>
          </a:p>
          <a:p>
            <a:r>
              <a:rPr lang="en-US" dirty="0" smtClean="0"/>
              <a:t>New wind farms (or parks) are primarily of Type 3 or 4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Modeling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generic modeling approach is to divide the wind farm models by functionality</a:t>
            </a:r>
          </a:p>
          <a:p>
            <a:pPr lvl="1"/>
            <a:r>
              <a:rPr lang="en-US" dirty="0" smtClean="0"/>
              <a:t>Generator model: either an induction machine for Type 1 and 2's or a voltage source converter for Type 3 and 4</a:t>
            </a:r>
          </a:p>
          <a:p>
            <a:pPr lvl="1"/>
            <a:r>
              <a:rPr lang="en-US" dirty="0" smtClean="0"/>
              <a:t>Reactive power control (exciter): none for Type 1, rotor resistance control for Type 2, commanded reactive current for Type 3 and 4</a:t>
            </a:r>
          </a:p>
          <a:p>
            <a:pPr lvl="1"/>
            <a:r>
              <a:rPr lang="en-US" dirty="0" smtClean="0"/>
              <a:t>Drive train models: Type 1 and 2 in which the inertia appears in the transient stability</a:t>
            </a:r>
          </a:p>
          <a:p>
            <a:pPr lvl="1"/>
            <a:r>
              <a:rPr lang="en-US" dirty="0" smtClean="0"/>
              <a:t>Aerodynamics and Pitch Models: Model impact of changing blade angles (pitch) on power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Turbine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are designed to represent the system level impacts of the aggregate wind turbines during disturbances such as low voltages (nearby faults) and frequency deviations</a:t>
            </a:r>
          </a:p>
          <a:p>
            <a:r>
              <a:rPr lang="en-US" dirty="0" smtClean="0"/>
              <a:t>Low voltage ride through (LVRT) is a key issue, in which the wind turbines need to stay connected to the grid during nearby faults</a:t>
            </a:r>
          </a:p>
          <a:p>
            <a:r>
              <a:rPr lang="en-US" dirty="0" smtClean="0"/>
              <a:t>Active and reactive power control is also an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Voltage Ride Through (LVRT)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10640"/>
          </a:xfrm>
        </p:spPr>
        <p:txBody>
          <a:bodyPr/>
          <a:lstStyle/>
          <a:p>
            <a:r>
              <a:rPr lang="en-US" dirty="0" smtClean="0"/>
              <a:t>The concern is if during low voltages, such as during faults, the WTGs trip, it could quickly setup a cascading situation particularly in areas with lots of Type 3 WTGs</a:t>
            </a:r>
          </a:p>
          <a:p>
            <a:pPr lvl="1"/>
            <a:r>
              <a:rPr lang="en-US" dirty="0" smtClean="0"/>
              <a:t>Tripping had been a strategy to protect the DFAG from high rotor currents and over voltages in the dc capacitor.</a:t>
            </a:r>
          </a:p>
          <a:p>
            <a:pPr lvl="1"/>
            <a:r>
              <a:rPr lang="en-US" dirty="0" smtClean="0"/>
              <a:t>When there were just a few WTGs, tripping was acceptable</a:t>
            </a:r>
          </a:p>
          <a:p>
            <a:r>
              <a:rPr lang="en-US" dirty="0" smtClean="0"/>
              <a:t>Standards now require specific low voltage performance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2800" y="4419600"/>
            <a:ext cx="456468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612731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from California ISO presentation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123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3: Doubly Fed Asynchronous Generators (DFAG)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Doubly fed asynchronous generators (DFAG) are usually a conventional wound rotor induction generator with an ac-dc-ac power converter in the rotor circuit</a:t>
            </a:r>
          </a:p>
          <a:p>
            <a:pPr lvl="1"/>
            <a:r>
              <a:rPr lang="en-US" dirty="0" smtClean="0"/>
              <a:t>Power that would have been lost in external rotor resistance is now used</a:t>
            </a:r>
          </a:p>
          <a:p>
            <a:r>
              <a:rPr lang="en-US" dirty="0" smtClean="0"/>
              <a:t>Electrical dynamics are</a:t>
            </a:r>
            <a:br>
              <a:rPr lang="en-US" dirty="0" smtClean="0"/>
            </a:br>
            <a:r>
              <a:rPr lang="en-US" dirty="0" smtClean="0"/>
              <a:t>dominated by the voltage-</a:t>
            </a:r>
            <a:br>
              <a:rPr lang="en-US" dirty="0" smtClean="0"/>
            </a:br>
            <a:r>
              <a:rPr lang="en-US" dirty="0" smtClean="0"/>
              <a:t>source inverter, which </a:t>
            </a:r>
            <a:br>
              <a:rPr lang="en-US" dirty="0" smtClean="0"/>
            </a:br>
            <a:r>
              <a:rPr lang="en-US" dirty="0" smtClean="0"/>
              <a:t>has dynamics much</a:t>
            </a:r>
            <a:br>
              <a:rPr lang="en-US" dirty="0" smtClean="0"/>
            </a:br>
            <a:r>
              <a:rPr lang="en-US" dirty="0" smtClean="0"/>
              <a:t>faster than the transient</a:t>
            </a:r>
            <a:br>
              <a:rPr lang="en-US" dirty="0" smtClean="0"/>
            </a:br>
            <a:r>
              <a:rPr lang="en-US" dirty="0" smtClean="0"/>
              <a:t>stability time frame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61722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Source: Figure 2.1 from Modeling </a:t>
            </a:r>
            <a:r>
              <a:rPr lang="en-US" sz="1200" dirty="0"/>
              <a:t>of GE Wind Turbine-Generators for Grid Studies, version 4.6, March 2013, GE Energy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3048000"/>
            <a:ext cx="41924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88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Resource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114800"/>
          </a:xfrm>
        </p:spPr>
        <p:txBody>
          <a:bodyPr/>
          <a:lstStyle/>
          <a:p>
            <a:r>
              <a:rPr lang="en-US" dirty="0" smtClean="0"/>
              <a:t>With the advent of more renewable generation in power systems worldwide it is important to have correct models</a:t>
            </a:r>
          </a:p>
          <a:p>
            <a:r>
              <a:rPr lang="en-US" dirty="0" smtClean="0"/>
              <a:t>Hydro systems have already been covered</a:t>
            </a:r>
          </a:p>
          <a:p>
            <a:r>
              <a:rPr lang="en-US" dirty="0" smtClean="0"/>
              <a:t>Solar thermal and geothermal are modeled similar to existing stream generation, so they are not covered here</a:t>
            </a:r>
          </a:p>
          <a:p>
            <a:r>
              <a:rPr lang="en-US" dirty="0" smtClean="0"/>
              <a:t>Coverage will focus on transient stability level models for wind and solar PV for integrated system studies</a:t>
            </a:r>
          </a:p>
          <a:p>
            <a:pPr lvl="1"/>
            <a:r>
              <a:rPr lang="en-US" dirty="0" smtClean="0"/>
              <a:t>More detailed EMTP-level models may be needed for individual plant issues, like subsynchronous resonance </a:t>
            </a:r>
          </a:p>
          <a:p>
            <a:pPr lvl="1"/>
            <a:r>
              <a:rPr lang="en-US" dirty="0" smtClean="0"/>
              <a:t>Models are evolving, with a desire by many to have as generic as possible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Type 3 WTG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1999" y="1219200"/>
            <a:ext cx="7419109" cy="511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502918" y="6414700"/>
            <a:ext cx="8260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Source: </a:t>
            </a:r>
            <a:r>
              <a:rPr lang="de-DE" sz="1200" dirty="0"/>
              <a:t>WECC Type 3 Wind Turbine Generator Model </a:t>
            </a:r>
            <a:r>
              <a:rPr lang="de-DE" sz="1200" dirty="0" smtClean="0"/>
              <a:t>–</a:t>
            </a:r>
            <a:r>
              <a:rPr lang="en-US" sz="1200" dirty="0" smtClean="0"/>
              <a:t>Phase II, January 23, 2014, WECC TSS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18924" y="1371600"/>
            <a:ext cx="3541354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Transient stability</a:t>
            </a:r>
            <a:br>
              <a:rPr lang="en-US" dirty="0" smtClean="0"/>
            </a:br>
            <a:r>
              <a:rPr lang="en-US" dirty="0" smtClean="0"/>
              <a:t>models are transitioning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46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3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4114800"/>
          </a:xfrm>
        </p:spPr>
        <p:txBody>
          <a:bodyPr/>
          <a:lstStyle/>
          <a:p>
            <a:r>
              <a:rPr lang="en-US" dirty="0" smtClean="0"/>
              <a:t>A voltage source converter (VSC) takes a dc voltage, usually held constant by a capacitor, and produces a controlled ac output </a:t>
            </a:r>
          </a:p>
          <a:p>
            <a:r>
              <a:rPr lang="en-US" dirty="0" smtClean="0"/>
              <a:t>A phase locked loop (PLL) is used to synchronize the phase of the wind turbine with that of the ac connection voltage</a:t>
            </a:r>
          </a:p>
          <a:p>
            <a:pPr lvl="1"/>
            <a:r>
              <a:rPr lang="en-US" dirty="0" smtClean="0"/>
              <a:t>Operates much faster than the transient stability time step, so is often assumed to be in constant synchronism</a:t>
            </a:r>
          </a:p>
          <a:p>
            <a:r>
              <a:rPr lang="en-US" dirty="0" smtClean="0"/>
              <a:t>Under normal conditions the WTG has a controllable real power current and reactive power current </a:t>
            </a:r>
          </a:p>
          <a:p>
            <a:r>
              <a:rPr lang="en-US" dirty="0" smtClean="0"/>
              <a:t>WTG voltages are not particularly high, say 600V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3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3 WT3G Converter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1" y="1202410"/>
            <a:ext cx="7696200" cy="48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5105400"/>
            <a:ext cx="2717411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Network interface </a:t>
            </a:r>
            <a:br>
              <a:rPr lang="en-US" dirty="0" smtClean="0"/>
            </a:br>
            <a:r>
              <a:rPr lang="en-US" dirty="0" smtClean="0"/>
              <a:t>is a Norton current</a:t>
            </a:r>
            <a:br>
              <a:rPr lang="en-US" dirty="0" smtClean="0"/>
            </a:br>
            <a:r>
              <a:rPr lang="en-US" dirty="0" smtClean="0"/>
              <a:t>in parallel with </a:t>
            </a:r>
            <a:br>
              <a:rPr lang="en-US" dirty="0" smtClean="0"/>
            </a:br>
            <a:r>
              <a:rPr lang="en-US" dirty="0" smtClean="0"/>
              <a:t>a reactance </a:t>
            </a:r>
            <a:r>
              <a:rPr lang="en-US" dirty="0" err="1" smtClean="0"/>
              <a:t>jX</a:t>
            </a:r>
            <a:r>
              <a:rPr lang="en-US" dirty="0" smtClean="0"/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99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3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3 machines can operate at a potentially widely varying slip</a:t>
            </a:r>
          </a:p>
          <a:p>
            <a:pPr lvl="1"/>
            <a:r>
              <a:rPr lang="en-US" dirty="0" smtClean="0"/>
              <a:t>Example, rated speed might be 120% (72 Hz for a 60 Hz system) with a slip of -0.2, but with a control range of +/- 30%</a:t>
            </a:r>
          </a:p>
          <a:p>
            <a:r>
              <a:rPr lang="en-US" dirty="0" smtClean="0"/>
              <a:t>Control systems are used to limit the real power during faults (low voltage) </a:t>
            </a:r>
          </a:p>
          <a:p>
            <a:pPr lvl="1"/>
            <a:r>
              <a:rPr lang="en-US" dirty="0" smtClean="0"/>
              <a:t>Current ramp rate limits are used to prevent system stress during current recovery</a:t>
            </a:r>
          </a:p>
          <a:p>
            <a:r>
              <a:rPr lang="en-US" dirty="0" smtClean="0"/>
              <a:t>Reactive current limits are used during high voltage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69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3 Reactive Power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3424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1371597"/>
            <a:ext cx="7391400" cy="527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945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148840"/>
          </a:xfrm>
        </p:spPr>
        <p:txBody>
          <a:bodyPr/>
          <a:lstStyle/>
          <a:p>
            <a:r>
              <a:rPr lang="en-US" dirty="0" smtClean="0"/>
              <a:t>Type 3 and 4 models have more detailed models that directly incorporate the blade angle, so a brief coverage of the associated aerodynamics is useful</a:t>
            </a:r>
          </a:p>
          <a:p>
            <a:r>
              <a:rPr lang="en-US" dirty="0" smtClean="0"/>
              <a:t>The power in the wind is given by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61722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Modeling of GE Wind Turbine-Generators for Grid Studies, version 4.6, March 2013, GE Energy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319120"/>
              </p:ext>
            </p:extLst>
          </p:nvPr>
        </p:nvGraphicFramePr>
        <p:xfrm>
          <a:off x="685800" y="3200400"/>
          <a:ext cx="7870825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3" name="Equation" r:id="rId3" imgW="3822480" imgH="1091880" progId="Equation.DSMT4">
                  <p:embed/>
                </p:oleObj>
              </mc:Choice>
              <mc:Fallback>
                <p:oleObj name="Equation" r:id="rId3" imgW="382248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200400"/>
                        <a:ext cx="7870825" cy="224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865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p</a:t>
            </a:r>
            <a:r>
              <a:rPr lang="en-US" dirty="0" smtClean="0"/>
              <a:t>(</a:t>
            </a:r>
            <a:r>
              <a:rPr lang="en-US" dirty="0" err="1" smtClean="0">
                <a:latin typeface="Symbol" panose="05050102010706020507" pitchFamily="18" charset="2"/>
              </a:rPr>
              <a:t>q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) function can be quite complex, with the GE 1.5 curves given below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6299075"/>
            <a:ext cx="754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Modeling </a:t>
            </a:r>
            <a:r>
              <a:rPr lang="en-US" sz="1200" dirty="0"/>
              <a:t>of GE Wind Turbine-Generators for Grid Studies, version 4.6, March 2013, GE Energy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4"/>
          <a:stretch/>
        </p:blipFill>
        <p:spPr bwMode="auto">
          <a:xfrm>
            <a:off x="938939" y="2209800"/>
            <a:ext cx="488977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2162" y="1981199"/>
            <a:ext cx="2632129" cy="31700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such a detailed curve is used, the initialization is from the power flow P.  There are potentially three independent</a:t>
            </a:r>
            <a:br>
              <a:rPr lang="en-US" sz="2000" dirty="0" smtClean="0"/>
            </a:br>
            <a:r>
              <a:rPr lang="en-US" sz="2000" dirty="0" smtClean="0"/>
              <a:t>variables, 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w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Symbol" panose="05050102010706020507" pitchFamily="18" charset="2"/>
              </a:rPr>
              <a:t>q </a:t>
            </a:r>
            <a:r>
              <a:rPr lang="en-US" sz="2000" dirty="0" smtClean="0"/>
              <a:t>and </a:t>
            </a:r>
            <a:r>
              <a:rPr lang="en-US" sz="2000" dirty="0" smtClean="0">
                <a:latin typeface="Symbol" panose="05050102010706020507" pitchFamily="18" charset="2"/>
              </a:rPr>
              <a:t>w</a:t>
            </a:r>
            <a:r>
              <a:rPr lang="en-US" sz="2000" dirty="0" smtClean="0"/>
              <a:t>.  One approach is to fix </a:t>
            </a:r>
            <a:r>
              <a:rPr lang="en-US" sz="2000" dirty="0" smtClean="0">
                <a:latin typeface="Symbol" panose="05050102010706020507" pitchFamily="18" charset="2"/>
              </a:rPr>
              <a:t>w</a:t>
            </a:r>
            <a:r>
              <a:rPr lang="en-US" sz="2000" dirty="0" smtClean="0"/>
              <a:t> at rated (e.g., 1.2) and </a:t>
            </a:r>
            <a:r>
              <a:rPr lang="en-US" sz="2000" dirty="0" smtClean="0">
                <a:latin typeface="Symbol" panose="05050102010706020507" pitchFamily="18" charset="2"/>
              </a:rPr>
              <a:t>q</a:t>
            </a:r>
            <a:r>
              <a:rPr lang="en-US" sz="2000" dirty="0" smtClean="0"/>
              <a:t> at </a:t>
            </a:r>
            <a:r>
              <a:rPr lang="en-US" sz="2000" dirty="0" err="1" smtClean="0">
                <a:latin typeface="Symbol" panose="05050102010706020507" pitchFamily="18" charset="2"/>
              </a:rPr>
              <a:t>q</a:t>
            </a:r>
            <a:r>
              <a:rPr lang="en-US" sz="2000" baseline="-25000" dirty="0" err="1" smtClean="0"/>
              <a:t>min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6277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Aerodynamics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A more simplified model is to approximate this curve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971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44764"/>
              </p:ext>
            </p:extLst>
          </p:nvPr>
        </p:nvGraphicFramePr>
        <p:xfrm>
          <a:off x="762000" y="2057400"/>
          <a:ext cx="5559425" cy="335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7" name="Equation" r:id="rId3" imgW="2908080" imgH="1752480" progId="Equation.DSMT4">
                  <p:embed/>
                </p:oleObj>
              </mc:Choice>
              <mc:Fallback>
                <p:oleObj name="Equation" r:id="rId3" imgW="2908080" imgH="1752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057400"/>
                        <a:ext cx="5559425" cy="335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/>
          <a:lstStyle/>
          <a:p>
            <a:r>
              <a:rPr lang="en-US" dirty="0" smtClean="0"/>
              <a:t>WT3T Model (Drive Train and Aero)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411636"/>
            <a:ext cx="7415716" cy="51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WT3P Model (Pitch Control)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1295400"/>
            <a:ext cx="734704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Wind Worldwide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292334"/>
            <a:ext cx="614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Global Wind 2016 Report, Global Wind Energy Council</a:t>
            </a:r>
            <a:endParaRPr lang="en-US" sz="18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143000"/>
            <a:ext cx="676656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3 Example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Previous WSCC case, with the same line 6 to 9 fault, is modified so gen 3 is represented by a WT3G, WT3E, WT3T, and WT3P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4495800" cy="341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2727702"/>
            <a:ext cx="3437159" cy="304698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Graph at left shows a</a:t>
            </a:r>
            <a:br>
              <a:rPr lang="en-US" dirty="0" smtClean="0"/>
            </a:br>
            <a:r>
              <a:rPr lang="en-US" dirty="0" smtClean="0"/>
              <a:t>zoomed (2 second)</a:t>
            </a:r>
            <a:br>
              <a:rPr lang="en-US" dirty="0" smtClean="0"/>
            </a:br>
            <a:r>
              <a:rPr lang="en-US" dirty="0" smtClean="0"/>
              <a:t>view of the gen 3 </a:t>
            </a:r>
            <a:br>
              <a:rPr lang="en-US" dirty="0" smtClean="0"/>
            </a:br>
            <a:r>
              <a:rPr lang="en-US" dirty="0" smtClean="0"/>
              <a:t>real power output, </a:t>
            </a:r>
            <a:br>
              <a:rPr lang="en-US" dirty="0" smtClean="0"/>
            </a:br>
            <a:r>
              <a:rPr lang="en-US" dirty="0" smtClean="0"/>
              <a:t>with the value falling to </a:t>
            </a:r>
            <a:br>
              <a:rPr lang="en-US" dirty="0" smtClean="0"/>
            </a:br>
            <a:r>
              <a:rPr lang="en-US" dirty="0" smtClean="0"/>
              <a:t>zero during the fault, </a:t>
            </a:r>
            <a:br>
              <a:rPr lang="en-US" dirty="0" smtClean="0"/>
            </a:br>
            <a:r>
              <a:rPr lang="en-US" dirty="0" smtClean="0"/>
              <a:t>and then ramping</a:t>
            </a:r>
            <a:br>
              <a:rPr lang="en-US" dirty="0" smtClean="0"/>
            </a:br>
            <a:r>
              <a:rPr lang="en-US" dirty="0" smtClean="0"/>
              <a:t>back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3 Example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 smtClean="0"/>
              <a:t>Below graphs show the response of the WTG speed and blade 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406065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34" y="2285999"/>
            <a:ext cx="3875766" cy="31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1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</a:t>
            </a:r>
            <a:r>
              <a:rPr lang="en-US" dirty="0" smtClean="0"/>
              <a:t>4 </a:t>
            </a:r>
            <a:r>
              <a:rPr lang="en-US" dirty="0"/>
              <a:t>Converters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4 WTGs pass the entire output of the WTG through the ac-dc-ac converter</a:t>
            </a:r>
          </a:p>
          <a:p>
            <a:r>
              <a:rPr lang="en-US" dirty="0" smtClean="0"/>
              <a:t>Hence the system characteristics are essentially independent of the type of generator</a:t>
            </a:r>
          </a:p>
          <a:p>
            <a:pPr lvl="1"/>
            <a:r>
              <a:rPr lang="en-US" dirty="0" smtClean="0"/>
              <a:t>Because of this decoupling, the generator speed can be as variable as needed</a:t>
            </a:r>
          </a:p>
          <a:p>
            <a:pPr lvl="1"/>
            <a:r>
              <a:rPr lang="en-US" dirty="0" smtClean="0"/>
              <a:t>This allows for different generator technologies, such as permanent magnet synchronous generators (PMSGs)</a:t>
            </a:r>
          </a:p>
          <a:p>
            <a:pPr lvl="1"/>
            <a:r>
              <a:rPr lang="en-US" dirty="0" smtClean="0"/>
              <a:t>Traditionally gearboxes have been used to change the slow wind turbine speed (e.g., 15 rpm) to a more standard generator speed (e.g., 1800 rpm); with Type 4 direct drive technologies can also be used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Siemens SWT-2.3-113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920240"/>
          </a:xfrm>
        </p:spPr>
        <p:txBody>
          <a:bodyPr/>
          <a:lstStyle/>
          <a:p>
            <a:r>
              <a:rPr lang="en-US" dirty="0" smtClean="0"/>
              <a:t>The Siemens-2.3-113 is a 2.3 MW WTG that has a rotor diameter of 113m.  It is a gearless design based on a compact permanent magnet generator</a:t>
            </a:r>
          </a:p>
          <a:p>
            <a:pPr lvl="1"/>
            <a:r>
              <a:rPr lang="en-US" dirty="0" smtClean="0"/>
              <a:t>No excitation power, slip rings or excitation control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8194" name="Picture 2" descr="http://www.siemens.com/press/pool/de/pressebilder/2011/renewable_energy/300dpi/soere201103-02_300dp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3276600"/>
            <a:ext cx="585216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61722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Image: www.siemens.com/press/pool/de/pressebilder/2011/renewable_energy/300dpi/soere201103-02_300dpi.jpg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5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WTG4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1280160"/>
            <a:ext cx="7543800" cy="470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096000"/>
            <a:ext cx="668869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Very similar to the WTG3, except there is no X"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</a:t>
            </a:r>
            <a:r>
              <a:rPr lang="en-US" dirty="0" smtClean="0"/>
              <a:t>4 </a:t>
            </a:r>
            <a:r>
              <a:rPr lang="en-US" dirty="0"/>
              <a:t>Reactive Power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13434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280160"/>
            <a:ext cx="7239000" cy="492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6205665"/>
            <a:ext cx="7321107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Also similar to the Type 3's, as are the other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Photovoltaic (PV)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Photovoltaic definition</a:t>
            </a:r>
            <a:r>
              <a:rPr lang="en-US" dirty="0"/>
              <a:t>- a material or device that is capable of converting the energy contained in photons of light into an electrical voltage and </a:t>
            </a:r>
            <a:r>
              <a:rPr lang="en-US" dirty="0" smtClean="0"/>
              <a:t>current</a:t>
            </a:r>
          </a:p>
          <a:p>
            <a:r>
              <a:rPr lang="en-US" dirty="0" smtClean="0"/>
              <a:t>Solar cells are diodes, creating dc power, which in grid applications is converted to ac by an inverter</a:t>
            </a:r>
          </a:p>
          <a:p>
            <a:r>
              <a:rPr lang="en-US" dirty="0" smtClean="0"/>
              <a:t>For terrestrial applications, the capacity factor is limited by night, relative movement of the sun, the atmosphere, clouds, shading,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 ballpark figure for Illinois is 18%</a:t>
            </a:r>
          </a:p>
          <a:p>
            <a:pPr lvl="1"/>
            <a:r>
              <a:rPr lang="en-US" dirty="0" smtClean="0"/>
              <a:t>"One sun" is defined a 1 kw/m</a:t>
            </a:r>
            <a:r>
              <a:rPr lang="en-US" baseline="30000" dirty="0" smtClean="0"/>
              <a:t>2</a:t>
            </a:r>
            <a:r>
              <a:rPr lang="en-US" dirty="0" smtClean="0"/>
              <a:t>,which is the maximum insolation the reaches the surface of the earth (sun right overhead)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Annual Insolation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5" name="Picture 2" descr="http://sosenergy.com/solar/map_pv_us_annual_may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1128"/>
            <a:ext cx="67056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66687" y="1905000"/>
            <a:ext cx="2024913" cy="310854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capacity</a:t>
            </a:r>
            <a:br>
              <a:rPr lang="en-US" dirty="0" smtClean="0"/>
            </a:br>
            <a:r>
              <a:rPr lang="en-US" dirty="0" smtClean="0"/>
              <a:t>factor is</a:t>
            </a:r>
            <a:br>
              <a:rPr lang="en-US" dirty="0" smtClean="0"/>
            </a:br>
            <a:r>
              <a:rPr lang="en-US" dirty="0" smtClean="0"/>
              <a:t>roughly this</a:t>
            </a:r>
            <a:br>
              <a:rPr lang="en-US" dirty="0" smtClean="0"/>
            </a:br>
            <a:r>
              <a:rPr lang="en-US" dirty="0" smtClean="0"/>
              <a:t>number</a:t>
            </a:r>
            <a:br>
              <a:rPr lang="en-US" dirty="0" smtClean="0"/>
            </a:br>
            <a:r>
              <a:rPr lang="en-US" dirty="0" smtClean="0"/>
              <a:t>divided by</a:t>
            </a:r>
            <a:br>
              <a:rPr lang="en-US" dirty="0" smtClean="0"/>
            </a:br>
            <a:r>
              <a:rPr lang="en-US" dirty="0" smtClean="0"/>
              <a:t>24 hours</a:t>
            </a:r>
            <a:br>
              <a:rPr lang="en-US" dirty="0" smtClean="0"/>
            </a:br>
            <a:r>
              <a:rPr lang="en-US" dirty="0" smtClean="0"/>
              <a:t>per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Worldwide Annual Insolation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6" name="Picture 2" descr="http://howto.altestore.com/images/article/world_solar_insolation_data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8" b="-40"/>
          <a:stretch/>
        </p:blipFill>
        <p:spPr bwMode="auto">
          <a:xfrm>
            <a:off x="609600" y="1355230"/>
            <a:ext cx="777240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76524"/>
            <a:ext cx="89376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3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Solar Generated Electricity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1770" y="6172200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https://upload.wikimedia.org/wikipedia/commons/4/4e/US_Monthly_Solar_Power_Generation.svg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49</a:t>
            </a:fld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8" t="17503" r="36176" b="14163"/>
          <a:stretch/>
        </p:blipFill>
        <p:spPr bwMode="auto">
          <a:xfrm>
            <a:off x="501769" y="1524000"/>
            <a:ext cx="78950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34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Wind Worldwide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310699"/>
            <a:ext cx="614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Global Wind 2016 Report, Global Wind Energy Council</a:t>
            </a:r>
            <a:endParaRPr lang="en-US" sz="18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190059"/>
            <a:ext cx="667512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02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PV can be Quite Intermittent </a:t>
            </a:r>
            <a:br>
              <a:rPr lang="en-US" dirty="0"/>
            </a:br>
            <a:r>
              <a:rPr lang="en-US" dirty="0"/>
              <a:t>Because of Clouds</a:t>
            </a:r>
          </a:p>
        </p:txBody>
      </p:sp>
      <p:pic>
        <p:nvPicPr>
          <p:cNvPr id="4" name="Picture 2" descr="http://www.megawattsf.com/images/CEIC_08_04_sp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1600200"/>
            <a:ext cx="6820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1243631"/>
            <a:ext cx="2334293" cy="440120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Intermittency</a:t>
            </a:r>
            <a:br>
              <a:rPr lang="en-US" dirty="0" smtClean="0"/>
            </a:br>
            <a:r>
              <a:rPr lang="en-US" dirty="0" smtClean="0"/>
              <a:t>can be reduced</a:t>
            </a:r>
            <a:br>
              <a:rPr lang="en-US" dirty="0" smtClean="0"/>
            </a:br>
            <a:r>
              <a:rPr lang="en-US" dirty="0" smtClean="0"/>
              <a:t>some when</a:t>
            </a:r>
            <a:br>
              <a:rPr lang="en-US" dirty="0" smtClean="0"/>
            </a:br>
            <a:r>
              <a:rPr lang="en-US" dirty="0" smtClean="0"/>
              <a:t>PV is </a:t>
            </a:r>
            <a:br>
              <a:rPr lang="en-US" dirty="0" smtClean="0"/>
            </a:br>
            <a:r>
              <a:rPr lang="en-US" dirty="0" smtClean="0"/>
              <a:t>distributed</a:t>
            </a:r>
            <a:br>
              <a:rPr lang="en-US" dirty="0" smtClean="0"/>
            </a:br>
            <a:r>
              <a:rPr lang="en-US" dirty="0" smtClean="0"/>
              <a:t>over a larger </a:t>
            </a:r>
            <a:br>
              <a:rPr lang="en-US" dirty="0" smtClean="0"/>
            </a:br>
            <a:r>
              <a:rPr lang="en-US" dirty="0" smtClean="0"/>
              <a:t>region; key</a:t>
            </a:r>
            <a:br>
              <a:rPr lang="en-US" dirty="0" smtClean="0"/>
            </a:br>
            <a:r>
              <a:rPr lang="en-US" dirty="0" smtClean="0"/>
              <a:t>issue is </a:t>
            </a:r>
            <a:br>
              <a:rPr lang="en-US" dirty="0" smtClean="0"/>
            </a:br>
            <a:r>
              <a:rPr lang="en-US" dirty="0" smtClean="0"/>
              <a:t>correlation</a:t>
            </a:r>
            <a:br>
              <a:rPr lang="en-US" dirty="0" smtClean="0"/>
            </a:br>
            <a:r>
              <a:rPr lang="en-US" dirty="0" smtClean="0"/>
              <a:t>across an area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214" y="6072755"/>
            <a:ext cx="6835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Image: http://www.megawattsf.com/gridstorage/gridstorage.htm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50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91452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Solar 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3368040"/>
          </a:xfrm>
        </p:spPr>
        <p:txBody>
          <a:bodyPr/>
          <a:lstStyle/>
          <a:p>
            <a:r>
              <a:rPr lang="en-US" dirty="0" smtClean="0"/>
              <a:t>Since a large portion of the solar PV is distributed in small installations in the distribution system (e.g., residential rooftop), solar PV modeling is divided into two categories</a:t>
            </a:r>
          </a:p>
          <a:p>
            <a:pPr lvl="1"/>
            <a:r>
              <a:rPr lang="en-US" dirty="0" smtClean="0"/>
              <a:t> Central station, which is considered a single generation plant</a:t>
            </a:r>
          </a:p>
          <a:p>
            <a:pPr lvl="1"/>
            <a:r>
              <a:rPr lang="en-US" dirty="0" smtClean="0"/>
              <a:t>As part of the load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Station PV System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The below block diagram shows the overall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905000"/>
            <a:ext cx="758952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" y="608595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"Generic Solar Photovoltaic System Dynamic Simulation Model Specification," WECC Renewable Energy Modeling Task Force, Sept. 2012 (same source for figures on the next three slides)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885622"/>
            <a:ext cx="7802136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Solar PV has no inertia, and in contrast to wind there</a:t>
            </a:r>
            <a:br>
              <a:rPr lang="en-US" dirty="0" smtClean="0"/>
            </a:br>
            <a:r>
              <a:rPr lang="en-US" dirty="0" smtClean="0"/>
              <a:t>is not even the ability to mimic an inertia response since</a:t>
            </a:r>
            <a:br>
              <a:rPr lang="en-US" dirty="0" smtClean="0"/>
            </a:br>
            <a:r>
              <a:rPr lang="en-US" dirty="0" smtClean="0"/>
              <a:t>there is no energy storage in the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Station PV System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The generator model is similar to the Type 4 wind model, which is not surprising since this is modeling the converter operation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2584342"/>
            <a:ext cx="6117956" cy="363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3119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"Generic Solar Photovoltaic System Dynamic Simulation Model Specification," WECC Renewable Energy Modeling Task Force, Sept.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PV System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PV in the distribution system is usually operated at unity power factor</a:t>
            </a:r>
          </a:p>
          <a:p>
            <a:pPr lvl="1"/>
            <a:r>
              <a:rPr lang="en-US" dirty="0" smtClean="0"/>
              <a:t>There is research investigating the benefits of changing this</a:t>
            </a:r>
          </a:p>
          <a:p>
            <a:pPr lvl="1"/>
            <a:r>
              <a:rPr lang="en-US" dirty="0"/>
              <a:t>IEEE Std 1547 </a:t>
            </a:r>
            <a:r>
              <a:rPr lang="en-US" dirty="0" smtClean="0"/>
              <a:t>now allows both non-unity power factor and </a:t>
            </a:r>
            <a:r>
              <a:rPr lang="en-US" smtClean="0"/>
              <a:t>voltage regulation</a:t>
            </a:r>
            <a:endParaRPr lang="en-US" dirty="0" smtClean="0"/>
          </a:p>
          <a:p>
            <a:pPr lvl="1"/>
            <a:r>
              <a:rPr lang="en-US" dirty="0" smtClean="0"/>
              <a:t>A simple model is just as negative constant power load</a:t>
            </a:r>
          </a:p>
          <a:p>
            <a:r>
              <a:rPr lang="en-US" dirty="0" smtClean="0"/>
              <a:t>An issue is tripping on abnormal frequency or voltage conditions</a:t>
            </a:r>
          </a:p>
          <a:p>
            <a:pPr lvl="1"/>
            <a:r>
              <a:rPr lang="en-US" dirty="0" smtClean="0"/>
              <a:t>IEEE Std 1547 says, "The </a:t>
            </a:r>
            <a:r>
              <a:rPr lang="en-US" dirty="0"/>
              <a:t>DR unit shall cease to energize the Area EPS for faults on the Area EPS circuit to which </a:t>
            </a:r>
            <a:r>
              <a:rPr lang="en-US" dirty="0" smtClean="0"/>
              <a:t>it is </a:t>
            </a:r>
            <a:r>
              <a:rPr lang="en-US" dirty="0"/>
              <a:t>connected</a:t>
            </a:r>
            <a:r>
              <a:rPr lang="en-US" dirty="0" smtClean="0"/>
              <a:t>.”  (note EPS is electric power system)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PV System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issue is tripping on abnormal frequency or voltage </a:t>
            </a:r>
            <a:r>
              <a:rPr lang="en-US" dirty="0" smtClean="0"/>
              <a:t>conditions (from IEEE 1547-2003, </a:t>
            </a:r>
            <a:r>
              <a:rPr lang="en-US" smtClean="0"/>
              <a:t>2014 amendment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This is a key safety requirement!</a:t>
            </a:r>
          </a:p>
          <a:p>
            <a:pPr lvl="1"/>
            <a:r>
              <a:rPr lang="en-US" dirty="0" smtClean="0"/>
              <a:t>Units need to disconnect if the voltage is &lt; 0.45 pu in 0.16 seconds, in 1 second between 0.45 and 0.6 pu, in 2 seconds if between 0.6 and 0.88 pu; also in 1 second if between 1.1 and 1.2, and in 0.16 seconds if higher</a:t>
            </a:r>
          </a:p>
          <a:p>
            <a:pPr lvl="1"/>
            <a:r>
              <a:rPr lang="en-US" dirty="0" smtClean="0"/>
              <a:t>Units need to disconnect in 0.16 seconds if the frequency is  &gt; 62 or less than 57 Hz; in 2 seconds if &gt; 60.5 or &lt; 59.5</a:t>
            </a:r>
          </a:p>
          <a:p>
            <a:pPr lvl="1"/>
            <a:r>
              <a:rPr lang="en-US" dirty="0" smtClean="0"/>
              <a:t>Reconnection is after minutes</a:t>
            </a:r>
          </a:p>
          <a:p>
            <a:pPr lvl="1"/>
            <a:r>
              <a:rPr lang="en-US" dirty="0" smtClean="0"/>
              <a:t>Values are defaults; different values can be used through mutual agreement between EPS and DR operator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Vestas Wind Systems Stock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1005840"/>
          </a:xfrm>
        </p:spPr>
        <p:txBody>
          <a:bodyPr/>
          <a:lstStyle/>
          <a:p>
            <a:r>
              <a:rPr lang="en-US" dirty="0" smtClean="0"/>
              <a:t>Vestas’s stock has increased by more than 15times from their 2012/2013 lows!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2193985"/>
            <a:ext cx="603504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0800" y="2057400"/>
            <a:ext cx="2438400" cy="39703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Their price</a:t>
            </a:r>
            <a:br>
              <a:rPr lang="en-US" dirty="0" smtClean="0"/>
            </a:br>
            <a:r>
              <a:rPr lang="en-US" dirty="0" smtClean="0"/>
              <a:t>fell significantly</a:t>
            </a:r>
            <a:br>
              <a:rPr lang="en-US" dirty="0" smtClean="0"/>
            </a:br>
            <a:r>
              <a:rPr lang="en-US" dirty="0" smtClean="0"/>
              <a:t>in November</a:t>
            </a:r>
            <a:br>
              <a:rPr lang="en-US" dirty="0" smtClean="0"/>
            </a:br>
            <a:r>
              <a:rPr lang="en-US" dirty="0" smtClean="0"/>
              <a:t>due to increased</a:t>
            </a:r>
            <a:br>
              <a:rPr lang="en-US" dirty="0" smtClean="0"/>
            </a:br>
            <a:r>
              <a:rPr lang="en-US" dirty="0" smtClean="0"/>
              <a:t>competition</a:t>
            </a:r>
            <a:br>
              <a:rPr lang="en-US" dirty="0" smtClean="0"/>
            </a:br>
            <a:r>
              <a:rPr lang="en-US" dirty="0" smtClean="0"/>
              <a:t>in wind power</a:t>
            </a:r>
            <a:br>
              <a:rPr lang="en-US" dirty="0" smtClean="0"/>
            </a:br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12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US Wind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62484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roduction tax credit of $24/MWh being phased  out </a:t>
            </a:r>
          </a:p>
          <a:p>
            <a:pPr lvl="1"/>
            <a:r>
              <a:rPr lang="en-US" dirty="0" smtClean="0"/>
              <a:t>100% in 2016, 80% in 2017, 60% in 2018, 40% in 2019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474438"/>
            <a:ext cx="504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American Wind Energy Association 2017 Third Quarter Market Report</a:t>
            </a:r>
            <a:endParaRPr lang="en-US" sz="12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2629" y="2438400"/>
            <a:ext cx="7620000" cy="396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19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Installed Capacity by State:</a:t>
            </a:r>
            <a:br>
              <a:rPr lang="en-US" dirty="0" smtClean="0"/>
            </a:br>
            <a:r>
              <a:rPr lang="en-US" dirty="0" smtClean="0"/>
              <a:t>Texas Continues to Dominate!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219199"/>
            <a:ext cx="7391400" cy="52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6474438"/>
            <a:ext cx="504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American Wind Energy Association 2017 Third Quarter Market Report</a:t>
            </a:r>
            <a:endParaRPr lang="en-US" sz="1200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66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Farm and Wind-Related Plant Locations</a:t>
            </a:r>
            <a:endParaRPr lang="en-US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447800"/>
            <a:ext cx="7848600" cy="468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248400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http://gis.awea.org/arcgisportal/apps/webappviewer/index.html?id=eed1ec3b624742f8b18280e6aa73e8ec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41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35362</TotalTime>
  <Words>2522</Words>
  <Application>Microsoft Office PowerPoint</Application>
  <PresentationFormat>On-screen Show (4:3)</PresentationFormat>
  <Paragraphs>262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Symbol</vt:lpstr>
      <vt:lpstr>Times New Roman</vt:lpstr>
      <vt:lpstr>Wingdings</vt:lpstr>
      <vt:lpstr>Naeove~1</vt:lpstr>
      <vt:lpstr>Equation</vt:lpstr>
      <vt:lpstr>ECEN 667  Power System Stability</vt:lpstr>
      <vt:lpstr>Announcements</vt:lpstr>
      <vt:lpstr>Renewable Resource Modeling</vt:lpstr>
      <vt:lpstr>Growth in Wind Worldwide</vt:lpstr>
      <vt:lpstr>Growth in Wind Worldwide</vt:lpstr>
      <vt:lpstr>Vestas Wind Systems Stock Price</vt:lpstr>
      <vt:lpstr>Growth in US Wind </vt:lpstr>
      <vt:lpstr>2016 Installed Capacity by State: Texas Continues to Dominate!</vt:lpstr>
      <vt:lpstr>Wind Farm and Wind-Related Plant Locations</vt:lpstr>
      <vt:lpstr>State Renewable Portfolio Standards</vt:lpstr>
      <vt:lpstr>US Wind Resources</vt:lpstr>
      <vt:lpstr>Global Wind Speed 50m Map</vt:lpstr>
      <vt:lpstr>Wind Map Texas– 80m Height</vt:lpstr>
      <vt:lpstr>Power in the Wind</vt:lpstr>
      <vt:lpstr>Wind Turbine Height and Size</vt:lpstr>
      <vt:lpstr>Extracted Power </vt:lpstr>
      <vt:lpstr>Example: GE 1.5 and 1.6  MW Turbines</vt:lpstr>
      <vt:lpstr>Wind Farms (or Parks)</vt:lpstr>
      <vt:lpstr>Economies of Scale</vt:lpstr>
      <vt:lpstr>Wind Energy Economics</vt:lpstr>
      <vt:lpstr>Offshore Wind</vt:lpstr>
      <vt:lpstr>Offshore Wind Installations</vt:lpstr>
      <vt:lpstr>Offshore: Advantages and Disadvantages</vt:lpstr>
      <vt:lpstr>Types of Wind Turbines for Power Flow and Transient Stability</vt:lpstr>
      <vt:lpstr>Types of Wind Turbines for Power Flow and Transient Stability</vt:lpstr>
      <vt:lpstr>Generic Modeling Approach</vt:lpstr>
      <vt:lpstr>Wind Turbine Issues</vt:lpstr>
      <vt:lpstr>Low Voltage Ride Through (LVRT)</vt:lpstr>
      <vt:lpstr>Type 3: Doubly Fed Asynchronous Generators (DFAG)</vt:lpstr>
      <vt:lpstr>Overall Type 3 WTG Model</vt:lpstr>
      <vt:lpstr>Type 3 Converters</vt:lpstr>
      <vt:lpstr>Type 3 WT3G Converter Model</vt:lpstr>
      <vt:lpstr>Type 3 Converters</vt:lpstr>
      <vt:lpstr>Type 3 Reactive Power Control</vt:lpstr>
      <vt:lpstr>Aerodynamics</vt:lpstr>
      <vt:lpstr>Aerodynamics</vt:lpstr>
      <vt:lpstr>Simplified Aerodynamics Model</vt:lpstr>
      <vt:lpstr>WT3T Model (Drive Train and Aero)</vt:lpstr>
      <vt:lpstr>WT3P Model (Pitch Control)</vt:lpstr>
      <vt:lpstr>Type 3 Example Case</vt:lpstr>
      <vt:lpstr>Type 3 Example Case</vt:lpstr>
      <vt:lpstr>Type 4 Converters</vt:lpstr>
      <vt:lpstr>Example: Siemens SWT-2.3-113</vt:lpstr>
      <vt:lpstr>Type WTG4 Model </vt:lpstr>
      <vt:lpstr>Type 4 Reactive Power Control</vt:lpstr>
      <vt:lpstr>Solar Photovoltaic (PV)</vt:lpstr>
      <vt:lpstr>US Annual Insolation</vt:lpstr>
      <vt:lpstr>Worldwide Annual Insolation</vt:lpstr>
      <vt:lpstr>US Solar Generated Electricity</vt:lpstr>
      <vt:lpstr>Solar PV can be Quite Intermittent  Because of Clouds</vt:lpstr>
      <vt:lpstr>Modeling Solar PV</vt:lpstr>
      <vt:lpstr>Central Station PV System Modeling</vt:lpstr>
      <vt:lpstr>Central Station PV System Modeling</vt:lpstr>
      <vt:lpstr>Distributed PV System Modeling</vt:lpstr>
      <vt:lpstr>Distributed PV System Modeling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ECEN667_2017_Lect26</dc:title>
  <dc:creator>Tom Overbye</dc:creator>
  <cp:lastModifiedBy>Idehen, Ikponmwosa</cp:lastModifiedBy>
  <cp:revision>1876</cp:revision>
  <cp:lastPrinted>2017-10-26T15:42:37Z</cp:lastPrinted>
  <dcterms:created xsi:type="dcterms:W3CDTF">1995-06-02T22:12:36Z</dcterms:created>
  <dcterms:modified xsi:type="dcterms:W3CDTF">2017-12-05T21:41:53Z</dcterms:modified>
</cp:coreProperties>
</file>