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58"/>
  </p:notesMasterIdLst>
  <p:handoutMasterIdLst>
    <p:handoutMasterId r:id="rId59"/>
  </p:handoutMasterIdLst>
  <p:sldIdLst>
    <p:sldId id="258" r:id="rId2"/>
    <p:sldId id="320" r:id="rId3"/>
    <p:sldId id="401" r:id="rId4"/>
    <p:sldId id="402" r:id="rId5"/>
    <p:sldId id="403" r:id="rId6"/>
    <p:sldId id="406" r:id="rId7"/>
    <p:sldId id="407" r:id="rId8"/>
    <p:sldId id="408" r:id="rId9"/>
    <p:sldId id="411" r:id="rId10"/>
    <p:sldId id="409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55" r:id="rId55"/>
    <p:sldId id="456" r:id="rId56"/>
    <p:sldId id="457" r:id="rId5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257300" indent="-3429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257300" indent="-3429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257300" indent="-3429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BB51EA-48A4-4916-A419-BC45393201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3" y="0"/>
            <a:ext cx="9101137" cy="9572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1111250"/>
            <a:ext cx="4362450" cy="545465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/>
            </a:lvl1pPr>
            <a:lvl2pPr marL="800100" indent="-342900">
              <a:buClrTx/>
              <a:buFont typeface="Arial" panose="020B0604020202020204" pitchFamily="34" charset="0"/>
              <a:buChar char="•"/>
              <a:defRPr/>
            </a:lvl2pPr>
            <a:lvl3pPr marL="1257300" indent="-342900">
              <a:buClrTx/>
              <a:buFont typeface="Arial" panose="020B0604020202020204" pitchFamily="34" charset="0"/>
              <a:buChar char="•"/>
              <a:defRPr/>
            </a:lvl3pPr>
            <a:lvl4pPr marL="1714500" indent="-342900">
              <a:buClrTx/>
              <a:buFont typeface="Arial" panose="020B0604020202020204" pitchFamily="34" charset="0"/>
              <a:buChar char="•"/>
              <a:defRPr/>
            </a:lvl4pPr>
            <a:lvl5pPr marL="2171700" indent="-3429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111250"/>
            <a:ext cx="4362450" cy="545465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257300" indent="-3429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  <p:sldLayoutId id="2147483735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4.bp.blogspot.com/-9g6rjqRAD0I/ToXk6oQSRUI/AAAAAAAAApY/-4th5mJTvDY/s1600/SingleBus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3.bp.blogspot.com/-yBG8xB2VDog/ToXlwGl-CbI/AAAAAAAAApc/4v4fTK9Ixbc/s1600/MainandTransferBu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3.bp.blogspot.com/-9Se44Ew3i_c/ToXmQZRcZzI/AAAAAAAAApg/al1E7kRV1L0/s1600/DoubleBusDoubleBreaker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1E0000"/>
                </a:solidFill>
                <a:latin typeface="Arial" panose="020B0604020202020204" pitchFamily="34" charset="0"/>
                <a:cs typeface="Arial" pitchFamily="34" charset="0"/>
              </a:rPr>
              <a:t>Lecture 8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: Advanced Power Flow, </a:t>
            </a:r>
            <a:r>
              <a:rPr lang="en-US" sz="3200" b="1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 Elimination, Sparse </a:t>
            </a:r>
            <a:r>
              <a:rPr lang="en-US" sz="3200" b="1" dirty="0" smtClean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sz="3200" b="1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approach to modeling systems with large numbers of ZBRs (zero branch </a:t>
            </a:r>
            <a:r>
              <a:rPr lang="en-US" dirty="0" err="1"/>
              <a:t>reactances</a:t>
            </a:r>
            <a:r>
              <a:rPr lang="en-US" dirty="0"/>
              <a:t>, such as from circuit breakers) is to just assume a small reactance and solve</a:t>
            </a:r>
          </a:p>
          <a:p>
            <a:pPr lvl="1"/>
            <a:r>
              <a:rPr lang="en-US" dirty="0"/>
              <a:t>This results in lots of buses and branches, resulting in a much larger problem</a:t>
            </a:r>
          </a:p>
          <a:p>
            <a:pPr lvl="1"/>
            <a:r>
              <a:rPr lang="en-US" dirty="0"/>
              <a:t>This can cause numerical problems in the solution</a:t>
            </a:r>
          </a:p>
          <a:p>
            <a:r>
              <a:rPr lang="en-US" dirty="0"/>
              <a:t>The alterative is to consolidate the nodes that are connected by ZBRs into a smaller number of buses</a:t>
            </a:r>
          </a:p>
          <a:p>
            <a:pPr lvl="1"/>
            <a:r>
              <a:rPr lang="en-US" dirty="0"/>
              <a:t>After solution all nodes have the same voltage; use logic to determine the device flows</a:t>
            </a:r>
          </a:p>
        </p:txBody>
      </p:sp>
    </p:spTree>
    <p:extLst>
      <p:ext uri="{BB962C8B-B14F-4D97-AF65-F5344CB8AC3E}">
        <p14:creationId xmlns:p14="http://schemas.microsoft.com/office/powerpoint/2010/main" val="3206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717" b="7655"/>
          <a:stretch/>
        </p:blipFill>
        <p:spPr>
          <a:xfrm>
            <a:off x="228600" y="1298331"/>
            <a:ext cx="8013174" cy="310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411838"/>
            <a:ext cx="8229600" cy="1200329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Case name is </a:t>
            </a:r>
            <a:r>
              <a:rPr lang="en-US" sz="2400" b="1" dirty="0" smtClean="0">
                <a:solidFill>
                  <a:srgbClr val="1E0000"/>
                </a:solidFill>
              </a:rPr>
              <a:t>FT_11Node</a:t>
            </a:r>
            <a:r>
              <a:rPr lang="en-US" sz="2400" dirty="0" smtClean="0">
                <a:solidFill>
                  <a:srgbClr val="1E0000"/>
                </a:solidFill>
              </a:rPr>
              <a:t>.  PowerWorld consolidates nodes (buses) into super buses; available in the Model Explorer: Solution, Details, </a:t>
            </a:r>
            <a:r>
              <a:rPr lang="en-US" sz="2400" dirty="0" err="1" smtClean="0">
                <a:solidFill>
                  <a:srgbClr val="1E0000"/>
                </a:solidFill>
              </a:rPr>
              <a:t>Superbuses</a:t>
            </a:r>
            <a:r>
              <a:rPr lang="en-US" sz="2400" dirty="0" smtClean="0">
                <a:solidFill>
                  <a:srgbClr val="1E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78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879" b="4514"/>
          <a:stretch/>
        </p:blipFill>
        <p:spPr>
          <a:xfrm>
            <a:off x="422031" y="1447800"/>
            <a:ext cx="8305800" cy="3383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215" y="5029200"/>
            <a:ext cx="8575431" cy="1200329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 there is ambiguity on how much power is flowing in each device in the ring bus (assuming each device really has essentially no impedance)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28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Linear System Solution: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A problem that occurs in many is fields is the solution of linear systems </a:t>
            </a:r>
            <a:r>
              <a:rPr lang="en-US" b="1" dirty="0"/>
              <a:t>Ax = b</a:t>
            </a:r>
            <a:r>
              <a:rPr lang="en-US" dirty="0"/>
              <a:t> where </a:t>
            </a:r>
            <a:r>
              <a:rPr lang="en-US" b="1" dirty="0"/>
              <a:t>A</a:t>
            </a:r>
            <a:r>
              <a:rPr lang="en-US" dirty="0"/>
              <a:t> is an n by n matrix with elements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, and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n-vectors with elements x</a:t>
            </a:r>
            <a:r>
              <a:rPr lang="en-US" baseline="-25000" dirty="0"/>
              <a:t>i</a:t>
            </a:r>
            <a:r>
              <a:rPr lang="en-US" dirty="0"/>
              <a:t> and b</a:t>
            </a:r>
            <a:r>
              <a:rPr lang="en-US" baseline="-25000" dirty="0"/>
              <a:t>i</a:t>
            </a:r>
            <a:r>
              <a:rPr lang="en-US" dirty="0"/>
              <a:t> respectively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In power systems we are particularly interested in systems when n is relatively large and </a:t>
            </a:r>
            <a:r>
              <a:rPr lang="en-US" b="1" dirty="0"/>
              <a:t>A</a:t>
            </a:r>
            <a:r>
              <a:rPr lang="en-US" dirty="0"/>
              <a:t> is sparse</a:t>
            </a:r>
          </a:p>
          <a:p>
            <a:pPr marL="747713" lvl="1" indent="-461963">
              <a:spcBef>
                <a:spcPct val="0"/>
              </a:spcBef>
            </a:pPr>
            <a:r>
              <a:rPr lang="en-US" dirty="0"/>
              <a:t>How large is large is changing 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A matrix is sparse if a large percentage of its elements have zero values</a:t>
            </a:r>
            <a:endParaRPr lang="en-US" sz="2400" dirty="0"/>
          </a:p>
          <a:p>
            <a:pPr marL="461963" indent="-461963">
              <a:spcBef>
                <a:spcPct val="0"/>
              </a:spcBef>
            </a:pPr>
            <a:r>
              <a:rPr lang="en-US" dirty="0"/>
              <a:t>Goal is to understand the computational issues (including complexity) associated with the solution of these systems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5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Sparse matrices arise in many areas, and can have domain specific structures</a:t>
            </a:r>
          </a:p>
          <a:p>
            <a:pPr lvl="1"/>
            <a:r>
              <a:rPr lang="en-US" dirty="0"/>
              <a:t>Symmetric matrices</a:t>
            </a:r>
          </a:p>
          <a:p>
            <a:pPr lvl="1"/>
            <a:r>
              <a:rPr lang="en-US" dirty="0"/>
              <a:t>Structurally symmetric matrices</a:t>
            </a:r>
          </a:p>
          <a:p>
            <a:pPr lvl="1"/>
            <a:r>
              <a:rPr lang="en-US" dirty="0" err="1"/>
              <a:t>Tridiagnonal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Banded matrices</a:t>
            </a:r>
          </a:p>
          <a:p>
            <a:r>
              <a:rPr lang="en-US" dirty="0"/>
              <a:t>A good (and free) book on sparse matrices is available at www-users.cs.umn.edu/~</a:t>
            </a:r>
            <a:r>
              <a:rPr lang="en-US" dirty="0" err="1"/>
              <a:t>saad</a:t>
            </a:r>
            <a:r>
              <a:rPr lang="en-US" dirty="0"/>
              <a:t>/IterMethBook_2ndEd.pdf</a:t>
            </a:r>
          </a:p>
          <a:p>
            <a:r>
              <a:rPr lang="en-US" dirty="0"/>
              <a:t>ECEN 615 is focused on problems in the electric power domain; it is not a general sparse matrix course</a:t>
            </a:r>
          </a:p>
          <a:p>
            <a:pPr lvl="1"/>
            <a:r>
              <a:rPr lang="en-US" dirty="0"/>
              <a:t>Much of the early sparse matrix work was done in power!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9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The best known and most widely used method for solving linear systems of algebraic equations is attributed to Gauss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Gaussian elimination avoids having to explicitly determine the inverse of </a:t>
            </a:r>
            <a:r>
              <a:rPr lang="en-US" b="1" dirty="0"/>
              <a:t>A</a:t>
            </a:r>
            <a:r>
              <a:rPr lang="en-US" dirty="0"/>
              <a:t>, which is O(n</a:t>
            </a:r>
            <a:r>
              <a:rPr lang="en-US" baseline="30000" dirty="0"/>
              <a:t>3</a:t>
            </a:r>
            <a:r>
              <a:rPr lang="en-US" dirty="0"/>
              <a:t>)</a:t>
            </a:r>
            <a:endParaRPr lang="en-US" b="1" dirty="0"/>
          </a:p>
          <a:p>
            <a:pPr marL="461963" indent="-461963">
              <a:spcBef>
                <a:spcPct val="0"/>
              </a:spcBef>
            </a:pPr>
            <a:r>
              <a:rPr lang="en-US" dirty="0"/>
              <a:t>Gaussian elimination can be readily applied to sparse matrices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Gaussian elimination leverages the fact that scaling a linear equation does not change its solution, nor does adding on linear equation to another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347864"/>
              </p:ext>
            </p:extLst>
          </p:nvPr>
        </p:nvGraphicFramePr>
        <p:xfrm>
          <a:off x="685800" y="5791200"/>
          <a:ext cx="459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3" imgW="4597200" imgH="431640" progId="Equation.DSMT4">
                  <p:embed/>
                </p:oleObj>
              </mc:Choice>
              <mc:Fallback>
                <p:oleObj name="Equation" r:id="rId3" imgW="45972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91200"/>
                        <a:ext cx="459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7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</a:t>
            </a:r>
            <a:r>
              <a:rPr lang="en-US" dirty="0" smtClean="0"/>
              <a:t>Elimination,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Gaussian elimination is the elementary procedure in which we use the first equation to eliminate the first variable from the last n-1 equations, then we use the new second equation to eliminate the second variable from the last n-2 equations, and so on</a:t>
            </a:r>
          </a:p>
          <a:p>
            <a:pPr marL="461963" indent="-461963">
              <a:spcBef>
                <a:spcPct val="0"/>
              </a:spcBef>
            </a:pPr>
            <a:r>
              <a:rPr lang="en-US" dirty="0"/>
              <a:t>After performing n-1 such eliminations we end up with a triangular system which is easily solved in a backward direction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549640" cy="5044440"/>
          </a:xfrm>
        </p:spPr>
        <p:txBody>
          <a:bodyPr/>
          <a:lstStyle/>
          <a:p>
            <a:pPr marL="461963" indent="-461963"/>
            <a:r>
              <a:rPr lang="en-US" dirty="0"/>
              <a:t>We need to solve </a:t>
            </a:r>
            <a:r>
              <a:rPr lang="en-US" dirty="0" smtClean="0"/>
              <a:t>for </a:t>
            </a:r>
            <a:r>
              <a:rPr lang="en-US" b="1" dirty="0" smtClean="0"/>
              <a:t>x</a:t>
            </a:r>
            <a:r>
              <a:rPr lang="en-US" dirty="0" smtClean="0"/>
              <a:t>  in </a:t>
            </a:r>
            <a:r>
              <a:rPr lang="en-US" dirty="0"/>
              <a:t>the system</a:t>
            </a:r>
          </a:p>
          <a:p>
            <a:pPr marL="461963" indent="-461963"/>
            <a:endParaRPr lang="en-US" dirty="0"/>
          </a:p>
          <a:p>
            <a:pPr marL="461963" indent="-461963"/>
            <a:endParaRPr lang="en-US" dirty="0"/>
          </a:p>
          <a:p>
            <a:pPr marL="461963" indent="-461963"/>
            <a:endParaRPr lang="en-US" dirty="0"/>
          </a:p>
          <a:p>
            <a:pPr marL="461963" indent="-461963"/>
            <a:endParaRPr lang="en-US" dirty="0"/>
          </a:p>
          <a:p>
            <a:pPr marL="461963" indent="-461963">
              <a:spcBef>
                <a:spcPct val="40000"/>
              </a:spcBef>
            </a:pPr>
            <a:r>
              <a:rPr lang="en-US" dirty="0" smtClean="0"/>
              <a:t>The </a:t>
            </a:r>
            <a:r>
              <a:rPr lang="en-US" dirty="0"/>
              <a:t>three elimination steps are given </a:t>
            </a:r>
            <a:r>
              <a:rPr lang="en-US" dirty="0" smtClean="0"/>
              <a:t>on the next slides; for </a:t>
            </a:r>
            <a:r>
              <a:rPr lang="en-US" dirty="0"/>
              <a:t>simplicity, we have appended the </a:t>
            </a:r>
            <a:r>
              <a:rPr lang="en-US" dirty="0" err="1"/>
              <a:t>r.h.s</a:t>
            </a:r>
            <a:r>
              <a:rPr lang="en-US" dirty="0"/>
              <a:t>. vector to the matrix </a:t>
            </a:r>
            <a:endParaRPr lang="en-US" dirty="0" smtClean="0"/>
          </a:p>
          <a:p>
            <a:pPr marL="461963" indent="-461963">
              <a:spcBef>
                <a:spcPct val="40000"/>
              </a:spcBef>
            </a:pPr>
            <a:r>
              <a:rPr lang="en-US" dirty="0" smtClean="0"/>
              <a:t>First step is set the diagonal element of row 1 to 1 (i.e., normalize it)</a:t>
            </a:r>
            <a:endParaRPr lang="en-US" dirty="0"/>
          </a:p>
        </p:txBody>
      </p:sp>
      <p:graphicFrame>
        <p:nvGraphicFramePr>
          <p:cNvPr id="406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05996"/>
              </p:ext>
            </p:extLst>
          </p:nvPr>
        </p:nvGraphicFramePr>
        <p:xfrm>
          <a:off x="1447800" y="1828800"/>
          <a:ext cx="58928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Equation" r:id="rId3" imgW="5499000" imgH="2082600" progId="Equation.DSMT4">
                  <p:embed/>
                </p:oleObj>
              </mc:Choice>
              <mc:Fallback>
                <p:oleObj name="Equation" r:id="rId3" imgW="549900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5892800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1, cont.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610600" cy="545465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Eliminate </a:t>
            </a:r>
            <a:r>
              <a:rPr lang="en-US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by </a:t>
            </a:r>
            <a:r>
              <a:rPr lang="en-US" dirty="0"/>
              <a:t>subtracting row </a:t>
            </a:r>
            <a:r>
              <a:rPr lang="en-US" dirty="0">
                <a:latin typeface="Times New Roman" pitchFamily="18" charset="0"/>
              </a:rPr>
              <a:t>1</a:t>
            </a:r>
            <a:r>
              <a:rPr lang="en-US" b="0" dirty="0"/>
              <a:t> </a:t>
            </a:r>
            <a:r>
              <a:rPr lang="en-US" dirty="0"/>
              <a:t>from all the rows below it</a:t>
            </a:r>
          </a:p>
        </p:txBody>
      </p:sp>
      <p:graphicFrame>
        <p:nvGraphicFramePr>
          <p:cNvPr id="521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74540"/>
              </p:ext>
            </p:extLst>
          </p:nvPr>
        </p:nvGraphicFramePr>
        <p:xfrm>
          <a:off x="241300" y="2305050"/>
          <a:ext cx="2755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3" name="Equation" r:id="rId3" imgW="2755800" imgH="825480" progId="Equation.DSMT4">
                  <p:embed/>
                </p:oleObj>
              </mc:Choice>
              <mc:Fallback>
                <p:oleObj name="Equation" r:id="rId3" imgW="275580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305050"/>
                        <a:ext cx="2755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43348"/>
              </p:ext>
            </p:extLst>
          </p:nvPr>
        </p:nvGraphicFramePr>
        <p:xfrm>
          <a:off x="241300" y="4257675"/>
          <a:ext cx="2984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4" name="Equation" r:id="rId5" imgW="2984400" imgH="787320" progId="Equation.DSMT4">
                  <p:embed/>
                </p:oleObj>
              </mc:Choice>
              <mc:Fallback>
                <p:oleObj name="Equation" r:id="rId5" imgW="29844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257675"/>
                        <a:ext cx="2984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3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51763"/>
              </p:ext>
            </p:extLst>
          </p:nvPr>
        </p:nvGraphicFramePr>
        <p:xfrm>
          <a:off x="241300" y="5175250"/>
          <a:ext cx="2908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5" name="Equation" r:id="rId7" imgW="2908080" imgH="787320" progId="Equation.DSMT4">
                  <p:embed/>
                </p:oleObj>
              </mc:Choice>
              <mc:Fallback>
                <p:oleObj name="Equation" r:id="rId7" imgW="29080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5175250"/>
                        <a:ext cx="2908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52686"/>
              </p:ext>
            </p:extLst>
          </p:nvPr>
        </p:nvGraphicFramePr>
        <p:xfrm>
          <a:off x="215900" y="3314700"/>
          <a:ext cx="2844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6" name="Equation" r:id="rId9" imgW="2844720" imgH="812520" progId="Equation.DSMT4">
                  <p:embed/>
                </p:oleObj>
              </mc:Choice>
              <mc:Fallback>
                <p:oleObj name="Equation" r:id="rId9" imgW="28447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314700"/>
                        <a:ext cx="2844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240363"/>
              </p:ext>
            </p:extLst>
          </p:nvPr>
        </p:nvGraphicFramePr>
        <p:xfrm>
          <a:off x="3200400" y="2133600"/>
          <a:ext cx="5581650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7" name="Equation" r:id="rId11" imgW="3479760" imgH="3124080" progId="Equation.DSMT4">
                  <p:embed/>
                </p:oleObj>
              </mc:Choice>
              <mc:Fallback>
                <p:oleObj name="Equation" r:id="rId11" imgW="3479760" imgH="312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5581650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1, cont.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7315200" cy="545465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Eliminate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 by </a:t>
            </a:r>
            <a:r>
              <a:rPr lang="en-US" dirty="0"/>
              <a:t>subtracting row </a:t>
            </a:r>
            <a:r>
              <a:rPr lang="en-US" dirty="0">
                <a:latin typeface="Times New Roman" pitchFamily="18" charset="0"/>
              </a:rPr>
              <a:t>2</a:t>
            </a:r>
            <a:r>
              <a:rPr lang="en-US" b="0" dirty="0"/>
              <a:t> </a:t>
            </a:r>
            <a:r>
              <a:rPr lang="en-US" dirty="0"/>
              <a:t>from all the rows below it</a:t>
            </a:r>
          </a:p>
          <a:p>
            <a:pPr marL="461963" indent="-461963"/>
            <a:endParaRPr lang="en-US" dirty="0"/>
          </a:p>
        </p:txBody>
      </p:sp>
      <p:graphicFrame>
        <p:nvGraphicFramePr>
          <p:cNvPr id="522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10480"/>
              </p:ext>
            </p:extLst>
          </p:nvPr>
        </p:nvGraphicFramePr>
        <p:xfrm>
          <a:off x="322262" y="2320925"/>
          <a:ext cx="279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" name="Equation" r:id="rId3" imgW="2793960" imgH="825480" progId="Equation.DSMT4">
                  <p:embed/>
                </p:oleObj>
              </mc:Choice>
              <mc:Fallback>
                <p:oleObj name="Equation" r:id="rId3" imgW="27939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" y="2320925"/>
                        <a:ext cx="2794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415904"/>
              </p:ext>
            </p:extLst>
          </p:nvPr>
        </p:nvGraphicFramePr>
        <p:xfrm>
          <a:off x="322262" y="3375025"/>
          <a:ext cx="2730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Equation" r:id="rId5" imgW="2730240" imgH="990360" progId="Equation.DSMT4">
                  <p:embed/>
                </p:oleObj>
              </mc:Choice>
              <mc:Fallback>
                <p:oleObj name="Equation" r:id="rId5" imgW="27302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" y="3375025"/>
                        <a:ext cx="2730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15855"/>
              </p:ext>
            </p:extLst>
          </p:nvPr>
        </p:nvGraphicFramePr>
        <p:xfrm>
          <a:off x="322262" y="4822825"/>
          <a:ext cx="2730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Equation" r:id="rId7" imgW="2730240" imgH="990360" progId="Equation.DSMT4">
                  <p:embed/>
                </p:oleObj>
              </mc:Choice>
              <mc:Fallback>
                <p:oleObj name="Equation" r:id="rId7" imgW="27302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" y="4822825"/>
                        <a:ext cx="2730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64776"/>
              </p:ext>
            </p:extLst>
          </p:nvPr>
        </p:nvGraphicFramePr>
        <p:xfrm>
          <a:off x="3276600" y="2209800"/>
          <a:ext cx="4970462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7" name="Equation" r:id="rId9" imgW="3098520" imgH="3124080" progId="Equation.DSMT4">
                  <p:embed/>
                </p:oleObj>
              </mc:Choice>
              <mc:Fallback>
                <p:oleObj name="Equation" r:id="rId9" imgW="3098520" imgH="312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9800"/>
                        <a:ext cx="4970462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7 from the book</a:t>
            </a:r>
          </a:p>
          <a:p>
            <a:r>
              <a:rPr lang="en-US" dirty="0" smtClean="0"/>
              <a:t>Homework 2 is due on Thursday September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1, cont.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153400" cy="5454650"/>
          </a:xfrm>
        </p:spPr>
        <p:txBody>
          <a:bodyPr/>
          <a:lstStyle/>
          <a:p>
            <a:pPr marL="461963" indent="-461963"/>
            <a:r>
              <a:rPr lang="en-US" dirty="0"/>
              <a:t> Elimination of  </a:t>
            </a:r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  from </a:t>
            </a:r>
            <a:r>
              <a:rPr lang="en-US" dirty="0"/>
              <a:t>row </a:t>
            </a:r>
            <a:r>
              <a:rPr lang="en-US" dirty="0">
                <a:latin typeface="Times New Roman" pitchFamily="18" charset="0"/>
              </a:rPr>
              <a:t>3</a:t>
            </a:r>
            <a:r>
              <a:rPr lang="en-US" b="0" dirty="0"/>
              <a:t> </a:t>
            </a:r>
            <a:r>
              <a:rPr lang="en-US" dirty="0"/>
              <a:t>and </a:t>
            </a:r>
            <a:r>
              <a:rPr lang="en-US" dirty="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25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91489"/>
              </p:ext>
            </p:extLst>
          </p:nvPr>
        </p:nvGraphicFramePr>
        <p:xfrm>
          <a:off x="469900" y="4657725"/>
          <a:ext cx="20526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2" name="Equation" r:id="rId3" imgW="2501640" imgH="1218960" progId="Equation.DSMT4">
                  <p:embed/>
                </p:oleObj>
              </mc:Choice>
              <mc:Fallback>
                <p:oleObj name="Equation" r:id="rId3" imgW="250164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657725"/>
                        <a:ext cx="20526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9260"/>
              </p:ext>
            </p:extLst>
          </p:nvPr>
        </p:nvGraphicFramePr>
        <p:xfrm>
          <a:off x="2743200" y="1752600"/>
          <a:ext cx="5608638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3" name="Equation" r:id="rId5" imgW="3187440" imgH="3124080" progId="Equation.DSMT4">
                  <p:embed/>
                </p:oleObj>
              </mc:Choice>
              <mc:Fallback>
                <p:oleObj name="Equation" r:id="rId5" imgW="3187440" imgH="312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52600"/>
                        <a:ext cx="5608638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1, cont.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134350" cy="51206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Then, we solve for  x by “going backwards”,    i.e., using </a:t>
            </a:r>
            <a:r>
              <a:rPr lang="en-US" dirty="0" smtClean="0"/>
              <a:t>back substitution</a:t>
            </a:r>
            <a:r>
              <a:rPr lang="en-US" dirty="0"/>
              <a:t>: </a:t>
            </a:r>
          </a:p>
        </p:txBody>
      </p:sp>
      <p:graphicFrame>
        <p:nvGraphicFramePr>
          <p:cNvPr id="526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450590"/>
              </p:ext>
            </p:extLst>
          </p:nvPr>
        </p:nvGraphicFramePr>
        <p:xfrm>
          <a:off x="1557338" y="4006850"/>
          <a:ext cx="6946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2" name="Equation" r:id="rId3" imgW="6946560" imgH="825480" progId="Equation.DSMT4">
                  <p:embed/>
                </p:oleObj>
              </mc:Choice>
              <mc:Fallback>
                <p:oleObj name="Equation" r:id="rId3" imgW="69465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4006850"/>
                        <a:ext cx="6946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480644"/>
              </p:ext>
            </p:extLst>
          </p:nvPr>
        </p:nvGraphicFramePr>
        <p:xfrm>
          <a:off x="3886200" y="23622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3" name="Equation" r:id="rId5" imgW="1828800" imgH="457200" progId="Equation.DSMT4">
                  <p:embed/>
                </p:oleObj>
              </mc:Choice>
              <mc:Fallback>
                <p:oleObj name="Equation" r:id="rId5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62200"/>
                        <a:ext cx="182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794713"/>
              </p:ext>
            </p:extLst>
          </p:nvPr>
        </p:nvGraphicFramePr>
        <p:xfrm>
          <a:off x="2376488" y="3203575"/>
          <a:ext cx="6057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Equation" r:id="rId7" imgW="6057720" imgH="457200" progId="Equation.DSMT4">
                  <p:embed/>
                </p:oleObj>
              </mc:Choice>
              <mc:Fallback>
                <p:oleObj name="Equation" r:id="rId7" imgW="6057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203575"/>
                        <a:ext cx="6057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6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57651"/>
              </p:ext>
            </p:extLst>
          </p:nvPr>
        </p:nvGraphicFramePr>
        <p:xfrm>
          <a:off x="307975" y="5105400"/>
          <a:ext cx="8166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5" name="Equation" r:id="rId9" imgW="8165880" imgH="825480" progId="Equation.DSMT4">
                  <p:embed/>
                </p:oleObj>
              </mc:Choice>
              <mc:Fallback>
                <p:oleObj name="Equation" r:id="rId9" imgW="816588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5105400"/>
                        <a:ext cx="8166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Decomposition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549640" cy="45872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In this example, we have:</a:t>
            </a:r>
          </a:p>
          <a:p>
            <a:pPr marL="1025525" lvl="1" indent="-449263">
              <a:spcBef>
                <a:spcPct val="0"/>
              </a:spcBef>
              <a:buClr>
                <a:srgbClr val="040404"/>
              </a:buClr>
            </a:pPr>
            <a:r>
              <a:rPr lang="en-US" dirty="0" err="1"/>
              <a:t>triangularized</a:t>
            </a:r>
            <a:r>
              <a:rPr lang="en-US" dirty="0"/>
              <a:t>  the original matrix by  		 Gaussian elimination using column elimination</a:t>
            </a:r>
          </a:p>
          <a:p>
            <a:pPr marL="1025525" lvl="1" indent="-449263">
              <a:spcBef>
                <a:spcPct val="0"/>
              </a:spcBef>
            </a:pPr>
            <a:r>
              <a:rPr lang="en-US" dirty="0"/>
              <a:t>then, we used </a:t>
            </a:r>
            <a:r>
              <a:rPr lang="en-US" dirty="0" smtClean="0"/>
              <a:t>back substitution </a:t>
            </a:r>
            <a:r>
              <a:rPr lang="en-US" dirty="0"/>
              <a:t>to solve the       </a:t>
            </a:r>
            <a:r>
              <a:rPr lang="en-US" dirty="0" err="1"/>
              <a:t>triangularized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  <a:p>
            <a:pPr marL="625475" indent="-449263">
              <a:spcBef>
                <a:spcPct val="0"/>
              </a:spcBef>
            </a:pPr>
            <a:r>
              <a:rPr lang="en-US" dirty="0" smtClean="0"/>
              <a:t>The following slides present a general scheme for triangular decomposition by Gaussian elimination</a:t>
            </a:r>
          </a:p>
          <a:p>
            <a:pPr marL="625475" indent="-449263">
              <a:spcBef>
                <a:spcPct val="0"/>
              </a:spcBef>
            </a:pPr>
            <a:r>
              <a:rPr lang="en-US" dirty="0" smtClean="0"/>
              <a:t>The assumption is that </a:t>
            </a:r>
            <a:r>
              <a:rPr lang="en-US" b="1" dirty="0" smtClean="0"/>
              <a:t>A</a:t>
            </a:r>
            <a:r>
              <a:rPr lang="en-US" dirty="0" smtClean="0"/>
              <a:t> is a nonsingular matrix (hence its inverse exists)</a:t>
            </a:r>
          </a:p>
          <a:p>
            <a:pPr marL="625475" indent="-449263">
              <a:spcBef>
                <a:spcPct val="0"/>
              </a:spcBef>
            </a:pPr>
            <a:r>
              <a:rPr lang="en-US" dirty="0" smtClean="0"/>
              <a:t>Gaussian elimination also requires the diagonals to be nonzero; this can be achieved through ordering</a:t>
            </a:r>
          </a:p>
          <a:p>
            <a:pPr marL="625475" indent="-449263">
              <a:spcBef>
                <a:spcPct val="0"/>
              </a:spcBef>
            </a:pPr>
            <a:r>
              <a:rPr lang="en-US" dirty="0" smtClean="0"/>
              <a:t>If </a:t>
            </a:r>
            <a:r>
              <a:rPr lang="en-US" b="1" dirty="0" smtClean="0"/>
              <a:t>b</a:t>
            </a:r>
            <a:r>
              <a:rPr lang="en-US" dirty="0" smtClean="0"/>
              <a:t> is zero then we have a trivial solution </a:t>
            </a:r>
            <a:r>
              <a:rPr lang="en-US" b="1" dirty="0" smtClean="0"/>
              <a:t>x </a:t>
            </a:r>
            <a:r>
              <a:rPr lang="en-US" dirty="0" smtClean="0"/>
              <a:t>= </a:t>
            </a:r>
            <a:r>
              <a:rPr lang="en-US" b="1" dirty="0" smtClean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9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 smtClean="0"/>
              <a:t>Triangular Decomposition</a:t>
            </a:r>
            <a:endParaRPr lang="en-US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8305800" cy="52730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800" dirty="0"/>
              <a:t>We form the matrix </a:t>
            </a:r>
            <a:r>
              <a:rPr lang="en-US" sz="2800" b="1" dirty="0" err="1" smtClean="0"/>
              <a:t>A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  using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b</a:t>
            </a:r>
            <a:r>
              <a:rPr lang="en-US" sz="2800" dirty="0" smtClean="0"/>
              <a:t> with</a:t>
            </a:r>
            <a:endParaRPr lang="en-US" sz="2800" dirty="0"/>
          </a:p>
          <a:p>
            <a:pPr marL="461963" indent="-461963">
              <a:spcBef>
                <a:spcPct val="0"/>
              </a:spcBef>
            </a:pPr>
            <a:endParaRPr lang="en-US" dirty="0"/>
          </a:p>
          <a:p>
            <a:pPr marL="461963" indent="-461963">
              <a:spcBef>
                <a:spcPct val="0"/>
              </a:spcBef>
            </a:pPr>
            <a:endParaRPr lang="en-US" dirty="0"/>
          </a:p>
          <a:p>
            <a:pPr marL="461963" indent="-461963"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pPr marL="461963" indent="-461963"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 marL="461963" indent="-461963"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                       </a:t>
            </a:r>
          </a:p>
          <a:p>
            <a:pPr marL="862013" lvl="1" indent="-461963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62013" lvl="1" indent="-461963"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 marL="862013" lvl="1" indent="-461963"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 marL="862013" lvl="1" indent="-461963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and </a:t>
            </a:r>
            <a:r>
              <a:rPr lang="en-US" dirty="0"/>
              <a:t>show the steps of the </a:t>
            </a:r>
            <a:r>
              <a:rPr lang="en-US" dirty="0" err="1"/>
              <a:t>triangularization</a:t>
            </a:r>
            <a:r>
              <a:rPr lang="en-US" dirty="0"/>
              <a:t> scheme</a:t>
            </a:r>
          </a:p>
        </p:txBody>
      </p:sp>
      <p:graphicFrame>
        <p:nvGraphicFramePr>
          <p:cNvPr id="3922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48637"/>
              </p:ext>
            </p:extLst>
          </p:nvPr>
        </p:nvGraphicFramePr>
        <p:xfrm>
          <a:off x="3962400" y="1905000"/>
          <a:ext cx="372745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" name="Equation" r:id="rId3" imgW="1701720" imgH="1955520" progId="Equation.DSMT4">
                  <p:embed/>
                </p:oleObj>
              </mc:Choice>
              <mc:Fallback>
                <p:oleObj name="Equation" r:id="rId3" imgW="170172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3727450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2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04502"/>
              </p:ext>
            </p:extLst>
          </p:nvPr>
        </p:nvGraphicFramePr>
        <p:xfrm>
          <a:off x="1600200" y="3505200"/>
          <a:ext cx="2141751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1" name="Equation" r:id="rId5" imgW="1917360" imgH="482400" progId="Equation.DSMT4">
                  <p:embed/>
                </p:oleObj>
              </mc:Choice>
              <mc:Fallback>
                <p:oleObj name="Equation" r:id="rId5" imgW="1917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2141751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46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 smtClean="0"/>
              <a:t>Triangular Decomposition, Step 1</a:t>
            </a:r>
            <a:endParaRPr lang="en-US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7848600" cy="4511040"/>
          </a:xfrm>
          <a:noFill/>
          <a:ln/>
        </p:spPr>
        <p:txBody>
          <a:bodyPr lIns="91440" tIns="45720" rIns="91440" bIns="45720">
            <a:normAutofit fontScale="92500" lnSpcReduction="20000"/>
          </a:bodyPr>
          <a:lstStyle/>
          <a:p>
            <a:pPr marL="461963" indent="-461963"/>
            <a:r>
              <a:rPr lang="en-US" sz="2800" dirty="0"/>
              <a:t>Step 1: normalize </a:t>
            </a:r>
            <a:r>
              <a:rPr lang="en-US" sz="2800" dirty="0" smtClean="0"/>
              <a:t>the </a:t>
            </a:r>
            <a:r>
              <a:rPr lang="en-US" sz="2800" dirty="0"/>
              <a:t>first equation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461963" indent="-461963"/>
            <a:endParaRPr lang="en-US" sz="2800" dirty="0"/>
          </a:p>
          <a:p>
            <a:pPr marL="461963" indent="-461963"/>
            <a:endParaRPr lang="en-US" dirty="0"/>
          </a:p>
          <a:p>
            <a:pPr marL="461963" indent="-461963">
              <a:buFont typeface="Wingdings" pitchFamily="2" charset="2"/>
              <a:buNone/>
            </a:pPr>
            <a:r>
              <a:rPr lang="en-US" i="1" dirty="0"/>
              <a:t>				</a:t>
            </a:r>
            <a:endParaRPr lang="en-US" dirty="0">
              <a:latin typeface="Times New Roman" pitchFamily="18" charset="0"/>
            </a:endParaRPr>
          </a:p>
          <a:p>
            <a:pPr marL="461963" indent="-461963">
              <a:buFont typeface="Wingdings" pitchFamily="2" charset="2"/>
              <a:buNone/>
            </a:pPr>
            <a:r>
              <a:rPr lang="en-US" b="0" dirty="0"/>
              <a:t> </a:t>
            </a:r>
          </a:p>
          <a:p>
            <a:pPr marL="461963" indent="-461963">
              <a:buFont typeface="Wingdings" pitchFamily="2" charset="2"/>
              <a:buNone/>
            </a:pPr>
            <a:endParaRPr lang="en-US" dirty="0"/>
          </a:p>
          <a:p>
            <a:pPr marL="461963" indent="-461963">
              <a:buFont typeface="Wingdings" pitchFamily="2" charset="2"/>
              <a:buNone/>
            </a:pPr>
            <a:r>
              <a:rPr lang="en-US" b="0" dirty="0"/>
              <a:t>                                     </a:t>
            </a:r>
            <a:r>
              <a:rPr lang="en-US" i="1" dirty="0"/>
              <a:t> </a:t>
            </a:r>
            <a:endParaRPr lang="en-US" dirty="0">
              <a:latin typeface="Times New Roman" pitchFamily="18" charset="0"/>
            </a:endParaRPr>
          </a:p>
          <a:p>
            <a:pPr marL="461963" indent="-461963"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397335" name="Object 2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42339575"/>
              </p:ext>
            </p:extLst>
          </p:nvPr>
        </p:nvGraphicFramePr>
        <p:xfrm>
          <a:off x="1447800" y="1752600"/>
          <a:ext cx="4435475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Equation" r:id="rId3" imgW="4216320" imgH="2108160" progId="Equation.DSMT4">
                  <p:embed/>
                </p:oleObj>
              </mc:Choice>
              <mc:Fallback>
                <p:oleObj name="Equation" r:id="rId3" imgW="421632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4435475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Decomposition, </a:t>
            </a: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a) eliminate x</a:t>
            </a:r>
            <a:r>
              <a:rPr lang="en-US" baseline="-25000" dirty="0"/>
              <a:t>1</a:t>
            </a:r>
            <a:r>
              <a:rPr lang="en-US" dirty="0"/>
              <a:t> from row 2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Step 2: b</a:t>
            </a:r>
            <a:r>
              <a:rPr lang="en-US" dirty="0"/>
              <a:t>) normalize the second equation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19166"/>
              </p:ext>
            </p:extLst>
          </p:nvPr>
        </p:nvGraphicFramePr>
        <p:xfrm>
          <a:off x="1295400" y="1905000"/>
          <a:ext cx="5054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Equation" r:id="rId3" imgW="5054600" imgH="520700" progId="Equation.DSMT4">
                  <p:embed/>
                </p:oleObj>
              </mc:Choice>
              <mc:Fallback>
                <p:oleObj name="Equation" r:id="rId3" imgW="5054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5000"/>
                        <a:ext cx="5054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73055"/>
              </p:ext>
            </p:extLst>
          </p:nvPr>
        </p:nvGraphicFramePr>
        <p:xfrm>
          <a:off x="1295400" y="2514600"/>
          <a:ext cx="292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Equation" r:id="rId5" imgW="2921000" imgH="520700" progId="Equation.DSMT4">
                  <p:embed/>
                </p:oleObj>
              </mc:Choice>
              <mc:Fallback>
                <p:oleObj name="Equation" r:id="rId5" imgW="29210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292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804618"/>
              </p:ext>
            </p:extLst>
          </p:nvPr>
        </p:nvGraphicFramePr>
        <p:xfrm>
          <a:off x="1295400" y="4114800"/>
          <a:ext cx="41052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Equation" r:id="rId7" imgW="3784320" imgH="1066680" progId="Equation.DSMT4">
                  <p:embed/>
                </p:oleObj>
              </mc:Choice>
              <mc:Fallback>
                <p:oleObj name="Equation" r:id="rId7" imgW="378432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4105275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7688"/>
              </p:ext>
            </p:extLst>
          </p:nvPr>
        </p:nvGraphicFramePr>
        <p:xfrm>
          <a:off x="1295400" y="5181600"/>
          <a:ext cx="19018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Equation" r:id="rId9" imgW="1663560" imgH="1066680" progId="Equation.DSMT4">
                  <p:embed/>
                </p:oleObj>
              </mc:Choice>
              <mc:Fallback>
                <p:oleObj name="Equation" r:id="rId9" imgW="16635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81600"/>
                        <a:ext cx="19018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4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Decomposition, Step 2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and we end up at the end of step </a:t>
            </a:r>
            <a:r>
              <a:rPr lang="en-US" dirty="0">
                <a:latin typeface="Times New Roman" pitchFamily="18" charset="0"/>
              </a:rPr>
              <a:t>2</a:t>
            </a:r>
            <a:r>
              <a:rPr lang="en-US" dirty="0"/>
              <a:t> with </a:t>
            </a:r>
          </a:p>
        </p:txBody>
      </p:sp>
      <p:graphicFrame>
        <p:nvGraphicFramePr>
          <p:cNvPr id="530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83972"/>
              </p:ext>
            </p:extLst>
          </p:nvPr>
        </p:nvGraphicFramePr>
        <p:xfrm>
          <a:off x="457200" y="1905000"/>
          <a:ext cx="8140700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Equation" r:id="rId3" imgW="2222280" imgH="1726920" progId="Equation.DSMT4">
                  <p:embed/>
                </p:oleObj>
              </mc:Choice>
              <mc:Fallback>
                <p:oleObj name="Equation" r:id="rId3" imgW="2222280" imgH="1726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8140700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9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/>
              <a:t>Triangular Decomposition, 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8153400" cy="5454650"/>
          </a:xfrm>
        </p:spPr>
        <p:txBody>
          <a:bodyPr>
            <a:normAutofit fontScale="70000" lnSpcReduction="20000"/>
          </a:bodyPr>
          <a:lstStyle/>
          <a:p>
            <a:pPr marL="461963" indent="-461963"/>
            <a:r>
              <a:rPr lang="en-US" sz="2800" dirty="0"/>
              <a:t>Step 3: a) </a:t>
            </a:r>
            <a:r>
              <a:rPr lang="en-US" sz="2800" dirty="0" smtClean="0"/>
              <a:t>eliminate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and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from </a:t>
            </a:r>
            <a:r>
              <a:rPr lang="en-US" sz="2800" dirty="0"/>
              <a:t>row 3: </a:t>
            </a:r>
            <a:endParaRPr lang="en-US" sz="2800" dirty="0" smtClean="0"/>
          </a:p>
          <a:p>
            <a:pPr marL="461963" indent="-461963"/>
            <a:endParaRPr lang="en-US" sz="2800" dirty="0"/>
          </a:p>
          <a:p>
            <a:pPr marL="461963" indent="-461963"/>
            <a:endParaRPr lang="en-US" sz="2800" dirty="0" smtClean="0"/>
          </a:p>
          <a:p>
            <a:pPr marL="461963" indent="-461963"/>
            <a:endParaRPr lang="en-US" sz="2800" dirty="0"/>
          </a:p>
          <a:p>
            <a:pPr marL="461963" indent="-461963"/>
            <a:endParaRPr lang="en-US" sz="2800" dirty="0" smtClean="0"/>
          </a:p>
          <a:p>
            <a:pPr marL="461963" indent="-461963"/>
            <a:endParaRPr lang="en-US" sz="2800" dirty="0"/>
          </a:p>
          <a:p>
            <a:pPr marL="461963" lvl="1" indent="-461963">
              <a:buFontTx/>
              <a:buChar char="•"/>
            </a:pPr>
            <a:endParaRPr lang="en-US" dirty="0" smtClean="0"/>
          </a:p>
          <a:p>
            <a:pPr marL="461963" lvl="1" indent="-461963">
              <a:buFontTx/>
              <a:buChar char="•"/>
            </a:pPr>
            <a:endParaRPr lang="en-US" dirty="0"/>
          </a:p>
          <a:p>
            <a:pPr marL="461963" lvl="1" indent="-461963">
              <a:buFontTx/>
              <a:buChar char="•"/>
            </a:pPr>
            <a:endParaRPr lang="en-US" dirty="0" smtClean="0"/>
          </a:p>
          <a:p>
            <a:pPr marL="461963" lvl="1" indent="-461963">
              <a:buFontTx/>
              <a:buChar char="•"/>
            </a:pPr>
            <a:r>
              <a:rPr lang="en-US" dirty="0" smtClean="0"/>
              <a:t>Step 3: b</a:t>
            </a:r>
            <a:r>
              <a:rPr lang="en-US" dirty="0"/>
              <a:t>) normalize the third equation:</a:t>
            </a:r>
          </a:p>
          <a:p>
            <a:pPr marL="461963" indent="-461963"/>
            <a:endParaRPr lang="en-US" sz="2800" dirty="0"/>
          </a:p>
          <a:p>
            <a:pPr marL="461963" indent="-461963"/>
            <a:endParaRPr lang="en-US" sz="2800" dirty="0"/>
          </a:p>
          <a:p>
            <a:pPr marL="461963" indent="-461963">
              <a:buFont typeface="Wingdings" pitchFamily="2" charset="2"/>
              <a:buNone/>
            </a:pPr>
            <a:endParaRPr lang="en-US" dirty="0"/>
          </a:p>
          <a:p>
            <a:pPr marL="461963" indent="-461963">
              <a:buFont typeface="Wingdings" pitchFamily="2" charset="2"/>
              <a:buNone/>
            </a:pPr>
            <a:endParaRPr lang="en-US" dirty="0"/>
          </a:p>
          <a:p>
            <a:pPr marL="461963" indent="-461963">
              <a:buFont typeface="Wingdings" pitchFamily="2" charset="2"/>
              <a:buNone/>
            </a:pPr>
            <a:endParaRPr lang="en-US" dirty="0"/>
          </a:p>
          <a:p>
            <a:pPr marL="461963" indent="-461963">
              <a:buFont typeface="Wingdings" pitchFamily="2" charset="2"/>
              <a:buNone/>
            </a:pPr>
            <a:r>
              <a:rPr lang="en-US" dirty="0"/>
              <a:t>                </a:t>
            </a:r>
          </a:p>
          <a:p>
            <a:pPr marL="461963" indent="-461963">
              <a:spcBef>
                <a:spcPct val="40000"/>
              </a:spcBef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  <p:graphicFrame>
        <p:nvGraphicFramePr>
          <p:cNvPr id="411675" name="Object 27"/>
          <p:cNvGraphicFramePr>
            <a:graphicFrameLocks noChangeAspect="1"/>
          </p:cNvGraphicFramePr>
          <p:nvPr>
            <p:extLst/>
          </p:nvPr>
        </p:nvGraphicFramePr>
        <p:xfrm>
          <a:off x="884238" y="2763838"/>
          <a:ext cx="6794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Equation" r:id="rId3" imgW="6794280" imgH="520560" progId="Equation.DSMT4">
                  <p:embed/>
                </p:oleObj>
              </mc:Choice>
              <mc:Fallback>
                <p:oleObj name="Equation" r:id="rId3" imgW="67942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763838"/>
                        <a:ext cx="6794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76" name="Object 28"/>
          <p:cNvGraphicFramePr>
            <a:graphicFrameLocks noChangeAspect="1"/>
          </p:cNvGraphicFramePr>
          <p:nvPr>
            <p:extLst/>
          </p:nvPr>
        </p:nvGraphicFramePr>
        <p:xfrm>
          <a:off x="1302798" y="1645908"/>
          <a:ext cx="612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9" name="Equation" r:id="rId5" imgW="6121080" imgH="520560" progId="Equation.DSMT4">
                  <p:embed/>
                </p:oleObj>
              </mc:Choice>
              <mc:Fallback>
                <p:oleObj name="Equation" r:id="rId5" imgW="61210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798" y="1645908"/>
                        <a:ext cx="612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80" name="Object 32"/>
          <p:cNvGraphicFramePr>
            <a:graphicFrameLocks noChangeAspect="1"/>
          </p:cNvGraphicFramePr>
          <p:nvPr>
            <p:extLst/>
          </p:nvPr>
        </p:nvGraphicFramePr>
        <p:xfrm>
          <a:off x="1249532" y="2166608"/>
          <a:ext cx="3098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Equation" r:id="rId7" imgW="3098520" imgH="520560" progId="Equation.DSMT4">
                  <p:embed/>
                </p:oleObj>
              </mc:Choice>
              <mc:Fallback>
                <p:oleObj name="Equation" r:id="rId7" imgW="30985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532" y="2166608"/>
                        <a:ext cx="3098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81" name="Object 33"/>
          <p:cNvGraphicFramePr>
            <a:graphicFrameLocks noChangeAspect="1"/>
          </p:cNvGraphicFramePr>
          <p:nvPr>
            <p:extLst/>
          </p:nvPr>
        </p:nvGraphicFramePr>
        <p:xfrm>
          <a:off x="928688" y="3371044"/>
          <a:ext cx="3352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1" name="Equation" r:id="rId9" imgW="3352680" imgH="520560" progId="Equation.DSMT4">
                  <p:embed/>
                </p:oleObj>
              </mc:Choice>
              <mc:Fallback>
                <p:oleObj name="Equation" r:id="rId9" imgW="33526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371044"/>
                        <a:ext cx="3352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85888" y="4218694"/>
          <a:ext cx="5791200" cy="102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2" name="Equation" r:id="rId11" imgW="5257800" imgH="1054080" progId="Equation.DSMT4">
                  <p:embed/>
                </p:oleObj>
              </mc:Choice>
              <mc:Fallback>
                <p:oleObj name="Equation" r:id="rId11" imgW="525780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218694"/>
                        <a:ext cx="5791200" cy="1029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5357163"/>
          <a:ext cx="1828800" cy="102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Equation" r:id="rId13" imgW="1777680" imgH="1066680" progId="Equation.DSMT4">
                  <p:embed/>
                </p:oleObj>
              </mc:Choice>
              <mc:Fallback>
                <p:oleObj name="Equation" r:id="rId13" imgW="17776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57163"/>
                        <a:ext cx="1828800" cy="1027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3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/>
              <a:t>Triangular Decomposition, Step 3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7810500" cy="545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and we have the system at the end of step 3</a:t>
            </a:r>
          </a:p>
        </p:txBody>
      </p:sp>
      <p:graphicFrame>
        <p:nvGraphicFramePr>
          <p:cNvPr id="414728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4874833"/>
              </p:ext>
            </p:extLst>
          </p:nvPr>
        </p:nvGraphicFramePr>
        <p:xfrm>
          <a:off x="1709738" y="2100263"/>
          <a:ext cx="5330825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Equation" r:id="rId3" imgW="4914720" imgH="3886200" progId="Equation.DSMT4">
                  <p:embed/>
                </p:oleObj>
              </mc:Choice>
              <mc:Fallback>
                <p:oleObj name="Equation" r:id="rId3" imgW="4914720" imgH="388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2100263"/>
                        <a:ext cx="5330825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/>
              <a:t>Triangular Decomposition, Step k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9113837" cy="5454650"/>
          </a:xfrm>
        </p:spPr>
        <p:txBody>
          <a:bodyPr/>
          <a:lstStyle/>
          <a:p>
            <a:pPr marL="461963" indent="-461963"/>
            <a:r>
              <a:rPr lang="en-US" sz="2800" dirty="0"/>
              <a:t>In general, we have </a:t>
            </a:r>
            <a:r>
              <a:rPr lang="en-US" sz="2800" dirty="0" smtClean="0"/>
              <a:t>for step 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>
                <a:latin typeface="Times New Roman" pitchFamily="18" charset="0"/>
              </a:rPr>
              <a:t>a)</a:t>
            </a:r>
            <a:r>
              <a:rPr lang="en-US" sz="2800" dirty="0" smtClean="0"/>
              <a:t>  </a:t>
            </a:r>
            <a:r>
              <a:rPr lang="en-US" sz="2800" dirty="0"/>
              <a:t>eliminate   </a:t>
            </a:r>
            <a:r>
              <a:rPr lang="en-US" sz="2800" dirty="0" smtClean="0"/>
              <a:t>                        from row k: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b) normalize the </a:t>
            </a:r>
            <a:r>
              <a:rPr lang="en-US" sz="2800" dirty="0" err="1" smtClean="0"/>
              <a:t>k</a:t>
            </a:r>
            <a:r>
              <a:rPr lang="en-US" sz="2800" baseline="30000" dirty="0" err="1" smtClean="0"/>
              <a:t>th</a:t>
            </a:r>
            <a:r>
              <a:rPr lang="en-US" sz="2800" dirty="0" smtClean="0"/>
              <a:t> equation:</a:t>
            </a:r>
            <a:endParaRPr lang="en-US" sz="2800" i="1" dirty="0"/>
          </a:p>
        </p:txBody>
      </p:sp>
      <p:graphicFrame>
        <p:nvGraphicFramePr>
          <p:cNvPr id="41679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3337"/>
              </p:ext>
            </p:extLst>
          </p:nvPr>
        </p:nvGraphicFramePr>
        <p:xfrm>
          <a:off x="838200" y="2286000"/>
          <a:ext cx="77422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3" name="Equation" r:id="rId3" imgW="7277040" imgH="520560" progId="Equation.DSMT4">
                  <p:embed/>
                </p:oleObj>
              </mc:Choice>
              <mc:Fallback>
                <p:oleObj name="Equation" r:id="rId3" imgW="7277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77422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25969"/>
              </p:ext>
            </p:extLst>
          </p:nvPr>
        </p:nvGraphicFramePr>
        <p:xfrm>
          <a:off x="2743200" y="1752600"/>
          <a:ext cx="22542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4" name="Equation" r:id="rId5" imgW="2044440" imgH="482400" progId="Equation.DSMT4">
                  <p:embed/>
                </p:oleObj>
              </mc:Choice>
              <mc:Fallback>
                <p:oleObj name="Equation" r:id="rId5" imgW="2044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52600"/>
                        <a:ext cx="22542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80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93770"/>
              </p:ext>
            </p:extLst>
          </p:nvPr>
        </p:nvGraphicFramePr>
        <p:xfrm>
          <a:off x="838200" y="2971800"/>
          <a:ext cx="78359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5" name="Equation" r:id="rId7" imgW="7340400" imgH="520560" progId="Equation.DSMT4">
                  <p:embed/>
                </p:oleObj>
              </mc:Choice>
              <mc:Fallback>
                <p:oleObj name="Equation" r:id="rId7" imgW="73404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78359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5376835"/>
              </p:ext>
            </p:extLst>
          </p:nvPr>
        </p:nvGraphicFramePr>
        <p:xfrm>
          <a:off x="914400" y="4267200"/>
          <a:ext cx="4851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6" name="Equation" r:id="rId9" imgW="5448240" imgH="1130040" progId="Equation.DSMT4">
                  <p:embed/>
                </p:oleObj>
              </mc:Choice>
              <mc:Fallback>
                <p:oleObj name="Equation" r:id="rId9" imgW="5448240" imgH="1130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48514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31401"/>
              </p:ext>
            </p:extLst>
          </p:nvPr>
        </p:nvGraphicFramePr>
        <p:xfrm>
          <a:off x="914400" y="5257800"/>
          <a:ext cx="22733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Equation" r:id="rId11" imgW="2552400" imgH="1066680" progId="Equation.DSMT4">
                  <p:embed/>
                </p:oleObj>
              </mc:Choice>
              <mc:Fallback>
                <p:oleObj name="Equation" r:id="rId11" imgW="255240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27330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Branch versus Node Breaker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615440"/>
          </a:xfrm>
        </p:spPr>
        <p:txBody>
          <a:bodyPr/>
          <a:lstStyle/>
          <a:p>
            <a:r>
              <a:rPr lang="en-US" dirty="0"/>
              <a:t>Due to a variety of issues during the 1970’s and 1980’s the real-time operations and planning stages of power systems adopted different modeling approaches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9420" y="2826544"/>
            <a:ext cx="4128380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Planning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Use simplified bus/branch model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PC approach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Use of files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Stand-alone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826544"/>
            <a:ext cx="480060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Real-Time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Operations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Use detailed node/breaker model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EMS system as a set of integrated applications and processes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Real-time operating system</a:t>
            </a:r>
          </a:p>
          <a:p>
            <a:pPr marL="228600" indent="-228600"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Real-time databases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257800"/>
            <a:ext cx="7429500" cy="830997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pPr marL="947738" lvl="1" indent="-514350">
              <a:spcBef>
                <a:spcPts val="600"/>
              </a:spcBef>
            </a:pPr>
            <a:r>
              <a:rPr lang="en-US" sz="2400" dirty="0">
                <a:solidFill>
                  <a:srgbClr val="1E0000"/>
                </a:solidFill>
              </a:rPr>
              <a:t>Entire data sets and software tools developed around these two distinct power system models</a:t>
            </a:r>
          </a:p>
        </p:txBody>
      </p:sp>
    </p:spTree>
    <p:extLst>
      <p:ext uri="{BB962C8B-B14F-4D97-AF65-F5344CB8AC3E}">
        <p14:creationId xmlns:p14="http://schemas.microsoft.com/office/powerpoint/2010/main" val="41264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Triangular Decomposition:</a:t>
            </a:r>
            <a:br>
              <a:rPr lang="en-US" dirty="0" smtClean="0"/>
            </a:br>
            <a:r>
              <a:rPr lang="en-US" dirty="0" smtClean="0"/>
              <a:t>Upper Triangular Matrix</a:t>
            </a:r>
            <a:endParaRPr lang="en-US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8321040" cy="4968240"/>
          </a:xfrm>
        </p:spPr>
        <p:txBody>
          <a:bodyPr/>
          <a:lstStyle/>
          <a:p>
            <a:r>
              <a:rPr lang="en-US" dirty="0" smtClean="0"/>
              <a:t>and </a:t>
            </a:r>
            <a:r>
              <a:rPr lang="en-US" dirty="0"/>
              <a:t>proceed in this manner until we obtain the upper triangular matrix (the </a:t>
            </a:r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derived </a:t>
            </a:r>
            <a:r>
              <a:rPr lang="en-US" dirty="0"/>
              <a:t>system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dirty="0"/>
              <a:t>:</a:t>
            </a:r>
          </a:p>
        </p:txBody>
      </p:sp>
      <p:graphicFrame>
        <p:nvGraphicFramePr>
          <p:cNvPr id="428046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58073015"/>
              </p:ext>
            </p:extLst>
          </p:nvPr>
        </p:nvGraphicFramePr>
        <p:xfrm>
          <a:off x="2362200" y="2438400"/>
          <a:ext cx="4687888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Equation" r:id="rId3" imgW="4711680" imgH="3886200" progId="Equation.DSMT4">
                  <p:embed/>
                </p:oleObj>
              </mc:Choice>
              <mc:Fallback>
                <p:oleObj name="Equation" r:id="rId3" imgW="4711680" imgH="388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4687888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Decomposition</a:t>
            </a:r>
            <a:endParaRPr lang="en-US" dirty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365761" y="1280161"/>
            <a:ext cx="7787640" cy="45872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Note that in the scheme presented, unlike in the </a:t>
            </a:r>
            <a:r>
              <a:rPr lang="en-US" dirty="0" smtClean="0"/>
              <a:t>first example</a:t>
            </a:r>
            <a:r>
              <a:rPr lang="en-US" dirty="0"/>
              <a:t>, we triangularly decompose the system by eliminating </a:t>
            </a:r>
            <a:r>
              <a:rPr lang="en-US" dirty="0" smtClean="0"/>
              <a:t>row-wise </a:t>
            </a:r>
            <a:r>
              <a:rPr lang="en-US" dirty="0"/>
              <a:t>rather than </a:t>
            </a:r>
            <a:r>
              <a:rPr lang="en-US" dirty="0" smtClean="0"/>
              <a:t>column-wise</a:t>
            </a:r>
          </a:p>
          <a:p>
            <a:pPr marL="862013" lvl="1" indent="-461963">
              <a:spcBef>
                <a:spcPct val="0"/>
              </a:spcBef>
            </a:pPr>
            <a:r>
              <a:rPr lang="en-US" dirty="0" smtClean="0"/>
              <a:t>In </a:t>
            </a:r>
            <a:r>
              <a:rPr lang="en-US" dirty="0"/>
              <a:t>successive rows we eliminate (reduce to </a:t>
            </a:r>
            <a:r>
              <a:rPr lang="en-US" i="1" dirty="0"/>
              <a:t>0</a:t>
            </a:r>
            <a:r>
              <a:rPr lang="en-US" dirty="0"/>
              <a:t>) each element to the left of the diagonal rather than those below the </a:t>
            </a:r>
            <a:r>
              <a:rPr lang="en-US" dirty="0" smtClean="0"/>
              <a:t>diagonal</a:t>
            </a:r>
          </a:p>
          <a:p>
            <a:pPr marL="862013" lvl="1" indent="-461963">
              <a:spcBef>
                <a:spcPct val="0"/>
              </a:spcBef>
            </a:pPr>
            <a:r>
              <a:rPr lang="en-US" dirty="0" smtClean="0"/>
              <a:t>Either could be used, but row-wise operations will work better for power system sparse matrices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43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 smtClean="0"/>
              <a:t>Solving for X</a:t>
            </a:r>
            <a:endParaRPr lang="en-US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8022590" cy="545465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800" dirty="0"/>
              <a:t>To compute </a:t>
            </a:r>
            <a:r>
              <a:rPr lang="en-US" sz="2800" dirty="0" smtClean="0"/>
              <a:t>x we </a:t>
            </a:r>
            <a:r>
              <a:rPr lang="en-US" sz="2800" dirty="0"/>
              <a:t>perform </a:t>
            </a:r>
            <a:r>
              <a:rPr lang="en-US" sz="2800" dirty="0" smtClean="0"/>
              <a:t>back substitution </a:t>
            </a:r>
            <a:endParaRPr lang="en-US" sz="2800" dirty="0"/>
          </a:p>
          <a:p>
            <a:pPr marL="461963" indent="-461963">
              <a:lnSpc>
                <a:spcPct val="130000"/>
              </a:lnSpc>
            </a:pPr>
            <a:endParaRPr lang="en-US" dirty="0"/>
          </a:p>
        </p:txBody>
      </p:sp>
      <p:graphicFrame>
        <p:nvGraphicFramePr>
          <p:cNvPr id="432146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21874430"/>
              </p:ext>
            </p:extLst>
          </p:nvPr>
        </p:nvGraphicFramePr>
        <p:xfrm>
          <a:off x="762000" y="2743200"/>
          <a:ext cx="7253288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Equation" r:id="rId3" imgW="7353000" imgH="2692080" progId="Equation.DSMT4">
                  <p:embed/>
                </p:oleObj>
              </mc:Choice>
              <mc:Fallback>
                <p:oleObj name="Equation" r:id="rId3" imgW="735300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7253288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4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490298"/>
              </p:ext>
            </p:extLst>
          </p:nvPr>
        </p:nvGraphicFramePr>
        <p:xfrm>
          <a:off x="838200" y="1981200"/>
          <a:ext cx="19192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6" name="Equation" r:id="rId5" imgW="1701720" imgH="952200" progId="Equation.DSMT4">
                  <p:embed/>
                </p:oleObj>
              </mc:Choice>
              <mc:Fallback>
                <p:oleObj name="Equation" r:id="rId5" imgW="170172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191928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50" name="Object 22"/>
          <p:cNvGraphicFramePr>
            <a:graphicFrameLocks noChangeAspect="1"/>
          </p:cNvGraphicFramePr>
          <p:nvPr/>
        </p:nvGraphicFramePr>
        <p:xfrm>
          <a:off x="7816850" y="2424113"/>
          <a:ext cx="354013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Equation" r:id="rId7" imgW="190440" imgH="330120" progId="Equation.DSMT4">
                  <p:embed/>
                </p:oleObj>
              </mc:Choice>
              <mc:Fallback>
                <p:oleObj name="Equation" r:id="rId7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2424113"/>
                        <a:ext cx="354013" cy="308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38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 smtClean="0"/>
              <a:t>Upper Triangular Matrix</a:t>
            </a:r>
            <a:endParaRPr lang="en-US" dirty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1"/>
            <a:ext cx="8702040" cy="51206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dirty="0"/>
              <a:t>The triangular decomposition scheme applied to the matrix </a:t>
            </a:r>
            <a:r>
              <a:rPr lang="en-US" b="1" dirty="0" smtClean="0"/>
              <a:t>A</a:t>
            </a:r>
            <a:r>
              <a:rPr lang="en-US" dirty="0" smtClean="0"/>
              <a:t>  results </a:t>
            </a:r>
            <a:r>
              <a:rPr lang="en-US" dirty="0"/>
              <a:t>in the upper triangular </a:t>
            </a:r>
            <a:r>
              <a:rPr lang="en-US" dirty="0" smtClean="0"/>
              <a:t>matrix </a:t>
            </a:r>
            <a:r>
              <a:rPr lang="en-US" sz="2800" b="1" dirty="0" smtClean="0"/>
              <a:t>U</a:t>
            </a:r>
            <a:r>
              <a:rPr lang="en-US" dirty="0" smtClean="0"/>
              <a:t> with </a:t>
            </a:r>
            <a:r>
              <a:rPr lang="en-US" dirty="0"/>
              <a:t>the </a:t>
            </a:r>
            <a:r>
              <a:rPr lang="en-US" dirty="0" smtClean="0"/>
              <a:t>elements</a:t>
            </a:r>
            <a:br>
              <a:rPr lang="en-US" dirty="0" smtClean="0"/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461963" indent="-461963">
              <a:spcBef>
                <a:spcPct val="0"/>
              </a:spcBef>
            </a:pPr>
            <a:endParaRPr lang="en-US" dirty="0">
              <a:latin typeface="+mj-lt"/>
            </a:endParaRPr>
          </a:p>
          <a:p>
            <a:pPr marL="461963" indent="-461963">
              <a:spcBef>
                <a:spcPct val="0"/>
              </a:spcBef>
            </a:pPr>
            <a:endParaRPr lang="en-US" dirty="0" smtClean="0">
              <a:latin typeface="+mj-lt"/>
            </a:endParaRP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The following theorem is important in the development of the sparse computational scheme </a:t>
            </a:r>
            <a:endParaRPr lang="en-US" dirty="0"/>
          </a:p>
          <a:p>
            <a:pPr marL="461963" indent="-461963">
              <a:lnSpc>
                <a:spcPct val="140000"/>
              </a:lnSpc>
              <a:spcBef>
                <a:spcPct val="0"/>
              </a:spcBef>
            </a:pPr>
            <a:endParaRPr lang="en-US" dirty="0"/>
          </a:p>
          <a:p>
            <a:pPr marL="461963" indent="-461963">
              <a:lnSpc>
                <a:spcPct val="140000"/>
              </a:lnSpc>
              <a:spcBef>
                <a:spcPct val="0"/>
              </a:spcBef>
            </a:pPr>
            <a:endParaRPr lang="en-US" dirty="0"/>
          </a:p>
          <a:p>
            <a:pPr marL="461963" indent="-461963">
              <a:lnSpc>
                <a:spcPct val="140000"/>
              </a:lnSpc>
              <a:spcBef>
                <a:spcPct val="0"/>
              </a:spcBef>
            </a:pPr>
            <a:endParaRPr lang="en-US" dirty="0"/>
          </a:p>
        </p:txBody>
      </p:sp>
      <p:graphicFrame>
        <p:nvGraphicFramePr>
          <p:cNvPr id="43624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10773"/>
              </p:ext>
            </p:extLst>
          </p:nvPr>
        </p:nvGraphicFramePr>
        <p:xfrm>
          <a:off x="1371600" y="2819400"/>
          <a:ext cx="3276600" cy="238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name="Equation" r:id="rId3" imgW="2831760" imgH="2057400" progId="Equation.DSMT4">
                  <p:embed/>
                </p:oleObj>
              </mc:Choice>
              <mc:Fallback>
                <p:oleObj name="Equation" r:id="rId3" imgW="283176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3276600" cy="238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 smtClean="0"/>
              <a:t>LU Decomposition Theorem</a:t>
            </a:r>
            <a:endParaRPr lang="en-US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8625840" cy="504444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800" dirty="0"/>
              <a:t>Any nonsingular matrix </a:t>
            </a:r>
            <a:r>
              <a:rPr lang="en-US" sz="2800" b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/>
              <a:t>has the following factorization:</a:t>
            </a:r>
          </a:p>
          <a:p>
            <a:pPr marL="461963" indent="-461963"/>
            <a:endParaRPr lang="en-US" dirty="0"/>
          </a:p>
          <a:p>
            <a:pPr marL="461963" indent="-461963">
              <a:spcBef>
                <a:spcPct val="60000"/>
              </a:spcBef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800" dirty="0"/>
              <a:t>where </a:t>
            </a:r>
            <a:r>
              <a:rPr lang="en-US" sz="2800" b="1" dirty="0" smtClean="0"/>
              <a:t>U</a:t>
            </a:r>
            <a:r>
              <a:rPr lang="en-US" sz="2800" dirty="0" smtClean="0"/>
              <a:t> could be the upper triangular matrix previously developed (with 1’s on its diagonals) and </a:t>
            </a:r>
            <a:r>
              <a:rPr lang="en-US" sz="2800" b="1" dirty="0" smtClean="0"/>
              <a:t>L</a:t>
            </a:r>
            <a:r>
              <a:rPr lang="en-US" sz="2800" dirty="0" smtClean="0"/>
              <a:t> is a lower triangular matrix defined by</a:t>
            </a:r>
            <a:endParaRPr lang="en-US" sz="2800" dirty="0"/>
          </a:p>
        </p:txBody>
      </p:sp>
      <p:graphicFrame>
        <p:nvGraphicFramePr>
          <p:cNvPr id="439303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1428163"/>
              </p:ext>
            </p:extLst>
          </p:nvPr>
        </p:nvGraphicFramePr>
        <p:xfrm>
          <a:off x="2743200" y="2417763"/>
          <a:ext cx="16541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Equation" r:id="rId3" imgW="1066680" imgH="304560" progId="Equation.DSMT4">
                  <p:embed/>
                </p:oleObj>
              </mc:Choice>
              <mc:Fallback>
                <p:oleObj name="Equation" r:id="rId3" imgW="1066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17763"/>
                        <a:ext cx="16541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17219"/>
              </p:ext>
            </p:extLst>
          </p:nvPr>
        </p:nvGraphicFramePr>
        <p:xfrm>
          <a:off x="1676400" y="4648200"/>
          <a:ext cx="4124325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7" name="Equation" r:id="rId5" imgW="1511280" imgH="609480" progId="Equation.DSMT4">
                  <p:embed/>
                </p:oleObj>
              </mc:Choice>
              <mc:Fallback>
                <p:oleObj name="Equation" r:id="rId5" imgW="1511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48200"/>
                        <a:ext cx="4124325" cy="167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0" y="3671888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932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09722"/>
              </p:ext>
            </p:extLst>
          </p:nvPr>
        </p:nvGraphicFramePr>
        <p:xfrm>
          <a:off x="4572000" y="4419600"/>
          <a:ext cx="10810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8" name="Equation" r:id="rId7" imgW="406080" imgH="203040" progId="Equation.DSMT4">
                  <p:embed/>
                </p:oleObj>
              </mc:Choice>
              <mc:Fallback>
                <p:oleObj name="Equation" r:id="rId7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19600"/>
                        <a:ext cx="108108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2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64336"/>
              </p:ext>
            </p:extLst>
          </p:nvPr>
        </p:nvGraphicFramePr>
        <p:xfrm>
          <a:off x="4487862" y="5273675"/>
          <a:ext cx="12382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9" name="Equation" r:id="rId9" imgW="419040" imgH="203040" progId="Equation.DSMT4">
                  <p:embed/>
                </p:oleObj>
              </mc:Choice>
              <mc:Fallback>
                <p:oleObj name="Equation" r:id="rId9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2" y="5273675"/>
                        <a:ext cx="123825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 smtClean="0"/>
              <a:t>LU Decomposition Application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8077200" cy="5454650"/>
          </a:xfrm>
        </p:spPr>
        <p:txBody>
          <a:bodyPr/>
          <a:lstStyle/>
          <a:p>
            <a:pPr marL="461963" indent="-461963"/>
            <a:r>
              <a:rPr lang="en-US" dirty="0" smtClean="0"/>
              <a:t>As a result of this theorem we can rewrite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61963" indent="-461963"/>
            <a:r>
              <a:rPr lang="en-US" sz="2800" dirty="0" smtClean="0"/>
              <a:t>Can also be set so </a:t>
            </a:r>
            <a:r>
              <a:rPr lang="en-US" sz="2800" b="1" dirty="0" smtClean="0"/>
              <a:t>U</a:t>
            </a:r>
            <a:r>
              <a:rPr lang="en-US" sz="2800" dirty="0" smtClean="0"/>
              <a:t> has non unity diagonals</a:t>
            </a:r>
            <a:endParaRPr lang="en-US" sz="2800" dirty="0"/>
          </a:p>
          <a:p>
            <a:pPr marL="461963" indent="-461963"/>
            <a:r>
              <a:rPr lang="en-US" sz="2800" dirty="0" smtClean="0"/>
              <a:t>Once </a:t>
            </a:r>
            <a:r>
              <a:rPr lang="en-US" sz="2800" b="1" dirty="0" smtClean="0"/>
              <a:t>A</a:t>
            </a:r>
            <a:r>
              <a:rPr lang="en-US" sz="2800" dirty="0" smtClean="0"/>
              <a:t> has been factored, we can solve for </a:t>
            </a:r>
            <a:r>
              <a:rPr lang="en-US" sz="2800" b="1" dirty="0" smtClean="0"/>
              <a:t>x</a:t>
            </a:r>
            <a:r>
              <a:rPr lang="en-US" sz="2800" dirty="0" smtClean="0"/>
              <a:t> by first solving for </a:t>
            </a:r>
            <a:r>
              <a:rPr lang="en-US" sz="2800" b="1" dirty="0" smtClean="0"/>
              <a:t>y</a:t>
            </a:r>
            <a:r>
              <a:rPr lang="en-US" sz="2800" dirty="0" smtClean="0"/>
              <a:t>, a process known as forward substitution, then solving for </a:t>
            </a:r>
            <a:r>
              <a:rPr lang="en-US" sz="2800" b="1" dirty="0" smtClean="0"/>
              <a:t>x</a:t>
            </a:r>
            <a:r>
              <a:rPr lang="en-US" sz="2800" dirty="0" smtClean="0"/>
              <a:t> in a process known as back substitution</a:t>
            </a:r>
          </a:p>
          <a:p>
            <a:pPr marL="461963" indent="-461963"/>
            <a:r>
              <a:rPr lang="en-US" sz="2800" dirty="0" smtClean="0"/>
              <a:t>In the previous example we can think of </a:t>
            </a:r>
            <a:r>
              <a:rPr lang="en-US" sz="2800" b="1" dirty="0" smtClean="0"/>
              <a:t>L</a:t>
            </a:r>
            <a:r>
              <a:rPr lang="en-US" sz="2800" dirty="0" smtClean="0"/>
              <a:t> as a record of the forward operations preformed on </a:t>
            </a:r>
            <a:r>
              <a:rPr lang="en-US" sz="2800" b="1" dirty="0" smtClean="0"/>
              <a:t>b</a:t>
            </a:r>
            <a:r>
              <a:rPr lang="en-US" sz="2800" dirty="0" smtClean="0"/>
              <a:t>.  </a:t>
            </a:r>
            <a:endParaRPr lang="en-US" sz="2800" dirty="0"/>
          </a:p>
        </p:txBody>
      </p:sp>
      <p:graphicFrame>
        <p:nvGraphicFramePr>
          <p:cNvPr id="4536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34445"/>
              </p:ext>
            </p:extLst>
          </p:nvPr>
        </p:nvGraphicFramePr>
        <p:xfrm>
          <a:off x="2667000" y="1752600"/>
          <a:ext cx="20828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Equation" r:id="rId3" imgW="2082600" imgH="1460160" progId="Equation.DSMT4">
                  <p:embed/>
                </p:oleObj>
              </mc:Choice>
              <mc:Fallback>
                <p:oleObj name="Equation" r:id="rId3" imgW="2082600" imgH="1460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52600"/>
                        <a:ext cx="20828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LDU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previous case we required that the diagonals of </a:t>
            </a:r>
            <a:r>
              <a:rPr lang="en-US" b="1" dirty="0" smtClean="0"/>
              <a:t>U</a:t>
            </a:r>
            <a:r>
              <a:rPr lang="en-US" dirty="0" smtClean="0"/>
              <a:t> be unity, while there was no such restriction on the diagonals of </a:t>
            </a:r>
            <a:r>
              <a:rPr lang="en-US" b="1" dirty="0" smtClean="0"/>
              <a:t>L </a:t>
            </a:r>
          </a:p>
          <a:p>
            <a:r>
              <a:rPr lang="en-US" dirty="0" smtClean="0"/>
              <a:t>An alternative decomposition 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b="1" dirty="0" smtClean="0"/>
              <a:t>D</a:t>
            </a:r>
            <a:r>
              <a:rPr lang="en-US" dirty="0" smtClean="0"/>
              <a:t> is a diagonal matrix, and the lower triangular matrix is modified to require unity for the diagonals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03504813"/>
              </p:ext>
            </p:extLst>
          </p:nvPr>
        </p:nvGraphicFramePr>
        <p:xfrm>
          <a:off x="2286000" y="3352800"/>
          <a:ext cx="23622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Equation" r:id="rId3" imgW="1523880" imgH="838080" progId="Equation.DSMT4">
                  <p:embed/>
                </p:oleObj>
              </mc:Choice>
              <mc:Fallback>
                <p:oleObj name="Equation" r:id="rId3" imgW="1523880" imgH="838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352800"/>
                        <a:ext cx="23622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9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dirty="0" smtClean="0"/>
              <a:t>Symmetric Matrix Factorization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" y="1280160"/>
            <a:ext cx="8422640" cy="5454650"/>
          </a:xfrm>
        </p:spPr>
        <p:txBody>
          <a:bodyPr/>
          <a:lstStyle/>
          <a:p>
            <a:pPr marL="461963" indent="-461963"/>
            <a:r>
              <a:rPr lang="en-US" dirty="0" smtClean="0"/>
              <a:t>The LDU formulation is quite useful for the case of a symmetric matrix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61963" indent="-461963"/>
            <a:endParaRPr lang="en-US" dirty="0" smtClean="0"/>
          </a:p>
          <a:p>
            <a:pPr marL="461963" indent="-461963"/>
            <a:r>
              <a:rPr lang="en-US" dirty="0" smtClean="0"/>
              <a:t>Hence only the upper triangular elements and the diagonal elements need to be stored, reducing storage by almost a factor of 2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endParaRPr lang="en-US" sz="2400" dirty="0"/>
          </a:p>
        </p:txBody>
      </p:sp>
      <p:graphicFrame>
        <p:nvGraphicFramePr>
          <p:cNvPr id="4833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3852"/>
              </p:ext>
            </p:extLst>
          </p:nvPr>
        </p:nvGraphicFramePr>
        <p:xfrm>
          <a:off x="1219200" y="2362200"/>
          <a:ext cx="3962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9" name="Equation" r:id="rId3" imgW="3632040" imgH="2654280" progId="Equation.DSMT4">
                  <p:embed/>
                </p:oleObj>
              </mc:Choice>
              <mc:Fallback>
                <p:oleObj name="Equation" r:id="rId3" imgW="3632040" imgH="2654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3962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Matrix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also some computational benefits from factoring symmetric matrices.  However, since symmetric matrices are not common in power applications, we will not consider them in-depth</a:t>
            </a:r>
          </a:p>
          <a:p>
            <a:r>
              <a:rPr lang="en-US" dirty="0" smtClean="0"/>
              <a:t>However, topologically symmetric sparse matrices are quite common, so those will be our main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immediate problem that can occur with Gaussian elimination is the issue of zeros on the diagonal; for example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problem can be solved by a process known as “pivoting,” which involves the interchange of either both rows and columns (full pivoting) or just the rows (partial pivoting)</a:t>
            </a:r>
          </a:p>
          <a:p>
            <a:pPr lvl="1"/>
            <a:r>
              <a:rPr lang="en-US" dirty="0" smtClean="0"/>
              <a:t>Partial pivoting is much easier to implement, and actually can be shown to work quite well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6278088"/>
              </p:ext>
            </p:extLst>
          </p:nvPr>
        </p:nvGraphicFramePr>
        <p:xfrm>
          <a:off x="2825750" y="2652713"/>
          <a:ext cx="15859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Equation" r:id="rId3" imgW="1307880" imgH="812520" progId="Equation.DSMT4">
                  <p:embed/>
                </p:oleObj>
              </mc:Choice>
              <mc:Fallback>
                <p:oleObj name="Equation" r:id="rId3" imgW="1307880" imgH="8125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2652713"/>
                        <a:ext cx="158591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4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Breakers and Disconnects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Circuit breakers are devices that are designed to clear fault current, which can be many times normal operating current</a:t>
            </a:r>
          </a:p>
          <a:p>
            <a:pPr lvl="1"/>
            <a:r>
              <a:rPr lang="en-US" dirty="0"/>
              <a:t>AC circuit breakers take advantage of the current going through zero twice per cycle</a:t>
            </a:r>
          </a:p>
          <a:p>
            <a:pPr lvl="1"/>
            <a:r>
              <a:rPr lang="en-US" dirty="0"/>
              <a:t>Transmission faults can usually be cleared in less than three cycles</a:t>
            </a:r>
          </a:p>
          <a:p>
            <a:r>
              <a:rPr lang="en-US" dirty="0"/>
              <a:t>Disconnects cannot clear fault current, and usually not normal current.  They provide a visual indication the line is open.  Can be manual or motorized.</a:t>
            </a:r>
          </a:p>
          <a:p>
            <a:r>
              <a:rPr lang="en-US" dirty="0"/>
              <a:t>In the power flow they have essentially no impedance; concept of a zero branch reactance (ZBR)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80160"/>
            <a:ext cx="8915400" cy="4739640"/>
          </a:xfrm>
        </p:spPr>
        <p:txBody>
          <a:bodyPr/>
          <a:lstStyle/>
          <a:p>
            <a:r>
              <a:rPr lang="en-US" dirty="0" smtClean="0"/>
              <a:t>In the previous example the (partial) pivot would just be to interchange the two rows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obviously we need to keep track of the interchanged rows!</a:t>
            </a:r>
          </a:p>
          <a:p>
            <a:r>
              <a:rPr lang="en-US" dirty="0" smtClean="0"/>
              <a:t>Partial pivoting can be helpful in improving numerical stability even when the diagonals are not zero</a:t>
            </a:r>
          </a:p>
          <a:p>
            <a:pPr lvl="1"/>
            <a:r>
              <a:rPr lang="en-US" dirty="0" smtClean="0"/>
              <a:t>When factoring row k interchange rows so the new diagonal is the largest element in column k for rows j  &gt;= k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6292563"/>
              </p:ext>
            </p:extLst>
          </p:nvPr>
        </p:nvGraphicFramePr>
        <p:xfrm>
          <a:off x="2773690" y="2200274"/>
          <a:ext cx="158591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Equation" r:id="rId3" imgW="1307880" imgH="812520" progId="Equation.DSMT4">
                  <p:embed/>
                </p:oleObj>
              </mc:Choice>
              <mc:Fallback>
                <p:oleObj name="Equation" r:id="rId3" imgW="1307880" imgH="8125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690" y="2200274"/>
                        <a:ext cx="158591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2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 Algorithm Without Pivoting</a:t>
            </a:r>
            <a:br>
              <a:rPr lang="en-US" dirty="0" smtClean="0"/>
            </a:br>
            <a:r>
              <a:rPr lang="en-US" dirty="0" smtClean="0"/>
              <a:t>Processing by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59"/>
            <a:ext cx="8625840" cy="53095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will use the more common approach of having ones on the diagonals of </a:t>
            </a:r>
            <a:r>
              <a:rPr lang="en-US" b="1" dirty="0" smtClean="0"/>
              <a:t>L</a:t>
            </a:r>
            <a:r>
              <a:rPr lang="en-US" dirty="0" smtClean="0"/>
              <a:t>.  Also in the common, diagonally dominant power system problems pivoting is not needed</a:t>
            </a:r>
            <a:br>
              <a:rPr lang="en-US" dirty="0" smtClean="0"/>
            </a:br>
            <a:r>
              <a:rPr lang="en-US" dirty="0" smtClean="0"/>
              <a:t>Below algorithm is in row form (useful with </a:t>
            </a:r>
            <a:r>
              <a:rPr lang="en-US" dirty="0" err="1" smtClean="0"/>
              <a:t>sparsity</a:t>
            </a:r>
            <a:r>
              <a:rPr lang="en-US" dirty="0" smtClean="0"/>
              <a:t>!)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For i</a:t>
            </a:r>
            <a:r>
              <a:rPr lang="en-US" sz="2400" dirty="0"/>
              <a:t> </a:t>
            </a:r>
            <a:r>
              <a:rPr lang="en-US" sz="2400" dirty="0" smtClean="0"/>
              <a:t>:= 2 to n Do Begin  // This is the row being processed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For j := 1 to i-1 Do Begin  // Rows subtracted from row </a:t>
            </a:r>
            <a:r>
              <a:rPr lang="en-US" sz="2400" dirty="0"/>
              <a:t>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A[</a:t>
            </a:r>
            <a:r>
              <a:rPr lang="en-US" sz="2400" dirty="0" err="1" smtClean="0"/>
              <a:t>i,j</a:t>
            </a:r>
            <a:r>
              <a:rPr lang="en-US" sz="2400" dirty="0" smtClean="0"/>
              <a:t>] = A[</a:t>
            </a:r>
            <a:r>
              <a:rPr lang="en-US" sz="2400" dirty="0" err="1" smtClean="0"/>
              <a:t>i,j</a:t>
            </a:r>
            <a:r>
              <a:rPr lang="en-US" sz="2400" dirty="0" smtClean="0"/>
              <a:t>]/A[</a:t>
            </a:r>
            <a:r>
              <a:rPr lang="en-US" sz="2400" dirty="0" err="1" smtClean="0"/>
              <a:t>j,j</a:t>
            </a:r>
            <a:r>
              <a:rPr lang="en-US" sz="2400" dirty="0" smtClean="0"/>
              <a:t>]  // This is the scaling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For k := j+1 to n Do Begin  // Go through each column in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A[</a:t>
            </a:r>
            <a:r>
              <a:rPr lang="en-US" sz="2400" dirty="0" err="1" smtClean="0"/>
              <a:t>i,k</a:t>
            </a:r>
            <a:r>
              <a:rPr lang="en-US" sz="2400" dirty="0" smtClean="0"/>
              <a:t>] = A[</a:t>
            </a:r>
            <a:r>
              <a:rPr lang="en-US" sz="2400" dirty="0" err="1" smtClean="0"/>
              <a:t>i,k</a:t>
            </a:r>
            <a:r>
              <a:rPr lang="en-US" sz="2400" dirty="0" smtClean="0"/>
              <a:t>] - A[</a:t>
            </a:r>
            <a:r>
              <a:rPr lang="en-US" sz="2400" dirty="0" err="1" smtClean="0"/>
              <a:t>i,j</a:t>
            </a:r>
            <a:r>
              <a:rPr lang="en-US" sz="2400" dirty="0" smtClean="0"/>
              <a:t>]*A[</a:t>
            </a:r>
            <a:r>
              <a:rPr lang="en-US" sz="2400" dirty="0" err="1" smtClean="0"/>
              <a:t>j,k</a:t>
            </a:r>
            <a:r>
              <a:rPr lang="en-US" sz="2400" dirty="0" smtClean="0"/>
              <a:t>]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End;</a:t>
            </a:r>
          </a:p>
          <a:p>
            <a:pPr marL="0" indent="0">
              <a:buNone/>
            </a:pPr>
            <a:r>
              <a:rPr lang="en-US" sz="2400" dirty="0" smtClean="0"/>
              <a:t>  End;</a:t>
            </a:r>
          </a:p>
          <a:p>
            <a:pPr marL="0" indent="0">
              <a:buNone/>
            </a:pPr>
            <a:r>
              <a:rPr lang="en-US" sz="2400" dirty="0" smtClean="0"/>
              <a:t>End;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matrix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row is unchanged; start with </a:t>
            </a:r>
            <a:r>
              <a:rPr lang="en-US" dirty="0" err="1" smtClean="0"/>
              <a:t>i</a:t>
            </a:r>
            <a:r>
              <a:rPr lang="en-US" dirty="0" smtClean="0"/>
              <a:t>=2</a:t>
            </a:r>
          </a:p>
          <a:p>
            <a:r>
              <a:rPr lang="en-US" dirty="0" smtClean="0"/>
              <a:t>Result with </a:t>
            </a:r>
            <a:r>
              <a:rPr lang="en-US" dirty="0" err="1" smtClean="0"/>
              <a:t>i</a:t>
            </a:r>
            <a:r>
              <a:rPr lang="en-US" dirty="0" smtClean="0"/>
              <a:t>=2, j=1; done with row 2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59683617"/>
              </p:ext>
            </p:extLst>
          </p:nvPr>
        </p:nvGraphicFramePr>
        <p:xfrm>
          <a:off x="982663" y="1981200"/>
          <a:ext cx="277177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Equation" r:id="rId3" imgW="2286000" imgH="1218960" progId="Equation.DSMT4">
                  <p:embed/>
                </p:oleObj>
              </mc:Choice>
              <mc:Fallback>
                <p:oleObj name="Equation" r:id="rId3" imgW="2286000" imgH="12189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981200"/>
                        <a:ext cx="2771775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17667651"/>
              </p:ext>
            </p:extLst>
          </p:nvPr>
        </p:nvGraphicFramePr>
        <p:xfrm>
          <a:off x="990600" y="4648200"/>
          <a:ext cx="35560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Equation" r:id="rId5" imgW="2933640" imgH="1218960" progId="Equation.DSMT4">
                  <p:embed/>
                </p:oleObj>
              </mc:Choice>
              <mc:Fallback>
                <p:oleObj name="Equation" r:id="rId5" imgW="2933640" imgH="12189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48200"/>
                        <a:ext cx="355600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7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 Example,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 with </a:t>
            </a:r>
            <a:r>
              <a:rPr lang="en-US" dirty="0" err="1" smtClean="0"/>
              <a:t>i</a:t>
            </a:r>
            <a:r>
              <a:rPr lang="en-US" dirty="0" smtClean="0"/>
              <a:t>=3, </a:t>
            </a:r>
            <a:r>
              <a:rPr lang="en-US" dirty="0"/>
              <a:t>j=1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Result with </a:t>
            </a:r>
            <a:r>
              <a:rPr lang="en-US" dirty="0" err="1" smtClean="0"/>
              <a:t>i</a:t>
            </a:r>
            <a:r>
              <a:rPr lang="en-US" dirty="0" smtClean="0"/>
              <a:t>=3, j=2; done with row 3; done!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64259264"/>
              </p:ext>
            </p:extLst>
          </p:nvPr>
        </p:nvGraphicFramePr>
        <p:xfrm>
          <a:off x="639763" y="1905000"/>
          <a:ext cx="364807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Equation" r:id="rId3" imgW="3009600" imgH="1218960" progId="Equation.DSMT4">
                  <p:embed/>
                </p:oleObj>
              </mc:Choice>
              <mc:Fallback>
                <p:oleObj name="Equation" r:id="rId3" imgW="3009600" imgH="12189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05000"/>
                        <a:ext cx="3648075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76889801"/>
              </p:ext>
            </p:extLst>
          </p:nvPr>
        </p:nvGraphicFramePr>
        <p:xfrm>
          <a:off x="762000" y="4572000"/>
          <a:ext cx="364807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Equation" r:id="rId5" imgW="3009600" imgH="1218960" progId="Equation.DSMT4">
                  <p:embed/>
                </p:oleObj>
              </mc:Choice>
              <mc:Fallback>
                <p:oleObj name="Equation" r:id="rId5" imgW="3009600" imgH="12189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3648075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3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 Example,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/>
          <a:lstStyle/>
          <a:p>
            <a:r>
              <a:rPr lang="en-US" dirty="0" smtClean="0"/>
              <a:t>Original matrix is used to hold </a:t>
            </a:r>
            <a:r>
              <a:rPr lang="en-US" b="1" dirty="0" smtClean="0"/>
              <a:t>L</a:t>
            </a:r>
            <a:r>
              <a:rPr lang="en-US" dirty="0" smtClean="0"/>
              <a:t> and </a:t>
            </a:r>
            <a:r>
              <a:rPr lang="en-US" b="1" dirty="0" smtClean="0"/>
              <a:t>U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9798279"/>
              </p:ext>
            </p:extLst>
          </p:nvPr>
        </p:nvGraphicFramePr>
        <p:xfrm>
          <a:off x="990600" y="1828800"/>
          <a:ext cx="4479925" cy="470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Equation" r:id="rId3" imgW="3695400" imgH="3860640" progId="Equation.DSMT4">
                  <p:embed/>
                </p:oleObj>
              </mc:Choice>
              <mc:Fallback>
                <p:oleObj name="Equation" r:id="rId3" imgW="3695400" imgH="38606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4479925" cy="470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3581400"/>
            <a:ext cx="3461204" cy="181588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E0000"/>
                </a:solidFill>
              </a:rPr>
              <a:t>With this approach</a:t>
            </a:r>
            <a:br>
              <a:rPr lang="en-US" sz="2800" dirty="0" smtClean="0">
                <a:solidFill>
                  <a:srgbClr val="1E0000"/>
                </a:solidFill>
              </a:rPr>
            </a:br>
            <a:r>
              <a:rPr lang="en-US" sz="2800" dirty="0" smtClean="0">
                <a:solidFill>
                  <a:srgbClr val="1E0000"/>
                </a:solidFill>
              </a:rPr>
              <a:t>the original </a:t>
            </a:r>
            <a:r>
              <a:rPr lang="en-US" sz="2800" b="1" dirty="0" smtClean="0">
                <a:solidFill>
                  <a:srgbClr val="1E0000"/>
                </a:solidFill>
              </a:rPr>
              <a:t>A</a:t>
            </a:r>
            <a:r>
              <a:rPr lang="en-US" sz="2800" dirty="0" smtClean="0">
                <a:solidFill>
                  <a:srgbClr val="1E0000"/>
                </a:solidFill>
              </a:rPr>
              <a:t> matrix</a:t>
            </a:r>
            <a:br>
              <a:rPr lang="en-US" sz="2800" dirty="0" smtClean="0">
                <a:solidFill>
                  <a:srgbClr val="1E0000"/>
                </a:solidFill>
              </a:rPr>
            </a:br>
            <a:r>
              <a:rPr lang="en-US" sz="2800" dirty="0" smtClean="0">
                <a:solidFill>
                  <a:srgbClr val="1E0000"/>
                </a:solidFill>
              </a:rPr>
              <a:t>has been replaced</a:t>
            </a:r>
            <a:br>
              <a:rPr lang="en-US" sz="2800" dirty="0" smtClean="0">
                <a:solidFill>
                  <a:srgbClr val="1E0000"/>
                </a:solidFill>
              </a:rPr>
            </a:br>
            <a:r>
              <a:rPr lang="en-US" sz="2800" dirty="0" smtClean="0">
                <a:solidFill>
                  <a:srgbClr val="1E0000"/>
                </a:solidFill>
              </a:rPr>
              <a:t>by the factored values</a:t>
            </a:r>
            <a:r>
              <a:rPr lang="en-US" dirty="0" smtClean="0">
                <a:solidFill>
                  <a:srgbClr val="1E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40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481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Forward substitution solves              with values in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being over written (replaced by the </a:t>
            </a:r>
            <a:r>
              <a:rPr lang="en-US" b="1" dirty="0" smtClean="0"/>
              <a:t>y</a:t>
            </a:r>
            <a:r>
              <a:rPr lang="en-US" dirty="0" smtClean="0"/>
              <a:t> values)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:= 2 to n Do Begin  // This is the row being processed</a:t>
            </a:r>
          </a:p>
          <a:p>
            <a:pPr marL="0" indent="0">
              <a:buNone/>
            </a:pPr>
            <a:r>
              <a:rPr lang="en-US" sz="2400" dirty="0"/>
              <a:t>  For j := 1 to i-1 Do Begin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b[</a:t>
            </a:r>
            <a:r>
              <a:rPr lang="en-US" sz="2400" dirty="0" err="1" smtClean="0"/>
              <a:t>i</a:t>
            </a:r>
            <a:r>
              <a:rPr lang="en-US" sz="2400" dirty="0" smtClean="0"/>
              <a:t>] </a:t>
            </a:r>
            <a:r>
              <a:rPr lang="en-US" sz="2400" dirty="0"/>
              <a:t>= </a:t>
            </a:r>
            <a:r>
              <a:rPr lang="en-US" sz="2400" dirty="0" smtClean="0"/>
              <a:t>b[</a:t>
            </a:r>
            <a:r>
              <a:rPr lang="en-US" sz="2400" dirty="0" err="1" smtClean="0"/>
              <a:t>i</a:t>
            </a:r>
            <a:r>
              <a:rPr lang="en-US" sz="2400" dirty="0" smtClean="0"/>
              <a:t>] - A[</a:t>
            </a:r>
            <a:r>
              <a:rPr lang="en-US" sz="2400" dirty="0" err="1" smtClean="0"/>
              <a:t>i,j</a:t>
            </a:r>
            <a:r>
              <a:rPr lang="en-US" sz="2400" dirty="0" smtClean="0"/>
              <a:t>]*b[j]    // This is just using the </a:t>
            </a:r>
            <a:r>
              <a:rPr lang="en-US" sz="2400" b="1" dirty="0" smtClean="0"/>
              <a:t>L</a:t>
            </a:r>
            <a:r>
              <a:rPr lang="en-US" sz="2400" dirty="0" smtClean="0"/>
              <a:t> matrix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End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End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58317413"/>
              </p:ext>
            </p:extLst>
          </p:nvPr>
        </p:nvGraphicFramePr>
        <p:xfrm>
          <a:off x="4495800" y="1371600"/>
          <a:ext cx="1016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Equation" r:id="rId3" imgW="838080" imgH="304560" progId="Equation.DSMT4">
                  <p:embed/>
                </p:oleObj>
              </mc:Choice>
              <mc:Fallback>
                <p:oleObj name="Equation" r:id="rId3" imgW="838080" imgH="3045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1016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8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Substitution Example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418892"/>
              </p:ext>
            </p:extLst>
          </p:nvPr>
        </p:nvGraphicFramePr>
        <p:xfrm>
          <a:off x="365760" y="1280160"/>
          <a:ext cx="6781800" cy="45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Equation" r:id="rId3" imgW="6134040" imgH="4127400" progId="Equation.DSMT4">
                  <p:embed/>
                </p:oleObj>
              </mc:Choice>
              <mc:Fallback>
                <p:oleObj name="Equation" r:id="rId3" imgW="6134040" imgH="4127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6781800" cy="458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</a:t>
            </a:r>
            <a:r>
              <a:rPr lang="en-US" dirty="0"/>
              <a:t>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4815840"/>
          </a:xfrm>
        </p:spPr>
        <p:txBody>
          <a:bodyPr>
            <a:normAutofit/>
          </a:bodyPr>
          <a:lstStyle/>
          <a:p>
            <a:r>
              <a:rPr lang="en-US" dirty="0" smtClean="0"/>
              <a:t>Backward </a:t>
            </a:r>
            <a:r>
              <a:rPr lang="en-US" dirty="0"/>
              <a:t>substitution solves              </a:t>
            </a:r>
            <a:r>
              <a:rPr lang="en-US" dirty="0" smtClean="0"/>
              <a:t>(with </a:t>
            </a:r>
            <a:r>
              <a:rPr lang="en-US" dirty="0"/>
              <a:t>values </a:t>
            </a:r>
            <a:r>
              <a:rPr lang="en-US" dirty="0" smtClean="0"/>
              <a:t>of </a:t>
            </a:r>
            <a:r>
              <a:rPr lang="en-US" b="1" dirty="0" smtClean="0"/>
              <a:t>y</a:t>
            </a:r>
            <a:r>
              <a:rPr lang="en-US" dirty="0" smtClean="0"/>
              <a:t> contained in the </a:t>
            </a:r>
            <a:r>
              <a:rPr lang="en-US" b="1" dirty="0" smtClean="0"/>
              <a:t>b</a:t>
            </a:r>
            <a:r>
              <a:rPr lang="en-US" dirty="0" smtClean="0"/>
              <a:t> vector as a result of the forward substitution)</a:t>
            </a:r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:= </a:t>
            </a:r>
            <a:r>
              <a:rPr lang="en-US" sz="2400" dirty="0" smtClean="0"/>
              <a:t>n </a:t>
            </a:r>
            <a:r>
              <a:rPr lang="en-US" sz="2400" dirty="0"/>
              <a:t>to </a:t>
            </a:r>
            <a:r>
              <a:rPr lang="en-US" sz="2400" dirty="0" smtClean="0"/>
              <a:t>1 </a:t>
            </a:r>
            <a:r>
              <a:rPr lang="en-US" sz="2400" dirty="0"/>
              <a:t>Do Begin  // This is the row being processed</a:t>
            </a:r>
          </a:p>
          <a:p>
            <a:pPr marL="0" indent="0">
              <a:buNone/>
            </a:pPr>
            <a:r>
              <a:rPr lang="en-US" sz="2400" dirty="0"/>
              <a:t>  For j := </a:t>
            </a:r>
            <a:r>
              <a:rPr lang="en-US" sz="2400" dirty="0" smtClean="0"/>
              <a:t>i+1 </a:t>
            </a:r>
            <a:r>
              <a:rPr lang="en-US" sz="2400" dirty="0"/>
              <a:t>to n</a:t>
            </a:r>
            <a:r>
              <a:rPr lang="en-US" sz="2400" dirty="0" smtClean="0"/>
              <a:t> </a:t>
            </a:r>
            <a:r>
              <a:rPr lang="en-US" sz="2400" dirty="0"/>
              <a:t>Do Begin </a:t>
            </a:r>
          </a:p>
          <a:p>
            <a:pPr marL="0" indent="0">
              <a:buNone/>
            </a:pPr>
            <a:r>
              <a:rPr lang="en-US" sz="2400" dirty="0"/>
              <a:t>    b[</a:t>
            </a:r>
            <a:r>
              <a:rPr lang="en-US" sz="2400" dirty="0" err="1"/>
              <a:t>i</a:t>
            </a:r>
            <a:r>
              <a:rPr lang="en-US" sz="2400" dirty="0"/>
              <a:t>] = b[</a:t>
            </a:r>
            <a:r>
              <a:rPr lang="en-US" sz="2400" dirty="0" err="1"/>
              <a:t>i</a:t>
            </a:r>
            <a:r>
              <a:rPr lang="en-US" sz="2400" dirty="0"/>
              <a:t>] - A[</a:t>
            </a:r>
            <a:r>
              <a:rPr lang="en-US" sz="2400" dirty="0" err="1"/>
              <a:t>i,j</a:t>
            </a:r>
            <a:r>
              <a:rPr lang="en-US" sz="2400" dirty="0"/>
              <a:t>]*b[j]    // This is just using the </a:t>
            </a:r>
            <a:r>
              <a:rPr lang="en-US" sz="2400" b="1" dirty="0" smtClean="0"/>
              <a:t>U</a:t>
            </a:r>
            <a:r>
              <a:rPr lang="en-US" sz="2400" dirty="0" smtClean="0"/>
              <a:t> </a:t>
            </a:r>
            <a:r>
              <a:rPr lang="en-US" sz="2400" dirty="0"/>
              <a:t>matrix</a:t>
            </a:r>
          </a:p>
          <a:p>
            <a:pPr marL="0" indent="0">
              <a:buNone/>
            </a:pPr>
            <a:r>
              <a:rPr lang="en-US" sz="2400" dirty="0"/>
              <a:t>  End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b[</a:t>
            </a:r>
            <a:r>
              <a:rPr lang="en-US" sz="2400" dirty="0" err="1" smtClean="0"/>
              <a:t>i</a:t>
            </a:r>
            <a:r>
              <a:rPr lang="en-US" sz="2400" dirty="0" smtClean="0"/>
              <a:t>] = b[</a:t>
            </a:r>
            <a:r>
              <a:rPr lang="en-US" sz="2400" dirty="0" err="1" smtClean="0"/>
              <a:t>i</a:t>
            </a:r>
            <a:r>
              <a:rPr lang="en-US" sz="2400" dirty="0" smtClean="0"/>
              <a:t>]/A[</a:t>
            </a:r>
            <a:r>
              <a:rPr lang="en-US" sz="2400" dirty="0" err="1" smtClean="0"/>
              <a:t>i,i</a:t>
            </a:r>
            <a:r>
              <a:rPr lang="en-US" sz="2400" dirty="0" smtClean="0"/>
              <a:t>]    // The A[</a:t>
            </a:r>
            <a:r>
              <a:rPr lang="en-US" sz="2400" dirty="0" err="1" smtClean="0"/>
              <a:t>i,i</a:t>
            </a:r>
            <a:r>
              <a:rPr lang="en-US" sz="2400" dirty="0" smtClean="0"/>
              <a:t>] values are &lt;&gt; 0 if it is nonsingular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44170514"/>
              </p:ext>
            </p:extLst>
          </p:nvPr>
        </p:nvGraphicFramePr>
        <p:xfrm>
          <a:off x="5105400" y="1371600"/>
          <a:ext cx="1016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Equation" r:id="rId3" imgW="838080" imgH="304560" progId="Equation.DSMT4">
                  <p:embed/>
                </p:oleObj>
              </mc:Choice>
              <mc:Fallback>
                <p:oleObj name="Equation" r:id="rId3" imgW="838080" imgH="3045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71600"/>
                        <a:ext cx="1016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9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</a:t>
            </a:r>
            <a:r>
              <a:rPr lang="en-US" dirty="0"/>
              <a:t>Substitution Example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50110880"/>
              </p:ext>
            </p:extLst>
          </p:nvPr>
        </p:nvGraphicFramePr>
        <p:xfrm>
          <a:off x="365760" y="1280160"/>
          <a:ext cx="827167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Equation" r:id="rId3" imgW="7886520" imgH="4267080" progId="Equation.DSMT4">
                  <p:embed/>
                </p:oleObj>
              </mc:Choice>
              <mc:Fallback>
                <p:oleObj name="Equation" r:id="rId3" imgW="7886520" imgH="4267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827167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0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39" cy="4114800"/>
          </a:xfrm>
        </p:spPr>
        <p:txBody>
          <a:bodyPr/>
          <a:lstStyle/>
          <a:p>
            <a:r>
              <a:rPr lang="en-US" dirty="0" smtClean="0"/>
              <a:t>Computational complexity indicates how the number of numerical operations scales with the size of the problem</a:t>
            </a:r>
          </a:p>
          <a:p>
            <a:r>
              <a:rPr lang="en-US" dirty="0" smtClean="0"/>
              <a:t>Computational complexity is expressed using the “Big O” notation; assume a problem of size n</a:t>
            </a:r>
          </a:p>
          <a:p>
            <a:pPr lvl="1"/>
            <a:r>
              <a:rPr lang="en-US" dirty="0" smtClean="0"/>
              <a:t>Adding the number of elements in a vector is O(n)</a:t>
            </a:r>
          </a:p>
          <a:p>
            <a:pPr lvl="1"/>
            <a:r>
              <a:rPr lang="en-US" dirty="0" smtClean="0"/>
              <a:t>Adding two n by n full matrices is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Multiplying two n by n full matrices is O(n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Inverting an n by n full matrix, or doing Gaussian elimination is O(n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Solving the traveling salesman problem by brute-force search is O(n!)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25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View of a 345 kV Substation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9575" r="1438" b="2109"/>
          <a:stretch/>
        </p:blipFill>
        <p:spPr bwMode="auto">
          <a:xfrm>
            <a:off x="381000" y="1371600"/>
            <a:ext cx="7924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smtClean="0"/>
              <a:t>Knowing the computational complexity of a problem can help to determine whether it can be solved (at least using a particular method)</a:t>
            </a:r>
          </a:p>
          <a:p>
            <a:pPr lvl="1"/>
            <a:r>
              <a:rPr lang="en-US" dirty="0" smtClean="0"/>
              <a:t>Scaling </a:t>
            </a:r>
            <a:r>
              <a:rPr lang="en-US" dirty="0"/>
              <a:t>factors do not affect the </a:t>
            </a:r>
            <a:r>
              <a:rPr lang="en-US" dirty="0" smtClean="0"/>
              <a:t>computation complexity</a:t>
            </a:r>
          </a:p>
          <a:p>
            <a:pPr lvl="2"/>
            <a:r>
              <a:rPr lang="en-US" dirty="0" smtClean="0"/>
              <a:t>an algorithm that takes n</a:t>
            </a:r>
            <a:r>
              <a:rPr lang="en-US" baseline="30000" dirty="0" smtClean="0"/>
              <a:t>3</a:t>
            </a:r>
            <a:r>
              <a:rPr lang="en-US" dirty="0" smtClean="0"/>
              <a:t>/2 operations has the same computational complexity of one the takes n</a:t>
            </a:r>
            <a:r>
              <a:rPr lang="en-US" baseline="30000" dirty="0" smtClean="0"/>
              <a:t>3</a:t>
            </a:r>
            <a:r>
              <a:rPr lang="en-US" dirty="0" smtClean="0"/>
              <a:t>/10 operations (though obviously the second one is faster!)</a:t>
            </a:r>
          </a:p>
          <a:p>
            <a:r>
              <a:rPr lang="en-US" dirty="0" smtClean="0"/>
              <a:t>With O(n</a:t>
            </a:r>
            <a:r>
              <a:rPr lang="en-US" baseline="30000" dirty="0" smtClean="0"/>
              <a:t>3</a:t>
            </a:r>
            <a:r>
              <a:rPr lang="en-US" dirty="0" smtClean="0"/>
              <a:t>) factoring a full matrix becomes computationally intractable quickly!</a:t>
            </a:r>
          </a:p>
          <a:p>
            <a:pPr lvl="1"/>
            <a:r>
              <a:rPr lang="en-US" dirty="0" smtClean="0"/>
              <a:t>A 100 by 100 matrix takes a million operations (give or take)</a:t>
            </a:r>
          </a:p>
          <a:p>
            <a:pPr lvl="1"/>
            <a:r>
              <a:rPr lang="en-US" dirty="0" smtClean="0"/>
              <a:t>A 1000 by 1000 matrix takes a billion operations </a:t>
            </a:r>
          </a:p>
          <a:p>
            <a:pPr lvl="1"/>
            <a:r>
              <a:rPr lang="en-US" dirty="0" smtClean="0"/>
              <a:t>A 10,000 by 10,000 matrix takes a trillion operations!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The material presented so far applies to any arbitrary linear system</a:t>
            </a:r>
          </a:p>
          <a:p>
            <a:pPr>
              <a:spcBef>
                <a:spcPct val="0"/>
              </a:spcBef>
            </a:pPr>
            <a:r>
              <a:rPr lang="en-US" dirty="0"/>
              <a:t>The next step is to see what happens when we apply triangular factorization to a sparse matrix</a:t>
            </a:r>
          </a:p>
          <a:p>
            <a:pPr>
              <a:spcBef>
                <a:spcPct val="0"/>
              </a:spcBef>
            </a:pPr>
            <a:r>
              <a:rPr lang="en-US" dirty="0"/>
              <a:t>For a sparse system, only nonzero elements need to be stored in the computer since no arithmetic operations are performed on the 0’s</a:t>
            </a:r>
          </a:p>
          <a:p>
            <a:pPr>
              <a:spcBef>
                <a:spcPct val="0"/>
              </a:spcBef>
            </a:pPr>
            <a:r>
              <a:rPr lang="en-US" dirty="0"/>
              <a:t>The </a:t>
            </a:r>
            <a:r>
              <a:rPr lang="en-US" dirty="0" err="1"/>
              <a:t>triangularization</a:t>
            </a:r>
            <a:r>
              <a:rPr lang="en-US" dirty="0"/>
              <a:t> scheme is adapted to solve sparse systems in such a way as to preserve the sparsity as much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Matrix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A nice overview of sparse matrix history is by Iain Duff at http://www.siam.org/meetings/la09/talks/duff.pdf</a:t>
            </a:r>
          </a:p>
          <a:p>
            <a:r>
              <a:rPr lang="en-US" dirty="0"/>
              <a:t>Sparse matrices developed simultaneously in several different disciplines in the early 1960’s with power systems definitely one of the key players (Bill </a:t>
            </a:r>
            <a:r>
              <a:rPr lang="en-US" dirty="0" err="1"/>
              <a:t>Tinney</a:t>
            </a:r>
            <a:r>
              <a:rPr lang="en-US" dirty="0"/>
              <a:t> from BPA)</a:t>
            </a:r>
          </a:p>
          <a:p>
            <a:r>
              <a:rPr lang="en-US" dirty="0" smtClean="0"/>
              <a:t>Different </a:t>
            </a:r>
            <a:r>
              <a:rPr lang="en-US" dirty="0"/>
              <a:t>disciplines claim credit since they didn’t necessarily know what was going on in the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In power systems a key N</a:t>
            </a:r>
            <a:r>
              <a:rPr lang="en-US" dirty="0"/>
              <a:t>. Sato, W.F. </a:t>
            </a:r>
            <a:r>
              <a:rPr lang="en-US" dirty="0" err="1"/>
              <a:t>Tinney</a:t>
            </a:r>
            <a:r>
              <a:rPr lang="en-US" dirty="0"/>
              <a:t>, “Techniques for Exploiting the Sparsity of the Network Admittance Matrix,” Power App. and Syst., pp 944-950, December </a:t>
            </a:r>
            <a:r>
              <a:rPr lang="en-US" dirty="0" smtClean="0"/>
              <a:t>1963</a:t>
            </a:r>
          </a:p>
          <a:p>
            <a:pPr marL="971550" lvl="2" indent="-457200">
              <a:buSzPct val="100000"/>
            </a:pPr>
            <a:r>
              <a:rPr lang="en-US" dirty="0" smtClean="0"/>
              <a:t>In the paper they are proposing solving systems with up to 1000 buses (nodes) in 32K of memory!</a:t>
            </a:r>
          </a:p>
          <a:p>
            <a:pPr marL="971550" lvl="2" indent="-457200">
              <a:buSzPct val="100000"/>
            </a:pPr>
            <a:r>
              <a:rPr lang="en-US" dirty="0" smtClean="0"/>
              <a:t>You’ll also note that in the discussion by El-</a:t>
            </a:r>
            <a:r>
              <a:rPr lang="en-US" dirty="0" err="1" smtClean="0"/>
              <a:t>Abiad</a:t>
            </a:r>
            <a:r>
              <a:rPr lang="en-US" dirty="0" smtClean="0"/>
              <a:t>, Watson, and Stagg they mention the creation of standard test systems with between 30 and 229 buses (this surely included the now famous 118 bus system)</a:t>
            </a:r>
          </a:p>
          <a:p>
            <a:pPr marL="971550" lvl="2" indent="-457200">
              <a:buSzPct val="100000"/>
            </a:pPr>
            <a:r>
              <a:rPr lang="en-US" dirty="0" smtClean="0"/>
              <a:t>The BPA authors talk “power flow” and the </a:t>
            </a:r>
            <a:r>
              <a:rPr lang="en-US" dirty="0" err="1" smtClean="0"/>
              <a:t>discussors</a:t>
            </a:r>
            <a:r>
              <a:rPr lang="en-US" dirty="0" smtClean="0"/>
              <a:t> talk “load flow.” 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/>
              <a:t>Tinney</a:t>
            </a:r>
            <a:r>
              <a:rPr lang="en-US" dirty="0" smtClean="0"/>
              <a:t> and Walker present a much more detailed approach in their 1967 IEEE Proceedings paper titled “Direct Solutions of Sparse Network Equations by Optimally Order Triangular Factorization”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Matrix Computational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The computational order of factoring a sparse matrix, or doing a forward/backward substitution depends on the matrix structure</a:t>
            </a:r>
          </a:p>
          <a:p>
            <a:pPr lvl="1"/>
            <a:r>
              <a:rPr lang="en-US" dirty="0"/>
              <a:t>Full matrix is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diagonal matrix is O(n); that is, just invert each element</a:t>
            </a:r>
          </a:p>
          <a:p>
            <a:r>
              <a:rPr lang="en-US" dirty="0"/>
              <a:t>For power system problems the classic paper is </a:t>
            </a:r>
            <a:br>
              <a:rPr lang="en-US" dirty="0"/>
            </a:br>
            <a:r>
              <a:rPr lang="en-US" dirty="0"/>
              <a:t>F. L. Alvarado, “Computational complexity in power systems,” </a:t>
            </a:r>
            <a:r>
              <a:rPr lang="en-US" i="1" dirty="0"/>
              <a:t>IEEE Transactions on Power Apparatus and Systems</a:t>
            </a:r>
            <a:r>
              <a:rPr lang="en-US" dirty="0"/>
              <a:t>, ,May/June 1976</a:t>
            </a:r>
          </a:p>
          <a:p>
            <a:pPr lvl="1"/>
            <a:r>
              <a:rPr lang="en-US" dirty="0"/>
              <a:t>O(n</a:t>
            </a:r>
            <a:r>
              <a:rPr lang="en-US" baseline="30000" dirty="0"/>
              <a:t>1.4</a:t>
            </a:r>
            <a:r>
              <a:rPr lang="en-US" dirty="0"/>
              <a:t>) for factoring, O(n</a:t>
            </a:r>
            <a:r>
              <a:rPr lang="en-US" baseline="30000" dirty="0"/>
              <a:t>1.2</a:t>
            </a:r>
            <a:r>
              <a:rPr lang="en-US" dirty="0"/>
              <a:t>) for forward/backward</a:t>
            </a:r>
          </a:p>
          <a:p>
            <a:pPr lvl="1"/>
            <a:r>
              <a:rPr lang="en-US" dirty="0"/>
              <a:t>For a 100,000 by 100,000 matrix changes computation for factoring  from 1 quadrillion to 10 million!</a:t>
            </a:r>
          </a:p>
        </p:txBody>
      </p:sp>
    </p:spTree>
    <p:extLst>
      <p:ext uri="{BB962C8B-B14F-4D97-AF65-F5344CB8AC3E}">
        <p14:creationId xmlns:p14="http://schemas.microsoft.com/office/powerpoint/2010/main" val="29751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of a Sparse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The inverse of a sparse matrix is NOT in general a sparse matrix</a:t>
            </a:r>
          </a:p>
          <a:p>
            <a:r>
              <a:rPr lang="en-US" dirty="0"/>
              <a:t>We never (or at least very, very, very seldom) explicitly invert a sparse matrix</a:t>
            </a:r>
          </a:p>
          <a:p>
            <a:pPr lvl="1"/>
            <a:r>
              <a:rPr lang="en-US" dirty="0"/>
              <a:t>Individual columns of the inverse of a sparse matrix can be obtained by solving </a:t>
            </a:r>
            <a:r>
              <a:rPr lang="en-US" b="1" dirty="0"/>
              <a:t>x</a:t>
            </a:r>
            <a:r>
              <a:rPr lang="en-US" dirty="0"/>
              <a:t> = </a:t>
            </a:r>
            <a:r>
              <a:rPr lang="en-US" b="1" dirty="0"/>
              <a:t>A</a:t>
            </a:r>
            <a:r>
              <a:rPr lang="en-US" baseline="30000" dirty="0"/>
              <a:t>-1</a:t>
            </a:r>
            <a:r>
              <a:rPr lang="en-US" b="1" dirty="0"/>
              <a:t>b</a:t>
            </a:r>
            <a:r>
              <a:rPr lang="en-US" dirty="0"/>
              <a:t> with </a:t>
            </a:r>
            <a:r>
              <a:rPr lang="en-US" b="1" dirty="0"/>
              <a:t>b</a:t>
            </a:r>
            <a:r>
              <a:rPr lang="en-US" dirty="0"/>
              <a:t> set to all zeros except for a single nonzero in the position of the desired column</a:t>
            </a:r>
          </a:p>
          <a:p>
            <a:pPr lvl="1"/>
            <a:r>
              <a:rPr lang="en-US" dirty="0"/>
              <a:t>If a few desired elements of </a:t>
            </a:r>
            <a:r>
              <a:rPr lang="en-US" b="1" dirty="0"/>
              <a:t>A</a:t>
            </a:r>
            <a:r>
              <a:rPr lang="en-US" baseline="30000" dirty="0"/>
              <a:t>-1 </a:t>
            </a:r>
            <a:r>
              <a:rPr lang="en-US" dirty="0"/>
              <a:t>are desired (such as the diagonal values) they can usually be computed quite efficiently using sparse vector methods (a topic we’ll be considering soon)</a:t>
            </a:r>
          </a:p>
          <a:p>
            <a:r>
              <a:rPr lang="en-US" dirty="0"/>
              <a:t>We can’t invert a singular matrix (with sparse or not)</a:t>
            </a:r>
          </a:p>
        </p:txBody>
      </p:sp>
    </p:spTree>
    <p:extLst>
      <p:ext uri="{BB962C8B-B14F-4D97-AF65-F5344CB8AC3E}">
        <p14:creationId xmlns:p14="http://schemas.microsoft.com/office/powerpoint/2010/main" val="18204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With modern computers the processor speed is many times faster than the time it takes to access data in main memory</a:t>
            </a:r>
          </a:p>
          <a:p>
            <a:pPr lvl="1"/>
            <a:r>
              <a:rPr lang="en-US" dirty="0"/>
              <a:t>Some instructions can be processed in parallel </a:t>
            </a:r>
          </a:p>
          <a:p>
            <a:r>
              <a:rPr lang="en-US" dirty="0"/>
              <a:t>Caches are used to provide quicker access to more commonly used data</a:t>
            </a:r>
          </a:p>
          <a:p>
            <a:pPr lvl="1"/>
            <a:r>
              <a:rPr lang="en-US" dirty="0"/>
              <a:t>Caches are smaller than main memory</a:t>
            </a:r>
          </a:p>
          <a:p>
            <a:pPr lvl="1"/>
            <a:r>
              <a:rPr lang="en-US" dirty="0"/>
              <a:t>Different cache levels are used with the quicker caches, like L1, have faster speeds but smaller sizes; L1 might be 64K, whereas the slower L2 might be 1M</a:t>
            </a:r>
          </a:p>
          <a:p>
            <a:r>
              <a:rPr lang="en-US" dirty="0"/>
              <a:t>Data structures can have a significant impact on sparse matrix computation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Substation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different substation breaker/disconnect configurations are common:</a:t>
            </a:r>
          </a:p>
          <a:p>
            <a:r>
              <a:rPr lang="en-US" dirty="0"/>
              <a:t>Single bus: simple but a fault</a:t>
            </a:r>
            <a:br>
              <a:rPr lang="en-US" dirty="0"/>
            </a:br>
            <a:r>
              <a:rPr lang="en-US" dirty="0"/>
              <a:t>any where requires taking out the </a:t>
            </a:r>
            <a:br>
              <a:rPr lang="en-US" dirty="0"/>
            </a:br>
            <a:r>
              <a:rPr lang="en-US" dirty="0"/>
              <a:t>entire substation; also doing breaker</a:t>
            </a:r>
            <a:br>
              <a:rPr lang="en-US" dirty="0"/>
            </a:br>
            <a:r>
              <a:rPr lang="en-US" dirty="0"/>
              <a:t>or disconnect maintenance requires</a:t>
            </a:r>
            <a:br>
              <a:rPr lang="en-US" dirty="0"/>
            </a:br>
            <a:r>
              <a:rPr lang="en-US" dirty="0"/>
              <a:t>taking out the associated line</a:t>
            </a:r>
          </a:p>
        </p:txBody>
      </p:sp>
      <p:pic>
        <p:nvPicPr>
          <p:cNvPr id="4" name="Picture 2" descr="http://4.bp.blogspot.com/-9g6rjqRAD0I/ToXk6oQSRUI/AAAAAAAAApY/-4th5mJTvDY/s400/SingleBu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24375"/>
          <a:stretch/>
        </p:blipFill>
        <p:spPr bwMode="auto">
          <a:xfrm>
            <a:off x="6324600" y="1981200"/>
            <a:ext cx="1920240" cy="26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324600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</p:spTree>
    <p:extLst>
      <p:ext uri="{BB962C8B-B14F-4D97-AF65-F5344CB8AC3E}">
        <p14:creationId xmlns:p14="http://schemas.microsoft.com/office/powerpoint/2010/main" val="18906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Substation Configurations,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and Transfer Bus: </a:t>
            </a:r>
            <a:br>
              <a:rPr lang="en-US" dirty="0"/>
            </a:br>
            <a:r>
              <a:rPr lang="en-US" dirty="0"/>
              <a:t>Now the breakers can be taken</a:t>
            </a:r>
            <a:br>
              <a:rPr lang="en-US" dirty="0"/>
            </a:br>
            <a:r>
              <a:rPr lang="en-US" dirty="0"/>
              <a:t>out for maintenance without</a:t>
            </a:r>
            <a:br>
              <a:rPr lang="en-US" dirty="0"/>
            </a:br>
            <a:r>
              <a:rPr lang="en-US" dirty="0"/>
              <a:t>taking out a line, but protection</a:t>
            </a:r>
            <a:br>
              <a:rPr lang="en-US" dirty="0"/>
            </a:br>
            <a:r>
              <a:rPr lang="en-US" dirty="0"/>
              <a:t>is more difficult, and a fault</a:t>
            </a:r>
            <a:br>
              <a:rPr lang="en-US" dirty="0"/>
            </a:br>
            <a:r>
              <a:rPr lang="en-US" dirty="0"/>
              <a:t>on one line will take out at least two</a:t>
            </a:r>
          </a:p>
          <a:p>
            <a:r>
              <a:rPr lang="en-US" dirty="0"/>
              <a:t>Double Bus Breaker:</a:t>
            </a:r>
            <a:br>
              <a:rPr lang="en-US" dirty="0"/>
            </a:br>
            <a:r>
              <a:rPr lang="en-US" dirty="0"/>
              <a:t>Now each line is fully protected</a:t>
            </a:r>
            <a:br>
              <a:rPr lang="en-US" dirty="0"/>
            </a:br>
            <a:r>
              <a:rPr lang="en-US" dirty="0"/>
              <a:t>when a breaker is out, so high</a:t>
            </a:r>
            <a:br>
              <a:rPr lang="en-US" dirty="0"/>
            </a:br>
            <a:r>
              <a:rPr lang="en-US" dirty="0"/>
              <a:t>reliability, but more costly</a:t>
            </a:r>
          </a:p>
          <a:p>
            <a:endParaRPr lang="en-US" dirty="0"/>
          </a:p>
        </p:txBody>
      </p:sp>
      <p:pic>
        <p:nvPicPr>
          <p:cNvPr id="4" name="Picture 2" descr="http://3.bp.blogspot.com/-yBG8xB2VDog/ToXlwGl-CbI/AAAAAAAAApc/4v4fTK9Ixbc/s400/MainandTransferBu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2000"/>
          <a:stretch/>
        </p:blipFill>
        <p:spPr bwMode="auto">
          <a:xfrm>
            <a:off x="5443880" y="1371600"/>
            <a:ext cx="33832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3.bp.blogspot.com/-9Se44Ew3i_c/ToXmQZRcZzI/AAAAAAAAApg/al1E7kRV1L0/s400/DoubleBusDoubleBreake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53727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324600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</p:spTree>
    <p:extLst>
      <p:ext uri="{BB962C8B-B14F-4D97-AF65-F5344CB8AC3E}">
        <p14:creationId xmlns:p14="http://schemas.microsoft.com/office/powerpoint/2010/main" val="19505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Bus, Breaker and 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name implies with a ring</a:t>
            </a:r>
            <a:br>
              <a:rPr lang="en-US" dirty="0"/>
            </a:br>
            <a:r>
              <a:rPr lang="en-US" dirty="0"/>
              <a:t>bus the breakers form a ring;</a:t>
            </a:r>
            <a:br>
              <a:rPr lang="en-US" dirty="0"/>
            </a:br>
            <a:r>
              <a:rPr lang="en-US" dirty="0"/>
              <a:t>number of breakers is same as </a:t>
            </a:r>
            <a:br>
              <a:rPr lang="en-US" dirty="0"/>
            </a:br>
            <a:r>
              <a:rPr lang="en-US" dirty="0"/>
              <a:t>number of devices; any breaker can</a:t>
            </a:r>
            <a:br>
              <a:rPr lang="en-US" dirty="0"/>
            </a:br>
            <a:r>
              <a:rPr lang="en-US" dirty="0"/>
              <a:t>be removed for maintenance</a:t>
            </a:r>
          </a:p>
          <a:p>
            <a:r>
              <a:rPr lang="en-US" dirty="0"/>
              <a:t>The breaker and half has two buses</a:t>
            </a:r>
            <a:br>
              <a:rPr lang="en-US" dirty="0"/>
            </a:br>
            <a:r>
              <a:rPr lang="en-US" dirty="0"/>
              <a:t>and uses three breakers for two</a:t>
            </a:r>
            <a:br>
              <a:rPr lang="en-US" dirty="0"/>
            </a:br>
            <a:r>
              <a:rPr lang="en-US" dirty="0"/>
              <a:t>devices; both breakers and buses</a:t>
            </a:r>
            <a:br>
              <a:rPr lang="en-US" dirty="0"/>
            </a:br>
            <a:r>
              <a:rPr lang="en-US" dirty="0"/>
              <a:t>can be removed for maintenance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24600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  <p:pic>
        <p:nvPicPr>
          <p:cNvPr id="5" name="Picture 4" descr="http://4.bp.blogspot.com/-T0szY1RTPM8/ToXnwiGFmqI/AAAAAAAAAps/vekR4pL2paA/s1600/OneandHalfBrea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4" y="3657600"/>
            <a:ext cx="3251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4.bp.blogspot.com/-XAvUa4XFCVY/ToXnSU5vLvI/AAAAAAAAApo/OEG_sDpGYpw/s1600/RingB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91" y="1295400"/>
            <a:ext cx="2946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and Planning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4511040" cy="3733800"/>
          </a:xfrm>
        </p:spPr>
        <p:txBody>
          <a:bodyPr/>
          <a:lstStyle/>
          <a:p>
            <a:r>
              <a:rPr lang="en-US" dirty="0"/>
              <a:t>EMS Model</a:t>
            </a:r>
          </a:p>
          <a:p>
            <a:pPr lvl="1"/>
            <a:r>
              <a:rPr lang="en-US" dirty="0"/>
              <a:t>Used for real-time operations</a:t>
            </a:r>
          </a:p>
          <a:p>
            <a:pPr lvl="1"/>
            <a:r>
              <a:rPr lang="en-US" dirty="0"/>
              <a:t>Called full topology model</a:t>
            </a:r>
          </a:p>
          <a:p>
            <a:pPr lvl="1"/>
            <a:r>
              <a:rPr lang="en-US" dirty="0"/>
              <a:t>Has node-breaker detail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4587240" cy="2194060"/>
          </a:xfrm>
        </p:spPr>
        <p:txBody>
          <a:bodyPr/>
          <a:lstStyle/>
          <a:p>
            <a:r>
              <a:rPr lang="en-US" dirty="0"/>
              <a:t>Planning Model</a:t>
            </a:r>
          </a:p>
          <a:p>
            <a:pPr lvl="1"/>
            <a:r>
              <a:rPr lang="en-US" dirty="0"/>
              <a:t>Used for off-line analysis</a:t>
            </a:r>
          </a:p>
          <a:p>
            <a:pPr lvl="1"/>
            <a:r>
              <a:rPr lang="en-US" dirty="0"/>
              <a:t>Called consolidated model by PowerWorld</a:t>
            </a:r>
          </a:p>
          <a:p>
            <a:pPr lvl="1"/>
            <a:r>
              <a:rPr lang="en-US" dirty="0"/>
              <a:t>Has bus/branch detail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3276600"/>
            <a:ext cx="4495800" cy="3261360"/>
            <a:chOff x="609600" y="3063240"/>
            <a:chExt cx="4495800" cy="3261360"/>
          </a:xfrm>
        </p:grpSpPr>
        <p:sp>
          <p:nvSpPr>
            <p:cNvPr id="6" name="Freeform 5"/>
            <p:cNvSpPr/>
            <p:nvPr/>
          </p:nvSpPr>
          <p:spPr bwMode="auto">
            <a:xfrm>
              <a:off x="609600" y="3515618"/>
              <a:ext cx="3427437" cy="2230545"/>
            </a:xfrm>
            <a:custGeom>
              <a:avLst/>
              <a:gdLst>
                <a:gd name="connsiteX0" fmla="*/ 62630 w 3632548"/>
                <a:gd name="connsiteY0" fmla="*/ 2004165 h 2605414"/>
                <a:gd name="connsiteX1" fmla="*/ 1265129 w 3632548"/>
                <a:gd name="connsiteY1" fmla="*/ 1991639 h 2605414"/>
                <a:gd name="connsiteX2" fmla="*/ 1678488 w 3632548"/>
                <a:gd name="connsiteY2" fmla="*/ 1453019 h 2605414"/>
                <a:gd name="connsiteX3" fmla="*/ 3144033 w 3632548"/>
                <a:gd name="connsiteY3" fmla="*/ 1453019 h 2605414"/>
                <a:gd name="connsiteX4" fmla="*/ 3194137 w 3632548"/>
                <a:gd name="connsiteY4" fmla="*/ 2517732 h 2605414"/>
                <a:gd name="connsiteX5" fmla="*/ 3594970 w 3632548"/>
                <a:gd name="connsiteY5" fmla="*/ 2605414 h 2605414"/>
                <a:gd name="connsiteX6" fmla="*/ 3632548 w 3632548"/>
                <a:gd name="connsiteY6" fmla="*/ 0 h 2605414"/>
                <a:gd name="connsiteX7" fmla="*/ 3231715 w 3632548"/>
                <a:gd name="connsiteY7" fmla="*/ 37578 h 2605414"/>
                <a:gd name="connsiteX8" fmla="*/ 2931091 w 3632548"/>
                <a:gd name="connsiteY8" fmla="*/ 275573 h 2605414"/>
                <a:gd name="connsiteX9" fmla="*/ 0 w 3632548"/>
                <a:gd name="connsiteY9" fmla="*/ 275573 h 2605414"/>
                <a:gd name="connsiteX10" fmla="*/ 12526 w 3632548"/>
                <a:gd name="connsiteY10" fmla="*/ 1991639 h 2605414"/>
                <a:gd name="connsiteX0" fmla="*/ 62630 w 3792255"/>
                <a:gd name="connsiteY0" fmla="*/ 2004165 h 2605414"/>
                <a:gd name="connsiteX1" fmla="*/ 1265129 w 3792255"/>
                <a:gd name="connsiteY1" fmla="*/ 1991639 h 2605414"/>
                <a:gd name="connsiteX2" fmla="*/ 1678488 w 3792255"/>
                <a:gd name="connsiteY2" fmla="*/ 1453019 h 2605414"/>
                <a:gd name="connsiteX3" fmla="*/ 3144033 w 3792255"/>
                <a:gd name="connsiteY3" fmla="*/ 1453019 h 2605414"/>
                <a:gd name="connsiteX4" fmla="*/ 3194137 w 3792255"/>
                <a:gd name="connsiteY4" fmla="*/ 2517732 h 2605414"/>
                <a:gd name="connsiteX5" fmla="*/ 3594970 w 3792255"/>
                <a:gd name="connsiteY5" fmla="*/ 2605414 h 2605414"/>
                <a:gd name="connsiteX6" fmla="*/ 3792255 w 3792255"/>
                <a:gd name="connsiteY6" fmla="*/ 1240077 h 2605414"/>
                <a:gd name="connsiteX7" fmla="*/ 3632548 w 3792255"/>
                <a:gd name="connsiteY7" fmla="*/ 0 h 2605414"/>
                <a:gd name="connsiteX8" fmla="*/ 3231715 w 3792255"/>
                <a:gd name="connsiteY8" fmla="*/ 37578 h 2605414"/>
                <a:gd name="connsiteX9" fmla="*/ 2931091 w 3792255"/>
                <a:gd name="connsiteY9" fmla="*/ 275573 h 2605414"/>
                <a:gd name="connsiteX10" fmla="*/ 0 w 3792255"/>
                <a:gd name="connsiteY10" fmla="*/ 275573 h 2605414"/>
                <a:gd name="connsiteX11" fmla="*/ 12526 w 3792255"/>
                <a:gd name="connsiteY11" fmla="*/ 1991639 h 2605414"/>
                <a:gd name="connsiteX0" fmla="*/ 62630 w 3818351"/>
                <a:gd name="connsiteY0" fmla="*/ 2004165 h 2605414"/>
                <a:gd name="connsiteX1" fmla="*/ 1265129 w 3818351"/>
                <a:gd name="connsiteY1" fmla="*/ 1991639 h 2605414"/>
                <a:gd name="connsiteX2" fmla="*/ 1678488 w 3818351"/>
                <a:gd name="connsiteY2" fmla="*/ 1453019 h 2605414"/>
                <a:gd name="connsiteX3" fmla="*/ 3144033 w 3818351"/>
                <a:gd name="connsiteY3" fmla="*/ 1453019 h 2605414"/>
                <a:gd name="connsiteX4" fmla="*/ 3194137 w 3818351"/>
                <a:gd name="connsiteY4" fmla="*/ 2517732 h 2605414"/>
                <a:gd name="connsiteX5" fmla="*/ 3594970 w 3818351"/>
                <a:gd name="connsiteY5" fmla="*/ 2605414 h 2605414"/>
                <a:gd name="connsiteX6" fmla="*/ 3792255 w 3818351"/>
                <a:gd name="connsiteY6" fmla="*/ 1240077 h 2605414"/>
                <a:gd name="connsiteX7" fmla="*/ 3632548 w 3818351"/>
                <a:gd name="connsiteY7" fmla="*/ 0 h 2605414"/>
                <a:gd name="connsiteX8" fmla="*/ 3231715 w 3818351"/>
                <a:gd name="connsiteY8" fmla="*/ 37578 h 2605414"/>
                <a:gd name="connsiteX9" fmla="*/ 2931091 w 3818351"/>
                <a:gd name="connsiteY9" fmla="*/ 275573 h 2605414"/>
                <a:gd name="connsiteX10" fmla="*/ 0 w 3818351"/>
                <a:gd name="connsiteY10" fmla="*/ 275573 h 2605414"/>
                <a:gd name="connsiteX11" fmla="*/ 12526 w 3818351"/>
                <a:gd name="connsiteY11" fmla="*/ 1991639 h 2605414"/>
                <a:gd name="connsiteX0" fmla="*/ 62630 w 3818351"/>
                <a:gd name="connsiteY0" fmla="*/ 2004165 h 2605414"/>
                <a:gd name="connsiteX1" fmla="*/ 1265129 w 3818351"/>
                <a:gd name="connsiteY1" fmla="*/ 1991639 h 2605414"/>
                <a:gd name="connsiteX2" fmla="*/ 1678488 w 3818351"/>
                <a:gd name="connsiteY2" fmla="*/ 1453019 h 2605414"/>
                <a:gd name="connsiteX3" fmla="*/ 3144033 w 3818351"/>
                <a:gd name="connsiteY3" fmla="*/ 1453019 h 2605414"/>
                <a:gd name="connsiteX4" fmla="*/ 3194137 w 3818351"/>
                <a:gd name="connsiteY4" fmla="*/ 2517732 h 2605414"/>
                <a:gd name="connsiteX5" fmla="*/ 3594970 w 3818351"/>
                <a:gd name="connsiteY5" fmla="*/ 2605414 h 2605414"/>
                <a:gd name="connsiteX6" fmla="*/ 3792255 w 3818351"/>
                <a:gd name="connsiteY6" fmla="*/ 1240077 h 2605414"/>
                <a:gd name="connsiteX7" fmla="*/ 3632548 w 3818351"/>
                <a:gd name="connsiteY7" fmla="*/ 0 h 2605414"/>
                <a:gd name="connsiteX8" fmla="*/ 3231715 w 3818351"/>
                <a:gd name="connsiteY8" fmla="*/ 37578 h 2605414"/>
                <a:gd name="connsiteX9" fmla="*/ 2931091 w 3818351"/>
                <a:gd name="connsiteY9" fmla="*/ 275573 h 2605414"/>
                <a:gd name="connsiteX10" fmla="*/ 0 w 3818351"/>
                <a:gd name="connsiteY10" fmla="*/ 275573 h 2605414"/>
                <a:gd name="connsiteX11" fmla="*/ 12526 w 3818351"/>
                <a:gd name="connsiteY11" fmla="*/ 1991639 h 2605414"/>
                <a:gd name="connsiteX0" fmla="*/ 552537 w 4308258"/>
                <a:gd name="connsiteY0" fmla="*/ 2004165 h 2605414"/>
                <a:gd name="connsiteX1" fmla="*/ 1755036 w 4308258"/>
                <a:gd name="connsiteY1" fmla="*/ 1991639 h 2605414"/>
                <a:gd name="connsiteX2" fmla="*/ 2168395 w 4308258"/>
                <a:gd name="connsiteY2" fmla="*/ 1453019 h 2605414"/>
                <a:gd name="connsiteX3" fmla="*/ 3633940 w 4308258"/>
                <a:gd name="connsiteY3" fmla="*/ 1453019 h 2605414"/>
                <a:gd name="connsiteX4" fmla="*/ 3684044 w 4308258"/>
                <a:gd name="connsiteY4" fmla="*/ 2517732 h 2605414"/>
                <a:gd name="connsiteX5" fmla="*/ 4084877 w 4308258"/>
                <a:gd name="connsiteY5" fmla="*/ 2605414 h 2605414"/>
                <a:gd name="connsiteX6" fmla="*/ 4282162 w 4308258"/>
                <a:gd name="connsiteY6" fmla="*/ 1240077 h 2605414"/>
                <a:gd name="connsiteX7" fmla="*/ 4122455 w 4308258"/>
                <a:gd name="connsiteY7" fmla="*/ 0 h 2605414"/>
                <a:gd name="connsiteX8" fmla="*/ 3721622 w 4308258"/>
                <a:gd name="connsiteY8" fmla="*/ 37578 h 2605414"/>
                <a:gd name="connsiteX9" fmla="*/ 3420998 w 4308258"/>
                <a:gd name="connsiteY9" fmla="*/ 275573 h 2605414"/>
                <a:gd name="connsiteX10" fmla="*/ 489907 w 4308258"/>
                <a:gd name="connsiteY10" fmla="*/ 275573 h 2605414"/>
                <a:gd name="connsiteX11" fmla="*/ 413707 w 4308258"/>
                <a:gd name="connsiteY11" fmla="*/ 1371600 h 2605414"/>
                <a:gd name="connsiteX12" fmla="*/ 502433 w 4308258"/>
                <a:gd name="connsiteY12" fmla="*/ 1991639 h 2605414"/>
                <a:gd name="connsiteX0" fmla="*/ 247737 w 4003458"/>
                <a:gd name="connsiteY0" fmla="*/ 2004165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197633 w 4003458"/>
                <a:gd name="connsiteY12" fmla="*/ 1991639 h 2605414"/>
                <a:gd name="connsiteX0" fmla="*/ 247737 w 4003458"/>
                <a:gd name="connsiteY0" fmla="*/ 2004165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337507 w 4003458"/>
                <a:gd name="connsiteY12" fmla="*/ 2057400 h 2605414"/>
                <a:gd name="connsiteX0" fmla="*/ 337507 w 4003458"/>
                <a:gd name="connsiteY0" fmla="*/ 1981200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337507 w 4003458"/>
                <a:gd name="connsiteY12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50236 w 4003458"/>
                <a:gd name="connsiteY2" fmla="*/ 1991639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03458" h="2605414">
                  <a:moveTo>
                    <a:pt x="337507" y="1981200"/>
                  </a:moveTo>
                  <a:lnTo>
                    <a:pt x="413707" y="1981200"/>
                  </a:lnTo>
                  <a:cubicBezTo>
                    <a:pt x="743907" y="2006600"/>
                    <a:pt x="941540" y="2084192"/>
                    <a:pt x="1404307" y="2057400"/>
                  </a:cubicBezTo>
                  <a:cubicBezTo>
                    <a:pt x="1680576" y="1810011"/>
                    <a:pt x="1710499" y="1654479"/>
                    <a:pt x="1863595" y="1453019"/>
                  </a:cubicBezTo>
                  <a:cubicBezTo>
                    <a:pt x="2142299" y="1425879"/>
                    <a:pt x="2106808" y="1347592"/>
                    <a:pt x="2699707" y="1371600"/>
                  </a:cubicBezTo>
                  <a:cubicBezTo>
                    <a:pt x="3315570" y="1321496"/>
                    <a:pt x="3119329" y="1425879"/>
                    <a:pt x="3329140" y="1453019"/>
                  </a:cubicBezTo>
                  <a:lnTo>
                    <a:pt x="3379244" y="2517732"/>
                  </a:lnTo>
                  <a:lnTo>
                    <a:pt x="3780077" y="2605414"/>
                  </a:lnTo>
                  <a:cubicBezTo>
                    <a:pt x="3845839" y="2150302"/>
                    <a:pt x="4003458" y="1953016"/>
                    <a:pt x="3977362" y="1240077"/>
                  </a:cubicBezTo>
                  <a:cubicBezTo>
                    <a:pt x="4002414" y="544882"/>
                    <a:pt x="3870891" y="413359"/>
                    <a:pt x="3817655" y="0"/>
                  </a:cubicBezTo>
                  <a:lnTo>
                    <a:pt x="3416822" y="37578"/>
                  </a:lnTo>
                  <a:lnTo>
                    <a:pt x="3116198" y="275573"/>
                  </a:lnTo>
                  <a:lnTo>
                    <a:pt x="489907" y="304800"/>
                  </a:lnTo>
                  <a:cubicBezTo>
                    <a:pt x="0" y="451807"/>
                    <a:pt x="134307" y="1079500"/>
                    <a:pt x="108907" y="1371600"/>
                  </a:cubicBezTo>
                  <a:cubicBezTo>
                    <a:pt x="83507" y="1663700"/>
                    <a:pt x="334028" y="1918396"/>
                    <a:pt x="337507" y="2057400"/>
                  </a:cubicBezTo>
                </a:path>
              </a:pathLst>
            </a:cu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37137" y="3986690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37137" y="3677966"/>
              <a:ext cx="38590" cy="19681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9879" y="3677966"/>
              <a:ext cx="38590" cy="19681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6127" y="3870919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73708" y="3870919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5861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2032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8203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37137" y="4526956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786127" y="4411185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73708" y="4411185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45861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72032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98203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37137" y="5067223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786127" y="4951452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73708" y="4951452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5861" y="4990042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72032" y="4990042"/>
              <a:ext cx="154362" cy="15436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203" y="4990042"/>
              <a:ext cx="154362" cy="15436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85" y="3124200"/>
              <a:ext cx="837117" cy="777888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2712299" y="3124200"/>
              <a:ext cx="837117" cy="806088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flipH="1" flipV="1">
              <a:off x="2673708" y="4526956"/>
              <a:ext cx="887581" cy="1543619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V="1">
              <a:off x="898546" y="4526956"/>
              <a:ext cx="887581" cy="1543619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22" idx="2"/>
            </p:cNvCxnSpPr>
            <p:nvPr/>
          </p:nvCxnSpPr>
          <p:spPr>
            <a:xfrm rot="5400000">
              <a:off x="1541969" y="5361846"/>
              <a:ext cx="519487" cy="74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63782" y="3385145"/>
              <a:ext cx="600820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 MW</a:t>
              </a:r>
            </a:p>
            <a:p>
              <a:r>
                <a:rPr lang="en-US" sz="1200" dirty="0" smtClean="0"/>
                <a:t>20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01240" y="3063240"/>
              <a:ext cx="640619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-30 MW</a:t>
              </a:r>
            </a:p>
            <a:p>
              <a:r>
                <a:rPr lang="en-US" sz="1200" dirty="0" smtClean="0"/>
                <a:t>-18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9019" y="5929360"/>
              <a:ext cx="640619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-40 MW</a:t>
              </a:r>
            </a:p>
            <a:p>
              <a:r>
                <a:rPr lang="en-US" sz="1200" dirty="0" smtClean="0"/>
                <a:t>-10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7090" y="5537942"/>
              <a:ext cx="593958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10 MW</a:t>
              </a:r>
            </a:p>
            <a:p>
              <a:r>
                <a:rPr lang="en-US" sz="1200" dirty="0" smtClean="0"/>
                <a:t>  3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6107" y="5929360"/>
              <a:ext cx="593958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10 MW</a:t>
              </a:r>
            </a:p>
            <a:p>
              <a:r>
                <a:rPr lang="en-US" sz="1200" dirty="0" smtClean="0"/>
                <a:t>  5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4191000" y="4267200"/>
              <a:ext cx="914400" cy="838200"/>
            </a:xfrm>
            <a:prstGeom prst="rightArrow">
              <a:avLst/>
            </a:prstGeom>
            <a:solidFill>
              <a:srgbClr val="FFE6E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4000" y="3503078"/>
            <a:ext cx="3170349" cy="3022242"/>
            <a:chOff x="5334000" y="3276600"/>
            <a:chExt cx="3170349" cy="3022242"/>
          </a:xfrm>
        </p:grpSpPr>
        <p:sp>
          <p:nvSpPr>
            <p:cNvPr id="39" name="Rectangle 38"/>
            <p:cNvSpPr/>
            <p:nvPr/>
          </p:nvSpPr>
          <p:spPr>
            <a:xfrm>
              <a:off x="5334000" y="4495800"/>
              <a:ext cx="3079124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06815" y="3429000"/>
              <a:ext cx="977804" cy="1061021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7452575" y="3461940"/>
              <a:ext cx="977804" cy="1061021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 flipV="1">
              <a:off x="7467600" y="4495800"/>
              <a:ext cx="1036749" cy="1803042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flipV="1">
              <a:off x="5334000" y="4495800"/>
              <a:ext cx="1036749" cy="1803042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6558938" y="4794862"/>
              <a:ext cx="606793" cy="86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406640" y="3276600"/>
              <a:ext cx="748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-30 MW</a:t>
              </a:r>
            </a:p>
            <a:p>
              <a:r>
                <a:rPr lang="en-US" sz="1200" dirty="0" smtClean="0"/>
                <a:t>-18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7400" y="5791200"/>
              <a:ext cx="748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-40 MW</a:t>
              </a:r>
            </a:p>
            <a:p>
              <a:r>
                <a:rPr lang="en-US" sz="1200" dirty="0" smtClean="0"/>
                <a:t>-10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77000" y="5105400"/>
              <a:ext cx="693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10 MW</a:t>
              </a:r>
            </a:p>
            <a:p>
              <a:r>
                <a:rPr lang="en-US" sz="1200" dirty="0" smtClean="0"/>
                <a:t>  3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79640" y="5791200"/>
              <a:ext cx="693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10 MW</a:t>
              </a:r>
            </a:p>
            <a:p>
              <a:r>
                <a:rPr lang="en-US" sz="1200" dirty="0" smtClean="0"/>
                <a:t>  5 </a:t>
              </a:r>
              <a:r>
                <a:rPr lang="en-US" sz="1200" dirty="0" err="1" smtClean="0"/>
                <a:t>Mvar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5904</TotalTime>
  <Words>2269</Words>
  <Application>Microsoft Office PowerPoint</Application>
  <PresentationFormat>On-screen Show (4:3)</PresentationFormat>
  <Paragraphs>307</Paragraphs>
  <Slides>56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Capsules</vt:lpstr>
      <vt:lpstr>Equation</vt:lpstr>
      <vt:lpstr>ECEN 615 Methods of Electric Power  Systems Analysis</vt:lpstr>
      <vt:lpstr>Announcements</vt:lpstr>
      <vt:lpstr>Bus Branch versus Node Breaker</vt:lpstr>
      <vt:lpstr>Circuit Breakers and Disconnects</vt:lpstr>
      <vt:lpstr>Google View of a 345 kV Substation</vt:lpstr>
      <vt:lpstr>Substation Configurations</vt:lpstr>
      <vt:lpstr>Substation Configurations, cont.</vt:lpstr>
      <vt:lpstr>Ring Bus, Breaker and Half</vt:lpstr>
      <vt:lpstr>EMS and Planning Models</vt:lpstr>
      <vt:lpstr>Node-Breaker Consolidation</vt:lpstr>
      <vt:lpstr>Node-Breaker Example</vt:lpstr>
      <vt:lpstr>Node-Breaker Example</vt:lpstr>
      <vt:lpstr>Linear System Solution: Introduction</vt:lpstr>
      <vt:lpstr>Introduction, cont.</vt:lpstr>
      <vt:lpstr>Gaussian Elimination</vt:lpstr>
      <vt:lpstr>Gaussian Elimination, cont.</vt:lpstr>
      <vt:lpstr>Example 1</vt:lpstr>
      <vt:lpstr>Example 1, cont.</vt:lpstr>
      <vt:lpstr>Example 1, cont.</vt:lpstr>
      <vt:lpstr>Example 1, cont.</vt:lpstr>
      <vt:lpstr>Example 1, cont.</vt:lpstr>
      <vt:lpstr>Triangular Decomposition</vt:lpstr>
      <vt:lpstr>Triangular Decomposition</vt:lpstr>
      <vt:lpstr>Triangular Decomposition, Step 1</vt:lpstr>
      <vt:lpstr>Triangular Decomposition, Step 2</vt:lpstr>
      <vt:lpstr>Triangular Decomposition, Step 2</vt:lpstr>
      <vt:lpstr>Triangular Decomposition, Step 3</vt:lpstr>
      <vt:lpstr>Triangular Decomposition, Step 3</vt:lpstr>
      <vt:lpstr>Triangular Decomposition, Step k</vt:lpstr>
      <vt:lpstr>Triangular Decomposition: Upper Triangular Matrix</vt:lpstr>
      <vt:lpstr>Triangular Decomposition</vt:lpstr>
      <vt:lpstr>Solving for X</vt:lpstr>
      <vt:lpstr>Upper Triangular Matrix</vt:lpstr>
      <vt:lpstr>LU Decomposition Theorem</vt:lpstr>
      <vt:lpstr>LU Decomposition Application</vt:lpstr>
      <vt:lpstr>LDU Decomposition</vt:lpstr>
      <vt:lpstr>Symmetric Matrix Factorization</vt:lpstr>
      <vt:lpstr>Symmetric Matrix Factorization</vt:lpstr>
      <vt:lpstr>Pivoting</vt:lpstr>
      <vt:lpstr>Pivoting, cont.</vt:lpstr>
      <vt:lpstr>LU Algorithm Without Pivoting Processing by row</vt:lpstr>
      <vt:lpstr>LU Example</vt:lpstr>
      <vt:lpstr>LU Example, cont.</vt:lpstr>
      <vt:lpstr>LU Example, cont.</vt:lpstr>
      <vt:lpstr>Forward Substitution</vt:lpstr>
      <vt:lpstr>Forward Substitution Example</vt:lpstr>
      <vt:lpstr>Backward Substitution</vt:lpstr>
      <vt:lpstr>Backward Substitution Example</vt:lpstr>
      <vt:lpstr>Computational Complexity</vt:lpstr>
      <vt:lpstr>Computational Complexity</vt:lpstr>
      <vt:lpstr>Sparse Systems</vt:lpstr>
      <vt:lpstr>Sparse Matrix History</vt:lpstr>
      <vt:lpstr>Sparse Matrix History</vt:lpstr>
      <vt:lpstr>Sparse Matrix Computational Order</vt:lpstr>
      <vt:lpstr>Inverse of a Sparse Matrix</vt:lpstr>
      <vt:lpstr>Computer Architecture Impacts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420</cp:revision>
  <cp:lastPrinted>2011-08-22T16:49:24Z</cp:lastPrinted>
  <dcterms:created xsi:type="dcterms:W3CDTF">2000-05-11T14:27:08Z</dcterms:created>
  <dcterms:modified xsi:type="dcterms:W3CDTF">2019-09-22T16:40:38Z</dcterms:modified>
</cp:coreProperties>
</file>