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7"/>
  </p:notesMasterIdLst>
  <p:handoutMasterIdLst>
    <p:handoutMasterId r:id="rId48"/>
  </p:handoutMasterIdLst>
  <p:sldIdLst>
    <p:sldId id="486" r:id="rId2"/>
    <p:sldId id="411" r:id="rId3"/>
    <p:sldId id="656" r:id="rId4"/>
    <p:sldId id="657" r:id="rId5"/>
    <p:sldId id="658" r:id="rId6"/>
    <p:sldId id="634" r:id="rId7"/>
    <p:sldId id="635" r:id="rId8"/>
    <p:sldId id="636" r:id="rId9"/>
    <p:sldId id="638" r:id="rId10"/>
    <p:sldId id="640" r:id="rId11"/>
    <p:sldId id="641" r:id="rId12"/>
    <p:sldId id="643" r:id="rId13"/>
    <p:sldId id="637" r:id="rId14"/>
    <p:sldId id="639" r:id="rId15"/>
    <p:sldId id="642" r:id="rId16"/>
    <p:sldId id="645" r:id="rId17"/>
    <p:sldId id="647" r:id="rId18"/>
    <p:sldId id="648" r:id="rId19"/>
    <p:sldId id="649" r:id="rId20"/>
    <p:sldId id="650" r:id="rId21"/>
    <p:sldId id="651" r:id="rId22"/>
    <p:sldId id="646" r:id="rId23"/>
    <p:sldId id="652" r:id="rId24"/>
    <p:sldId id="644" r:id="rId25"/>
    <p:sldId id="653" r:id="rId26"/>
    <p:sldId id="654" r:id="rId27"/>
    <p:sldId id="655" r:id="rId28"/>
    <p:sldId id="615" r:id="rId29"/>
    <p:sldId id="580" r:id="rId30"/>
    <p:sldId id="581" r:id="rId31"/>
    <p:sldId id="582" r:id="rId32"/>
    <p:sldId id="583" r:id="rId33"/>
    <p:sldId id="611" r:id="rId34"/>
    <p:sldId id="613" r:id="rId35"/>
    <p:sldId id="614" r:id="rId36"/>
    <p:sldId id="584" r:id="rId37"/>
    <p:sldId id="609" r:id="rId38"/>
    <p:sldId id="610" r:id="rId39"/>
    <p:sldId id="585" r:id="rId40"/>
    <p:sldId id="586" r:id="rId41"/>
    <p:sldId id="587" r:id="rId42"/>
    <p:sldId id="588" r:id="rId43"/>
    <p:sldId id="589" r:id="rId44"/>
    <p:sldId id="590" r:id="rId45"/>
    <p:sldId id="591" r:id="rId4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83" autoAdjust="0"/>
    <p:restoredTop sz="94660" autoAdjust="0"/>
  </p:normalViewPr>
  <p:slideViewPr>
    <p:cSldViewPr>
      <p:cViewPr varScale="1">
        <p:scale>
          <a:sx n="86" d="100"/>
          <a:sy n="86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38A23-61D2-4A7D-9A23-D738E132F37F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941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99A21-57B4-4B6B-8664-16464714F95C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6854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EE052-F2B1-40F4-9272-03CBF77B3598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883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4CC850-BD1B-4CD2-9A2C-B3EDF19F7E88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825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491A3-74BC-4F26-9E0E-3812FE0DD087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544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CC6DFB-5070-40E7-B358-B517D5113859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351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8D90E-EEC4-4664-900F-4B3D0ECFC382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3505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3FCD2D-F771-4029-A6B8-DE5ED63813A0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49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52C927-495E-49B2-80CF-63D25036775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652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279D17-9A1E-4AAC-A357-EEFEEB979AE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464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3E6262-B355-4E84-A0AC-0FDEB844895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0341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EF3554-010F-415C-89AA-30D85EBDEEC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356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69103-595D-4A96-8CAE-959CB9F9165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956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73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9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108266-BE96-40DC-AF0E-D604A9FE5923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891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21: Transient Stability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Special Guest Lecturer: TA Adam Birchfield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5D17-8E5B-4A26-AA6A-581C51E8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4D57-A113-4FE9-8AC3-F8341ECD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time step the total round-off error is the sum of the local round-off at time and the propagated error from steps 1, 2 ,  … , k − 1</a:t>
            </a:r>
          </a:p>
          <a:p>
            <a:r>
              <a:rPr lang="en-US" dirty="0"/>
              <a:t>An algorithm with the desirable property that local round-off error decays with increasing number of steps is said to be numerically stable</a:t>
            </a:r>
          </a:p>
          <a:p>
            <a:r>
              <a:rPr lang="en-US" dirty="0"/>
              <a:t>Otherwise, the algorithm is numerically unstable</a:t>
            </a:r>
          </a:p>
          <a:p>
            <a:r>
              <a:rPr lang="en-US" dirty="0"/>
              <a:t>Numerically unstable algorithms can nevertheless give quite good performance if appropriate time steps are used</a:t>
            </a:r>
          </a:p>
          <a:p>
            <a:pPr lvl="1"/>
            <a:r>
              <a:rPr lang="en-US" dirty="0"/>
              <a:t>This is particularly true when coupled with algebraic equations</a:t>
            </a:r>
          </a:p>
        </p:txBody>
      </p:sp>
    </p:spTree>
    <p:extLst>
      <p:ext uri="{BB962C8B-B14F-4D97-AF65-F5344CB8AC3E}">
        <p14:creationId xmlns:p14="http://schemas.microsoft.com/office/powerpoint/2010/main" val="64742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A964-1553-44FC-8BDE-37A1E4BC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simplest technique for numerical integration is known as the forward Euler’s method.</a:t>
                </a:r>
              </a:p>
              <a:p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step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depends only on the previous value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only needs to be evaluated once.</a:t>
                </a:r>
              </a:p>
              <a:p>
                <a:r>
                  <a:rPr lang="en-US" dirty="0"/>
                  <a:t>Typically, smaller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gives better approximations.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r="-1295" b="-2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15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Euler’s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(usually 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Pick a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which is problem specific</a:t>
                </a:r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p>
                    </m:sSup>
                  </m:oMath>
                </a14:m>
                <a:r>
                  <a:rPr lang="en-US" dirty="0"/>
                  <a:t> Do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 While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3" t="-1631" b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21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Runge-Kutta</a:t>
            </a:r>
            <a:r>
              <a:rPr lang="en-US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Runge-</a:t>
                </a:r>
                <a:r>
                  <a:rPr lang="en-US" dirty="0" err="1"/>
                  <a:t>Kutta</a:t>
                </a:r>
                <a:r>
                  <a:rPr lang="en-US" dirty="0"/>
                  <a:t> methods improve on Euler's method by evaluating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selected points within the time step</a:t>
                </a:r>
              </a:p>
              <a:p>
                <a:r>
                  <a:rPr lang="en-US" dirty="0"/>
                  <a:t>Simplest method is the second order method (RK2)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what we get from Euler's;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improves on this by reevaluating at the estimated end of the step</a:t>
                </a:r>
              </a:p>
              <a:p>
                <a:r>
                  <a:rPr lang="en-US" dirty="0"/>
                  <a:t>RK2 must evaluate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twice at each times step.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r="-1599" b="-4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5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numerical solution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One-step methods: require information about solution just at one point,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Forward Euler and Runge-</a:t>
                </a:r>
                <a:r>
                  <a:rPr lang="en-US" dirty="0" err="1"/>
                  <a:t>Kutta</a:t>
                </a:r>
                <a:r>
                  <a:rPr lang="en-US" dirty="0"/>
                  <a:t> fall in this category</a:t>
                </a:r>
              </a:p>
              <a:p>
                <a:r>
                  <a:rPr lang="en-US" dirty="0"/>
                  <a:t>Multi-step methods: make use of information at more than one point,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Adams-</a:t>
                </a:r>
                <a:r>
                  <a:rPr lang="en-US" dirty="0" err="1"/>
                  <a:t>Bashforth</a:t>
                </a:r>
                <a:endParaRPr lang="en-US" dirty="0"/>
              </a:p>
              <a:p>
                <a:r>
                  <a:rPr lang="en-US" dirty="0"/>
                  <a:t>Predictor-Corrector Methods: implicit</a:t>
                </a:r>
              </a:p>
              <a:p>
                <a:pPr lvl="1"/>
                <a:r>
                  <a:rPr lang="en-US" dirty="0"/>
                  <a:t>Backward Euler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04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AB6A-441C-4092-BB25-503B1EC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problem has one variable and known analytical solution.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Choose timestep of 0.1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First time point after initial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=10+0.1⋅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=10+0.1⋅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Next time point: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=9+0.1⋅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=8.1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b="-3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11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D376-6639-4AA9-9BB5-882BBF92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98197"/>
                  </p:ext>
                </p:extLst>
              </p:nvPr>
            </p:nvGraphicFramePr>
            <p:xfrm>
              <a:off x="457200" y="1389888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Runge-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Kutta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2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98197"/>
                  </p:ext>
                </p:extLst>
              </p:nvPr>
            </p:nvGraphicFramePr>
            <p:xfrm>
              <a:off x="457200" y="1389888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934" t="-4000" r="-789404" b="-1026667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985" t="-4000" r="-421" b="-10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8961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48062" t="-53061" r="-278295" b="-4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89349" t="-53061" r="-112426" b="-4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60800" t="-53061" r="-1333" b="-4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693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280160"/>
                <a:ext cx="8001000" cy="37338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Consider the equations describing the horizontal position of a cart attached to a lossless spring: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kern="0" dirty="0"/>
              </a:p>
              <a:p>
                <a:r>
                  <a:rPr lang="en-US" kern="0" dirty="0"/>
                  <a:t>Initial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kern="0" dirty="0"/>
              </a:p>
              <a:p>
                <a:r>
                  <a:rPr lang="en-US" kern="0" dirty="0"/>
                  <a:t>Analytical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0" kern="0" dirty="0"/>
              </a:p>
              <a:p>
                <a:r>
                  <a:rPr lang="en-US" kern="0" dirty="0"/>
                  <a:t>Numerical 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kern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kern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kern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kern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kern="0" dirty="0"/>
              </a:p>
              <a:p>
                <a:r>
                  <a:rPr lang="en-US" kern="0" dirty="0"/>
                  <a:t>Choose step size of 0.25</a:t>
                </a:r>
                <a:endParaRPr lang="en-US" b="0" kern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80160"/>
                <a:ext cx="8001000" cy="3733800"/>
              </a:xfrm>
              <a:prstGeom prst="rect">
                <a:avLst/>
              </a:prstGeom>
              <a:blipFill>
                <a:blip r:embed="rId3"/>
                <a:stretch>
                  <a:fillRect l="-1371" t="-1631" b="-3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46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FCB5B8-0B22-4F15-B1EB-1A11554668C3}"/>
                  </a:ext>
                </a:extLst>
              </p:cNvPr>
              <p:cNvSpPr txBox="1"/>
              <p:nvPr/>
            </p:nvSpPr>
            <p:spPr>
              <a:xfrm>
                <a:off x="665328" y="1447800"/>
                <a:ext cx="8305800" cy="414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Starting from the initial conditions at t=0 we next calculate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Then we continue to the next time step, t=0.5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=1.0+0.25⋅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=0.9375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=−0.25−0.25⋅1.0=−0.5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FCB5B8-0B22-4F15-B1EB-1A1155466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8" y="1447800"/>
                <a:ext cx="8305800" cy="4142673"/>
              </a:xfrm>
              <a:prstGeom prst="rect">
                <a:avLst/>
              </a:prstGeom>
              <a:blipFill>
                <a:blip r:embed="rId3"/>
                <a:stretch>
                  <a:fillRect l="-1467" t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5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6019800" cy="5226051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actual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(t)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0.9689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-151,983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79721" y="1295400"/>
            <a:ext cx="2198038" cy="48320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Since we </a:t>
            </a:r>
            <a:br>
              <a:rPr lang="en-US" dirty="0"/>
            </a:br>
            <a:r>
              <a:rPr lang="en-US" dirty="0"/>
              <a:t>know from</a:t>
            </a:r>
            <a:br>
              <a:rPr lang="en-US" dirty="0"/>
            </a:br>
            <a:r>
              <a:rPr lang="en-US" dirty="0"/>
              <a:t>the exact</a:t>
            </a:r>
            <a:br>
              <a:rPr lang="en-US" dirty="0"/>
            </a:br>
            <a:r>
              <a:rPr lang="en-US" dirty="0"/>
              <a:t>solution that</a:t>
            </a:r>
            <a:br>
              <a:rPr lang="en-US" dirty="0"/>
            </a:b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is bounded</a:t>
            </a:r>
            <a:br>
              <a:rPr lang="en-US" dirty="0"/>
            </a:br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-1 and 1, </a:t>
            </a:r>
            <a:br>
              <a:rPr lang="en-US" dirty="0"/>
            </a:br>
            <a:r>
              <a:rPr lang="en-US" dirty="0"/>
              <a:t>clearly the</a:t>
            </a:r>
            <a:br>
              <a:rPr lang="en-US" dirty="0"/>
            </a:br>
            <a:r>
              <a:rPr lang="en-US" dirty="0"/>
              <a:t>method is</a:t>
            </a:r>
            <a:br>
              <a:rPr lang="en-US" dirty="0"/>
            </a:br>
            <a:r>
              <a:rPr lang="en-US" dirty="0"/>
              <a:t>numerically</a:t>
            </a:r>
            <a:br>
              <a:rPr lang="en-US" dirty="0"/>
            </a:br>
            <a:r>
              <a:rPr lang="en-US" dirty="0"/>
              <a:t>unstable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68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3733800"/>
          </a:xfrm>
        </p:spPr>
        <p:txBody>
          <a:bodyPr/>
          <a:lstStyle/>
          <a:p>
            <a:r>
              <a:rPr lang="en-US" dirty="0"/>
              <a:t>Read Chapter 11</a:t>
            </a:r>
          </a:p>
          <a:p>
            <a:r>
              <a:rPr lang="en-US" dirty="0"/>
              <a:t>Design project is due on Dec 5; details on the website</a:t>
            </a:r>
          </a:p>
          <a:p>
            <a:r>
              <a:rPr lang="en-US" dirty="0"/>
              <a:t>Homework 8 is 11.12, 11.18 (part a only), 11.19, 11.21, 11.25, 11.26; due on Thursday Nov 30</a:t>
            </a:r>
          </a:p>
          <a:p>
            <a:r>
              <a:rPr lang="en-US" dirty="0"/>
              <a:t>Lab 9 is on Nov 20/21 and lab 10 is on Nov 27/28, both in WEB 115; no lab week of Dec 4</a:t>
            </a:r>
          </a:p>
          <a:p>
            <a:pPr lvl="1"/>
            <a:r>
              <a:rPr lang="en-US" dirty="0"/>
              <a:t>For lab 9 students with high profit values will not be required to turn in a lab; we’ll let you know the exact value in class on Nov 21, but expect it to be at least half the class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extLst/>
          </p:nvPr>
        </p:nvGraphicFramePr>
        <p:xfrm>
          <a:off x="609600" y="2438400"/>
          <a:ext cx="4191000" cy="3484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-1.4088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57200" y="1280160"/>
            <a:ext cx="7794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Below is a comparison of the solution values for 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Times" charset="0"/>
              </a:rPr>
              <a:t>(t)</a:t>
            </a:r>
          </a:p>
          <a:p>
            <a:pPr eaLnBrk="1" hangingPunct="1"/>
            <a:r>
              <a:rPr lang="en-US" altLang="en-US" sz="2800" dirty="0">
                <a:latin typeface="Times" charset="0"/>
              </a:rPr>
              <a:t>at time t = 10 seconds</a:t>
            </a:r>
            <a:endParaRPr lang="en-US" altLang="en-US" sz="28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872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example uses the synchronous machine classical model mentioned earlier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Two differential state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(rotor angle), 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(per-unit speed deviation).</a:t>
                </a:r>
              </a:p>
              <a:p>
                <a:pPr lvl="1"/>
                <a:r>
                  <a:rPr lang="en-US" dirty="0"/>
                  <a:t>Constants of the machine: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(synchronous speed),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(inertia),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(reactance),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(damping).</a:t>
                </a:r>
              </a:p>
              <a:p>
                <a:pPr lvl="1"/>
                <a:r>
                  <a:rPr lang="en-US" dirty="0"/>
                  <a:t>Algebraic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(mechanical torque),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(machine internal voltage),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dirty="0"/>
                  <a:t> (system impedance),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</m:oMath>
                </a14:m>
                <a:r>
                  <a:rPr lang="en-US" dirty="0"/>
                  <a:t> (infinite bus voltage magnitude and angle).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b="-4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29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A15B-66D5-44F2-AE77-C87122CF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971" y="1353115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" charset="0"/>
                <a:cs typeface="Times New Roman" pitchFamily="18" charset="0"/>
              </a:rPr>
              <a:t>A 60 Hz generator is supplying 550 MW to an infinite bus (with 1.0 per unit voltage) through two parallel transmission lines.  Determine initial angle change for a fault midway down one of the lines.</a:t>
            </a:r>
            <a:br>
              <a:rPr lang="en-US" altLang="en-US" dirty="0">
                <a:latin typeface="Times" charset="0"/>
                <a:cs typeface="Times New Roman" pitchFamily="18" charset="0"/>
              </a:rPr>
            </a:br>
            <a:r>
              <a:rPr lang="en-US" altLang="en-US" dirty="0">
                <a:latin typeface="Times" charset="0"/>
                <a:cs typeface="Times New Roman" pitchFamily="18" charset="0"/>
              </a:rPr>
              <a:t>H = 20 seconds, D = 0.1.  Use </a:t>
            </a:r>
            <a:r>
              <a:rPr lang="en-US" altLang="en-US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dirty="0">
                <a:latin typeface="Times" charset="0"/>
                <a:cs typeface="Times New Roman" pitchFamily="18" charset="0"/>
              </a:rPr>
              <a:t>t=0.01 second.</a:t>
            </a:r>
          </a:p>
        </p:txBody>
      </p:sp>
      <p:pic>
        <p:nvPicPr>
          <p:cNvPr id="5" name="Picture 4" descr="fig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49545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001000" cy="4815840"/>
              </a:xfrm>
            </p:spPr>
            <p:txBody>
              <a:bodyPr/>
              <a:lstStyle/>
              <a:p>
                <a:r>
                  <a:rPr lang="en-US" dirty="0"/>
                  <a:t>Before the fault, solve the circuit in steady-state</a:t>
                </a:r>
              </a:p>
              <a:p>
                <a:pPr lvl="1"/>
                <a:r>
                  <a:rPr lang="en-US" dirty="0"/>
                  <a:t>We know the initial active power is 550 MW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=5.5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b="0" dirty="0"/>
                  <a:t>The total impedance </a:t>
                </a:r>
                <a:r>
                  <a:rPr lang="en-US" dirty="0"/>
                  <a:t>pre-fault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0.05+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0.1||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0.1=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b="0" dirty="0"/>
              </a:p>
              <a:p>
                <a:pPr lvl="1"/>
                <a:r>
                  <a:rPr lang="en-US" dirty="0"/>
                  <a:t>Then we solve for the machine internal voltage.</a:t>
                </a:r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0.1⋅5.5=1.141∠28.8°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So the initial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b="0" dirty="0"/>
                  <a:t> is 28.8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To find the initial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set the first differential equation to be at equilibrium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001000" cy="4815840"/>
              </a:xfrm>
              <a:blipFill>
                <a:blip r:embed="rId2"/>
                <a:stretch>
                  <a:fillRect l="-1371" t="-1266" b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80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108B-B1F3-4EBC-B7B3-90C61AC1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5DF41-FEAE-4416-BFB1-81BCEE9421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swing equation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Before the fault at equilibrium,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use this to find the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1.141⋅1.0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28.8°−0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−0.1⋅0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Since system is lossless,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b="0" dirty="0"/>
                  <a:t> is the power delivered.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5DF41-FEAE-4416-BFB1-81BCEE942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r="-305" b="-4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764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the fault, we need to find the </a:t>
                </a:r>
                <a:r>
                  <a:rPr lang="en-US" dirty="0" err="1"/>
                  <a:t>Thevenin</a:t>
                </a:r>
                <a:r>
                  <a:rPr lang="en-US" dirty="0"/>
                  <a:t> equivalent circuit with the fault included.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0.05|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0.0333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1∠0°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0.05+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=0.333∠0°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the swing equation post-fault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5.5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1.141⋅0.333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0.05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0.0333</m:t>
                          </m:r>
                        </m:den>
                      </m:f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=51.838−43.015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−0.942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Now we can apply a numerical method such as Euler’s method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b="-3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20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458200" cy="5120640"/>
              </a:xfrm>
            </p:spPr>
            <p:txBody>
              <a:bodyPr/>
              <a:lstStyle/>
              <a:p>
                <a:r>
                  <a:rPr lang="en-US" dirty="0"/>
                  <a:t>Applying Euler’s method,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=51.838−43.015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−0.942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=0.502</m:t>
                    </m:r>
                  </m:oMath>
                </a14:m>
                <a:r>
                  <a:rPr lang="en-US" b="0" dirty="0"/>
                  <a:t>65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.0</a:t>
                </a:r>
              </a:p>
              <a:p>
                <a:r>
                  <a:rPr lang="en-US" b="0" dirty="0"/>
                  <a:t>First iteration, using step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+0.01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0.50265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+0.01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31.116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0.050265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0.31116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458200" cy="5120640"/>
              </a:xfrm>
              <a:blipFill>
                <a:blip r:embed="rId2"/>
                <a:stretch>
                  <a:fillRect l="-1297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#3, transient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Second iteration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.01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.01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+0.01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0.01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0.01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0.502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31116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+0.01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0.31116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0.8224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0.50576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61938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Third iteration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0.50576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0.61938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+0.01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0.6193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30.41496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0.51195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0.92353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b="-1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62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11.5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5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Transient Stability Example, cont'd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57413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97341"/>
              </p:ext>
            </p:extLst>
          </p:nvPr>
        </p:nvGraphicFramePr>
        <p:xfrm>
          <a:off x="457200" y="1280160"/>
          <a:ext cx="7162800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r:id="rId4" imgW="6439535" imgH="4485005" progId="Unknown">
                  <p:embed/>
                </p:oleObj>
              </mc:Choice>
              <mc:Fallback>
                <p:oleObj r:id="rId4" imgW="6439535" imgH="4485005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62800" cy="498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7824-3752-4D5A-9DC1-09236B1F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9: Electricity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94E78-79FD-4F2A-8F98-C6621C89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3733800"/>
          </a:xfrm>
        </p:spPr>
        <p:txBody>
          <a:bodyPr/>
          <a:lstStyle/>
          <a:p>
            <a:r>
              <a:rPr lang="en-US" dirty="0"/>
              <a:t>In lab 9 you will be competing in a simple electricity market that has a single buyer of electricity (an independent system operator [ISO]) and multiple sellers </a:t>
            </a:r>
          </a:p>
          <a:p>
            <a:r>
              <a:rPr lang="en-US" dirty="0"/>
              <a:t>You will be playing one of those sellers as the owner of a portfolio of generators; other students will have the exact same portfolio</a:t>
            </a:r>
          </a:p>
          <a:p>
            <a:r>
              <a:rPr lang="en-US" dirty="0"/>
              <a:t>Your goal is to maximize your profit over a number of trading periods, each considered to be one hour</a:t>
            </a:r>
          </a:p>
          <a:p>
            <a:r>
              <a:rPr lang="en-US" dirty="0"/>
              <a:t>There is no transmission system limitations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A5334B2-53B4-4AE4-8BB1-3A5DFF252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Equal Area Criteria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52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The goal of the equal area criteria is to try to determine whether a system is stable or not without having to completely integrate the system response.</a:t>
            </a:r>
          </a:p>
        </p:txBody>
      </p:sp>
      <p:pic>
        <p:nvPicPr>
          <p:cNvPr id="13316" name="Picture 4" descr="fig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r="11765" b="69005"/>
          <a:stretch>
            <a:fillRect/>
          </a:stretch>
        </p:blipFill>
        <p:spPr bwMode="auto">
          <a:xfrm>
            <a:off x="762000" y="2833688"/>
            <a:ext cx="57610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05600" y="2818412"/>
            <a:ext cx="2274888" cy="3081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System will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be stable after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 fault if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 </a:t>
            </a:r>
            <a:r>
              <a:rPr lang="en-US" altLang="en-US" sz="2800" dirty="0" err="1"/>
              <a:t>Decel</a:t>
            </a:r>
            <a:br>
              <a:rPr lang="en-US" altLang="en-US" sz="2800" dirty="0"/>
            </a:br>
            <a:r>
              <a:rPr lang="en-US" altLang="en-US" sz="2800" dirty="0"/>
              <a:t>Area is greater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than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err="1"/>
              <a:t>Accel</a:t>
            </a:r>
            <a:r>
              <a:rPr lang="en-US" altLang="en-US" sz="2800" dirty="0"/>
              <a:t>. Area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11.4: Equal Area</a:t>
            </a:r>
            <a:endParaRPr lang="en-US" dirty="0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26770" r="28501" b="34459"/>
          <a:stretch/>
        </p:blipFill>
        <p:spPr bwMode="auto">
          <a:xfrm>
            <a:off x="533399" y="1219200"/>
            <a:ext cx="604157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81913"/>
              </p:ext>
            </p:extLst>
          </p:nvPr>
        </p:nvGraphicFramePr>
        <p:xfrm>
          <a:off x="533399" y="3733800"/>
          <a:ext cx="567747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4" imgW="3568680" imgH="1676160" progId="Equation.DSMT4">
                  <p:embed/>
                </p:oleObj>
              </mc:Choice>
              <mc:Fallback>
                <p:oleObj name="Equation" r:id="rId4" imgW="356868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99" y="3733800"/>
                        <a:ext cx="5677477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117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11.4: Undamped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010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9848"/>
          </a:xfrm>
        </p:spPr>
        <p:txBody>
          <a:bodyPr/>
          <a:lstStyle/>
          <a:p>
            <a:r>
              <a:rPr lang="en-US" dirty="0"/>
              <a:t>Power System Oscillation Examples</a:t>
            </a: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" y="1280160"/>
            <a:ext cx="8535987" cy="853440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The below graph shows an oscillation that was observed during a 1996 WECC Blackout</a:t>
            </a:r>
            <a:endParaRPr lang="en-US" kern="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Oscillations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082040"/>
          </a:xfrm>
        </p:spPr>
        <p:txBody>
          <a:bodyPr/>
          <a:lstStyle/>
          <a:p>
            <a:r>
              <a:rPr lang="en-US" dirty="0"/>
              <a:t>The below graph shows oscillations on the Michigan/Ontario Interface on 8/14/03</a:t>
            </a:r>
          </a:p>
        </p:txBody>
      </p:sp>
      <p:pic>
        <p:nvPicPr>
          <p:cNvPr id="4" name="Picture 3" descr="5 7 real reactive ontario detro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8943" r="3999" b="11857"/>
          <a:stretch/>
        </p:blipFill>
        <p:spPr bwMode="auto">
          <a:xfrm>
            <a:off x="533400" y="2209800"/>
            <a:ext cx="82645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0193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Fictitious System Oscillation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31949"/>
          <a:stretch/>
        </p:blipFill>
        <p:spPr bwMode="auto">
          <a:xfrm>
            <a:off x="304800" y="1216429"/>
            <a:ext cx="676656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828800"/>
            <a:ext cx="22860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Movie shows</a:t>
            </a:r>
            <a:br>
              <a:rPr lang="en-US" dirty="0"/>
            </a:br>
            <a:r>
              <a:rPr lang="en-US" dirty="0"/>
              <a:t>an example</a:t>
            </a:r>
            <a:br>
              <a:rPr lang="en-US" dirty="0"/>
            </a:br>
            <a:r>
              <a:rPr lang="en-US" dirty="0"/>
              <a:t>of sustained</a:t>
            </a:r>
            <a:br>
              <a:rPr lang="en-US" dirty="0"/>
            </a:br>
            <a:r>
              <a:rPr lang="en-US" dirty="0"/>
              <a:t>oscillations in</a:t>
            </a:r>
            <a:br>
              <a:rPr lang="en-US" dirty="0"/>
            </a:br>
            <a:r>
              <a:rPr lang="en-US" dirty="0"/>
              <a:t>an fictitious </a:t>
            </a:r>
            <a:br>
              <a:rPr lang="en-US" dirty="0"/>
            </a:br>
            <a:r>
              <a:rPr lang="en-US" dirty="0"/>
              <a:t>power grid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5944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altLang="en-US"/>
              <a:t>Two-Axis Synchronous Machine Model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Classical model is appropriate only for the most basic studies; no longer widely used in practice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More realistic models are required to couple in other devices such as exciters and governors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A more realistic synchronous machine model requires that the machine be expressed in a reference frame that rotates at rotor speed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Standard approach is d-q reference frame, in which the major (direct or d-axis) is aligned with the rotor poles and the quadrature (q-axis) leads the direct axis by 90</a:t>
            </a:r>
            <a:r>
              <a:rPr lang="en-US" altLang="en-US" dirty="0">
                <a:sym typeface="Symbol" pitchFamily="18" charset="2"/>
              </a:rPr>
              <a:t></a:t>
            </a:r>
            <a:endParaRPr lang="en-US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35</a:t>
            </a:fld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Synchronous Machine Modeling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68222"/>
              </p:ext>
            </p:extLst>
          </p:nvPr>
        </p:nvGraphicFramePr>
        <p:xfrm>
          <a:off x="228600" y="1600200"/>
          <a:ext cx="5184693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Bitmap Image" r:id="rId3" imgW="13238095" imgH="13180952" progId="Paint.Picture">
                  <p:embed/>
                </p:oleObj>
              </mc:Choice>
              <mc:Fallback>
                <p:oleObj name="Bitmap Image" r:id="rId3" imgW="13238095" imgH="1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5184693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1447800"/>
            <a:ext cx="514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3</a:t>
            </a:r>
            <a:r>
              <a:rPr lang="en-US" altLang="en-US" sz="2800" dirty="0">
                <a:sym typeface="Symbol" pitchFamily="18" charset="2"/>
              </a:rPr>
              <a:t> bal. windings (</a:t>
            </a:r>
            <a:r>
              <a:rPr lang="en-US" altLang="en-US" sz="2800" dirty="0" err="1">
                <a:sym typeface="Symbol" pitchFamily="18" charset="2"/>
              </a:rPr>
              <a:t>a,b,c</a:t>
            </a:r>
            <a:r>
              <a:rPr lang="en-US" altLang="en-US" sz="2800" dirty="0">
                <a:sym typeface="Symbol" pitchFamily="18" charset="2"/>
              </a:rPr>
              <a:t>) – stator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53000" y="2895600"/>
            <a:ext cx="440942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Field winding (</a:t>
            </a:r>
            <a:r>
              <a:rPr lang="en-US" altLang="en-US" sz="2800" dirty="0" err="1">
                <a:sym typeface="Symbol" pitchFamily="18" charset="2"/>
              </a:rPr>
              <a:t>fd</a:t>
            </a:r>
            <a:r>
              <a:rPr lang="en-US" altLang="en-US" sz="2800" dirty="0">
                <a:sym typeface="Symbol" pitchFamily="18" charset="2"/>
              </a:rPr>
              <a:t>) on rotor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93898" y="3568142"/>
            <a:ext cx="322127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Damper in “d” axis</a:t>
            </a:r>
          </a:p>
          <a:p>
            <a:r>
              <a:rPr lang="en-US" altLang="en-US" sz="2800" dirty="0">
                <a:sym typeface="Symbol" pitchFamily="18" charset="2"/>
              </a:rPr>
              <a:t>(1d) on rotor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96907" y="4787660"/>
            <a:ext cx="3578414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2 dampers in “q” axis</a:t>
            </a:r>
          </a:p>
          <a:p>
            <a:r>
              <a:rPr lang="en-US" altLang="en-US" sz="2800" dirty="0">
                <a:sym typeface="Symbol" pitchFamily="18" charset="2"/>
              </a:rPr>
              <a:t>(1q, 2q) on rotor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307905"/>
            <a:ext cx="3273653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Damper windings are</a:t>
            </a:r>
            <a:br>
              <a:rPr lang="en-US" dirty="0"/>
            </a:br>
            <a:r>
              <a:rPr lang="en-US" dirty="0"/>
              <a:t>added to damp out </a:t>
            </a:r>
            <a:br>
              <a:rPr lang="en-US" dirty="0"/>
            </a:br>
            <a:r>
              <a:rPr lang="en-US" dirty="0"/>
              <a:t>oscillations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9247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 Rotor</a:t>
            </a:r>
          </a:p>
          <a:p>
            <a:pPr lvl="1"/>
            <a:r>
              <a:rPr lang="en-US" dirty="0"/>
              <a:t>Air-gap is constant, used with higher speed machines</a:t>
            </a:r>
          </a:p>
          <a:p>
            <a:r>
              <a:rPr lang="en-US" dirty="0"/>
              <a:t>Salient Rotor (often called Salient Pole) </a:t>
            </a:r>
          </a:p>
          <a:p>
            <a:pPr lvl="1"/>
            <a:r>
              <a:rPr lang="en-US" dirty="0"/>
              <a:t>Air-gap varies circumferentially</a:t>
            </a:r>
          </a:p>
          <a:p>
            <a:pPr lvl="1"/>
            <a:r>
              <a:rPr lang="en-US" dirty="0"/>
              <a:t>Used with many pole, slower machines such as hydro</a:t>
            </a:r>
          </a:p>
          <a:p>
            <a:pPr lvl="1"/>
            <a:r>
              <a:rPr lang="en-US" dirty="0"/>
              <a:t>Narrowest part of gap in the d-axis and the widest along the q-axis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Types of Synchronous Machines</a:t>
            </a:r>
          </a:p>
        </p:txBody>
      </p:sp>
    </p:spTree>
    <p:extLst>
      <p:ext uri="{BB962C8B-B14F-4D97-AF65-F5344CB8AC3E}">
        <p14:creationId xmlns:p14="http://schemas.microsoft.com/office/powerpoint/2010/main" val="3966938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D-q Reference Frame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600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Machine voltage and current are “transformed” into the d-q reference frame using the rotor angle, </a:t>
            </a:r>
            <a:r>
              <a:rPr lang="en-US" altLang="en-US" dirty="0">
                <a:sym typeface="Symbol" pitchFamily="18" charset="2"/>
              </a:rPr>
              <a:t>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ym typeface="Symbol" pitchFamily="18" charset="2"/>
              </a:rPr>
              <a:t>Terminal voltage in network (power flow) reference frame are V</a:t>
            </a:r>
            <a:r>
              <a:rPr lang="en-US" altLang="en-US" baseline="-25000" dirty="0">
                <a:sym typeface="Symbol" pitchFamily="18" charset="2"/>
              </a:rPr>
              <a:t>T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 err="1">
                <a:sym typeface="Symbol" pitchFamily="18" charset="2"/>
              </a:rPr>
              <a:t>V</a:t>
            </a:r>
            <a:r>
              <a:rPr lang="en-US" altLang="en-US" baseline="-25000" dirty="0" err="1">
                <a:sym typeface="Symbol" pitchFamily="18" charset="2"/>
              </a:rPr>
              <a:t>r</a:t>
            </a:r>
            <a:r>
              <a:rPr lang="en-US" altLang="en-US" dirty="0">
                <a:sym typeface="Symbol" pitchFamily="18" charset="2"/>
              </a:rPr>
              <a:t> - V</a:t>
            </a:r>
            <a:r>
              <a:rPr lang="en-US" altLang="en-US" baseline="-25000" dirty="0">
                <a:sym typeface="Symbol" pitchFamily="18" charset="2"/>
              </a:rPr>
              <a:t>i</a:t>
            </a:r>
            <a:endParaRPr lang="en-US" altLang="en-US" baseline="-25000" dirty="0"/>
          </a:p>
          <a:p>
            <a:endParaRPr lang="en-US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26934"/>
              </p:ext>
            </p:extLst>
          </p:nvPr>
        </p:nvGraphicFramePr>
        <p:xfrm>
          <a:off x="1143000" y="3200400"/>
          <a:ext cx="4168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4" imgW="1777229" imgH="482391" progId="Equation.DSMT4">
                  <p:embed/>
                </p:oleObj>
              </mc:Choice>
              <mc:Fallback>
                <p:oleObj name="Equation" r:id="rId4" imgW="177722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4168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34032"/>
              </p:ext>
            </p:extLst>
          </p:nvPr>
        </p:nvGraphicFramePr>
        <p:xfrm>
          <a:off x="1143000" y="4495800"/>
          <a:ext cx="4505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6" imgW="1916868" imgH="482391" progId="Equation.DSMT4">
                  <p:embed/>
                </p:oleObj>
              </mc:Choice>
              <mc:Fallback>
                <p:oleObj name="Equation" r:id="rId6" imgW="1916868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45053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7" descr="Fig_11_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8820" r="29411" b="56459"/>
          <a:stretch>
            <a:fillRect/>
          </a:stretch>
        </p:blipFill>
        <p:spPr bwMode="auto">
          <a:xfrm rot="-240000">
            <a:off x="5783263" y="3205163"/>
            <a:ext cx="23812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38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1F7D-B3AE-42A8-B6A8-8B0F7CC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9: Electricity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DB3A-39EA-441F-ACB7-4E172FD6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/>
              <a:t>The lab 9 electricity market is designed to be similar to many existing electricity markets, but, of course, it needs to be simpler</a:t>
            </a:r>
          </a:p>
          <a:p>
            <a:pPr lvl="1"/>
            <a:r>
              <a:rPr lang="en-US" dirty="0"/>
              <a:t>For each trading period you submit offers in $/MWh to sell your electricity</a:t>
            </a:r>
          </a:p>
          <a:p>
            <a:pPr lvl="1"/>
            <a:r>
              <a:rPr lang="en-US" dirty="0"/>
              <a:t>The ISO accepts the least cost offers; the generation associated with the accepted offers is assumed to run (and hence can make a profit), whereas high offers are rejected and the associated generators do not run</a:t>
            </a:r>
          </a:p>
          <a:p>
            <a:pPr lvl="1"/>
            <a:r>
              <a:rPr lang="en-US" dirty="0"/>
              <a:t>That last accepted offer (LAO) sets the system lambda; with no transmission constraints all bus LMPs equal this value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458A217-86FE-45EB-ABAB-810D33B37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44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Two-Axis Model Equations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Numerous models exist for synchronous machines.  The following is a relatively simple model that represents the field winding and one damper winding; it also includes the generator swing eq.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40345"/>
              </p:ext>
            </p:extLst>
          </p:nvPr>
        </p:nvGraphicFramePr>
        <p:xfrm>
          <a:off x="990600" y="3352800"/>
          <a:ext cx="30480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30480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994086"/>
              </p:ext>
            </p:extLst>
          </p:nvPr>
        </p:nvGraphicFramePr>
        <p:xfrm>
          <a:off x="4648200" y="3352800"/>
          <a:ext cx="3224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6" imgW="1358640" imgH="253800" progId="Equation.DSMT4">
                  <p:embed/>
                </p:oleObj>
              </mc:Choice>
              <mc:Fallback>
                <p:oleObj name="Equation" r:id="rId6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52800"/>
                        <a:ext cx="3224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472"/>
              </p:ext>
            </p:extLst>
          </p:nvPr>
        </p:nvGraphicFramePr>
        <p:xfrm>
          <a:off x="990600" y="4114800"/>
          <a:ext cx="4508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8" imgW="2286000" imgH="469800" progId="Equation.DSMT4">
                  <p:embed/>
                </p:oleObj>
              </mc:Choice>
              <mc:Fallback>
                <p:oleObj name="Equation" r:id="rId8" imgW="2286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4508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67962"/>
              </p:ext>
            </p:extLst>
          </p:nvPr>
        </p:nvGraphicFramePr>
        <p:xfrm>
          <a:off x="990600" y="5105400"/>
          <a:ext cx="409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Equation" r:id="rId10" imgW="1930320" imgH="469800" progId="Equation.DSMT4">
                  <p:embed/>
                </p:oleObj>
              </mc:Choice>
              <mc:Fallback>
                <p:oleObj name="Equation" r:id="rId10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40989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39</a:t>
            </a:fld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838200"/>
          </a:xfrm>
        </p:spPr>
        <p:txBody>
          <a:bodyPr/>
          <a:lstStyle/>
          <a:p>
            <a:r>
              <a:rPr lang="en-US" altLang="en-US"/>
              <a:t>Generator Torque and Initial Conditions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066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The generator electrical torque is given by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Recall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e</a:t>
            </a:r>
            <a:r>
              <a:rPr lang="en-US" altLang="en-US" dirty="0"/>
              <a:t> =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e</a:t>
            </a:r>
            <a:r>
              <a:rPr lang="en-US" altLang="en-US" dirty="0" err="1">
                <a:sym typeface="Symbol" pitchFamily="18" charset="2"/>
              </a:rPr>
              <a:t></a:t>
            </a:r>
            <a:r>
              <a:rPr lang="en-US" altLang="en-US" baseline="-25000" dirty="0" err="1"/>
              <a:t>p.u</a:t>
            </a:r>
            <a:r>
              <a:rPr lang="en-US" altLang="en-US" baseline="-25000" dirty="0"/>
              <a:t> </a:t>
            </a:r>
            <a:r>
              <a:rPr lang="en-US" altLang="en-US" dirty="0"/>
              <a:t>(sometimes </a:t>
            </a:r>
            <a:r>
              <a:rPr lang="en-US" altLang="en-US" dirty="0">
                <a:sym typeface="Symbol" pitchFamily="18" charset="2"/>
              </a:rPr>
              <a:t></a:t>
            </a:r>
            <a:r>
              <a:rPr lang="en-US" altLang="en-US" baseline="-25000" dirty="0" err="1"/>
              <a:t>p.u</a:t>
            </a:r>
            <a:r>
              <a:rPr lang="en-US" altLang="en-US" baseline="-25000" dirty="0"/>
              <a:t> is</a:t>
            </a:r>
            <a:r>
              <a:rPr lang="en-US" altLang="en-US" dirty="0"/>
              <a:t> assumed=1.0)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Solving the differential equations requires determining </a:t>
            </a:r>
            <a:r>
              <a:rPr lang="en-US" altLang="en-US" dirty="0">
                <a:latin typeface="Symbol" pitchFamily="18" charset="2"/>
              </a:rPr>
              <a:t>d</a:t>
            </a:r>
            <a:r>
              <a:rPr lang="en-US" altLang="en-US" dirty="0"/>
              <a:t>; it is determined by noting that in steady-state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Then </a:t>
            </a:r>
            <a:r>
              <a:rPr lang="en-US" altLang="en-US" dirty="0">
                <a:latin typeface="Symbol" pitchFamily="18" charset="2"/>
              </a:rPr>
              <a:t>d</a:t>
            </a:r>
            <a:r>
              <a:rPr lang="en-US" altLang="en-US" dirty="0"/>
              <a:t> is the angle of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4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72926"/>
              </p:ext>
            </p:extLst>
          </p:nvPr>
        </p:nvGraphicFramePr>
        <p:xfrm>
          <a:off x="990600" y="1905000"/>
          <a:ext cx="426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" name="Equation" r:id="rId4" imgW="1803240" imgH="253800" progId="Equation.DSMT4">
                  <p:embed/>
                </p:oleObj>
              </mc:Choice>
              <mc:Fallback>
                <p:oleObj name="Equation" r:id="rId4" imgW="1803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426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4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5133"/>
              </p:ext>
            </p:extLst>
          </p:nvPr>
        </p:nvGraphicFramePr>
        <p:xfrm>
          <a:off x="990600" y="4648200"/>
          <a:ext cx="2286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" name="Equation" r:id="rId6" imgW="901440" imgH="241200" progId="Equation.DSMT4">
                  <p:embed/>
                </p:oleObj>
              </mc:Choice>
              <mc:Fallback>
                <p:oleObj name="Equation" r:id="rId6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22860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67713"/>
              </p:ext>
            </p:extLst>
          </p:nvPr>
        </p:nvGraphicFramePr>
        <p:xfrm>
          <a:off x="4204928" y="5410200"/>
          <a:ext cx="385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928" y="5410200"/>
                        <a:ext cx="3857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40</a:t>
            </a:fld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11.10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58200" cy="2514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Determine the initial conditions for the Example 11.3 case with the classical generator replaced by a two-axis model with H = 3.0 per unit-seconds,  D = 0, = 2.1, = 2.0, = 0.3, = 0.5, all per unit using the 100 MVA system base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First determine the current out of the generator from the initial conditions, then the terminal voltage</a:t>
            </a:r>
            <a:br>
              <a:rPr lang="en-US" altLang="en-US" dirty="0"/>
            </a:br>
            <a:endParaRPr lang="en-US" altLang="en-US" dirty="0"/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47002"/>
              </p:ext>
            </p:extLst>
          </p:nvPr>
        </p:nvGraphicFramePr>
        <p:xfrm>
          <a:off x="990600" y="4572000"/>
          <a:ext cx="5486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4" imgW="2095200" imgH="203040" progId="Equation.DSMT4">
                  <p:embed/>
                </p:oleObj>
              </mc:Choice>
              <mc:Fallback>
                <p:oleObj name="Equation" r:id="rId4" imgW="2095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5486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5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1009"/>
              </p:ext>
            </p:extLst>
          </p:nvPr>
        </p:nvGraphicFramePr>
        <p:xfrm>
          <a:off x="1066800" y="5181600"/>
          <a:ext cx="6477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6" imgW="2539800" imgH="482400" progId="Equation.DSMT4">
                  <p:embed/>
                </p:oleObj>
              </mc:Choice>
              <mc:Fallback>
                <p:oleObj name="Equation" r:id="rId6" imgW="2539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6477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41</a:t>
            </a:fld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11.10, cont. 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2057400"/>
          </a:xfrm>
        </p:spPr>
        <p:txBody>
          <a:bodyPr/>
          <a:lstStyle/>
          <a:p>
            <a:r>
              <a:rPr lang="en-US" altLang="en-US" dirty="0"/>
              <a:t>We can then get the initial angle, and initial </a:t>
            </a:r>
            <a:br>
              <a:rPr lang="en-US" altLang="en-US" dirty="0"/>
            </a:br>
            <a:r>
              <a:rPr lang="en-US" altLang="en-US" dirty="0"/>
              <a:t>d and q values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36971"/>
              </p:ext>
            </p:extLst>
          </p:nvPr>
        </p:nvGraphicFramePr>
        <p:xfrm>
          <a:off x="811212" y="2362200"/>
          <a:ext cx="7227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" name="Equation" r:id="rId4" imgW="3695400" imgH="431640" progId="Equation.DSMT4">
                  <p:embed/>
                </p:oleObj>
              </mc:Choice>
              <mc:Fallback>
                <p:oleObj name="Equation" r:id="rId4" imgW="369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" y="2362200"/>
                        <a:ext cx="72278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45927"/>
              </p:ext>
            </p:extLst>
          </p:nvPr>
        </p:nvGraphicFramePr>
        <p:xfrm>
          <a:off x="823823" y="3429000"/>
          <a:ext cx="6248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Equation" r:id="rId6" imgW="2946240" imgH="482400" progId="Equation.DSMT4">
                  <p:embed/>
                </p:oleObj>
              </mc:Choice>
              <mc:Fallback>
                <p:oleObj name="Equation" r:id="rId6" imgW="2946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823" y="3429000"/>
                        <a:ext cx="62484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76106"/>
              </p:ext>
            </p:extLst>
          </p:nvPr>
        </p:nvGraphicFramePr>
        <p:xfrm>
          <a:off x="890587" y="4572000"/>
          <a:ext cx="61960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Equation" r:id="rId8" imgW="3035160" imgH="482400" progId="Equation.DSMT4">
                  <p:embed/>
                </p:oleObj>
              </mc:Choice>
              <mc:Fallback>
                <p:oleObj name="Equation" r:id="rId8" imgW="3035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4572000"/>
                        <a:ext cx="61960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42</a:t>
            </a:fld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11.10, cont.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600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The initial state variable are determined by solving with the differential equations equal to zero.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The transient stability solution is then solved by numerically integrating the differential equations, coupled with solving the algebraic equations  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07900"/>
              </p:ext>
            </p:extLst>
          </p:nvPr>
        </p:nvGraphicFramePr>
        <p:xfrm>
          <a:off x="990600" y="2286000"/>
          <a:ext cx="55403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4" imgW="2641320" imgH="761760" progId="Equation.DSMT4">
                  <p:embed/>
                </p:oleObj>
              </mc:Choice>
              <mc:Fallback>
                <p:oleObj name="Equation" r:id="rId4" imgW="264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55403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43</a:t>
            </a:fld>
            <a:endParaRPr 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PowerWorld Solution of 11.10</a:t>
            </a:r>
          </a:p>
        </p:txBody>
      </p:sp>
      <p:pic>
        <p:nvPicPr>
          <p:cNvPr id="24579" name="Picture 3" descr="Example_11_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69342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44</a:t>
            </a:fld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3E82-B6FC-4ECB-9D85-6F1750EF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9: Electricity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0E29-135D-4417-9F80-FF920800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2453640"/>
          </a:xfrm>
        </p:spPr>
        <p:txBody>
          <a:bodyPr/>
          <a:lstStyle/>
          <a:p>
            <a:r>
              <a:rPr lang="en-US" dirty="0"/>
              <a:t>The lab considers two methods of paying generators that run</a:t>
            </a:r>
          </a:p>
          <a:p>
            <a:pPr lvl="1"/>
            <a:r>
              <a:rPr lang="en-US" dirty="0"/>
              <a:t>All generators are paid the LAO (i.e., their bus LMP); this is similar to what is done in many existing electricity markets</a:t>
            </a:r>
          </a:p>
          <a:p>
            <a:pPr lvl="1"/>
            <a:r>
              <a:rPr lang="en-US" dirty="0"/>
              <a:t>Generators are paid </a:t>
            </a:r>
          </a:p>
          <a:p>
            <a:pPr lvl="1"/>
            <a:r>
              <a:rPr lang="en-US" dirty="0"/>
              <a:t>what they offer </a:t>
            </a:r>
          </a:p>
          <a:p>
            <a:pPr lvl="1"/>
            <a:r>
              <a:rPr lang="en-US" dirty="0"/>
              <a:t>(pay as offer [PAO]) </a:t>
            </a:r>
          </a:p>
          <a:p>
            <a:r>
              <a:rPr lang="en-US" b="1" dirty="0"/>
              <a:t>During the lab it is</a:t>
            </a:r>
            <a:br>
              <a:rPr lang="en-US" b="1" dirty="0"/>
            </a:br>
            <a:r>
              <a:rPr lang="en-US" b="1" dirty="0"/>
              <a:t>crucial that you not talk</a:t>
            </a:r>
            <a:br>
              <a:rPr lang="en-US" b="1" dirty="0"/>
            </a:br>
            <a:r>
              <a:rPr lang="en-US" b="1" dirty="0"/>
              <a:t>with the other students</a:t>
            </a:r>
            <a:br>
              <a:rPr lang="en-US" b="1" dirty="0"/>
            </a:br>
            <a:r>
              <a:rPr lang="en-US" b="1" dirty="0"/>
              <a:t>about the electricity</a:t>
            </a:r>
            <a:br>
              <a:rPr lang="en-US" b="1" dirty="0"/>
            </a:br>
            <a:r>
              <a:rPr lang="en-US" b="1" dirty="0"/>
              <a:t>markets!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C049C41-4CFF-4854-A4C2-AD6D4101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5A3E-B3FC-44A6-8D77-5CB89A85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909" y="3096342"/>
            <a:ext cx="3872891" cy="34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Differential Algebraic Equations (DAEs)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001000" cy="4892040"/>
              </a:xfrm>
            </p:spPr>
            <p:txBody>
              <a:bodyPr/>
              <a:lstStyle/>
              <a:p>
                <a:r>
                  <a:rPr lang="en-US" dirty="0"/>
                  <a:t>Simple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Initial value problem (IVP): we know the starting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 to determine it for future time.</a:t>
                </a:r>
              </a:p>
              <a:p>
                <a:r>
                  <a:rPr lang="en-US" dirty="0"/>
                  <a:t>This one is separable, and an analytical solution is possible: exponential decay.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In general,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vector of many differentials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001000" cy="4892040"/>
              </a:xfrm>
              <a:blipFill>
                <a:blip r:embed="rId2"/>
                <a:stretch>
                  <a:fillRect l="-1371" t="-1245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78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001000" cy="5044440"/>
              </a:xfrm>
            </p:spPr>
            <p:txBody>
              <a:bodyPr/>
              <a:lstStyle/>
              <a:p>
                <a:r>
                  <a:rPr lang="en-US" dirty="0"/>
                  <a:t>Example power system problem with differential algebraic equations (DAEs) is the classical synchronous generator connected to an infinite bus.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two differential variables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; in practice dynamic </a:t>
                </a:r>
                <a:r>
                  <a:rPr lang="en-US"/>
                  <a:t>models can have </a:t>
                </a:r>
                <a:r>
                  <a:rPr lang="en-US" dirty="0"/>
                  <a:t>many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001000" cy="5044440"/>
              </a:xfrm>
              <a:blipFill>
                <a:blip r:embed="rId2"/>
                <a:stretch>
                  <a:fillRect l="-1371" t="-1208" r="-1066" b="-7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21" b="9435"/>
          <a:stretch/>
        </p:blipFill>
        <p:spPr>
          <a:xfrm>
            <a:off x="1076325" y="2590800"/>
            <a:ext cx="676275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Dynamics DAEs</a:t>
            </a:r>
          </a:p>
        </p:txBody>
      </p:sp>
    </p:spTree>
    <p:extLst>
      <p:ext uri="{BB962C8B-B14F-4D97-AF65-F5344CB8AC3E}">
        <p14:creationId xmlns:p14="http://schemas.microsoft.com/office/powerpoint/2010/main" val="132165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General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We will consider the simpler case without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, the additional algebraic variables: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need the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, which is either given or found from an equilibrium point, 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Higher-order systems can be put in this form</a:t>
                </a:r>
              </a:p>
              <a:p>
                <a:r>
                  <a:rPr lang="en-US" dirty="0"/>
                  <a:t>Except for special cases, such as linear systems, an analytic solution is usually not possible – numerical methods must be used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r="-1066" b="-4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41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DAEs numerically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Numerical solution methods do not generate exact solutions; they practically always introduce some error</a:t>
                </a:r>
              </a:p>
              <a:p>
                <a:pPr lvl="1"/>
                <a:r>
                  <a:rPr lang="en-US" dirty="0"/>
                  <a:t>Methods assume time advances in discrete increments, called a </a:t>
                </a:r>
                <a:r>
                  <a:rPr lang="en-US" dirty="0" err="1"/>
                  <a:t>stepsize</a:t>
                </a:r>
                <a:r>
                  <a:rPr lang="en-US" dirty="0"/>
                  <a:t> (or time step), </a:t>
                </a:r>
                <a:r>
                  <a:rPr lang="en-US" dirty="0">
                    <a:latin typeface="Symbol" panose="05050102010706020507" pitchFamily="18" charset="2"/>
                  </a:rPr>
                  <a:t>D</a:t>
                </a:r>
                <a:r>
                  <a:rPr lang="en-US" dirty="0"/>
                  <a:t>t</a:t>
                </a:r>
              </a:p>
              <a:p>
                <a:pPr lvl="1"/>
                <a:r>
                  <a:rPr lang="en-US" dirty="0"/>
                  <a:t>Speed accuracy tradeoff: a smaller </a:t>
                </a:r>
                <a:r>
                  <a:rPr lang="en-US" dirty="0">
                    <a:latin typeface="Symbol" panose="05050102010706020507" pitchFamily="18" charset="2"/>
                  </a:rPr>
                  <a:t>D</a:t>
                </a:r>
                <a:r>
                  <a:rPr lang="en-US" dirty="0"/>
                  <a:t>t usually gives a better solution, but it takes longer to compute </a:t>
                </a:r>
              </a:p>
              <a:p>
                <a:pPr lvl="1"/>
                <a:r>
                  <a:rPr lang="en-US" dirty="0"/>
                  <a:t>Numeric round-off error due to finite floating point arithmetic</a:t>
                </a:r>
              </a:p>
              <a:p>
                <a:r>
                  <a:rPr lang="en-US" dirty="0"/>
                  <a:t>A solution exists as long 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continuously differentiable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" t="-1631" b="-3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71003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5247</TotalTime>
  <Words>2399</Words>
  <Application>Microsoft Office PowerPoint</Application>
  <PresentationFormat>On-screen Show (4:3)</PresentationFormat>
  <Paragraphs>377</Paragraphs>
  <Slides>45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Capsules</vt:lpstr>
      <vt:lpstr>Unknown</vt:lpstr>
      <vt:lpstr>Equation</vt:lpstr>
      <vt:lpstr>Bitmap Image</vt:lpstr>
      <vt:lpstr>ECEN 460  Power System Operation and Control</vt:lpstr>
      <vt:lpstr>Announcements</vt:lpstr>
      <vt:lpstr>Lab 9: Electricity Markets</vt:lpstr>
      <vt:lpstr>Lab 9: Electricity Markets</vt:lpstr>
      <vt:lpstr>Lab 9: Electricity Markets</vt:lpstr>
      <vt:lpstr>Differential Algebraic Equations (DAEs)</vt:lpstr>
      <vt:lpstr>Power System Dynamics DAEs</vt:lpstr>
      <vt:lpstr>Solving DAEs</vt:lpstr>
      <vt:lpstr>Solving DAEs numerically</vt:lpstr>
      <vt:lpstr>Error Propagation</vt:lpstr>
      <vt:lpstr>Euler’s method</vt:lpstr>
      <vt:lpstr>Euler’s Method Algorithm</vt:lpstr>
      <vt:lpstr>Runge-Kutta methods</vt:lpstr>
      <vt:lpstr>Other numerical solution methods</vt:lpstr>
      <vt:lpstr>Example #1</vt:lpstr>
      <vt:lpstr>Example #1, cont.</vt:lpstr>
      <vt:lpstr>Example #2</vt:lpstr>
      <vt:lpstr>Example #2, cont.</vt:lpstr>
      <vt:lpstr>Example #2, cont.</vt:lpstr>
      <vt:lpstr>Example #2, cont.</vt:lpstr>
      <vt:lpstr>Example #3, transient stability</vt:lpstr>
      <vt:lpstr>Example #3, transient stability</vt:lpstr>
      <vt:lpstr>Example #3, transient stability</vt:lpstr>
      <vt:lpstr>Example #3, transient stability</vt:lpstr>
      <vt:lpstr>Example #3, transient stability</vt:lpstr>
      <vt:lpstr>Example #3, transient stability</vt:lpstr>
      <vt:lpstr>Example #3, transient stability</vt:lpstr>
      <vt:lpstr>Example 11.5</vt:lpstr>
      <vt:lpstr>Transient Stability Example, cont'd</vt:lpstr>
      <vt:lpstr>Equal Area Criteria</vt:lpstr>
      <vt:lpstr>Example 11.4: Equal Area</vt:lpstr>
      <vt:lpstr>Example 11.4: Undamped</vt:lpstr>
      <vt:lpstr>Power System Oscillation Examples</vt:lpstr>
      <vt:lpstr>Example Oscillations</vt:lpstr>
      <vt:lpstr>Fictitious System Oscillation</vt:lpstr>
      <vt:lpstr>Two-Axis Synchronous Machine Model</vt:lpstr>
      <vt:lpstr>Synchronous Machine Modeling</vt:lpstr>
      <vt:lpstr>Two Main Types of Synchronous Machines</vt:lpstr>
      <vt:lpstr>D-q Reference Frame </vt:lpstr>
      <vt:lpstr>Two-Axis Model Equations</vt:lpstr>
      <vt:lpstr>Generator Torque and Initial Conditions</vt:lpstr>
      <vt:lpstr>Example 11.10</vt:lpstr>
      <vt:lpstr>Example 11.10, cont.  </vt:lpstr>
      <vt:lpstr>Example 11.10, cont.</vt:lpstr>
      <vt:lpstr>PowerWorld Solution of 11.10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PowerWorld User</cp:lastModifiedBy>
  <cp:revision>588</cp:revision>
  <cp:lastPrinted>2011-08-22T16:49:24Z</cp:lastPrinted>
  <dcterms:created xsi:type="dcterms:W3CDTF">2000-05-11T14:27:08Z</dcterms:created>
  <dcterms:modified xsi:type="dcterms:W3CDTF">2017-11-15T13:48:41Z</dcterms:modified>
</cp:coreProperties>
</file>