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3"/>
  </p:notesMasterIdLst>
  <p:handoutMasterIdLst>
    <p:handoutMasterId r:id="rId34"/>
  </p:handoutMasterIdLst>
  <p:sldIdLst>
    <p:sldId id="486" r:id="rId2"/>
    <p:sldId id="411" r:id="rId3"/>
    <p:sldId id="641" r:id="rId4"/>
    <p:sldId id="642" r:id="rId5"/>
    <p:sldId id="643" r:id="rId6"/>
    <p:sldId id="644" r:id="rId7"/>
    <p:sldId id="647" r:id="rId8"/>
    <p:sldId id="645" r:id="rId9"/>
    <p:sldId id="646" r:id="rId10"/>
    <p:sldId id="714" r:id="rId11"/>
    <p:sldId id="648" r:id="rId12"/>
    <p:sldId id="649" r:id="rId13"/>
    <p:sldId id="650" r:id="rId14"/>
    <p:sldId id="652" r:id="rId15"/>
    <p:sldId id="653" r:id="rId16"/>
    <p:sldId id="654" r:id="rId17"/>
    <p:sldId id="700" r:id="rId18"/>
    <p:sldId id="655" r:id="rId19"/>
    <p:sldId id="657" r:id="rId20"/>
    <p:sldId id="658" r:id="rId21"/>
    <p:sldId id="659" r:id="rId22"/>
    <p:sldId id="660" r:id="rId23"/>
    <p:sldId id="701" r:id="rId24"/>
    <p:sldId id="661" r:id="rId25"/>
    <p:sldId id="662" r:id="rId26"/>
    <p:sldId id="656" r:id="rId27"/>
    <p:sldId id="702" r:id="rId28"/>
    <p:sldId id="713" r:id="rId29"/>
    <p:sldId id="703" r:id="rId30"/>
    <p:sldId id="704" r:id="rId31"/>
    <p:sldId id="705" r:id="rId32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 varScale="1">
        <p:scale>
          <a:sx n="95" d="100"/>
          <a:sy n="95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6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11/30/2017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460 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24: Modeling Load, </a:t>
            </a:r>
            <a:b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Renewable Energy Systems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382000" cy="3733800"/>
          </a:xfrm>
        </p:spPr>
        <p:txBody>
          <a:bodyPr/>
          <a:lstStyle/>
          <a:p>
            <a:r>
              <a:rPr lang="en-US" dirty="0" smtClean="0"/>
              <a:t>A black start is the process of restoring an electric grid following the outage of the entire grid</a:t>
            </a:r>
          </a:p>
          <a:p>
            <a:r>
              <a:rPr lang="en-US" dirty="0" smtClean="0"/>
              <a:t>Key issue is large generators require substantial amounts electric load to start (station service); this would not be available following a blackout</a:t>
            </a:r>
          </a:p>
          <a:p>
            <a:r>
              <a:rPr lang="en-US" dirty="0" smtClean="0"/>
              <a:t>Each utility would have a detailed process.  An example is </a:t>
            </a:r>
          </a:p>
          <a:p>
            <a:pPr lvl="1"/>
            <a:r>
              <a:rPr lang="en-US" dirty="0" smtClean="0"/>
              <a:t>Have batteries to start a diesel generator</a:t>
            </a:r>
          </a:p>
          <a:p>
            <a:pPr lvl="1"/>
            <a:r>
              <a:rPr lang="en-US" dirty="0" smtClean="0"/>
              <a:t>Use that to start a hydro plant (which doesn’t require much power to start)</a:t>
            </a:r>
          </a:p>
          <a:p>
            <a:pPr lvl="1"/>
            <a:r>
              <a:rPr lang="en-US" dirty="0" smtClean="0"/>
              <a:t>Sequentially connect transmission lines to larger plants, making sure grid has enough capacity to start </a:t>
            </a:r>
            <a:r>
              <a:rPr lang="en-US" smtClean="0"/>
              <a:t>these plants </a:t>
            </a: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7431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Resource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702040" cy="4114800"/>
          </a:xfrm>
        </p:spPr>
        <p:txBody>
          <a:bodyPr/>
          <a:lstStyle/>
          <a:p>
            <a:r>
              <a:rPr lang="en-US" dirty="0" smtClean="0"/>
              <a:t>With the advent of more renewable generation in power systems worldwide it is important to have correct models</a:t>
            </a:r>
          </a:p>
          <a:p>
            <a:r>
              <a:rPr lang="en-US" dirty="0" smtClean="0"/>
              <a:t>Hydro systems have already been covered</a:t>
            </a:r>
          </a:p>
          <a:p>
            <a:r>
              <a:rPr lang="en-US" dirty="0" smtClean="0"/>
              <a:t>Solar thermal and geothermal are modeled similar to existing stream generation, so they are not covered here</a:t>
            </a:r>
          </a:p>
          <a:p>
            <a:r>
              <a:rPr lang="en-US" dirty="0" smtClean="0"/>
              <a:t>Coverage will focus on wind and solar PV for integrated system studies</a:t>
            </a:r>
          </a:p>
          <a:p>
            <a:pPr lvl="1"/>
            <a:r>
              <a:rPr lang="en-US" dirty="0" smtClean="0"/>
              <a:t>Models are evolving, with a desire by many to have as generic as possible models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18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Wind Worldwide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292334"/>
            <a:ext cx="614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Source: Global Wind 2016 Report, Global Wind Energy Council</a:t>
            </a:r>
            <a:endParaRPr lang="en-US" sz="18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1143000"/>
            <a:ext cx="676656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04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Wind Worldwide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6310699"/>
            <a:ext cx="614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Source: Global Wind 2016 Report, Global Wind Energy Council</a:t>
            </a:r>
            <a:endParaRPr lang="en-US" sz="18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1190059"/>
            <a:ext cx="6675120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23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Vestas Wind Systems Stock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5987" cy="1005840"/>
          </a:xfrm>
        </p:spPr>
        <p:txBody>
          <a:bodyPr/>
          <a:lstStyle/>
          <a:p>
            <a:r>
              <a:rPr lang="en-US" dirty="0" smtClean="0"/>
              <a:t>Vestas’s stock has increased by more than 15times from their 2012/2013 lows!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2193985"/>
            <a:ext cx="603504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00800" y="2057400"/>
            <a:ext cx="2438400" cy="39703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Their price</a:t>
            </a:r>
            <a:br>
              <a:rPr lang="en-US" dirty="0" smtClean="0"/>
            </a:br>
            <a:r>
              <a:rPr lang="en-US" dirty="0" smtClean="0"/>
              <a:t>fell significantly</a:t>
            </a:r>
            <a:br>
              <a:rPr lang="en-US" dirty="0" smtClean="0"/>
            </a:br>
            <a:r>
              <a:rPr lang="en-US" dirty="0" smtClean="0"/>
              <a:t>in November</a:t>
            </a:r>
            <a:br>
              <a:rPr lang="en-US" dirty="0" smtClean="0"/>
            </a:br>
            <a:r>
              <a:rPr lang="en-US" dirty="0" smtClean="0"/>
              <a:t>due to increased</a:t>
            </a:r>
            <a:br>
              <a:rPr lang="en-US" dirty="0" smtClean="0"/>
            </a:br>
            <a:r>
              <a:rPr lang="en-US" dirty="0" smtClean="0"/>
              <a:t>competition</a:t>
            </a:r>
            <a:br>
              <a:rPr lang="en-US" dirty="0" smtClean="0"/>
            </a:br>
            <a:r>
              <a:rPr lang="en-US" dirty="0" smtClean="0"/>
              <a:t>in wind power</a:t>
            </a:r>
            <a:br>
              <a:rPr lang="en-US" dirty="0" smtClean="0"/>
            </a:br>
            <a:r>
              <a:rPr lang="en-US" dirty="0" smtClean="0"/>
              <a:t>markets</a:t>
            </a:r>
            <a:endParaRPr lang="en-US" dirty="0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82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US Wind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62484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roduction tax credit of $24/MWh being phased  out </a:t>
            </a:r>
          </a:p>
          <a:p>
            <a:pPr lvl="1"/>
            <a:r>
              <a:rPr lang="en-US" dirty="0" smtClean="0"/>
              <a:t>100% in 2016, 80% in 2017, 60% in 2018, 40% in 2019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6474438"/>
            <a:ext cx="504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American Wind Energy Association 2017 Third Quarter Market Report</a:t>
            </a:r>
            <a:endParaRPr lang="en-US" sz="12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2629" y="2438400"/>
            <a:ext cx="7620000" cy="396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24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Installed Capacity by State:</a:t>
            </a:r>
            <a:br>
              <a:rPr lang="en-US" dirty="0" smtClean="0"/>
            </a:br>
            <a:r>
              <a:rPr lang="en-US" dirty="0" smtClean="0"/>
              <a:t>Texas Continues to Dominate!</a:t>
            </a:r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1219199"/>
            <a:ext cx="7391400" cy="52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6474438"/>
            <a:ext cx="504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American Wind Energy Association 2017 Third Quarter Market Report</a:t>
            </a:r>
            <a:endParaRPr lang="en-US" sz="1200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31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Farm and Wind-Related Plant Locations</a:t>
            </a:r>
            <a:endParaRPr lang="en-US" dirty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1447800"/>
            <a:ext cx="7848600" cy="468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248400"/>
            <a:ext cx="784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http://gis.awea.org/arcgisportal/apps/webappviewer/index.html?id=eed1ec3b624742f8b18280e6aa73e8ec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76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dirty="0" smtClean="0"/>
              <a:t>State Renewable Portfolio Standards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6210" y="6248400"/>
            <a:ext cx="5655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source</a:t>
            </a:r>
            <a:r>
              <a:rPr lang="en-US" sz="1400" dirty="0"/>
              <a:t>: </a:t>
            </a:r>
            <a:r>
              <a:rPr lang="en-US" sz="1400" dirty="0" smtClean="0"/>
              <a:t>dsireusa.org (see for updated information)</a:t>
            </a:r>
            <a:endParaRPr lang="en-US" sz="1400" dirty="0"/>
          </a:p>
        </p:txBody>
      </p:sp>
      <p:pic>
        <p:nvPicPr>
          <p:cNvPr id="68610" name="Picture 2" descr="http://www.theenergycollective.com/sites/theenergycollective.com/files/imagepicker/488516/DSIRE%20RPS%20POLIC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64063"/>
            <a:ext cx="6777166" cy="42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29566" y="1295400"/>
            <a:ext cx="2108269" cy="483209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Texas</a:t>
            </a:r>
            <a:br>
              <a:rPr lang="en-US" dirty="0" smtClean="0"/>
            </a:br>
            <a:r>
              <a:rPr lang="en-US" dirty="0" smtClean="0"/>
              <a:t>has a goal</a:t>
            </a:r>
            <a:br>
              <a:rPr lang="en-US" dirty="0" smtClean="0"/>
            </a:br>
            <a:r>
              <a:rPr lang="en-US" dirty="0" smtClean="0"/>
              <a:t>of 10 GW</a:t>
            </a:r>
            <a:br>
              <a:rPr lang="en-US" dirty="0" smtClean="0"/>
            </a:br>
            <a:r>
              <a:rPr lang="en-US" dirty="0" smtClean="0"/>
              <a:t>by 2025,</a:t>
            </a:r>
            <a:br>
              <a:rPr lang="en-US" dirty="0" smtClean="0"/>
            </a:br>
            <a:r>
              <a:rPr lang="en-US" dirty="0" smtClean="0"/>
              <a:t>but that</a:t>
            </a:r>
            <a:br>
              <a:rPr lang="en-US" dirty="0" smtClean="0"/>
            </a:br>
            <a:r>
              <a:rPr lang="en-US" dirty="0" smtClean="0"/>
              <a:t>has already</a:t>
            </a:r>
            <a:br>
              <a:rPr lang="en-US" dirty="0" smtClean="0"/>
            </a:br>
            <a:r>
              <a:rPr lang="en-US" dirty="0" smtClean="0"/>
              <a:t>been </a:t>
            </a:r>
            <a:br>
              <a:rPr lang="en-US" dirty="0" smtClean="0"/>
            </a:br>
            <a:r>
              <a:rPr lang="en-US" dirty="0" smtClean="0"/>
              <a:t>achieved</a:t>
            </a:r>
            <a:br>
              <a:rPr lang="en-US" dirty="0" smtClean="0"/>
            </a:br>
            <a:r>
              <a:rPr lang="en-US" dirty="0" smtClean="0"/>
              <a:t>(by more</a:t>
            </a:r>
            <a:br>
              <a:rPr lang="en-US" dirty="0" smtClean="0"/>
            </a:br>
            <a:r>
              <a:rPr lang="en-US" dirty="0" smtClean="0"/>
              <a:t>than double!)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5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Wind Resources</a:t>
            </a:r>
          </a:p>
        </p:txBody>
      </p:sp>
      <p:pic>
        <p:nvPicPr>
          <p:cNvPr id="7" name="Picture 2" descr="A wind resource map of the United Stat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198198"/>
            <a:ext cx="7086600" cy="520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0" y="6446825"/>
            <a:ext cx="670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http</a:t>
            </a:r>
            <a:r>
              <a:rPr lang="en-US" sz="1600" dirty="0"/>
              <a:t>://www.windpoweringamerica.gov/wind_maps.asp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58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610600" cy="3733800"/>
          </a:xfrm>
        </p:spPr>
        <p:txBody>
          <a:bodyPr/>
          <a:lstStyle/>
          <a:p>
            <a:r>
              <a:rPr lang="en-US" dirty="0" smtClean="0"/>
              <a:t>Read Chapter 14</a:t>
            </a:r>
            <a:endParaRPr lang="en-US" dirty="0"/>
          </a:p>
          <a:p>
            <a:r>
              <a:rPr lang="en-US" dirty="0"/>
              <a:t>Design project is due </a:t>
            </a:r>
            <a:r>
              <a:rPr lang="en-US" dirty="0" smtClean="0"/>
              <a:t>on Dec 5; </a:t>
            </a:r>
            <a:r>
              <a:rPr lang="en-US" dirty="0"/>
              <a:t>details on the </a:t>
            </a:r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Counts as two </a:t>
            </a:r>
            <a:r>
              <a:rPr lang="en-US" dirty="0" err="1" smtClean="0"/>
              <a:t>homeworks</a:t>
            </a:r>
            <a:endParaRPr lang="en-US" dirty="0"/>
          </a:p>
          <a:p>
            <a:r>
              <a:rPr lang="en-US" dirty="0"/>
              <a:t>Homework </a:t>
            </a:r>
            <a:r>
              <a:rPr lang="en-US" dirty="0" smtClean="0"/>
              <a:t>8 </a:t>
            </a:r>
            <a:r>
              <a:rPr lang="en-US" dirty="0"/>
              <a:t>is </a:t>
            </a:r>
            <a:r>
              <a:rPr lang="en-US" dirty="0" smtClean="0"/>
              <a:t>11.12, 11.18 (part a only), 11.19, 11.25, 11.26; due today</a:t>
            </a:r>
            <a:endParaRPr lang="en-US" dirty="0"/>
          </a:p>
          <a:p>
            <a:r>
              <a:rPr lang="en-US" dirty="0" smtClean="0"/>
              <a:t>No labs </a:t>
            </a:r>
            <a:r>
              <a:rPr lang="en-US" dirty="0"/>
              <a:t>week of Dec </a:t>
            </a:r>
            <a:r>
              <a:rPr lang="en-US" dirty="0" smtClean="0"/>
              <a:t>4</a:t>
            </a:r>
          </a:p>
          <a:p>
            <a:r>
              <a:rPr lang="en-US" dirty="0" smtClean="0"/>
              <a:t>Final </a:t>
            </a:r>
            <a:r>
              <a:rPr lang="en-US" dirty="0"/>
              <a:t>exam is as per the TAMU schedule, Wednesday Dec 13 from 8 to </a:t>
            </a:r>
            <a:r>
              <a:rPr lang="en-US" dirty="0" smtClean="0"/>
              <a:t>10am</a:t>
            </a:r>
          </a:p>
          <a:p>
            <a:pPr lvl="1"/>
            <a:r>
              <a:rPr lang="en-US" dirty="0" smtClean="0"/>
              <a:t>Closed book, closed notes; calculators and three 8.5 by 11 inch note sheets allowed (front and back)</a:t>
            </a:r>
          </a:p>
          <a:p>
            <a:pPr lvl="1"/>
            <a:r>
              <a:rPr lang="en-US" dirty="0" smtClean="0"/>
              <a:t>Comprehensive with more emphasis on material after exam 2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1" y="3352800"/>
            <a:ext cx="40386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11.21 was removed on Tuesday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Wind Speed 50m Map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480" y="1295400"/>
            <a:ext cx="732764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6248400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http://www.climate-charts.com/World-Climate-Maps.html#wind-speed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1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/>
          <a:lstStyle/>
          <a:p>
            <a:r>
              <a:rPr lang="en-US" dirty="0"/>
              <a:t>Wind Map </a:t>
            </a:r>
            <a:r>
              <a:rPr lang="en-US" dirty="0" smtClean="0"/>
              <a:t>Texas– 80m Height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66800" y="6400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/>
              <a:t>https://windexchange.energy.gov/files/u/visualization/image/tx_80m.jpg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20</a:t>
            </a:fld>
            <a:endParaRPr lang="en-US" sz="2000" dirty="0"/>
          </a:p>
        </p:txBody>
      </p:sp>
      <p:pic>
        <p:nvPicPr>
          <p:cNvPr id="71682" name="Picture 2" descr="https://windexchange.energy.gov/files/u/visualization/image/tx_80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906" y="1196939"/>
            <a:ext cx="8153400" cy="516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the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458200" cy="3733800"/>
          </a:xfrm>
        </p:spPr>
        <p:txBody>
          <a:bodyPr/>
          <a:lstStyle/>
          <a:p>
            <a:r>
              <a:rPr lang="en-US" dirty="0" smtClean="0"/>
              <a:t>The power in the wind is proportional to the cube of the wind speed</a:t>
            </a:r>
          </a:p>
          <a:p>
            <a:pPr lvl="1"/>
            <a:r>
              <a:rPr lang="en-US" dirty="0" smtClean="0"/>
              <a:t>Velocity increases with height, with more increase over rougher terrain (doubling at 100m compared to 10m for a small town, but only increasing by 60% over crops or 30% over calm water)</a:t>
            </a:r>
          </a:p>
          <a:p>
            <a:r>
              <a:rPr lang="en-US" dirty="0" smtClean="0"/>
              <a:t>Maximum rotor efficiency is 59.3%, from Betz' law</a:t>
            </a:r>
          </a:p>
          <a:p>
            <a:r>
              <a:rPr lang="en-US" dirty="0" smtClean="0"/>
              <a:t>Expected available </a:t>
            </a:r>
            <a:br>
              <a:rPr lang="en-US" dirty="0" smtClean="0"/>
            </a:br>
            <a:r>
              <a:rPr lang="en-US" dirty="0" smtClean="0"/>
              <a:t>energy depends on </a:t>
            </a:r>
            <a:br>
              <a:rPr lang="en-US" dirty="0" smtClean="0"/>
            </a:br>
            <a:r>
              <a:rPr lang="en-US" dirty="0" smtClean="0"/>
              <a:t>the wind speed</a:t>
            </a:r>
            <a:br>
              <a:rPr lang="en-US" dirty="0" smtClean="0"/>
            </a:br>
            <a:r>
              <a:rPr lang="en-US" dirty="0" smtClean="0"/>
              <a:t>probability density</a:t>
            </a:r>
            <a:br>
              <a:rPr lang="en-US" dirty="0" smtClean="0"/>
            </a:br>
            <a:r>
              <a:rPr lang="en-US" dirty="0" smtClean="0"/>
              <a:t>function (pdf)</a:t>
            </a:r>
          </a:p>
          <a:p>
            <a:endParaRPr lang="en-US" dirty="0"/>
          </a:p>
        </p:txBody>
      </p:sp>
      <p:pic>
        <p:nvPicPr>
          <p:cNvPr id="5" name="Picture 3" descr="fig6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3747592" y="4270229"/>
            <a:ext cx="4580659" cy="230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32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Turbine Height and Size</a:t>
            </a:r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9" y="1676400"/>
            <a:ext cx="6553200" cy="380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400800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cdn.arstechnica.net/</a:t>
            </a:r>
            <a:r>
              <a:rPr lang="en-US" sz="1400" dirty="0" err="1" smtClean="0"/>
              <a:t>wp</a:t>
            </a:r>
            <a:r>
              <a:rPr lang="en-US" sz="1400" dirty="0" smtClean="0"/>
              <a:t>-content/uploads/2016/11/6e9cb9fc-0c18-46db-9176-883cbb08eace.png</a:t>
            </a:r>
            <a:endParaRPr lang="en-US" sz="1400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22</a:t>
            </a:fld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757359" y="1219199"/>
            <a:ext cx="2193229" cy="526297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current</a:t>
            </a:r>
            <a:br>
              <a:rPr lang="en-US" dirty="0" smtClean="0"/>
            </a:br>
            <a:r>
              <a:rPr lang="en-US" dirty="0" smtClean="0"/>
              <a:t>largest wind</a:t>
            </a:r>
            <a:br>
              <a:rPr lang="en-US" dirty="0" smtClean="0"/>
            </a:br>
            <a:r>
              <a:rPr lang="en-US" dirty="0" smtClean="0"/>
              <a:t>turbine by</a:t>
            </a:r>
            <a:br>
              <a:rPr lang="en-US" dirty="0" smtClean="0"/>
            </a:br>
            <a:r>
              <a:rPr lang="en-US" dirty="0" smtClean="0"/>
              <a:t>capacity is</a:t>
            </a:r>
            <a:br>
              <a:rPr lang="en-US" dirty="0" smtClean="0"/>
            </a:br>
            <a:r>
              <a:rPr lang="en-US" dirty="0" smtClean="0"/>
              <a:t>the Vestas</a:t>
            </a:r>
            <a:br>
              <a:rPr lang="en-US" dirty="0" smtClean="0"/>
            </a:br>
            <a:r>
              <a:rPr lang="en-US" dirty="0" smtClean="0"/>
              <a:t>V164 which</a:t>
            </a:r>
            <a:br>
              <a:rPr lang="en-US" dirty="0" smtClean="0"/>
            </a:br>
            <a:r>
              <a:rPr lang="en-US" dirty="0" smtClean="0"/>
              <a:t>has a capacity</a:t>
            </a:r>
            <a:br>
              <a:rPr lang="en-US" dirty="0" smtClean="0"/>
            </a:br>
            <a:r>
              <a:rPr lang="en-US" dirty="0" smtClean="0"/>
              <a:t>of 8 MW, a </a:t>
            </a:r>
            <a:br>
              <a:rPr lang="en-US" dirty="0" smtClean="0"/>
            </a:br>
            <a:r>
              <a:rPr lang="en-US" dirty="0" smtClean="0"/>
              <a:t>height of </a:t>
            </a:r>
            <a:br>
              <a:rPr lang="en-US" dirty="0" smtClean="0"/>
            </a:br>
            <a:r>
              <a:rPr lang="en-US" dirty="0" smtClean="0"/>
              <a:t>220 m,</a:t>
            </a:r>
            <a:br>
              <a:rPr lang="en-US" dirty="0" smtClean="0"/>
            </a:br>
            <a:r>
              <a:rPr lang="en-US" dirty="0" smtClean="0"/>
              <a:t>and diameter</a:t>
            </a:r>
            <a:br>
              <a:rPr lang="en-US" dirty="0" smtClean="0"/>
            </a:br>
            <a:r>
              <a:rPr lang="en-US" dirty="0" smtClean="0"/>
              <a:t>of 164 m.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Extracted Power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405890"/>
          </a:xfrm>
        </p:spPr>
        <p:txBody>
          <a:bodyPr/>
          <a:lstStyle/>
          <a:p>
            <a:r>
              <a:rPr lang="en-US" dirty="0" smtClean="0"/>
              <a:t>WTGs are designed for rated power and </a:t>
            </a:r>
            <a:r>
              <a:rPr lang="en-US" dirty="0" err="1" smtClean="0"/>
              <a:t>windspeed</a:t>
            </a:r>
            <a:endParaRPr lang="en-US" dirty="0"/>
          </a:p>
          <a:p>
            <a:pPr lvl="1"/>
            <a:r>
              <a:rPr lang="en-US" dirty="0" smtClean="0"/>
              <a:t>For speeds above this blades are pitched to operate at rated power; at furling speed the WTG is cut out</a:t>
            </a:r>
            <a:endParaRPr lang="en-US" dirty="0"/>
          </a:p>
        </p:txBody>
      </p:sp>
      <p:pic>
        <p:nvPicPr>
          <p:cNvPr id="5" name="Picture 3" descr="fig63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b="-2749"/>
          <a:stretch/>
        </p:blipFill>
        <p:spPr bwMode="auto">
          <a:xfrm rot="-180000">
            <a:off x="331788" y="2651760"/>
            <a:ext cx="79248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16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GE 1.5 and 1.6 </a:t>
            </a:r>
            <a:br>
              <a:rPr lang="en-US" dirty="0" smtClean="0"/>
            </a:br>
            <a:r>
              <a:rPr lang="en-US" dirty="0" smtClean="0"/>
              <a:t>MW Turbines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/>
          <a:lstStyle/>
          <a:p>
            <a:r>
              <a:rPr lang="en-US" dirty="0" smtClean="0"/>
              <a:t>Power speed curves for the GE 1.5 and 1.6 MW WTGs</a:t>
            </a:r>
          </a:p>
          <a:p>
            <a:pPr lvl="1"/>
            <a:r>
              <a:rPr lang="en-US" dirty="0" smtClean="0"/>
              <a:t>Hub height is 80/100 m; cut-out at 25 m/s wind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6248400"/>
            <a:ext cx="678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http</a:t>
            </a:r>
            <a:r>
              <a:rPr lang="en-US" sz="1200" dirty="0"/>
              <a:t>://site.ge-energy.com/prod_serv/products/wind_turbines/en/15mw/index.htm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2299927"/>
            <a:ext cx="5913120" cy="391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67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Farms (or Parks)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wind farm is modeled in aggregate for grid studies; wind farm can consist of many small (1 to 3 MW) wind turbine-generators (WTGs) operating at  low voltage (e.g. 0.6kV) stepped up to distribution level (e.g., 34.5 kV)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94340"/>
            <a:ext cx="3733800" cy="265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52" y="3581400"/>
            <a:ext cx="4173747" cy="278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6400800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Photo Source: www.energyindustryphotos.com/photos_of_wind_farm_turbines.htm</a:t>
            </a:r>
            <a:endParaRPr lang="en-US" sz="1400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67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Economies of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dirty="0"/>
              <a:t>Presently large wind farms produce electricity more economically than small operations</a:t>
            </a:r>
          </a:p>
          <a:p>
            <a:r>
              <a:rPr lang="en-US" dirty="0"/>
              <a:t>Factors that contribute to lower costs are</a:t>
            </a:r>
          </a:p>
          <a:p>
            <a:pPr lvl="1"/>
            <a:r>
              <a:rPr lang="en-US" dirty="0"/>
              <a:t>Wind power is proportional to the area covered by the blade (square of diameter) while tower costs vary with a value less than the square of the diameter</a:t>
            </a:r>
          </a:p>
          <a:p>
            <a:pPr lvl="1"/>
            <a:r>
              <a:rPr lang="en-US" dirty="0"/>
              <a:t>Larger blades are higher, permitting access to faster </a:t>
            </a:r>
            <a:r>
              <a:rPr lang="en-US" dirty="0" smtClean="0"/>
              <a:t>winds, but size limited by transportation for most land wind farms</a:t>
            </a:r>
            <a:endParaRPr lang="en-US" dirty="0"/>
          </a:p>
          <a:p>
            <a:pPr lvl="1"/>
            <a:r>
              <a:rPr lang="en-US" dirty="0"/>
              <a:t>Fixed costs associated with construction (permitting, management) are spread over more MWs of capacity</a:t>
            </a:r>
          </a:p>
          <a:p>
            <a:pPr lvl="1"/>
            <a:r>
              <a:rPr lang="en-US" dirty="0"/>
              <a:t>Efficiencies in managing larger wind farms typically result in lower O&amp;M costs (on-site staff reduces travel costs)</a:t>
            </a:r>
          </a:p>
          <a:p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84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Energy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dirty="0" smtClean="0"/>
              <a:t>Most of the cost is in the initial purchase and construction (capital costs); current estimate is about $1690/kW; how much wind is generated depends on the capacity factor, best is about 40% </a:t>
            </a: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27</a:t>
            </a:fld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33769"/>
            <a:ext cx="3733800" cy="319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639724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Source: www.awea.org/falling-wind-energy-costs</a:t>
            </a:r>
            <a:endParaRPr lang="en-US" sz="1400" dirty="0"/>
          </a:p>
        </p:txBody>
      </p:sp>
      <p:pic>
        <p:nvPicPr>
          <p:cNvPr id="1030" name="Picture 6" descr="https://www.misoenergy.org/Library/Repository/Study/Wind%20Capacity%20Ma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7"/>
          <a:stretch/>
        </p:blipFill>
        <p:spPr bwMode="auto">
          <a:xfrm>
            <a:off x="4672642" y="3048000"/>
            <a:ext cx="3886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Aspects of Wind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dirty="0"/>
              <a:t>US National Academies issued report on issue in 2007</a:t>
            </a:r>
          </a:p>
          <a:p>
            <a:r>
              <a:rPr lang="en-US" dirty="0"/>
              <a:t>Wind system emit no air pollution and no carbon dioxide; they also have essentially no water requirements</a:t>
            </a:r>
          </a:p>
          <a:p>
            <a:r>
              <a:rPr lang="en-US" dirty="0"/>
              <a:t>Wind energy serves to displace the production of energy from other sources (usually fossil fuels) resulting in a net decrease in pollution</a:t>
            </a:r>
          </a:p>
          <a:p>
            <a:r>
              <a:rPr lang="en-US" dirty="0"/>
              <a:t>Other impacts of wind energy are on animals, primarily birds and bats, and on humans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93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Motor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382000" cy="3733800"/>
          </a:xfrm>
        </p:spPr>
        <p:txBody>
          <a:bodyPr/>
          <a:lstStyle/>
          <a:p>
            <a:r>
              <a:rPr lang="en-US" dirty="0"/>
              <a:t>Four major classes of induction motors, based on application.  Key values are starting torque, pull-out torque, full-load torque, and starting current</a:t>
            </a: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70462"/>
            <a:ext cx="4038600" cy="371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6381733"/>
            <a:ext cx="792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Image source: ecmweb.com/motors/understanding-induction-motor-nameplate-information</a:t>
            </a:r>
            <a:endParaRPr lang="en-US" sz="1200" dirty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</a:t>
            </a:fld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229" y="2647964"/>
            <a:ext cx="4288971" cy="200054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steady-state the motor will operate on the right side</a:t>
            </a:r>
            <a:br>
              <a:rPr lang="en-US" sz="2400" dirty="0" smtClean="0"/>
            </a:br>
            <a:r>
              <a:rPr lang="en-US" sz="2400" dirty="0" smtClean="0"/>
              <a:t>of the curve at the point at which the electrical torque</a:t>
            </a:r>
            <a:br>
              <a:rPr lang="en-US" sz="2400" dirty="0" smtClean="0"/>
            </a:br>
            <a:r>
              <a:rPr lang="en-US" sz="2400" dirty="0" smtClean="0"/>
              <a:t>matches the mechanical </a:t>
            </a:r>
            <a:r>
              <a:rPr lang="en-US" dirty="0" smtClean="0"/>
              <a:t>torque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590473"/>
            <a:ext cx="4114800" cy="17912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A: Fans, pumps machine tools</a:t>
            </a:r>
          </a:p>
          <a:p>
            <a:r>
              <a:rPr lang="en-US" sz="2400" dirty="0" smtClean="0"/>
              <a:t>B: Similar to A</a:t>
            </a:r>
          </a:p>
          <a:p>
            <a:r>
              <a:rPr lang="en-US" sz="2400" dirty="0" smtClean="0"/>
              <a:t>C: Compressors, conveyors</a:t>
            </a:r>
          </a:p>
          <a:p>
            <a:r>
              <a:rPr lang="en-US" sz="2400" dirty="0" smtClean="0"/>
              <a:t>D: High inertia such as hoists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8055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Aspects of Wind Energy, Birds and Bats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1764965"/>
          </a:xfrm>
        </p:spPr>
        <p:txBody>
          <a:bodyPr/>
          <a:lstStyle/>
          <a:p>
            <a:r>
              <a:rPr lang="en-US" dirty="0"/>
              <a:t>Wind turbines certainly kill birds and bats, but so do lots of other things; </a:t>
            </a:r>
            <a:r>
              <a:rPr lang="en-US" dirty="0" smtClean="0"/>
              <a:t>cats </a:t>
            </a:r>
            <a:r>
              <a:rPr lang="en-US" dirty="0"/>
              <a:t>kill </a:t>
            </a:r>
            <a:r>
              <a:rPr lang="en-US" dirty="0" smtClean="0"/>
              <a:t>hundreds of millions of birds in North America, and windows do in about 100 million</a:t>
            </a:r>
          </a:p>
          <a:p>
            <a:endParaRPr lang="en-US" dirty="0"/>
          </a:p>
        </p:txBody>
      </p:sp>
      <p:pic>
        <p:nvPicPr>
          <p:cNvPr id="75778" name="Picture 2" descr="Fig.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2631881"/>
            <a:ext cx="6172200" cy="329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6096000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Avian and Conservation Ecology Journal, 2013, Canada data; www.ace-eco.org/vol8/iss2/art11</a:t>
            </a:r>
            <a:r>
              <a:rPr lang="en-US" sz="1600" dirty="0"/>
              <a:t>/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14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Aspects of Wind Energy, Birds and Bats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686800" cy="3733800"/>
          </a:xfrm>
        </p:spPr>
        <p:txBody>
          <a:bodyPr/>
          <a:lstStyle/>
          <a:p>
            <a:r>
              <a:rPr lang="en-US" dirty="0"/>
              <a:t>Of course most people do not equate killing a little </a:t>
            </a:r>
            <a:r>
              <a:rPr lang="en-US" dirty="0" smtClean="0"/>
              <a:t>bird</a:t>
            </a:r>
            <a:r>
              <a:rPr lang="en-US" dirty="0"/>
              <a:t>, like a sparrow, the same as killing a bigger bird, like an eagle (less prone to hit </a:t>
            </a:r>
            <a:r>
              <a:rPr lang="en-US" dirty="0" smtClean="0"/>
              <a:t>windows or die by the cat).  </a:t>
            </a:r>
            <a:endParaRPr lang="en-US" dirty="0"/>
          </a:p>
          <a:p>
            <a:pPr lvl="1"/>
            <a:r>
              <a:rPr lang="en-US" dirty="0"/>
              <a:t>Large bird (raptor) mortalities are about 0.04 bird/MW/year, but these values vary substantially by location with Altamont Pass (CA) killing about 1 raptor/MW/year.</a:t>
            </a:r>
          </a:p>
          <a:p>
            <a:r>
              <a:rPr lang="en-US" dirty="0"/>
              <a:t>Turbine design and location has a large impact on mortality</a:t>
            </a:r>
          </a:p>
          <a:p>
            <a:pPr lvl="1"/>
            <a:r>
              <a:rPr lang="en-US" dirty="0"/>
              <a:t>Ideally sited on already “altered” habitats like farmland; not</a:t>
            </a:r>
            <a:br>
              <a:rPr lang="en-US" dirty="0"/>
            </a:br>
            <a:r>
              <a:rPr lang="en-US" dirty="0"/>
              <a:t>by migratory bottlenecks, or by endangered species areas</a:t>
            </a:r>
          </a:p>
          <a:p>
            <a:pPr lvl="1"/>
            <a:r>
              <a:rPr lang="en-US" dirty="0"/>
              <a:t>Use nighttime lighting that avoids collisions, like strobe lights</a:t>
            </a:r>
          </a:p>
          <a:p>
            <a:pPr lvl="1"/>
            <a:r>
              <a:rPr lang="en-US" dirty="0"/>
              <a:t>Buried transmission lines 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96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Motor Stalling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maximum </a:t>
            </a:r>
            <a:r>
              <a:rPr lang="en-US" dirty="0"/>
              <a:t>of the torque-speed curve varies with the square of the terminal voltage</a:t>
            </a:r>
          </a:p>
          <a:p>
            <a:r>
              <a:rPr lang="en-US" dirty="0"/>
              <a:t>When the terminal voltage decreases, such as during a fault, the mechanical torque can exceed the electrical torque</a:t>
            </a:r>
          </a:p>
          <a:p>
            <a:pPr lvl="1"/>
            <a:r>
              <a:rPr lang="en-US" dirty="0"/>
              <a:t>This causes the motor to decelerate, perhaps quite quickly, with the rate proportional to its inertia</a:t>
            </a:r>
          </a:p>
          <a:p>
            <a:pPr lvl="1"/>
            <a:r>
              <a:rPr lang="en-US" dirty="0"/>
              <a:t>This deceleration causing the slip to increase, perhaps causing the motor to stall with s=1, resulting in a high reactive current draw</a:t>
            </a:r>
          </a:p>
          <a:p>
            <a:pPr lvl="1"/>
            <a:r>
              <a:rPr lang="en-US" dirty="0"/>
              <a:t>Too many stalled motors can prevent the voltage from recovering 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824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Stalling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1996440"/>
          </a:xfrm>
        </p:spPr>
        <p:txBody>
          <a:bodyPr/>
          <a:lstStyle/>
          <a:p>
            <a:r>
              <a:rPr lang="en-US" dirty="0"/>
              <a:t>Using case WSCC_CIM5, which models the WSCC 9 bus case with 100% induction motor load</a:t>
            </a:r>
          </a:p>
          <a:p>
            <a:r>
              <a:rPr lang="en-US" dirty="0"/>
              <a:t>Change the fault scenario to say a fault midway between buses 5 and 7, cleared by opening the line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4</a:t>
            </a:fld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254517"/>
            <a:ext cx="27432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Results are for a 0.1 second fault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4343400"/>
            <a:ext cx="2192123" cy="18158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Usually</a:t>
            </a:r>
            <a:br>
              <a:rPr lang="en-US" dirty="0" smtClean="0"/>
            </a:br>
            <a:r>
              <a:rPr lang="en-US" dirty="0" smtClean="0"/>
              <a:t>motor load</a:t>
            </a:r>
            <a:br>
              <a:rPr lang="en-US" dirty="0" smtClean="0"/>
            </a:br>
            <a:r>
              <a:rPr lang="en-US" dirty="0" smtClean="0"/>
              <a:t>is much less</a:t>
            </a:r>
            <a:br>
              <a:rPr lang="en-US" dirty="0" smtClean="0"/>
            </a:br>
            <a:r>
              <a:rPr lang="en-US" dirty="0" smtClean="0"/>
              <a:t>than 100%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50" y="3254517"/>
            <a:ext cx="5312543" cy="3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11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</a:t>
            </a:r>
            <a:r>
              <a:rPr lang="en-US" dirty="0"/>
              <a:t>Load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1615440"/>
          </a:xfrm>
        </p:spPr>
        <p:txBody>
          <a:bodyPr/>
          <a:lstStyle/>
          <a:p>
            <a:r>
              <a:rPr lang="en-US" dirty="0"/>
              <a:t>Contains up to four motors or single phase induction motor models; also includes potential for solar PV </a:t>
            </a:r>
          </a:p>
          <a:p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29236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005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Time Variation in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1100731"/>
          </a:xfrm>
        </p:spPr>
        <p:txBody>
          <a:bodyPr/>
          <a:lstStyle/>
          <a:p>
            <a:r>
              <a:rPr lang="en-US" dirty="0"/>
              <a:t>Different time varying composite model parameters are now being used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0255" y="2277291"/>
            <a:ext cx="6667345" cy="33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689740"/>
            <a:ext cx="826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varying composite load percentages over a day</a:t>
            </a:r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6756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Starting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Motor starting analysis looks at the impacts of starting a motor or a series of motors (usually quite large motors) on the power grid</a:t>
            </a:r>
          </a:p>
          <a:p>
            <a:pPr lvl="1"/>
            <a:r>
              <a:rPr lang="en-US" dirty="0"/>
              <a:t>Examples are new load or black start plans</a:t>
            </a:r>
          </a:p>
          <a:p>
            <a:r>
              <a:rPr lang="en-US" dirty="0"/>
              <a:t>While not all transient stability motor load models allow the motor to start, some do</a:t>
            </a:r>
          </a:p>
          <a:p>
            <a:r>
              <a:rPr lang="en-US" dirty="0"/>
              <a:t>When energized, the initial condition for the motor is slip of 1.0</a:t>
            </a:r>
          </a:p>
          <a:p>
            <a:r>
              <a:rPr lang="en-US" dirty="0"/>
              <a:t>Motor starting can generate very small time constants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8599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Starting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1082040"/>
          </a:xfrm>
        </p:spPr>
        <p:txBody>
          <a:bodyPr/>
          <a:lstStyle/>
          <a:p>
            <a:r>
              <a:rPr lang="en-US" dirty="0"/>
              <a:t>Below graph shows the bus voltages for starting the four motors three seconds apart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0557"/>
            <a:ext cx="4267200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04" r="22804"/>
          <a:stretch/>
        </p:blipFill>
        <p:spPr bwMode="auto">
          <a:xfrm>
            <a:off x="3352800" y="2362200"/>
            <a:ext cx="543544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3085750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5177</TotalTime>
  <Words>1400</Words>
  <Application>Microsoft Office PowerPoint</Application>
  <PresentationFormat>On-screen Show (4:3)</PresentationFormat>
  <Paragraphs>160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Capsules</vt:lpstr>
      <vt:lpstr>ECEN 460  Power System Operation and Control</vt:lpstr>
      <vt:lpstr>Announcements</vt:lpstr>
      <vt:lpstr>Induction Motor Classes</vt:lpstr>
      <vt:lpstr>Induction Motor Stalling</vt:lpstr>
      <vt:lpstr>Motor Stalling Example</vt:lpstr>
      <vt:lpstr>Composite Load Model</vt:lpstr>
      <vt:lpstr>Modeling Time Variation in Load</vt:lpstr>
      <vt:lpstr>Motor Starting</vt:lpstr>
      <vt:lpstr>Motor Starting Example</vt:lpstr>
      <vt:lpstr>Black Start</vt:lpstr>
      <vt:lpstr>Renewable Resource Modeling</vt:lpstr>
      <vt:lpstr>Growth in Wind Worldwide</vt:lpstr>
      <vt:lpstr>Growth in Wind Worldwide</vt:lpstr>
      <vt:lpstr>Vestas Wind Systems Stock Price</vt:lpstr>
      <vt:lpstr>Growth in US Wind </vt:lpstr>
      <vt:lpstr>2016 Installed Capacity by State: Texas Continues to Dominate!</vt:lpstr>
      <vt:lpstr>Wind Farm and Wind-Related Plant Locations</vt:lpstr>
      <vt:lpstr>State Renewable Portfolio Standards</vt:lpstr>
      <vt:lpstr>US Wind Resources</vt:lpstr>
      <vt:lpstr>Global Wind Speed 50m Map</vt:lpstr>
      <vt:lpstr>Wind Map Texas– 80m Height</vt:lpstr>
      <vt:lpstr>Power in the Wind</vt:lpstr>
      <vt:lpstr>Wind Turbine Height and Size</vt:lpstr>
      <vt:lpstr>Extracted Power </vt:lpstr>
      <vt:lpstr>Example: GE 1.5 and 1.6  MW Turbines</vt:lpstr>
      <vt:lpstr>Wind Farms (or Parks)</vt:lpstr>
      <vt:lpstr>Economies of Scale</vt:lpstr>
      <vt:lpstr>Wind Energy Economics</vt:lpstr>
      <vt:lpstr>Environmental Aspects of Wind Energy</vt:lpstr>
      <vt:lpstr>Environmental Aspects of Wind Energy, Birds and Bats</vt:lpstr>
      <vt:lpstr>Environmental Aspects of Wind Energy, Birds and Bats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Tom</cp:lastModifiedBy>
  <cp:revision>607</cp:revision>
  <cp:lastPrinted>2011-08-22T16:49:24Z</cp:lastPrinted>
  <dcterms:created xsi:type="dcterms:W3CDTF">2000-05-11T14:27:08Z</dcterms:created>
  <dcterms:modified xsi:type="dcterms:W3CDTF">2017-11-30T23:07:15Z</dcterms:modified>
</cp:coreProperties>
</file>