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52"/>
  </p:notesMasterIdLst>
  <p:handoutMasterIdLst>
    <p:handoutMasterId r:id="rId53"/>
  </p:handoutMasterIdLst>
  <p:sldIdLst>
    <p:sldId id="563" r:id="rId2"/>
    <p:sldId id="820" r:id="rId3"/>
    <p:sldId id="1292" r:id="rId4"/>
    <p:sldId id="1293" r:id="rId5"/>
    <p:sldId id="1294" r:id="rId6"/>
    <p:sldId id="1295" r:id="rId7"/>
    <p:sldId id="1296" r:id="rId8"/>
    <p:sldId id="1297" r:id="rId9"/>
    <p:sldId id="1298" r:id="rId10"/>
    <p:sldId id="1299" r:id="rId11"/>
    <p:sldId id="1300" r:id="rId12"/>
    <p:sldId id="1341" r:id="rId13"/>
    <p:sldId id="1301" r:id="rId14"/>
    <p:sldId id="1302" r:id="rId15"/>
    <p:sldId id="1303" r:id="rId16"/>
    <p:sldId id="1342" r:id="rId17"/>
    <p:sldId id="1304" r:id="rId18"/>
    <p:sldId id="1305" r:id="rId19"/>
    <p:sldId id="1306" r:id="rId20"/>
    <p:sldId id="1307" r:id="rId21"/>
    <p:sldId id="1308" r:id="rId22"/>
    <p:sldId id="1309" r:id="rId23"/>
    <p:sldId id="1310" r:id="rId24"/>
    <p:sldId id="1311" r:id="rId25"/>
    <p:sldId id="1312" r:id="rId26"/>
    <p:sldId id="1313" r:id="rId27"/>
    <p:sldId id="1314" r:id="rId28"/>
    <p:sldId id="1343"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8" r:id="rId43"/>
    <p:sldId id="1329" r:id="rId44"/>
    <p:sldId id="1330" r:id="rId45"/>
    <p:sldId id="1331" r:id="rId46"/>
    <p:sldId id="1332" r:id="rId47"/>
    <p:sldId id="1333" r:id="rId48"/>
    <p:sldId id="1334" r:id="rId49"/>
    <p:sldId id="1335" r:id="rId50"/>
    <p:sldId id="1336" r:id="rId51"/>
  </p:sldIdLst>
  <p:sldSz cx="9144000" cy="6858000" type="screen4x3"/>
  <p:notesSz cx="7019925" cy="9305925"/>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9900"/>
    <a:srgbClr val="CC00CC"/>
    <a:srgbClr val="008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3701" autoAdjust="0"/>
  </p:normalViewPr>
  <p:slideViewPr>
    <p:cSldViewPr>
      <p:cViewPr varScale="1">
        <p:scale>
          <a:sx n="109" d="100"/>
          <a:sy n="109" d="100"/>
        </p:scale>
        <p:origin x="-167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5178"/>
    </p:cViewPr>
  </p:sorterViewPr>
  <p:notesViewPr>
    <p:cSldViewPr>
      <p:cViewPr varScale="1">
        <p:scale>
          <a:sx n="80" d="100"/>
          <a:sy n="80" d="100"/>
        </p:scale>
        <p:origin x="-1956" y="-84"/>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7" name="Rectangle 3"/>
          <p:cNvSpPr>
            <a:spLocks noGrp="1" noChangeArrowheads="1"/>
          </p:cNvSpPr>
          <p:nvPr>
            <p:ph type="dt" sz="quarter" idx="1"/>
          </p:nvPr>
        </p:nvSpPr>
        <p:spPr bwMode="auto">
          <a:xfrm>
            <a:off x="3976781" y="0"/>
            <a:ext cx="3041540" cy="465617"/>
          </a:xfrm>
          <a:prstGeom prst="rect">
            <a:avLst/>
          </a:prstGeom>
          <a:noFill/>
          <a:ln w="9525">
            <a:noFill/>
            <a:miter lim="800000"/>
            <a:headEnd/>
            <a:tailEnd/>
          </a:ln>
          <a:effectLst/>
        </p:spPr>
        <p:txBody>
          <a:bodyPr vert="horz" wrap="square" lIns="92263" tIns="46131" rIns="92263" bIns="46131"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154628" name="Rectangle 4"/>
          <p:cNvSpPr>
            <a:spLocks noGrp="1" noChangeArrowheads="1"/>
          </p:cNvSpPr>
          <p:nvPr>
            <p:ph type="ftr" sz="quarter" idx="2"/>
          </p:nvPr>
        </p:nvSpPr>
        <p:spPr bwMode="auto">
          <a:xfrm>
            <a:off x="0"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154629" name="Rectangle 5"/>
          <p:cNvSpPr>
            <a:spLocks noGrp="1" noChangeArrowheads="1"/>
          </p:cNvSpPr>
          <p:nvPr>
            <p:ph type="sldNum" sz="quarter" idx="3"/>
          </p:nvPr>
        </p:nvSpPr>
        <p:spPr bwMode="auto">
          <a:xfrm>
            <a:off x="3976781" y="8838709"/>
            <a:ext cx="3041540" cy="465617"/>
          </a:xfrm>
          <a:prstGeom prst="rect">
            <a:avLst/>
          </a:prstGeom>
          <a:noFill/>
          <a:ln w="9525">
            <a:noFill/>
            <a:miter lim="800000"/>
            <a:headEnd/>
            <a:tailEnd/>
          </a:ln>
          <a:effectLst/>
        </p:spPr>
        <p:txBody>
          <a:bodyPr vert="horz" wrap="square" lIns="92263" tIns="46131" rIns="92263" bIns="46131" numCol="1" anchor="b" anchorCtr="0" compatLnSpc="1">
            <a:prstTxWarp prst="textNoShape">
              <a:avLst/>
            </a:prstTxWarp>
          </a:bodyPr>
          <a:lstStyle>
            <a:lvl1pPr algn="r">
              <a:defRPr sz="1200">
                <a:latin typeface="Times New Roman" pitchFamily="18" charset="0"/>
              </a:defRPr>
            </a:lvl1pPr>
          </a:lstStyle>
          <a:p>
            <a:pPr>
              <a:defRPr/>
            </a:pPr>
            <a:fld id="{7F17B5F5-A8C0-4A98-AAA8-DCDD241D837B}" type="slidenum">
              <a:rPr lang="en-US"/>
              <a:pPr>
                <a:defRPr/>
              </a:pPr>
              <a:t>‹#›</a:t>
            </a:fld>
            <a:endParaRPr lang="en-US" dirty="0"/>
          </a:p>
        </p:txBody>
      </p:sp>
    </p:spTree>
    <p:extLst>
      <p:ext uri="{BB962C8B-B14F-4D97-AF65-F5344CB8AC3E}">
        <p14:creationId xmlns:p14="http://schemas.microsoft.com/office/powerpoint/2010/main" val="669994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defTabSz="930639">
              <a:defRPr sz="1200">
                <a:latin typeface="Arial" charset="0"/>
              </a:defRPr>
            </a:lvl1pPr>
          </a:lstStyle>
          <a:p>
            <a:pPr>
              <a:defRPr/>
            </a:pPr>
            <a:endParaRPr lang="en-US" dirty="0"/>
          </a:p>
        </p:txBody>
      </p:sp>
      <p:sp>
        <p:nvSpPr>
          <p:cNvPr id="35843" name="Rectangle 3"/>
          <p:cNvSpPr>
            <a:spLocks noGrp="1" noChangeArrowheads="1"/>
          </p:cNvSpPr>
          <p:nvPr>
            <p:ph type="dt" idx="1"/>
          </p:nvPr>
        </p:nvSpPr>
        <p:spPr bwMode="auto">
          <a:xfrm>
            <a:off x="3978385" y="1"/>
            <a:ext cx="3041540" cy="46401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lvl1pPr algn="r" defTabSz="930639">
              <a:defRPr sz="1200">
                <a:latin typeface="Arial" charset="0"/>
              </a:defRPr>
            </a:lvl1pPr>
          </a:lstStyle>
          <a:p>
            <a:pPr>
              <a:defRPr/>
            </a:pPr>
            <a:endParaRPr lang="en-US" dirty="0"/>
          </a:p>
        </p:txBody>
      </p:sp>
      <p:sp>
        <p:nvSpPr>
          <p:cNvPr id="26628" name="Rectangle 4"/>
          <p:cNvSpPr>
            <a:spLocks noGrp="1" noRot="1" noChangeAspect="1" noChangeArrowheads="1" noTextEdit="1"/>
          </p:cNvSpPr>
          <p:nvPr>
            <p:ph type="sldImg" idx="2"/>
          </p:nvPr>
        </p:nvSpPr>
        <p:spPr bwMode="auto">
          <a:xfrm>
            <a:off x="1190625" y="693738"/>
            <a:ext cx="4638675" cy="34782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p:cNvSpPr>
            <a:spLocks noGrp="1" noChangeArrowheads="1"/>
          </p:cNvSpPr>
          <p:nvPr>
            <p:ph type="body" sz="quarter" idx="3"/>
          </p:nvPr>
        </p:nvSpPr>
        <p:spPr bwMode="auto">
          <a:xfrm>
            <a:off x="935243" y="4403354"/>
            <a:ext cx="5149442" cy="4169746"/>
          </a:xfrm>
          <a:prstGeom prst="rect">
            <a:avLst/>
          </a:prstGeom>
          <a:noFill/>
          <a:ln w="12700">
            <a:noFill/>
            <a:miter lim="800000"/>
            <a:headEnd type="none" w="sm" len="sm"/>
            <a:tailEnd type="none" w="sm" len="sm"/>
          </a:ln>
          <a:effectLst/>
        </p:spPr>
        <p:txBody>
          <a:bodyPr vert="horz" wrap="square" lIns="93075" tIns="46537" rIns="93075" bIns="465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p:cNvSpPr>
            <a:spLocks noGrp="1" noChangeArrowheads="1"/>
          </p:cNvSpPr>
          <p:nvPr>
            <p:ph type="ftr" sz="quarter" idx="4"/>
          </p:nvPr>
        </p:nvSpPr>
        <p:spPr bwMode="auto">
          <a:xfrm>
            <a:off x="0"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defTabSz="930639">
              <a:defRPr sz="1200">
                <a:latin typeface="Arial" charset="0"/>
              </a:defRPr>
            </a:lvl1pPr>
          </a:lstStyle>
          <a:p>
            <a:pPr>
              <a:defRPr/>
            </a:pPr>
            <a:endParaRPr lang="en-US" dirty="0"/>
          </a:p>
        </p:txBody>
      </p:sp>
      <p:sp>
        <p:nvSpPr>
          <p:cNvPr id="35847" name="Rectangle 7"/>
          <p:cNvSpPr>
            <a:spLocks noGrp="1" noChangeArrowheads="1"/>
          </p:cNvSpPr>
          <p:nvPr>
            <p:ph type="sldNum" sz="quarter" idx="5"/>
          </p:nvPr>
        </p:nvSpPr>
        <p:spPr bwMode="auto">
          <a:xfrm>
            <a:off x="3978385" y="8805109"/>
            <a:ext cx="3041540" cy="464016"/>
          </a:xfrm>
          <a:prstGeom prst="rect">
            <a:avLst/>
          </a:prstGeom>
          <a:noFill/>
          <a:ln w="12700">
            <a:noFill/>
            <a:miter lim="800000"/>
            <a:headEnd type="none" w="sm" len="sm"/>
            <a:tailEnd type="none" w="sm" len="sm"/>
          </a:ln>
          <a:effectLst/>
        </p:spPr>
        <p:txBody>
          <a:bodyPr vert="horz" wrap="square" lIns="93075" tIns="46537" rIns="93075" bIns="46537" numCol="1" anchor="b" anchorCtr="0" compatLnSpc="1">
            <a:prstTxWarp prst="textNoShape">
              <a:avLst/>
            </a:prstTxWarp>
          </a:bodyPr>
          <a:lstStyle>
            <a:lvl1pPr algn="r" defTabSz="930639">
              <a:defRPr sz="1200">
                <a:latin typeface="Arial" charset="0"/>
              </a:defRPr>
            </a:lvl1pPr>
          </a:lstStyle>
          <a:p>
            <a:pPr>
              <a:defRPr/>
            </a:pPr>
            <a:fld id="{2CE9E464-B35D-43B2-BF7C-ADEA1F80F1E2}" type="slidenum">
              <a:rPr lang="en-US"/>
              <a:pPr>
                <a:defRPr/>
              </a:pPr>
              <a:t>‹#›</a:t>
            </a:fld>
            <a:endParaRPr lang="en-US" dirty="0"/>
          </a:p>
        </p:txBody>
      </p:sp>
    </p:spTree>
    <p:extLst>
      <p:ext uri="{BB962C8B-B14F-4D97-AF65-F5344CB8AC3E}">
        <p14:creationId xmlns:p14="http://schemas.microsoft.com/office/powerpoint/2010/main" val="1157967848"/>
      </p:ext>
    </p:extLst>
  </p:cSld>
  <p:clrMap bg1="lt1" tx1="dk1" bg2="lt2" tx2="dk2" accent1="accent1" accent2="accent2" accent3="accent3" accent4="accent4" accent5="accent5" accent6="accent6" hlink="hlink" folHlink="folHlink"/>
  <p:notesStyle>
    <a:lvl1pPr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1pPr>
    <a:lvl2pPr marL="468313"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2pPr>
    <a:lvl3pPr marL="936625"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3pPr>
    <a:lvl4pPr marL="14033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4pPr>
    <a:lvl5pPr marL="1873250" algn="l" defTabSz="958850" rtl="0" eaLnBrk="0" fontAlgn="base" hangingPunct="0">
      <a:lnSpc>
        <a:spcPct val="89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103"/>
          <p:cNvSpPr>
            <a:spLocks noChangeShapeType="1"/>
          </p:cNvSpPr>
          <p:nvPr/>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5" name="Rectangle 4104"/>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7586"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67587" name="Rectangle 4099"/>
          <p:cNvSpPr>
            <a:spLocks noGrp="1" noChangeArrowheads="1"/>
          </p:cNvSpPr>
          <p:nvPr>
            <p:ph type="subTitle" sz="quarter" idx="1"/>
          </p:nvPr>
        </p:nvSpPr>
        <p:spPr>
          <a:xfrm>
            <a:off x="1371600" y="3251817"/>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style</a:t>
            </a:r>
          </a:p>
        </p:txBody>
      </p:sp>
      <p:sp>
        <p:nvSpPr>
          <p:cNvPr id="27" name="Rectangle 4102"/>
          <p:cNvSpPr>
            <a:spLocks noGrp="1" noChangeArrowheads="1"/>
          </p:cNvSpPr>
          <p:nvPr>
            <p:ph type="sldNum" sz="quarter" idx="12"/>
          </p:nvPr>
        </p:nvSpPr>
        <p:spPr/>
        <p:txBody>
          <a:bodyPr/>
          <a:lstStyle>
            <a:lvl1pPr>
              <a:defRPr/>
            </a:lvl1pPr>
          </a:lstStyle>
          <a:p>
            <a:pPr>
              <a:defRPr/>
            </a:pPr>
            <a:fld id="{FD8ED6F4-152C-4B8C-896C-E324C81E54EF}" type="slidenum">
              <a:rPr lang="en-US"/>
              <a:pPr>
                <a:defRPr/>
              </a:pPr>
              <a:t>‹#›</a:t>
            </a:fld>
            <a:endParaRPr lang="en-US" sz="1400" dirty="0"/>
          </a:p>
        </p:txBody>
      </p:sp>
      <p:pic>
        <p:nvPicPr>
          <p:cNvPr id="11" name="Picture 2" descr="http://brandguide.tamu.edu/downloads/logos/TAM-PrimaryMarkA.jpg">
            <a:extLst>
              <a:ext uri="{FF2B5EF4-FFF2-40B4-BE49-F238E27FC236}">
                <a16:creationId xmlns:a16="http://schemas.microsoft.com/office/drawing/2014/main" xmlns="" id="{54314AE7-38A6-4286-B7BC-69F28C6FBD6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001" t="23333" r="7999" b="20666"/>
          <a:stretch/>
        </p:blipFill>
        <p:spPr bwMode="auto">
          <a:xfrm>
            <a:off x="304800" y="5791200"/>
            <a:ext cx="3200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829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AF2B11D-0D4F-4012-B2FD-6C732AEFC0EF}" type="slidenum">
              <a:rPr lang="en-US"/>
              <a:pPr>
                <a:defRPr/>
              </a:pPr>
              <a:t>‹#›</a:t>
            </a:fld>
            <a:endParaRPr lang="en-US" dirty="0"/>
          </a:p>
        </p:txBody>
      </p:sp>
    </p:spTree>
    <p:extLst>
      <p:ext uri="{BB962C8B-B14F-4D97-AF65-F5344CB8AC3E}">
        <p14:creationId xmlns:p14="http://schemas.microsoft.com/office/powerpoint/2010/main" val="248409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C91E3F-52BB-4CA9-8156-EFEDA953BD0C}" type="slidenum">
              <a:rPr lang="en-US"/>
              <a:pPr>
                <a:defRPr/>
              </a:pPr>
              <a:t>‹#›</a:t>
            </a:fld>
            <a:endParaRPr lang="en-US" dirty="0"/>
          </a:p>
        </p:txBody>
      </p:sp>
    </p:spTree>
    <p:extLst>
      <p:ext uri="{BB962C8B-B14F-4D97-AF65-F5344CB8AC3E}">
        <p14:creationId xmlns:p14="http://schemas.microsoft.com/office/powerpoint/2010/main" val="447171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00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33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DBB51EA-48A4-4916-A419-BC45393201CB}" type="slidenum">
              <a:rPr lang="en-US"/>
              <a:pPr>
                <a:defRPr/>
              </a:pPr>
              <a:t>‹#›</a:t>
            </a:fld>
            <a:endParaRPr lang="en-US" dirty="0"/>
          </a:p>
        </p:txBody>
      </p:sp>
    </p:spTree>
    <p:extLst>
      <p:ext uri="{BB962C8B-B14F-4D97-AF65-F5344CB8AC3E}">
        <p14:creationId xmlns:p14="http://schemas.microsoft.com/office/powerpoint/2010/main" val="301135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365760" y="1280160"/>
            <a:ext cx="8535987" cy="4114800"/>
          </a:xfrm>
        </p:spPr>
        <p:txBody>
          <a:bodyPr/>
          <a:lstStyle>
            <a:lvl1pPr>
              <a:defRPr sz="2800">
                <a:latin typeface="+mn-lt"/>
                <a:cs typeface="Arial" pitchFamily="34" charset="0"/>
              </a:defRPr>
            </a:lvl1pPr>
            <a:lvl2pPr>
              <a:defRPr sz="2400">
                <a:latin typeface="+mn-lt"/>
                <a:cs typeface="Arial" pitchFamily="34" charset="0"/>
              </a:defRPr>
            </a:lvl2pPr>
            <a:lvl3pPr>
              <a:defRPr>
                <a:latin typeface="+mn-lt"/>
                <a:cs typeface="Arial" pitchFamily="34" charset="0"/>
              </a:defRPr>
            </a:lvl3pPr>
            <a:lvl4pPr>
              <a:defRPr>
                <a:latin typeface="+mn-lt"/>
                <a:cs typeface="Arial" pitchFamily="34" charset="0"/>
              </a:defRPr>
            </a:lvl4pPr>
            <a:lvl5pPr>
              <a:defRPr>
                <a:latin typeface="+mn-lt"/>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F38EFD-512B-4531-8A51-5AEF24EFF359}" type="slidenum">
              <a:rPr lang="en-US"/>
              <a:pPr>
                <a:defRPr/>
              </a:pPr>
              <a:t>‹#›</a:t>
            </a:fld>
            <a:endParaRPr lang="en-US" dirty="0"/>
          </a:p>
        </p:txBody>
      </p:sp>
    </p:spTree>
    <p:extLst>
      <p:ext uri="{BB962C8B-B14F-4D97-AF65-F5344CB8AC3E}">
        <p14:creationId xmlns:p14="http://schemas.microsoft.com/office/powerpoint/2010/main" val="56304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95B232-3BEC-4CFE-AF25-FE71B0721D13}" type="slidenum">
              <a:rPr lang="en-US"/>
              <a:pPr>
                <a:defRPr/>
              </a:pPr>
              <a:t>‹#›</a:t>
            </a:fld>
            <a:endParaRPr lang="en-US" dirty="0"/>
          </a:p>
        </p:txBody>
      </p:sp>
    </p:spTree>
    <p:extLst>
      <p:ext uri="{BB962C8B-B14F-4D97-AF65-F5344CB8AC3E}">
        <p14:creationId xmlns:p14="http://schemas.microsoft.com/office/powerpoint/2010/main" val="90589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sz="half" idx="1"/>
          </p:nvPr>
        </p:nvSpPr>
        <p:spPr>
          <a:xfrm>
            <a:off x="6858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5400"/>
            <a:ext cx="3810000" cy="4114800"/>
          </a:xfrm>
        </p:spPr>
        <p:txBody>
          <a:bodyPr/>
          <a:lstStyle>
            <a:lvl1pPr>
              <a:defRPr sz="2800">
                <a:latin typeface="+mn-lt"/>
                <a:cs typeface="Arial" pitchFamily="34" charset="0"/>
              </a:defRPr>
            </a:lvl1pPr>
            <a:lvl2pPr>
              <a:defRPr sz="2400">
                <a:latin typeface="+mn-lt"/>
                <a:cs typeface="Arial" pitchFamily="34" charset="0"/>
              </a:defRPr>
            </a:lvl2pPr>
            <a:lvl3pPr>
              <a:defRPr sz="2000">
                <a:latin typeface="+mn-lt"/>
                <a:cs typeface="Arial" pitchFamily="34" charset="0"/>
              </a:defRPr>
            </a:lvl3pPr>
            <a:lvl4pPr>
              <a:defRPr sz="1800">
                <a:latin typeface="+mn-lt"/>
                <a:cs typeface="Arial" pitchFamily="34" charset="0"/>
              </a:defRPr>
            </a:lvl4pPr>
            <a:lvl5pPr>
              <a:defRPr sz="1800">
                <a:latin typeface="+mn-lt"/>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B06223-ECBF-4E7D-933E-D79F1A480B2B}" type="slidenum">
              <a:rPr lang="en-US"/>
              <a:pPr>
                <a:defRPr/>
              </a:pPr>
              <a:t>‹#›</a:t>
            </a:fld>
            <a:endParaRPr lang="en-US" dirty="0"/>
          </a:p>
        </p:txBody>
      </p:sp>
    </p:spTree>
    <p:extLst>
      <p:ext uri="{BB962C8B-B14F-4D97-AF65-F5344CB8AC3E}">
        <p14:creationId xmlns:p14="http://schemas.microsoft.com/office/powerpoint/2010/main" val="667154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9531549-9A73-40CC-BA70-6C9083CA9805}" type="slidenum">
              <a:rPr lang="en-US"/>
              <a:pPr>
                <a:defRPr/>
              </a:pPr>
              <a:t>‹#›</a:t>
            </a:fld>
            <a:endParaRPr lang="en-US" dirty="0"/>
          </a:p>
        </p:txBody>
      </p:sp>
    </p:spTree>
    <p:extLst>
      <p:ext uri="{BB962C8B-B14F-4D97-AF65-F5344CB8AC3E}">
        <p14:creationId xmlns:p14="http://schemas.microsoft.com/office/powerpoint/2010/main" val="93844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29487AF-22CC-4BA0-9E2C-52E5FAE8988A}" type="slidenum">
              <a:rPr lang="en-US"/>
              <a:pPr>
                <a:defRPr/>
              </a:pPr>
              <a:t>‹#›</a:t>
            </a:fld>
            <a:endParaRPr lang="en-US" dirty="0"/>
          </a:p>
        </p:txBody>
      </p:sp>
    </p:spTree>
    <p:extLst>
      <p:ext uri="{BB962C8B-B14F-4D97-AF65-F5344CB8AC3E}">
        <p14:creationId xmlns:p14="http://schemas.microsoft.com/office/powerpoint/2010/main" val="199318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5771D29-00F1-4FF4-AC40-83C9E85FF209}" type="slidenum">
              <a:rPr lang="en-US"/>
              <a:pPr>
                <a:defRPr/>
              </a:pPr>
              <a:t>‹#›</a:t>
            </a:fld>
            <a:endParaRPr lang="en-US" dirty="0"/>
          </a:p>
        </p:txBody>
      </p:sp>
    </p:spTree>
    <p:extLst>
      <p:ext uri="{BB962C8B-B14F-4D97-AF65-F5344CB8AC3E}">
        <p14:creationId xmlns:p14="http://schemas.microsoft.com/office/powerpoint/2010/main" val="3970021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657600" y="1371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E69D940-8FF2-40FD-B533-73DBC8517F95}" type="slidenum">
              <a:rPr lang="en-US"/>
              <a:pPr>
                <a:defRPr/>
              </a:pPr>
              <a:t>‹#›</a:t>
            </a:fld>
            <a:endParaRPr lang="en-US" dirty="0"/>
          </a:p>
        </p:txBody>
      </p:sp>
    </p:spTree>
    <p:extLst>
      <p:ext uri="{BB962C8B-B14F-4D97-AF65-F5344CB8AC3E}">
        <p14:creationId xmlns:p14="http://schemas.microsoft.com/office/powerpoint/2010/main" val="347035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28800" y="1295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30F78C-0880-40DC-AAAF-0F55B84BBD3E}" type="slidenum">
              <a:rPr lang="en-US"/>
              <a:pPr>
                <a:defRPr/>
              </a:pPr>
              <a:t>‹#›</a:t>
            </a:fld>
            <a:endParaRPr lang="en-US" dirty="0"/>
          </a:p>
        </p:txBody>
      </p:sp>
    </p:spTree>
    <p:extLst>
      <p:ext uri="{BB962C8B-B14F-4D97-AF65-F5344CB8AC3E}">
        <p14:creationId xmlns:p14="http://schemas.microsoft.com/office/powerpoint/2010/main" val="21452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p:ph type="body" idx="1"/>
          </p:nvPr>
        </p:nvSpPr>
        <p:spPr bwMode="auto">
          <a:xfrm>
            <a:off x="365760" y="1280160"/>
            <a:ext cx="85359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656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66567" name="Rectangle 7"/>
          <p:cNvSpPr>
            <a:spLocks noChangeArrowheads="1"/>
          </p:cNvSpPr>
          <p:nvPr/>
        </p:nvSpPr>
        <p:spPr bwMode="auto">
          <a:xfrm>
            <a:off x="0" y="0"/>
            <a:ext cx="9144000" cy="6858000"/>
          </a:xfrm>
          <a:prstGeom prst="rect">
            <a:avLst/>
          </a:prstGeom>
          <a:noFill/>
          <a:ln w="76200">
            <a:solidFill>
              <a:srgbClr val="000080"/>
            </a:solidFill>
            <a:miter lim="800000"/>
            <a:headEnd/>
            <a:tailEnd/>
          </a:ln>
          <a:effectLst/>
        </p:spPr>
        <p:txBody>
          <a:bodyPr wrap="none" anchor="ctr"/>
          <a:lstStyle/>
          <a:p>
            <a:pPr>
              <a:defRPr/>
            </a:pPr>
            <a:endParaRPr lang="en-US" dirty="0"/>
          </a:p>
        </p:txBody>
      </p:sp>
      <p:sp>
        <p:nvSpPr>
          <p:cNvPr id="66568" name="Line 8"/>
          <p:cNvSpPr>
            <a:spLocks noChangeShapeType="1"/>
          </p:cNvSpPr>
          <p:nvPr/>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pic>
        <p:nvPicPr>
          <p:cNvPr id="10" name="Picture 2" descr="Related image">
            <a:extLst>
              <a:ext uri="{FF2B5EF4-FFF2-40B4-BE49-F238E27FC236}">
                <a16:creationId xmlns:a16="http://schemas.microsoft.com/office/drawing/2014/main" xmlns="" id="{0282EEEC-EE97-49AE-9891-BBFA9110820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488681" y="838200"/>
            <a:ext cx="6096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46"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hf hdr="0" ftr="0" dt="0"/>
  <p:txStyles>
    <p:titleStyle>
      <a:lvl1pPr algn="ctr" rtl="0" eaLnBrk="0" fontAlgn="base" hangingPunct="0">
        <a:spcBef>
          <a:spcPct val="0"/>
        </a:spcBef>
        <a:spcAft>
          <a:spcPct val="0"/>
        </a:spcAft>
        <a:defRPr sz="4000" b="1">
          <a:solidFill>
            <a:srgbClr val="006600"/>
          </a:solidFill>
          <a:latin typeface="+mj-lt"/>
          <a:ea typeface="+mj-ea"/>
          <a:cs typeface="+mj-cs"/>
        </a:defRPr>
      </a:lvl1pPr>
      <a:lvl2pPr algn="ctr" rtl="0" eaLnBrk="0" fontAlgn="base" hangingPunct="0">
        <a:spcBef>
          <a:spcPct val="0"/>
        </a:spcBef>
        <a:spcAft>
          <a:spcPct val="0"/>
        </a:spcAft>
        <a:defRPr sz="4000" b="1">
          <a:solidFill>
            <a:srgbClr val="006600"/>
          </a:solidFill>
          <a:latin typeface="Times New Roman" pitchFamily="18" charset="0"/>
        </a:defRPr>
      </a:lvl2pPr>
      <a:lvl3pPr algn="ctr" rtl="0" eaLnBrk="0" fontAlgn="base" hangingPunct="0">
        <a:spcBef>
          <a:spcPct val="0"/>
        </a:spcBef>
        <a:spcAft>
          <a:spcPct val="0"/>
        </a:spcAft>
        <a:defRPr sz="4000" b="1">
          <a:solidFill>
            <a:srgbClr val="006600"/>
          </a:solidFill>
          <a:latin typeface="Times New Roman" pitchFamily="18" charset="0"/>
        </a:defRPr>
      </a:lvl3pPr>
      <a:lvl4pPr algn="ctr" rtl="0" eaLnBrk="0" fontAlgn="base" hangingPunct="0">
        <a:spcBef>
          <a:spcPct val="0"/>
        </a:spcBef>
        <a:spcAft>
          <a:spcPct val="0"/>
        </a:spcAft>
        <a:defRPr sz="4000" b="1">
          <a:solidFill>
            <a:srgbClr val="006600"/>
          </a:solidFill>
          <a:latin typeface="Times New Roman" pitchFamily="18" charset="0"/>
        </a:defRPr>
      </a:lvl4pPr>
      <a:lvl5pPr algn="ctr" rtl="0" eaLnBrk="0" fontAlgn="base" hangingPunct="0">
        <a:spcBef>
          <a:spcPct val="0"/>
        </a:spcBef>
        <a:spcAft>
          <a:spcPct val="0"/>
        </a:spcAft>
        <a:defRPr sz="4000" b="1">
          <a:solidFill>
            <a:srgbClr val="006600"/>
          </a:solidFill>
          <a:latin typeface="Times New Roman" pitchFamily="18" charset="0"/>
        </a:defRPr>
      </a:lvl5pPr>
      <a:lvl6pPr marL="457200" algn="ctr" rtl="0" eaLnBrk="0" fontAlgn="base" hangingPunct="0">
        <a:spcBef>
          <a:spcPct val="0"/>
        </a:spcBef>
        <a:spcAft>
          <a:spcPct val="0"/>
        </a:spcAft>
        <a:defRPr sz="4000" b="1">
          <a:solidFill>
            <a:srgbClr val="006600"/>
          </a:solidFill>
          <a:latin typeface="Times New Roman" pitchFamily="18" charset="0"/>
        </a:defRPr>
      </a:lvl6pPr>
      <a:lvl7pPr marL="914400" algn="ctr" rtl="0" eaLnBrk="0" fontAlgn="base" hangingPunct="0">
        <a:spcBef>
          <a:spcPct val="0"/>
        </a:spcBef>
        <a:spcAft>
          <a:spcPct val="0"/>
        </a:spcAft>
        <a:defRPr sz="4000" b="1">
          <a:solidFill>
            <a:srgbClr val="006600"/>
          </a:solidFill>
          <a:latin typeface="Times New Roman" pitchFamily="18" charset="0"/>
        </a:defRPr>
      </a:lvl7pPr>
      <a:lvl8pPr marL="1371600" algn="ctr" rtl="0" eaLnBrk="0" fontAlgn="base" hangingPunct="0">
        <a:spcBef>
          <a:spcPct val="0"/>
        </a:spcBef>
        <a:spcAft>
          <a:spcPct val="0"/>
        </a:spcAft>
        <a:defRPr sz="4000" b="1">
          <a:solidFill>
            <a:srgbClr val="006600"/>
          </a:solidFill>
          <a:latin typeface="Times New Roman" pitchFamily="18" charset="0"/>
        </a:defRPr>
      </a:lvl8pPr>
      <a:lvl9pPr marL="1828800" algn="ctr" rtl="0" eaLnBrk="0" fontAlgn="base" hangingPunct="0">
        <a:spcBef>
          <a:spcPct val="0"/>
        </a:spcBef>
        <a:spcAft>
          <a:spcPct val="0"/>
        </a:spcAft>
        <a:defRPr sz="4000" b="1">
          <a:solidFill>
            <a:srgbClr val="006600"/>
          </a:solidFill>
          <a:latin typeface="Times New Roman" pitchFamily="18" charset="0"/>
        </a:defRPr>
      </a:lvl9pPr>
    </p:titleStyle>
    <p:bodyStyle>
      <a:lvl1pPr marL="342900" indent="-342900" algn="l" rtl="0" eaLnBrk="0" fontAlgn="base" hangingPunct="0">
        <a:spcBef>
          <a:spcPct val="20000"/>
        </a:spcBef>
        <a:spcAft>
          <a:spcPct val="0"/>
        </a:spcAft>
        <a:buClr>
          <a:srgbClr val="006600"/>
        </a:buClr>
        <a:buSzPct val="14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overbye@tam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wmf"/><Relationship Id="rId5" Type="http://schemas.openxmlformats.org/officeDocument/2006/relationships/oleObject" Target="../embeddings/oleObject10.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1.wmf"/><Relationship Id="rId5" Type="http://schemas.openxmlformats.org/officeDocument/2006/relationships/oleObject" Target="../embeddings/oleObject15.bin"/><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3.wmf"/><Relationship Id="rId5" Type="http://schemas.openxmlformats.org/officeDocument/2006/relationships/oleObject" Target="../embeddings/oleObject17.bin"/><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5.wmf"/><Relationship Id="rId5" Type="http://schemas.openxmlformats.org/officeDocument/2006/relationships/oleObject" Target="../embeddings/oleObject19.bin"/><Relationship Id="rId4" Type="http://schemas.openxmlformats.org/officeDocument/2006/relationships/image" Target="../media/image2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8.jpeg"/><Relationship Id="rId4" Type="http://schemas.openxmlformats.org/officeDocument/2006/relationships/image" Target="../media/image26.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32.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33.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5.wmf"/><Relationship Id="rId5" Type="http://schemas.openxmlformats.org/officeDocument/2006/relationships/oleObject" Target="../embeddings/oleObject27.bin"/><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7.wmf"/><Relationship Id="rId5" Type="http://schemas.openxmlformats.org/officeDocument/2006/relationships/oleObject" Target="../embeddings/oleObject29.bin"/><Relationship Id="rId4" Type="http://schemas.openxmlformats.org/officeDocument/2006/relationships/image" Target="../media/image3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38.wmf"/></Relationships>
</file>

<file path=ppt/slides/_rels/slide3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42.wmf"/><Relationship Id="rId4"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7.wmf"/></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48.wmf"/><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0.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1.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image" Target="../media/image52.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5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28.vml"/><Relationship Id="rId4" Type="http://schemas.openxmlformats.org/officeDocument/2006/relationships/image" Target="../media/image54.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7.wmf"/><Relationship Id="rId5" Type="http://schemas.openxmlformats.org/officeDocument/2006/relationships/oleObject" Target="../embeddings/oleObject41.bin"/><Relationship Id="rId4" Type="http://schemas.openxmlformats.org/officeDocument/2006/relationships/image" Target="../media/image56.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8.wmf"/></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5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jpeg"/><Relationship Id="rId4" Type="http://schemas.openxmlformats.org/officeDocument/2006/relationships/image" Target="../media/image7.wmf"/></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altLang="en-US" dirty="0"/>
              <a:t>ECEN 667 </a:t>
            </a:r>
            <a:br>
              <a:rPr lang="en-US" altLang="en-US" dirty="0"/>
            </a:br>
            <a:r>
              <a:rPr lang="en-US" altLang="en-US" dirty="0"/>
              <a:t>Power System Stability</a:t>
            </a:r>
            <a:endParaRPr lang="en-US" dirty="0"/>
          </a:p>
        </p:txBody>
      </p:sp>
      <p:sp>
        <p:nvSpPr>
          <p:cNvPr id="4" name="Slide Number Placeholder 3"/>
          <p:cNvSpPr>
            <a:spLocks noGrp="1"/>
          </p:cNvSpPr>
          <p:nvPr>
            <p:ph type="sldNum" sz="quarter" idx="12"/>
          </p:nvPr>
        </p:nvSpPr>
        <p:spPr/>
        <p:txBody>
          <a:bodyPr/>
          <a:lstStyle/>
          <a:p>
            <a:pPr>
              <a:defRPr/>
            </a:pPr>
            <a:fld id="{FD8ED6F4-152C-4B8C-896C-E324C81E54EF}" type="slidenum">
              <a:rPr lang="en-US" smtClean="0"/>
              <a:pPr>
                <a:defRPr/>
              </a:pPr>
              <a:t>1</a:t>
            </a:fld>
            <a:endParaRPr lang="en-US" sz="1400" dirty="0"/>
          </a:p>
        </p:txBody>
      </p:sp>
      <p:sp>
        <p:nvSpPr>
          <p:cNvPr id="5" name="Subtitle 2"/>
          <p:cNvSpPr txBox="1">
            <a:spLocks/>
          </p:cNvSpPr>
          <p:nvPr/>
        </p:nvSpPr>
        <p:spPr bwMode="auto">
          <a:xfrm>
            <a:off x="361765" y="18288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rgbClr val="006600"/>
              </a:buClr>
              <a:buSzPct val="140000"/>
              <a:buFontTx/>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600"/>
              </a:buClr>
              <a:buSzPct val="140000"/>
              <a:buChar char="–"/>
              <a:defRPr sz="2800">
                <a:solidFill>
                  <a:schemeClr val="tx1"/>
                </a:solidFill>
                <a:latin typeface="+mn-lt"/>
              </a:defRPr>
            </a:lvl2pPr>
            <a:lvl3pPr marL="1143000" indent="-228600" algn="l" rtl="0" eaLnBrk="0" fontAlgn="base" hangingPunct="0">
              <a:spcBef>
                <a:spcPct val="20000"/>
              </a:spcBef>
              <a:spcAft>
                <a:spcPct val="0"/>
              </a:spcAft>
              <a:buClr>
                <a:srgbClr val="006600"/>
              </a:buClr>
              <a:buSzPct val="140000"/>
              <a:buChar char="•"/>
              <a:defRPr sz="2400">
                <a:solidFill>
                  <a:schemeClr val="tx1"/>
                </a:solidFill>
                <a:latin typeface="+mn-lt"/>
              </a:defRPr>
            </a:lvl3pPr>
            <a:lvl4pPr marL="1600200" indent="-228600" algn="l" rtl="0" eaLnBrk="0" fontAlgn="base" hangingPunct="0">
              <a:spcBef>
                <a:spcPct val="20000"/>
              </a:spcBef>
              <a:spcAft>
                <a:spcPct val="0"/>
              </a:spcAft>
              <a:buClr>
                <a:srgbClr val="006600"/>
              </a:buClr>
              <a:buSzPct val="140000"/>
              <a:buChar char="–"/>
              <a:defRPr sz="2000">
                <a:solidFill>
                  <a:schemeClr val="tx1"/>
                </a:solidFill>
                <a:latin typeface="+mn-lt"/>
              </a:defRPr>
            </a:lvl4pPr>
            <a:lvl5pPr marL="2057400" indent="-228600" algn="l" rtl="0" eaLnBrk="0" fontAlgn="base" hangingPunct="0">
              <a:spcBef>
                <a:spcPct val="20000"/>
              </a:spcBef>
              <a:spcAft>
                <a:spcPct val="0"/>
              </a:spcAft>
              <a:buClr>
                <a:srgbClr val="006600"/>
              </a:buClr>
              <a:buSzPct val="140000"/>
              <a:buChar char="•"/>
              <a:defRPr sz="2000">
                <a:solidFill>
                  <a:schemeClr val="tx1"/>
                </a:solidFill>
                <a:latin typeface="+mn-lt"/>
              </a:defRPr>
            </a:lvl5pPr>
            <a:lvl6pPr marL="2514600" indent="-228600" algn="l" rtl="0" eaLnBrk="0" fontAlgn="base" hangingPunct="0">
              <a:spcBef>
                <a:spcPct val="20000"/>
              </a:spcBef>
              <a:spcAft>
                <a:spcPct val="0"/>
              </a:spcAft>
              <a:buClr>
                <a:srgbClr val="006600"/>
              </a:buClr>
              <a:buSzPct val="140000"/>
              <a:buChar char="•"/>
              <a:defRPr sz="2000">
                <a:solidFill>
                  <a:schemeClr val="tx1"/>
                </a:solidFill>
                <a:latin typeface="+mn-lt"/>
              </a:defRPr>
            </a:lvl6pPr>
            <a:lvl7pPr marL="2971800" indent="-228600" algn="l" rtl="0" eaLnBrk="0" fontAlgn="base" hangingPunct="0">
              <a:spcBef>
                <a:spcPct val="20000"/>
              </a:spcBef>
              <a:spcAft>
                <a:spcPct val="0"/>
              </a:spcAft>
              <a:buClr>
                <a:srgbClr val="006600"/>
              </a:buClr>
              <a:buSzPct val="140000"/>
              <a:buChar char="•"/>
              <a:defRPr sz="2000">
                <a:solidFill>
                  <a:schemeClr val="tx1"/>
                </a:solidFill>
                <a:latin typeface="+mn-lt"/>
              </a:defRPr>
            </a:lvl7pPr>
            <a:lvl8pPr marL="3429000" indent="-228600" algn="l" rtl="0" eaLnBrk="0" fontAlgn="base" hangingPunct="0">
              <a:spcBef>
                <a:spcPct val="20000"/>
              </a:spcBef>
              <a:spcAft>
                <a:spcPct val="0"/>
              </a:spcAft>
              <a:buClr>
                <a:srgbClr val="006600"/>
              </a:buClr>
              <a:buSzPct val="140000"/>
              <a:buChar char="•"/>
              <a:defRPr sz="2000">
                <a:solidFill>
                  <a:schemeClr val="tx1"/>
                </a:solidFill>
                <a:latin typeface="+mn-lt"/>
              </a:defRPr>
            </a:lvl8pPr>
            <a:lvl9pPr marL="3886200" indent="-228600" algn="l" rtl="0" eaLnBrk="0" fontAlgn="base" hangingPunct="0">
              <a:spcBef>
                <a:spcPct val="20000"/>
              </a:spcBef>
              <a:spcAft>
                <a:spcPct val="0"/>
              </a:spcAft>
              <a:buClr>
                <a:srgbClr val="006600"/>
              </a:buClr>
              <a:buSzPct val="140000"/>
              <a:buChar char="•"/>
              <a:defRPr sz="2000">
                <a:solidFill>
                  <a:schemeClr val="tx1"/>
                </a:solidFill>
                <a:latin typeface="+mn-lt"/>
              </a:defRPr>
            </a:lvl9pPr>
          </a:lstStyle>
          <a:p>
            <a:r>
              <a:rPr lang="en-US" b="1" kern="0" dirty="0">
                <a:latin typeface="Arial" pitchFamily="34" charset="0"/>
                <a:cs typeface="Arial" pitchFamily="34" charset="0"/>
              </a:rPr>
              <a:t>Lecture </a:t>
            </a:r>
            <a:r>
              <a:rPr lang="en-US" b="1" kern="0" dirty="0" smtClean="0">
                <a:latin typeface="Arial" pitchFamily="34" charset="0"/>
                <a:cs typeface="Arial" pitchFamily="34" charset="0"/>
              </a:rPr>
              <a:t>16: Transient Stability Solutions</a:t>
            </a:r>
            <a:endParaRPr lang="en-US" b="1" kern="0" dirty="0">
              <a:latin typeface="Arial" pitchFamily="34" charset="0"/>
              <a:cs typeface="Arial" pitchFamily="34" charset="0"/>
            </a:endParaRPr>
          </a:p>
        </p:txBody>
      </p:sp>
      <p:sp>
        <p:nvSpPr>
          <p:cNvPr id="6" name="Subtitle 2"/>
          <p:cNvSpPr>
            <a:spLocks noGrp="1"/>
          </p:cNvSpPr>
          <p:nvPr>
            <p:ph type="subTitle" sz="quarter" idx="1"/>
          </p:nvPr>
        </p:nvSpPr>
        <p:spPr>
          <a:xfrm>
            <a:off x="228600" y="3251200"/>
            <a:ext cx="8534400" cy="1752600"/>
          </a:xfrm>
        </p:spPr>
        <p:txBody>
          <a:bodyPr/>
          <a:lstStyle/>
          <a:p>
            <a:r>
              <a:rPr lang="en-US" dirty="0"/>
              <a:t>Prof. Tom Overbye</a:t>
            </a:r>
          </a:p>
          <a:p>
            <a:r>
              <a:rPr lang="en-US" dirty="0"/>
              <a:t>Dept. of Electrical and Computer Engineering</a:t>
            </a:r>
          </a:p>
          <a:p>
            <a:r>
              <a:rPr lang="en-US" dirty="0"/>
              <a:t>Texas A&amp;M University, </a:t>
            </a:r>
            <a:r>
              <a:rPr lang="en-US" dirty="0">
                <a:hlinkClick r:id="rId2"/>
              </a:rPr>
              <a:t>overbye@tamu.edu</a:t>
            </a:r>
            <a:endParaRPr lang="en-US" dirty="0"/>
          </a:p>
        </p:txBody>
      </p:sp>
    </p:spTree>
    <p:extLst>
      <p:ext uri="{BB962C8B-B14F-4D97-AF65-F5344CB8AC3E}">
        <p14:creationId xmlns:p14="http://schemas.microsoft.com/office/powerpoint/2010/main" val="3905782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Swing Equations</a:t>
            </a:r>
            <a:endParaRPr lang="en-US" dirty="0"/>
          </a:p>
        </p:txBody>
      </p:sp>
      <p:sp>
        <p:nvSpPr>
          <p:cNvPr id="3" name="Content Placeholder 2"/>
          <p:cNvSpPr>
            <a:spLocks noGrp="1"/>
          </p:cNvSpPr>
          <p:nvPr>
            <p:ph idx="1"/>
          </p:nvPr>
        </p:nvSpPr>
        <p:spPr>
          <a:xfrm>
            <a:off x="365760" y="1280160"/>
            <a:ext cx="8535987" cy="548640"/>
          </a:xfrm>
        </p:spPr>
        <p:txBody>
          <a:bodyPr/>
          <a:lstStyle/>
          <a:p>
            <a:r>
              <a:rPr lang="en-US" dirty="0" smtClean="0"/>
              <a:t>With the network constraints modeled, the swing equations are modified to represent the electrical power in terms of the generator's state and current values</a:t>
            </a:r>
          </a:p>
          <a:p>
            <a:endParaRPr lang="en-US" dirty="0" smtClean="0"/>
          </a:p>
          <a:p>
            <a:endParaRPr lang="en-US" dirty="0"/>
          </a:p>
          <a:p>
            <a:r>
              <a:rPr lang="en-US" dirty="0" smtClean="0"/>
              <a:t>Then swing equation is then</a:t>
            </a:r>
          </a:p>
          <a:p>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10</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711084562"/>
              </p:ext>
            </p:extLst>
          </p:nvPr>
        </p:nvGraphicFramePr>
        <p:xfrm>
          <a:off x="914400" y="2895600"/>
          <a:ext cx="2687637" cy="603250"/>
        </p:xfrm>
        <a:graphic>
          <a:graphicData uri="http://schemas.openxmlformats.org/presentationml/2006/ole">
            <mc:AlternateContent xmlns:mc="http://schemas.openxmlformats.org/markup-compatibility/2006">
              <mc:Choice xmlns:v="urn:schemas-microsoft-com:vml" Requires="v">
                <p:oleObj spid="_x0000_s222234" name="Equation" r:id="rId3" imgW="1231560" imgH="241200" progId="Equation.DSMT4">
                  <p:embed/>
                </p:oleObj>
              </mc:Choice>
              <mc:Fallback>
                <p:oleObj name="Equation" r:id="rId3" imgW="1231560" imgH="241200" progId="Equation.DSMT4">
                  <p:embed/>
                  <p:pic>
                    <p:nvPicPr>
                      <p:cNvPr id="8" name="Object 7"/>
                      <p:cNvPicPr>
                        <a:picLocks noChangeAspect="1" noChangeArrowheads="1"/>
                      </p:cNvPicPr>
                      <p:nvPr/>
                    </p:nvPicPr>
                    <p:blipFill>
                      <a:blip r:embed="rId4"/>
                      <a:srcRect/>
                      <a:stretch>
                        <a:fillRect/>
                      </a:stretch>
                    </p:blipFill>
                    <p:spPr bwMode="auto">
                      <a:xfrm>
                        <a:off x="914400" y="2895600"/>
                        <a:ext cx="2687637" cy="603250"/>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5884248"/>
              </p:ext>
            </p:extLst>
          </p:nvPr>
        </p:nvGraphicFramePr>
        <p:xfrm>
          <a:off x="685800" y="4267200"/>
          <a:ext cx="6981825" cy="1882775"/>
        </p:xfrm>
        <a:graphic>
          <a:graphicData uri="http://schemas.openxmlformats.org/presentationml/2006/ole">
            <mc:AlternateContent xmlns:mc="http://schemas.openxmlformats.org/markup-compatibility/2006">
              <mc:Choice xmlns:v="urn:schemas-microsoft-com:vml" Requires="v">
                <p:oleObj spid="_x0000_s222235" name="Equation" r:id="rId5" imgW="3200400" imgH="863280" progId="Equation.DSMT4">
                  <p:embed/>
                </p:oleObj>
              </mc:Choice>
              <mc:Fallback>
                <p:oleObj name="Equation" r:id="rId5" imgW="3200400" imgH="863280" progId="Equation.DSMT4">
                  <p:embed/>
                  <p:pic>
                    <p:nvPicPr>
                      <p:cNvPr id="11" name="Object 10"/>
                      <p:cNvPicPr>
                        <a:picLocks noChangeAspect="1" noChangeArrowheads="1"/>
                      </p:cNvPicPr>
                      <p:nvPr/>
                    </p:nvPicPr>
                    <p:blipFill>
                      <a:blip r:embed="rId6"/>
                      <a:srcRect/>
                      <a:stretch>
                        <a:fillRect/>
                      </a:stretch>
                    </p:blipFill>
                    <p:spPr bwMode="auto">
                      <a:xfrm>
                        <a:off x="685800" y="4267200"/>
                        <a:ext cx="69818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p:nvPr/>
        </p:nvSpPr>
        <p:spPr>
          <a:xfrm>
            <a:off x="5715000" y="3048000"/>
            <a:ext cx="2848857" cy="1569660"/>
          </a:xfrm>
          <a:prstGeom prst="rect">
            <a:avLst/>
          </a:prstGeom>
          <a:solidFill>
            <a:schemeClr val="accent1"/>
          </a:solidFill>
        </p:spPr>
        <p:txBody>
          <a:bodyPr wrap="none" rtlCol="0">
            <a:spAutoFit/>
          </a:bodyPr>
          <a:lstStyle/>
          <a:p>
            <a:r>
              <a:rPr lang="en-US" dirty="0" err="1" smtClean="0"/>
              <a:t>I</a:t>
            </a:r>
            <a:r>
              <a:rPr lang="en-US" baseline="-25000" dirty="0" err="1" smtClean="0"/>
              <a:t>Di</a:t>
            </a:r>
            <a:r>
              <a:rPr lang="en-US" dirty="0" err="1" smtClean="0"/>
              <a:t>+jl</a:t>
            </a:r>
            <a:r>
              <a:rPr lang="en-US" baseline="-25000" dirty="0" err="1" smtClean="0"/>
              <a:t>Qi</a:t>
            </a:r>
            <a:r>
              <a:rPr lang="en-US" dirty="0" smtClean="0"/>
              <a:t> is the current</a:t>
            </a:r>
            <a:br>
              <a:rPr lang="en-US" dirty="0" smtClean="0"/>
            </a:br>
            <a:r>
              <a:rPr lang="en-US" dirty="0" smtClean="0"/>
              <a:t>being injected into</a:t>
            </a:r>
            <a:br>
              <a:rPr lang="en-US" dirty="0" smtClean="0"/>
            </a:br>
            <a:r>
              <a:rPr lang="en-US" dirty="0" smtClean="0"/>
              <a:t>the network by </a:t>
            </a:r>
            <a:br>
              <a:rPr lang="en-US" dirty="0" smtClean="0"/>
            </a:br>
            <a:r>
              <a:rPr lang="en-US" dirty="0" smtClean="0"/>
              <a:t>the generator </a:t>
            </a:r>
            <a:endParaRPr lang="en-US" dirty="0"/>
          </a:p>
        </p:txBody>
      </p:sp>
    </p:spTree>
    <p:extLst>
      <p:ext uri="{BB962C8B-B14F-4D97-AF65-F5344CB8AC3E}">
        <p14:creationId xmlns:p14="http://schemas.microsoft.com/office/powerpoint/2010/main" val="4200608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Bus, Two Generator Differential Equations</a:t>
            </a:r>
            <a:endParaRPr lang="en-US" dirty="0"/>
          </a:p>
        </p:txBody>
      </p:sp>
      <p:sp>
        <p:nvSpPr>
          <p:cNvPr id="3" name="Content Placeholder 2"/>
          <p:cNvSpPr>
            <a:spLocks noGrp="1"/>
          </p:cNvSpPr>
          <p:nvPr>
            <p:ph idx="1"/>
          </p:nvPr>
        </p:nvSpPr>
        <p:spPr>
          <a:xfrm>
            <a:off x="365760" y="1280160"/>
            <a:ext cx="8535987" cy="701040"/>
          </a:xfrm>
        </p:spPr>
        <p:txBody>
          <a:bodyPr/>
          <a:lstStyle/>
          <a:p>
            <a:r>
              <a:rPr lang="en-US" dirty="0" smtClean="0"/>
              <a:t>The differential equations for the two generators are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11</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417897383"/>
              </p:ext>
            </p:extLst>
          </p:nvPr>
        </p:nvGraphicFramePr>
        <p:xfrm>
          <a:off x="609600" y="1905000"/>
          <a:ext cx="5680075" cy="3819525"/>
        </p:xfrm>
        <a:graphic>
          <a:graphicData uri="http://schemas.openxmlformats.org/presentationml/2006/ole">
            <mc:AlternateContent xmlns:mc="http://schemas.openxmlformats.org/markup-compatibility/2006">
              <mc:Choice xmlns:v="urn:schemas-microsoft-com:vml" Requires="v">
                <p:oleObj spid="_x0000_s223246" name="Equation" r:id="rId3" imgW="2603160" imgH="1752480" progId="Equation.DSMT4">
                  <p:embed/>
                </p:oleObj>
              </mc:Choice>
              <mc:Fallback>
                <p:oleObj name="Equation" r:id="rId3" imgW="2603160" imgH="1752480" progId="Equation.DSMT4">
                  <p:embed/>
                  <p:pic>
                    <p:nvPicPr>
                      <p:cNvPr id="6" name="Object 5"/>
                      <p:cNvPicPr>
                        <a:picLocks noChangeAspect="1" noChangeArrowheads="1"/>
                      </p:cNvPicPr>
                      <p:nvPr/>
                    </p:nvPicPr>
                    <p:blipFill>
                      <a:blip r:embed="rId4"/>
                      <a:srcRect/>
                      <a:stretch>
                        <a:fillRect/>
                      </a:stretch>
                    </p:blipFill>
                    <p:spPr bwMode="auto">
                      <a:xfrm>
                        <a:off x="609600" y="1905000"/>
                        <a:ext cx="56800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6400800" y="3391079"/>
            <a:ext cx="2255746" cy="1200329"/>
          </a:xfrm>
          <a:prstGeom prst="rect">
            <a:avLst/>
          </a:prstGeom>
          <a:solidFill>
            <a:schemeClr val="accent1"/>
          </a:solidFill>
        </p:spPr>
        <p:txBody>
          <a:bodyPr wrap="none" rtlCol="0">
            <a:spAutoFit/>
          </a:bodyPr>
          <a:lstStyle/>
          <a:p>
            <a:r>
              <a:rPr lang="en-US" dirty="0" smtClean="0"/>
              <a:t>In this example</a:t>
            </a:r>
            <a:br>
              <a:rPr lang="en-US" dirty="0" smtClean="0"/>
            </a:br>
            <a:r>
              <a:rPr lang="en-US" dirty="0" smtClean="0"/>
              <a:t>P</a:t>
            </a:r>
            <a:r>
              <a:rPr lang="en-US" baseline="-25000" dirty="0" smtClean="0"/>
              <a:t>M1</a:t>
            </a:r>
            <a:r>
              <a:rPr lang="en-US" dirty="0" smtClean="0"/>
              <a:t> = 1 and</a:t>
            </a:r>
            <a:br>
              <a:rPr lang="en-US" dirty="0" smtClean="0"/>
            </a:br>
            <a:r>
              <a:rPr lang="en-US" dirty="0" smtClean="0"/>
              <a:t>P</a:t>
            </a:r>
            <a:r>
              <a:rPr lang="en-US" baseline="-25000" dirty="0" smtClean="0"/>
              <a:t>M2</a:t>
            </a:r>
            <a:r>
              <a:rPr lang="en-US" dirty="0" smtClean="0"/>
              <a:t> = -1</a:t>
            </a:r>
            <a:endParaRPr lang="en-US" dirty="0"/>
          </a:p>
        </p:txBody>
      </p:sp>
    </p:spTree>
    <p:extLst>
      <p:ext uri="{BB962C8B-B14F-4D97-AF65-F5344CB8AC3E}">
        <p14:creationId xmlns:p14="http://schemas.microsoft.com/office/powerpoint/2010/main" val="1881997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PowerWorld</a:t>
            </a:r>
            <a:r>
              <a:rPr lang="en-US" dirty="0" smtClean="0"/>
              <a:t> GENCLS Initial States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12</a:t>
            </a:fld>
            <a:endParaRPr lang="en-US" dirty="0"/>
          </a:p>
        </p:txBody>
      </p:sp>
      <p:pic>
        <p:nvPicPr>
          <p:cNvPr id="5" name="Picture 4"/>
          <p:cNvPicPr>
            <a:picLocks noChangeAspect="1"/>
          </p:cNvPicPr>
          <p:nvPr/>
        </p:nvPicPr>
        <p:blipFill rotWithShape="1">
          <a:blip r:embed="rId2"/>
          <a:srcRect l="-3" t="1" r="49654" b="58971"/>
          <a:stretch/>
        </p:blipFill>
        <p:spPr>
          <a:xfrm>
            <a:off x="457200" y="1371599"/>
            <a:ext cx="7924800" cy="3901440"/>
          </a:xfrm>
          <a:prstGeom prst="rect">
            <a:avLst/>
          </a:prstGeom>
        </p:spPr>
      </p:pic>
    </p:spTree>
    <p:extLst>
      <p:ext uri="{BB962C8B-B14F-4D97-AF65-F5344CB8AC3E}">
        <p14:creationId xmlns:p14="http://schemas.microsoft.com/office/powerpoint/2010/main" val="2860073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t=0.02</a:t>
            </a:r>
            <a:endParaRPr lang="en-US" dirty="0"/>
          </a:p>
        </p:txBody>
      </p:sp>
      <p:sp>
        <p:nvSpPr>
          <p:cNvPr id="3" name="Content Placeholder 2"/>
          <p:cNvSpPr>
            <a:spLocks noGrp="1"/>
          </p:cNvSpPr>
          <p:nvPr>
            <p:ph idx="1"/>
          </p:nvPr>
        </p:nvSpPr>
        <p:spPr>
          <a:xfrm>
            <a:off x="365760" y="1280160"/>
            <a:ext cx="8535987" cy="1234440"/>
          </a:xfrm>
        </p:spPr>
        <p:txBody>
          <a:bodyPr/>
          <a:lstStyle/>
          <a:p>
            <a:r>
              <a:rPr lang="en-US" dirty="0" smtClean="0"/>
              <a:t>Usually a time step begins by solving the differential equations.  However, in the case of an event, such as the solid fault at the terminal of bus 1, the network equations need to be first solved</a:t>
            </a:r>
          </a:p>
          <a:p>
            <a:r>
              <a:rPr lang="en-US" dirty="0" smtClean="0"/>
              <a:t>Solid faults can be simulated by adding a large shunt at the fault location</a:t>
            </a:r>
          </a:p>
          <a:p>
            <a:pPr lvl="1"/>
            <a:r>
              <a:rPr lang="en-US" dirty="0" smtClean="0"/>
              <a:t>Amount is somewhat arbitrary, it just needs to be large enough to drive the faulted bus voltage to zero</a:t>
            </a:r>
            <a:endParaRPr lang="en-US" dirty="0"/>
          </a:p>
          <a:p>
            <a:r>
              <a:rPr lang="en-US" dirty="0" smtClean="0"/>
              <a:t>With Euler's the solution after the first time step is found by first solving the differential equations, then resolving the network equations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13</a:t>
            </a:fld>
            <a:endParaRPr lang="en-US" dirty="0"/>
          </a:p>
        </p:txBody>
      </p:sp>
    </p:spTree>
    <p:extLst>
      <p:ext uri="{BB962C8B-B14F-4D97-AF65-F5344CB8AC3E}">
        <p14:creationId xmlns:p14="http://schemas.microsoft.com/office/powerpoint/2010/main" val="235341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t=0.02</a:t>
            </a:r>
          </a:p>
        </p:txBody>
      </p:sp>
      <p:sp>
        <p:nvSpPr>
          <p:cNvPr id="3" name="Content Placeholder 2"/>
          <p:cNvSpPr>
            <a:spLocks noGrp="1"/>
          </p:cNvSpPr>
          <p:nvPr>
            <p:ph idx="1"/>
          </p:nvPr>
        </p:nvSpPr>
        <p:spPr>
          <a:xfrm>
            <a:off x="365760" y="1280160"/>
            <a:ext cx="8535987" cy="701040"/>
          </a:xfrm>
        </p:spPr>
        <p:txBody>
          <a:bodyPr/>
          <a:lstStyle/>
          <a:p>
            <a:r>
              <a:rPr lang="en-US" dirty="0" smtClean="0"/>
              <a:t>Using </a:t>
            </a:r>
            <a:r>
              <a:rPr lang="en-US" dirty="0" err="1" smtClean="0"/>
              <a:t>Y</a:t>
            </a:r>
            <a:r>
              <a:rPr lang="en-US" baseline="-25000" dirty="0" err="1" smtClean="0"/>
              <a:t>fault</a:t>
            </a:r>
            <a:r>
              <a:rPr lang="en-US" dirty="0" smtClean="0"/>
              <a:t> = -j1000, the fault-on conditions become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14</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6309899"/>
              </p:ext>
            </p:extLst>
          </p:nvPr>
        </p:nvGraphicFramePr>
        <p:xfrm>
          <a:off x="457200" y="1981200"/>
          <a:ext cx="7119938" cy="4191000"/>
        </p:xfrm>
        <a:graphic>
          <a:graphicData uri="http://schemas.openxmlformats.org/presentationml/2006/ole">
            <mc:AlternateContent xmlns:mc="http://schemas.openxmlformats.org/markup-compatibility/2006">
              <mc:Choice xmlns:v="urn:schemas-microsoft-com:vml" Requires="v">
                <p:oleObj spid="_x0000_s224270" name="Equation" r:id="rId3" imgW="3644640" imgH="2145960" progId="Equation.DSMT4">
                  <p:embed/>
                </p:oleObj>
              </mc:Choice>
              <mc:Fallback>
                <p:oleObj name="Equation" r:id="rId3" imgW="3644640" imgH="2145960" progId="Equation.DSMT4">
                  <p:embed/>
                  <p:pic>
                    <p:nvPicPr>
                      <p:cNvPr id="6" name="Object 5"/>
                      <p:cNvPicPr>
                        <a:picLocks noChangeAspect="1" noChangeArrowheads="1"/>
                      </p:cNvPicPr>
                      <p:nvPr/>
                    </p:nvPicPr>
                    <p:blipFill>
                      <a:blip r:embed="rId4"/>
                      <a:srcRect/>
                      <a:stretch>
                        <a:fillRect/>
                      </a:stretch>
                    </p:blipFill>
                    <p:spPr bwMode="auto">
                      <a:xfrm>
                        <a:off x="457200" y="1981200"/>
                        <a:ext cx="7119938" cy="4191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09574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t=0.02</a:t>
            </a:r>
          </a:p>
        </p:txBody>
      </p:sp>
      <p:sp>
        <p:nvSpPr>
          <p:cNvPr id="3" name="Content Placeholder 2"/>
          <p:cNvSpPr>
            <a:spLocks noGrp="1"/>
          </p:cNvSpPr>
          <p:nvPr>
            <p:ph idx="1"/>
          </p:nvPr>
        </p:nvSpPr>
        <p:spPr>
          <a:xfrm>
            <a:off x="365760" y="1280160"/>
            <a:ext cx="8535987" cy="1386840"/>
          </a:xfrm>
        </p:spPr>
        <p:txBody>
          <a:bodyPr/>
          <a:lstStyle/>
          <a:p>
            <a:r>
              <a:rPr lang="en-US" dirty="0" smtClean="0"/>
              <a:t>Then the differential equations are evaluated, using the new voltages and currents</a:t>
            </a:r>
          </a:p>
          <a:p>
            <a:pPr lvl="1"/>
            <a:r>
              <a:rPr lang="en-US" dirty="0" smtClean="0"/>
              <a:t>These impact the calculation of </a:t>
            </a:r>
            <a:r>
              <a:rPr lang="en-US" dirty="0" err="1" smtClean="0"/>
              <a:t>P</a:t>
            </a:r>
            <a:r>
              <a:rPr lang="en-US" baseline="-25000" dirty="0" err="1" smtClean="0"/>
              <a:t>Ei</a:t>
            </a:r>
            <a:r>
              <a:rPr lang="en-US" dirty="0" smtClean="0"/>
              <a:t> with P</a:t>
            </a:r>
            <a:r>
              <a:rPr lang="en-US" baseline="-25000" dirty="0" smtClean="0"/>
              <a:t>E1</a:t>
            </a:r>
            <a:r>
              <a:rPr lang="en-US" dirty="0" smtClean="0"/>
              <a:t>=0, P</a:t>
            </a:r>
            <a:r>
              <a:rPr lang="en-US" baseline="-25000" dirty="0" smtClean="0"/>
              <a:t>E2</a:t>
            </a:r>
            <a:r>
              <a:rPr lang="en-US" dirty="0" smtClean="0"/>
              <a:t>=0</a:t>
            </a:r>
          </a:p>
          <a:p>
            <a:pPr lvl="1"/>
            <a:endParaRPr lang="en-US" baseline="-25000" dirty="0"/>
          </a:p>
          <a:p>
            <a:pPr lvl="1"/>
            <a:endParaRPr lang="en-US" baseline="-25000" dirty="0" smtClean="0"/>
          </a:p>
          <a:p>
            <a:pPr lvl="1"/>
            <a:endParaRPr lang="en-US" baseline="-25000" dirty="0"/>
          </a:p>
          <a:p>
            <a:pPr lvl="1"/>
            <a:endParaRPr lang="en-US" baseline="-25000" dirty="0" smtClean="0"/>
          </a:p>
          <a:p>
            <a:pPr lvl="1"/>
            <a:endParaRPr lang="en-US" baseline="-25000" dirty="0"/>
          </a:p>
          <a:p>
            <a:pPr lvl="1"/>
            <a:endParaRPr lang="en-US" baseline="-25000" dirty="0" smtClean="0"/>
          </a:p>
          <a:p>
            <a:pPr lvl="1"/>
            <a:endParaRPr lang="en-US" baseline="-25000" dirty="0"/>
          </a:p>
          <a:p>
            <a:pPr marL="457200" lvl="1" indent="0">
              <a:buNone/>
            </a:pPr>
            <a:endParaRPr lang="en-US" baseline="-25000" dirty="0"/>
          </a:p>
          <a:p>
            <a:r>
              <a:rPr lang="en-US" dirty="0" smtClean="0"/>
              <a:t>If solving with Euler's this is the final state value; using these state values the network equations are resolved, with the solution the same here since the </a:t>
            </a:r>
            <a:r>
              <a:rPr lang="en-US" dirty="0" smtClean="0">
                <a:latin typeface="Symbol" panose="05050102010706020507" pitchFamily="18" charset="2"/>
              </a:rPr>
              <a:t>d</a:t>
            </a:r>
            <a:r>
              <a:rPr lang="en-US" dirty="0" smtClean="0"/>
              <a:t>'s didn't vary</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51989020"/>
              </p:ext>
            </p:extLst>
          </p:nvPr>
        </p:nvGraphicFramePr>
        <p:xfrm>
          <a:off x="1149350" y="2667000"/>
          <a:ext cx="6316663" cy="2286000"/>
        </p:xfrm>
        <a:graphic>
          <a:graphicData uri="http://schemas.openxmlformats.org/presentationml/2006/ole">
            <mc:AlternateContent xmlns:mc="http://schemas.openxmlformats.org/markup-compatibility/2006">
              <mc:Choice xmlns:v="urn:schemas-microsoft-com:vml" Requires="v">
                <p:oleObj spid="_x0000_s225294" name="Equation" r:id="rId3" imgW="3581280" imgH="1295280" progId="Equation.DSMT4">
                  <p:embed/>
                </p:oleObj>
              </mc:Choice>
              <mc:Fallback>
                <p:oleObj name="Equation" r:id="rId3" imgW="3581280" imgH="1295280" progId="Equation.DSMT4">
                  <p:embed/>
                  <p:pic>
                    <p:nvPicPr>
                      <p:cNvPr id="5" name="Object 4"/>
                      <p:cNvPicPr>
                        <a:picLocks noChangeAspect="1" noChangeArrowheads="1"/>
                      </p:cNvPicPr>
                      <p:nvPr/>
                    </p:nvPicPr>
                    <p:blipFill>
                      <a:blip r:embed="rId4"/>
                      <a:srcRect/>
                      <a:stretch>
                        <a:fillRect/>
                      </a:stretch>
                    </p:blipFill>
                    <p:spPr bwMode="auto">
                      <a:xfrm>
                        <a:off x="1149350" y="2667000"/>
                        <a:ext cx="6316663" cy="22860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731994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PowerWorld</a:t>
            </a:r>
            <a:r>
              <a:rPr lang="en-US" dirty="0" smtClean="0"/>
              <a:t> GENCLS at </a:t>
            </a:r>
            <a:r>
              <a:rPr lang="en-US" dirty="0"/>
              <a:t>t=0.02</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16</a:t>
            </a:fld>
            <a:endParaRPr lang="en-US" dirty="0"/>
          </a:p>
        </p:txBody>
      </p:sp>
      <p:pic>
        <p:nvPicPr>
          <p:cNvPr id="6" name="Picture 5"/>
          <p:cNvPicPr>
            <a:picLocks noChangeAspect="1"/>
          </p:cNvPicPr>
          <p:nvPr/>
        </p:nvPicPr>
        <p:blipFill rotWithShape="1">
          <a:blip r:embed="rId2"/>
          <a:srcRect l="2" t="-4" r="17354" b="59999"/>
          <a:stretch/>
        </p:blipFill>
        <p:spPr>
          <a:xfrm>
            <a:off x="457200" y="1371600"/>
            <a:ext cx="8051006" cy="3733800"/>
          </a:xfrm>
          <a:prstGeom prst="rect">
            <a:avLst/>
          </a:prstGeom>
        </p:spPr>
      </p:pic>
    </p:spTree>
    <p:extLst>
      <p:ext uri="{BB962C8B-B14F-4D97-AF65-F5344CB8AC3E}">
        <p14:creationId xmlns:p14="http://schemas.microsoft.com/office/powerpoint/2010/main" val="34679322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Values Using Euler's</a:t>
            </a:r>
            <a:endParaRPr lang="en-US" dirty="0"/>
          </a:p>
        </p:txBody>
      </p:sp>
      <p:sp>
        <p:nvSpPr>
          <p:cNvPr id="3" name="Content Placeholder 2"/>
          <p:cNvSpPr>
            <a:spLocks noGrp="1"/>
          </p:cNvSpPr>
          <p:nvPr>
            <p:ph idx="1"/>
          </p:nvPr>
        </p:nvSpPr>
        <p:spPr>
          <a:xfrm>
            <a:off x="365760" y="1280160"/>
            <a:ext cx="8535987" cy="1005840"/>
          </a:xfrm>
        </p:spPr>
        <p:txBody>
          <a:bodyPr/>
          <a:lstStyle/>
          <a:p>
            <a:r>
              <a:rPr lang="en-US" dirty="0"/>
              <a:t>The below table gives the results using </a:t>
            </a:r>
            <a:r>
              <a:rPr lang="en-US" dirty="0">
                <a:latin typeface="Symbol" panose="05050102010706020507" pitchFamily="18" charset="2"/>
              </a:rPr>
              <a:t>D</a:t>
            </a:r>
            <a:r>
              <a:rPr lang="en-US" dirty="0"/>
              <a:t>t = 0.02 for the beginning time steps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17</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774268889"/>
              </p:ext>
            </p:extLst>
          </p:nvPr>
        </p:nvGraphicFramePr>
        <p:xfrm>
          <a:off x="838200" y="2286000"/>
          <a:ext cx="6947175" cy="4114799"/>
        </p:xfrm>
        <a:graphic>
          <a:graphicData uri="http://schemas.openxmlformats.org/drawingml/2006/table">
            <a:tbl>
              <a:tblPr>
                <a:tableStyleId>{5C22544A-7EE6-4342-B048-85BDC9FD1C3A}</a:tableStyleId>
              </a:tblPr>
              <a:tblGrid>
                <a:gridCol w="1010344">
                  <a:extLst>
                    <a:ext uri="{9D8B030D-6E8A-4147-A177-3AD203B41FA5}">
                      <a16:colId xmlns:a16="http://schemas.microsoft.com/office/drawing/2014/main" xmlns="" val="20000"/>
                    </a:ext>
                  </a:extLst>
                </a:gridCol>
                <a:gridCol w="1477309">
                  <a:extLst>
                    <a:ext uri="{9D8B030D-6E8A-4147-A177-3AD203B41FA5}">
                      <a16:colId xmlns:a16="http://schemas.microsoft.com/office/drawing/2014/main" xmlns="" val="20001"/>
                    </a:ext>
                  </a:extLst>
                </a:gridCol>
                <a:gridCol w="1383917">
                  <a:extLst>
                    <a:ext uri="{9D8B030D-6E8A-4147-A177-3AD203B41FA5}">
                      <a16:colId xmlns:a16="http://schemas.microsoft.com/office/drawing/2014/main" xmlns="" val="20002"/>
                    </a:ext>
                  </a:extLst>
                </a:gridCol>
                <a:gridCol w="1477309">
                  <a:extLst>
                    <a:ext uri="{9D8B030D-6E8A-4147-A177-3AD203B41FA5}">
                      <a16:colId xmlns:a16="http://schemas.microsoft.com/office/drawing/2014/main" xmlns="" val="20003"/>
                    </a:ext>
                  </a:extLst>
                </a:gridCol>
                <a:gridCol w="1598296">
                  <a:extLst>
                    <a:ext uri="{9D8B030D-6E8A-4147-A177-3AD203B41FA5}">
                      <a16:colId xmlns:a16="http://schemas.microsoft.com/office/drawing/2014/main" xmlns="" val="20004"/>
                    </a:ext>
                  </a:extLst>
                </a:gridCol>
              </a:tblGrid>
              <a:tr h="242047">
                <a:tc>
                  <a:txBody>
                    <a:bodyPr/>
                    <a:lstStyle/>
                    <a:p>
                      <a:pPr algn="l" fontAlgn="b"/>
                      <a:r>
                        <a:rPr lang="en-US" sz="1500" u="none" strike="noStrike">
                          <a:effectLst/>
                        </a:rPr>
                        <a:t>Time (Sec)</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1 Rotor Angle</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1 Speed (Hz)</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2 Rotor Angle</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Gen2 Speed (Hz)</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0"/>
                  </a:ext>
                </a:extLst>
              </a:tr>
              <a:tr h="242047">
                <a:tc>
                  <a:txBody>
                    <a:bodyPr/>
                    <a:lstStyle/>
                    <a:p>
                      <a:pPr algn="r" fontAlgn="b"/>
                      <a:r>
                        <a:rPr lang="en-US" sz="1500" u="none" strike="noStrike">
                          <a:effectLst/>
                        </a:rPr>
                        <a:t>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-12.0829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1"/>
                  </a:ext>
                </a:extLst>
              </a:tr>
              <a:tr h="242047">
                <a:tc>
                  <a:txBody>
                    <a:bodyPr/>
                    <a:lstStyle/>
                    <a:p>
                      <a:pPr algn="r" fontAlgn="b"/>
                      <a:r>
                        <a:rPr lang="en-US" sz="1500" u="none" strike="noStrike">
                          <a:effectLst/>
                        </a:rPr>
                        <a:t>0.02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-12.0829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2"/>
                  </a:ext>
                </a:extLst>
              </a:tr>
              <a:tr h="242047">
                <a:tc>
                  <a:txBody>
                    <a:bodyPr/>
                    <a:lstStyle/>
                    <a:p>
                      <a:pPr algn="r" fontAlgn="b"/>
                      <a:r>
                        <a:rPr lang="en-US" sz="1500" u="none" strike="noStrike">
                          <a:effectLst/>
                        </a:rPr>
                        <a:t>0.04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25.3862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-12.8029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3"/>
                  </a:ext>
                </a:extLst>
              </a:tr>
              <a:tr h="242047">
                <a:tc>
                  <a:txBody>
                    <a:bodyPr/>
                    <a:lstStyle/>
                    <a:p>
                      <a:pPr algn="r" fontAlgn="b"/>
                      <a:r>
                        <a:rPr lang="en-US" sz="1500" u="none" strike="noStrike">
                          <a:effectLst/>
                        </a:rPr>
                        <a:t>0.06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28.2662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-14.2429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4"/>
                  </a:ext>
                </a:extLst>
              </a:tr>
              <a:tr h="242047">
                <a:tc>
                  <a:txBody>
                    <a:bodyPr/>
                    <a:lstStyle/>
                    <a:p>
                      <a:pPr algn="r" fontAlgn="b"/>
                      <a:r>
                        <a:rPr lang="en-US" sz="1500" u="none" strike="noStrike" dirty="0">
                          <a:effectLst/>
                        </a:rPr>
                        <a:t>0.08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32.5862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-16.4029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5"/>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38.3462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-19.2829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6"/>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38.3462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-19.2829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7"/>
                  </a:ext>
                </a:extLst>
              </a:tr>
              <a:tr h="242047">
                <a:tc>
                  <a:txBody>
                    <a:bodyPr/>
                    <a:lstStyle/>
                    <a:p>
                      <a:pPr algn="r" fontAlgn="b"/>
                      <a:r>
                        <a:rPr lang="en-US" sz="1500" u="none" strike="noStrike">
                          <a:effectLst/>
                        </a:rPr>
                        <a:t>0.12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45.5462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60.9128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-22.8829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59.5436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8"/>
                  </a:ext>
                </a:extLst>
              </a:tr>
              <a:tr h="242047">
                <a:tc>
                  <a:txBody>
                    <a:bodyPr/>
                    <a:lstStyle/>
                    <a:p>
                      <a:pPr algn="r" fontAlgn="b"/>
                      <a:r>
                        <a:rPr lang="en-US" sz="1500" u="none" strike="noStrike">
                          <a:effectLst/>
                        </a:rPr>
                        <a:t>0.14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52.1185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60.7966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-26.169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59.6017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9"/>
                  </a:ext>
                </a:extLst>
              </a:tr>
              <a:tr h="242047">
                <a:tc>
                  <a:txBody>
                    <a:bodyPr/>
                    <a:lstStyle/>
                    <a:p>
                      <a:pPr algn="r" fontAlgn="b"/>
                      <a:r>
                        <a:rPr lang="en-US" sz="1500" u="none" strike="noStrike">
                          <a:effectLst/>
                        </a:rPr>
                        <a:t>0.16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57.8541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60.6637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-29.0368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59.6682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0"/>
                  </a:ext>
                </a:extLst>
              </a:tr>
              <a:tr h="242047">
                <a:tc>
                  <a:txBody>
                    <a:bodyPr/>
                    <a:lstStyle/>
                    <a:p>
                      <a:pPr algn="r" fontAlgn="b"/>
                      <a:r>
                        <a:rPr lang="en-US" sz="1500" u="none" strike="noStrike">
                          <a:effectLst/>
                        </a:rPr>
                        <a:t>0.18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62.6325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60.5241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-31.426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59.7379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1"/>
                  </a:ext>
                </a:extLst>
              </a:tr>
              <a:tr h="242047">
                <a:tc>
                  <a:txBody>
                    <a:bodyPr/>
                    <a:lstStyle/>
                    <a:p>
                      <a:pPr algn="r" fontAlgn="b"/>
                      <a:r>
                        <a:rPr lang="en-US" sz="1500" u="none" strike="noStrike">
                          <a:effectLst/>
                        </a:rPr>
                        <a:t>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66.4064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60.385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-33.3129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59.8075</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2"/>
                  </a:ext>
                </a:extLst>
              </a:tr>
              <a:tr h="242047">
                <a:tc>
                  <a:txBody>
                    <a:bodyPr/>
                    <a:lstStyle/>
                    <a:p>
                      <a:pPr algn="r" fontAlgn="b"/>
                      <a:r>
                        <a:rPr lang="en-US" sz="1500" u="none" strike="noStrike">
                          <a:effectLst/>
                        </a:rPr>
                        <a:t>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69.1782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60.2498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-34.6988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59.8751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3"/>
                  </a:ext>
                </a:extLst>
              </a:tr>
              <a:tr h="242047">
                <a:tc>
                  <a:txBody>
                    <a:bodyPr/>
                    <a:lstStyle/>
                    <a:p>
                      <a:pPr algn="r" fontAlgn="b"/>
                      <a:r>
                        <a:rPr lang="en-US" sz="1500" u="none" strike="noStrike">
                          <a:effectLst/>
                        </a:rPr>
                        <a:t>0.24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70.9771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60.1197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-35.5982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59.9401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4"/>
                  </a:ext>
                </a:extLst>
              </a:tr>
              <a:tr h="242047">
                <a:tc>
                  <a:txBody>
                    <a:bodyPr/>
                    <a:lstStyle/>
                    <a:p>
                      <a:pPr algn="r" fontAlgn="b"/>
                      <a:r>
                        <a:rPr lang="en-US" sz="1500" u="none" strike="noStrike">
                          <a:effectLst/>
                        </a:rPr>
                        <a:t>0.26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71.8392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59.9938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-36.0292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60.0031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5"/>
                  </a:ext>
                </a:extLst>
              </a:tr>
              <a:tr h="242047">
                <a:tc>
                  <a:txBody>
                    <a:bodyPr/>
                    <a:lstStyle/>
                    <a:p>
                      <a:pPr algn="r" fontAlgn="b"/>
                      <a:r>
                        <a:rPr lang="en-US" sz="1500" u="none" strike="noStrike">
                          <a:effectLst/>
                        </a:rPr>
                        <a:t>0.28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71.7949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59.8702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-36.0071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60.0649</a:t>
                      </a:r>
                      <a:endParaRPr lang="en-US" sz="1500" b="0" i="0" u="none" strike="noStrike" dirty="0">
                        <a:solidFill>
                          <a:srgbClr val="000000"/>
                        </a:solidFill>
                        <a:effectLst/>
                        <a:latin typeface="Calibri"/>
                      </a:endParaRPr>
                    </a:p>
                  </a:txBody>
                  <a:tcPr marL="6370" marR="6370" marT="6370"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3899557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a:t>
            </a:r>
            <a:r>
              <a:rPr lang="en-US" dirty="0" smtClean="0"/>
              <a:t>t=0.02 with RK2</a:t>
            </a:r>
            <a:endParaRPr lang="en-US" dirty="0"/>
          </a:p>
        </p:txBody>
      </p:sp>
      <p:sp>
        <p:nvSpPr>
          <p:cNvPr id="3" name="Content Placeholder 2"/>
          <p:cNvSpPr>
            <a:spLocks noGrp="1"/>
          </p:cNvSpPr>
          <p:nvPr>
            <p:ph idx="1"/>
          </p:nvPr>
        </p:nvSpPr>
        <p:spPr/>
        <p:txBody>
          <a:bodyPr/>
          <a:lstStyle/>
          <a:p>
            <a:r>
              <a:rPr lang="en-US" dirty="0" smtClean="0"/>
              <a:t>With RK2 the first part of the time step is the same as Euler's, that is solving the network equations with</a:t>
            </a:r>
          </a:p>
          <a:p>
            <a:endParaRPr lang="en-US" dirty="0"/>
          </a:p>
          <a:p>
            <a:endParaRPr lang="en-US" dirty="0" smtClean="0"/>
          </a:p>
          <a:p>
            <a:r>
              <a:rPr lang="en-US" dirty="0" smtClean="0"/>
              <a:t>Then calculate k2 and get a final value for </a:t>
            </a:r>
            <a:r>
              <a:rPr lang="en-US" b="1" dirty="0" smtClean="0"/>
              <a:t>x</a:t>
            </a:r>
            <a:r>
              <a:rPr lang="en-US" dirty="0" smtClean="0"/>
              <a:t>(</a:t>
            </a:r>
            <a:r>
              <a:rPr lang="en-US" dirty="0" err="1" smtClean="0"/>
              <a:t>t+</a:t>
            </a:r>
            <a:r>
              <a:rPr lang="en-US" dirty="0" err="1" smtClean="0">
                <a:latin typeface="Symbol" panose="05050102010706020507" pitchFamily="18" charset="2"/>
              </a:rPr>
              <a:t>D</a:t>
            </a:r>
            <a:r>
              <a:rPr lang="en-US" dirty="0" err="1" smtClean="0"/>
              <a:t>t</a:t>
            </a:r>
            <a:r>
              <a:rPr lang="en-US" dirty="0" smtClean="0"/>
              <a:t>)</a:t>
            </a:r>
          </a:p>
          <a:p>
            <a:endParaRPr lang="en-US" dirty="0"/>
          </a:p>
          <a:p>
            <a:endParaRPr lang="en-US" dirty="0" smtClean="0"/>
          </a:p>
          <a:p>
            <a:endParaRPr lang="en-US" dirty="0"/>
          </a:p>
          <a:p>
            <a:r>
              <a:rPr lang="en-US" dirty="0" smtClean="0"/>
              <a:t>Finally solve the network equations using the final value for </a:t>
            </a:r>
            <a:r>
              <a:rPr lang="en-US" b="1" dirty="0" smtClean="0"/>
              <a:t>x</a:t>
            </a:r>
            <a:r>
              <a:rPr lang="en-US" dirty="0" smtClean="0"/>
              <a:t>(</a:t>
            </a:r>
            <a:r>
              <a:rPr lang="en-US" dirty="0" err="1" smtClean="0"/>
              <a:t>t+</a:t>
            </a:r>
            <a:r>
              <a:rPr lang="en-US" dirty="0" err="1" smtClean="0">
                <a:latin typeface="Symbol" panose="05050102010706020507" pitchFamily="18" charset="2"/>
              </a:rPr>
              <a:t>D</a:t>
            </a:r>
            <a:r>
              <a:rPr lang="en-US" dirty="0" err="1" smtClean="0"/>
              <a:t>t</a:t>
            </a:r>
            <a:r>
              <a:rPr lang="en-US" dirty="0" smtClean="0"/>
              <a:t>)</a:t>
            </a:r>
            <a:br>
              <a:rPr lang="en-US" dirty="0" smtClean="0"/>
            </a:b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96571150"/>
              </p:ext>
            </p:extLst>
          </p:nvPr>
        </p:nvGraphicFramePr>
        <p:xfrm>
          <a:off x="838200" y="3733800"/>
          <a:ext cx="3608388" cy="1323975"/>
        </p:xfrm>
        <a:graphic>
          <a:graphicData uri="http://schemas.openxmlformats.org/presentationml/2006/ole">
            <mc:AlternateContent xmlns:mc="http://schemas.openxmlformats.org/markup-compatibility/2006">
              <mc:Choice xmlns:v="urn:schemas-microsoft-com:vml" Requires="v">
                <p:oleObj spid="_x0000_s226330" name="Equation" r:id="rId3" imgW="1866600" imgH="685800" progId="Equation.DSMT4">
                  <p:embed/>
                </p:oleObj>
              </mc:Choice>
              <mc:Fallback>
                <p:oleObj name="Equation" r:id="rId3" imgW="1866600" imgH="685800" progId="Equation.DSMT4">
                  <p:embed/>
                  <p:pic>
                    <p:nvPicPr>
                      <p:cNvPr id="5" name="Object 4"/>
                      <p:cNvPicPr>
                        <a:picLocks noChangeAspect="1" noChangeArrowheads="1"/>
                      </p:cNvPicPr>
                      <p:nvPr/>
                    </p:nvPicPr>
                    <p:blipFill>
                      <a:blip r:embed="rId4"/>
                      <a:srcRect/>
                      <a:stretch>
                        <a:fillRect/>
                      </a:stretch>
                    </p:blipFill>
                    <p:spPr bwMode="auto">
                      <a:xfrm>
                        <a:off x="838200" y="3733800"/>
                        <a:ext cx="36083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87269019"/>
              </p:ext>
            </p:extLst>
          </p:nvPr>
        </p:nvGraphicFramePr>
        <p:xfrm>
          <a:off x="914400" y="2362200"/>
          <a:ext cx="5384800" cy="533400"/>
        </p:xfrm>
        <a:graphic>
          <a:graphicData uri="http://schemas.openxmlformats.org/presentationml/2006/ole">
            <mc:AlternateContent xmlns:mc="http://schemas.openxmlformats.org/markup-compatibility/2006">
              <mc:Choice xmlns:v="urn:schemas-microsoft-com:vml" Requires="v">
                <p:oleObj spid="_x0000_s226331" name="Equation" r:id="rId5" imgW="2692080" imgH="266400" progId="Equation.DSMT4">
                  <p:embed/>
                </p:oleObj>
              </mc:Choice>
              <mc:Fallback>
                <p:oleObj name="Equation" r:id="rId5" imgW="2692080" imgH="266400" progId="Equation.DSMT4">
                  <p:embed/>
                  <p:pic>
                    <p:nvPicPr>
                      <p:cNvPr id="6" name="Object 5"/>
                      <p:cNvPicPr/>
                      <p:nvPr/>
                    </p:nvPicPr>
                    <p:blipFill>
                      <a:blip r:embed="rId6"/>
                      <a:stretch>
                        <a:fillRect/>
                      </a:stretch>
                    </p:blipFill>
                    <p:spPr>
                      <a:xfrm>
                        <a:off x="914400" y="2362200"/>
                        <a:ext cx="5384800" cy="533400"/>
                      </a:xfrm>
                      <a:prstGeom prst="rect">
                        <a:avLst/>
                      </a:prstGeom>
                    </p:spPr>
                  </p:pic>
                </p:oleObj>
              </mc:Fallback>
            </mc:AlternateContent>
          </a:graphicData>
        </a:graphic>
      </p:graphicFrame>
    </p:spTree>
    <p:extLst>
      <p:ext uri="{BB962C8B-B14F-4D97-AF65-F5344CB8AC3E}">
        <p14:creationId xmlns:p14="http://schemas.microsoft.com/office/powerpoint/2010/main" val="2940385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t=0.02 with RK2</a:t>
            </a:r>
          </a:p>
        </p:txBody>
      </p:sp>
      <p:sp>
        <p:nvSpPr>
          <p:cNvPr id="3" name="Content Placeholder 2"/>
          <p:cNvSpPr>
            <a:spLocks noGrp="1"/>
          </p:cNvSpPr>
          <p:nvPr>
            <p:ph idx="1"/>
          </p:nvPr>
        </p:nvSpPr>
        <p:spPr>
          <a:xfrm>
            <a:off x="365760" y="1280160"/>
            <a:ext cx="8535987" cy="777240"/>
          </a:xfrm>
        </p:spPr>
        <p:txBody>
          <a:bodyPr/>
          <a:lstStyle/>
          <a:p>
            <a:r>
              <a:rPr lang="en-US" dirty="0" smtClean="0"/>
              <a:t>From the first half of the time step</a:t>
            </a:r>
          </a:p>
          <a:p>
            <a:endParaRPr lang="en-US" dirty="0"/>
          </a:p>
          <a:p>
            <a:endParaRPr lang="en-US" dirty="0" smtClean="0"/>
          </a:p>
          <a:p>
            <a:endParaRPr lang="en-US" dirty="0"/>
          </a:p>
          <a:p>
            <a:endParaRPr lang="en-US" dirty="0" smtClean="0"/>
          </a:p>
          <a:p>
            <a:r>
              <a:rPr lang="en-US" dirty="0" smtClean="0"/>
              <a:t>Then</a:t>
            </a:r>
          </a:p>
          <a:p>
            <a:endParaRPr lang="en-US" dirty="0"/>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775768673"/>
              </p:ext>
            </p:extLst>
          </p:nvPr>
        </p:nvGraphicFramePr>
        <p:xfrm>
          <a:off x="914400" y="1905000"/>
          <a:ext cx="2665413" cy="1612900"/>
        </p:xfrm>
        <a:graphic>
          <a:graphicData uri="http://schemas.openxmlformats.org/presentationml/2006/ole">
            <mc:AlternateContent xmlns:mc="http://schemas.openxmlformats.org/markup-compatibility/2006">
              <mc:Choice xmlns:v="urn:schemas-microsoft-com:vml" Requires="v">
                <p:oleObj spid="_x0000_s227354" name="Equation" r:id="rId3" imgW="1511280" imgH="914400" progId="Equation.DSMT4">
                  <p:embed/>
                </p:oleObj>
              </mc:Choice>
              <mc:Fallback>
                <p:oleObj name="Equation" r:id="rId3" imgW="1511280" imgH="914400" progId="Equation.DSMT4">
                  <p:embed/>
                  <p:pic>
                    <p:nvPicPr>
                      <p:cNvPr id="5" name="Object 4"/>
                      <p:cNvPicPr>
                        <a:picLocks noChangeAspect="1" noChangeArrowheads="1"/>
                      </p:cNvPicPr>
                      <p:nvPr/>
                    </p:nvPicPr>
                    <p:blipFill>
                      <a:blip r:embed="rId4"/>
                      <a:srcRect/>
                      <a:stretch>
                        <a:fillRect/>
                      </a:stretch>
                    </p:blipFill>
                    <p:spPr bwMode="auto">
                      <a:xfrm>
                        <a:off x="914400" y="1905000"/>
                        <a:ext cx="2665413"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880074258"/>
              </p:ext>
            </p:extLst>
          </p:nvPr>
        </p:nvGraphicFramePr>
        <p:xfrm>
          <a:off x="1905000" y="3276600"/>
          <a:ext cx="6639094" cy="2514600"/>
        </p:xfrm>
        <a:graphic>
          <a:graphicData uri="http://schemas.openxmlformats.org/presentationml/2006/ole">
            <mc:AlternateContent xmlns:mc="http://schemas.openxmlformats.org/markup-compatibility/2006">
              <mc:Choice xmlns:v="urn:schemas-microsoft-com:vml" Requires="v">
                <p:oleObj spid="_x0000_s227355" name="Equation" r:id="rId5" imgW="3416040" imgH="1295280" progId="Equation.DSMT4">
                  <p:embed/>
                </p:oleObj>
              </mc:Choice>
              <mc:Fallback>
                <p:oleObj name="Equation" r:id="rId5" imgW="3416040" imgH="1295280" progId="Equation.DSMT4">
                  <p:embed/>
                  <p:pic>
                    <p:nvPicPr>
                      <p:cNvPr id="6" name="Object 5"/>
                      <p:cNvPicPr>
                        <a:picLocks noChangeAspect="1" noChangeArrowheads="1"/>
                      </p:cNvPicPr>
                      <p:nvPr/>
                    </p:nvPicPr>
                    <p:blipFill>
                      <a:blip r:embed="rId6"/>
                      <a:srcRect/>
                      <a:stretch>
                        <a:fillRect/>
                      </a:stretch>
                    </p:blipFill>
                    <p:spPr bwMode="auto">
                      <a:xfrm>
                        <a:off x="1905000" y="3276600"/>
                        <a:ext cx="6639094" cy="25146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31044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Read Chapter 7</a:t>
            </a:r>
            <a:r>
              <a:rPr lang="en-US" dirty="0" smtClean="0"/>
              <a:t> </a:t>
            </a:r>
          </a:p>
          <a:p>
            <a:r>
              <a:rPr lang="en-US" dirty="0" smtClean="0"/>
              <a:t>Homework 5 is assigned today, due on Oct 31 </a:t>
            </a:r>
          </a:p>
          <a:p>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a:t>
            </a:fld>
            <a:endParaRPr lang="en-US" dirty="0"/>
          </a:p>
        </p:txBody>
      </p:sp>
    </p:spTree>
    <p:extLst>
      <p:ext uri="{BB962C8B-B14F-4D97-AF65-F5344CB8AC3E}">
        <p14:creationId xmlns:p14="http://schemas.microsoft.com/office/powerpoint/2010/main" val="92669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at t=0.02 with RK2</a:t>
            </a:r>
          </a:p>
        </p:txBody>
      </p:sp>
      <p:sp>
        <p:nvSpPr>
          <p:cNvPr id="3" name="Content Placeholder 2"/>
          <p:cNvSpPr>
            <a:spLocks noGrp="1"/>
          </p:cNvSpPr>
          <p:nvPr>
            <p:ph idx="1"/>
          </p:nvPr>
        </p:nvSpPr>
        <p:spPr>
          <a:xfrm>
            <a:off x="365760" y="1280160"/>
            <a:ext cx="8535987" cy="701040"/>
          </a:xfrm>
        </p:spPr>
        <p:txBody>
          <a:bodyPr/>
          <a:lstStyle/>
          <a:p>
            <a:r>
              <a:rPr lang="en-US" dirty="0" smtClean="0"/>
              <a:t>The new values for the Norton currents are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09673750"/>
              </p:ext>
            </p:extLst>
          </p:nvPr>
        </p:nvGraphicFramePr>
        <p:xfrm>
          <a:off x="411163" y="1981200"/>
          <a:ext cx="5454650" cy="1789113"/>
        </p:xfrm>
        <a:graphic>
          <a:graphicData uri="http://schemas.openxmlformats.org/presentationml/2006/ole">
            <mc:AlternateContent xmlns:mc="http://schemas.openxmlformats.org/markup-compatibility/2006">
              <mc:Choice xmlns:v="urn:schemas-microsoft-com:vml" Requires="v">
                <p:oleObj spid="_x0000_s228378" name="Equation" r:id="rId3" imgW="2628720" imgH="863280" progId="Equation.DSMT4">
                  <p:embed/>
                </p:oleObj>
              </mc:Choice>
              <mc:Fallback>
                <p:oleObj name="Equation" r:id="rId3" imgW="2628720" imgH="863280" progId="Equation.DSMT4">
                  <p:embed/>
                  <p:pic>
                    <p:nvPicPr>
                      <p:cNvPr id="5" name="Object 4"/>
                      <p:cNvPicPr>
                        <a:picLocks noChangeAspect="1" noChangeArrowheads="1"/>
                      </p:cNvPicPr>
                      <p:nvPr/>
                    </p:nvPicPr>
                    <p:blipFill>
                      <a:blip r:embed="rId4"/>
                      <a:srcRect/>
                      <a:stretch>
                        <a:fillRect/>
                      </a:stretch>
                    </p:blipFill>
                    <p:spPr bwMode="auto">
                      <a:xfrm>
                        <a:off x="411163" y="1981200"/>
                        <a:ext cx="545465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8244588"/>
              </p:ext>
            </p:extLst>
          </p:nvPr>
        </p:nvGraphicFramePr>
        <p:xfrm>
          <a:off x="457200" y="3810000"/>
          <a:ext cx="6772275" cy="1935163"/>
        </p:xfrm>
        <a:graphic>
          <a:graphicData uri="http://schemas.openxmlformats.org/presentationml/2006/ole">
            <mc:AlternateContent xmlns:mc="http://schemas.openxmlformats.org/markup-compatibility/2006">
              <mc:Choice xmlns:v="urn:schemas-microsoft-com:vml" Requires="v">
                <p:oleObj spid="_x0000_s228379" name="Equation" r:id="rId5" imgW="3466800" imgH="990360" progId="Equation.DSMT4">
                  <p:embed/>
                </p:oleObj>
              </mc:Choice>
              <mc:Fallback>
                <p:oleObj name="Equation" r:id="rId5" imgW="3466800" imgH="990360" progId="Equation.DSMT4">
                  <p:embed/>
                  <p:pic>
                    <p:nvPicPr>
                      <p:cNvPr id="6" name="Object 5"/>
                      <p:cNvPicPr>
                        <a:picLocks noChangeAspect="1" noChangeArrowheads="1"/>
                      </p:cNvPicPr>
                      <p:nvPr/>
                    </p:nvPicPr>
                    <p:blipFill>
                      <a:blip r:embed="rId6"/>
                      <a:srcRect/>
                      <a:stretch>
                        <a:fillRect/>
                      </a:stretch>
                    </p:blipFill>
                    <p:spPr bwMode="auto">
                      <a:xfrm>
                        <a:off x="457200" y="3810000"/>
                        <a:ext cx="67722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00237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Values Using </a:t>
            </a:r>
            <a:r>
              <a:rPr lang="en-US" dirty="0" smtClean="0"/>
              <a:t>RK2</a:t>
            </a:r>
            <a:endParaRPr lang="en-US" dirty="0"/>
          </a:p>
        </p:txBody>
      </p:sp>
      <p:sp>
        <p:nvSpPr>
          <p:cNvPr id="3" name="Content Placeholder 2"/>
          <p:cNvSpPr>
            <a:spLocks noGrp="1"/>
          </p:cNvSpPr>
          <p:nvPr>
            <p:ph idx="1"/>
          </p:nvPr>
        </p:nvSpPr>
        <p:spPr>
          <a:xfrm>
            <a:off x="365760" y="1280160"/>
            <a:ext cx="8535987" cy="1158240"/>
          </a:xfrm>
        </p:spPr>
        <p:txBody>
          <a:bodyPr/>
          <a:lstStyle/>
          <a:p>
            <a:r>
              <a:rPr lang="en-US" dirty="0"/>
              <a:t>The below table gives the results using </a:t>
            </a:r>
            <a:r>
              <a:rPr lang="en-US" dirty="0">
                <a:latin typeface="Symbol" panose="05050102010706020507" pitchFamily="18" charset="2"/>
              </a:rPr>
              <a:t>D</a:t>
            </a:r>
            <a:r>
              <a:rPr lang="en-US" dirty="0"/>
              <a:t>t = 0.02 for the beginning time steps</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82906793"/>
              </p:ext>
            </p:extLst>
          </p:nvPr>
        </p:nvGraphicFramePr>
        <p:xfrm>
          <a:off x="841248" y="2286000"/>
          <a:ext cx="6947175" cy="4114799"/>
        </p:xfrm>
        <a:graphic>
          <a:graphicData uri="http://schemas.openxmlformats.org/drawingml/2006/table">
            <a:tbl>
              <a:tblPr>
                <a:tableStyleId>{5C22544A-7EE6-4342-B048-85BDC9FD1C3A}</a:tableStyleId>
              </a:tblPr>
              <a:tblGrid>
                <a:gridCol w="1010344">
                  <a:extLst>
                    <a:ext uri="{9D8B030D-6E8A-4147-A177-3AD203B41FA5}">
                      <a16:colId xmlns:a16="http://schemas.microsoft.com/office/drawing/2014/main" xmlns="" val="20000"/>
                    </a:ext>
                  </a:extLst>
                </a:gridCol>
                <a:gridCol w="1477309">
                  <a:extLst>
                    <a:ext uri="{9D8B030D-6E8A-4147-A177-3AD203B41FA5}">
                      <a16:colId xmlns:a16="http://schemas.microsoft.com/office/drawing/2014/main" xmlns="" val="20001"/>
                    </a:ext>
                  </a:extLst>
                </a:gridCol>
                <a:gridCol w="1383917">
                  <a:extLst>
                    <a:ext uri="{9D8B030D-6E8A-4147-A177-3AD203B41FA5}">
                      <a16:colId xmlns:a16="http://schemas.microsoft.com/office/drawing/2014/main" xmlns="" val="20002"/>
                    </a:ext>
                  </a:extLst>
                </a:gridCol>
                <a:gridCol w="1477309">
                  <a:extLst>
                    <a:ext uri="{9D8B030D-6E8A-4147-A177-3AD203B41FA5}">
                      <a16:colId xmlns:a16="http://schemas.microsoft.com/office/drawing/2014/main" xmlns="" val="20003"/>
                    </a:ext>
                  </a:extLst>
                </a:gridCol>
                <a:gridCol w="1598296">
                  <a:extLst>
                    <a:ext uri="{9D8B030D-6E8A-4147-A177-3AD203B41FA5}">
                      <a16:colId xmlns:a16="http://schemas.microsoft.com/office/drawing/2014/main" xmlns="" val="20004"/>
                    </a:ext>
                  </a:extLst>
                </a:gridCol>
              </a:tblGrid>
              <a:tr h="242047">
                <a:tc>
                  <a:txBody>
                    <a:bodyPr/>
                    <a:lstStyle/>
                    <a:p>
                      <a:pPr algn="l" fontAlgn="b"/>
                      <a:r>
                        <a:rPr lang="en-US" sz="1500" u="none" strike="noStrike" dirty="0">
                          <a:effectLst/>
                        </a:rPr>
                        <a:t>Time (Sec)</a:t>
                      </a:r>
                      <a:endParaRPr lang="en-US" sz="1500" b="0" i="0" u="none" strike="noStrike" dirty="0">
                        <a:solidFill>
                          <a:srgbClr val="000000"/>
                        </a:solidFill>
                        <a:effectLst/>
                        <a:latin typeface="Calibri"/>
                      </a:endParaRPr>
                    </a:p>
                  </a:txBody>
                  <a:tcPr marL="6370" marR="6370" marT="6370" marB="0" anchor="b"/>
                </a:tc>
                <a:tc>
                  <a:txBody>
                    <a:bodyPr/>
                    <a:lstStyle/>
                    <a:p>
                      <a:pPr algn="l" fontAlgn="b"/>
                      <a:r>
                        <a:rPr lang="en-US" sz="1500" u="none" strike="noStrike">
                          <a:effectLst/>
                        </a:rPr>
                        <a:t>Gen 1 Rotor Angle</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1 Speed (Hz)</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 2 Rotor Angle</a:t>
                      </a:r>
                      <a:endParaRPr lang="en-US" sz="1500" b="0" i="0" u="none" strike="noStrike">
                        <a:solidFill>
                          <a:srgbClr val="000000"/>
                        </a:solidFill>
                        <a:effectLst/>
                        <a:latin typeface="Calibri"/>
                      </a:endParaRPr>
                    </a:p>
                  </a:txBody>
                  <a:tcPr marL="6370" marR="6370" marT="6370" marB="0" anchor="b"/>
                </a:tc>
                <a:tc>
                  <a:txBody>
                    <a:bodyPr/>
                    <a:lstStyle/>
                    <a:p>
                      <a:pPr algn="l" fontAlgn="b"/>
                      <a:r>
                        <a:rPr lang="en-US" sz="1500" u="none" strike="noStrike">
                          <a:effectLst/>
                        </a:rPr>
                        <a:t>Gen2 Speed (Hz)</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0"/>
                  </a:ext>
                </a:extLst>
              </a:tr>
              <a:tr h="242047">
                <a:tc>
                  <a:txBody>
                    <a:bodyPr/>
                    <a:lstStyle/>
                    <a:p>
                      <a:pPr algn="r" fontAlgn="b"/>
                      <a:r>
                        <a:rPr lang="en-US" sz="1500" u="none" strike="noStrike">
                          <a:effectLst/>
                        </a:rPr>
                        <a:t>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23.9462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-12.0829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1"/>
                  </a:ext>
                </a:extLst>
              </a:tr>
              <a:tr h="242047">
                <a:tc>
                  <a:txBody>
                    <a:bodyPr/>
                    <a:lstStyle/>
                    <a:p>
                      <a:pPr algn="r" fontAlgn="b"/>
                      <a:r>
                        <a:rPr lang="en-US" sz="1500" u="none" strike="noStrike">
                          <a:effectLst/>
                        </a:rPr>
                        <a:t>0.02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24.6662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-12.4429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2"/>
                  </a:ext>
                </a:extLst>
              </a:tr>
              <a:tr h="242047">
                <a:tc>
                  <a:txBody>
                    <a:bodyPr/>
                    <a:lstStyle/>
                    <a:p>
                      <a:pPr algn="r" fontAlgn="b"/>
                      <a:r>
                        <a:rPr lang="en-US" sz="1500" u="none" strike="noStrike">
                          <a:effectLst/>
                        </a:rPr>
                        <a:t>0.04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26.8262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-13.5229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3"/>
                  </a:ext>
                </a:extLst>
              </a:tr>
              <a:tr h="242047">
                <a:tc>
                  <a:txBody>
                    <a:bodyPr/>
                    <a:lstStyle/>
                    <a:p>
                      <a:pPr algn="r" fontAlgn="b"/>
                      <a:r>
                        <a:rPr lang="en-US" sz="1500" u="none" strike="noStrike">
                          <a:effectLst/>
                        </a:rPr>
                        <a:t>0.06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30.4262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-15.3175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59.7008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4"/>
                  </a:ext>
                </a:extLst>
              </a:tr>
              <a:tr h="242047">
                <a:tc>
                  <a:txBody>
                    <a:bodyPr/>
                    <a:lstStyle/>
                    <a:p>
                      <a:pPr algn="r" fontAlgn="b"/>
                      <a:r>
                        <a:rPr lang="en-US" sz="1500" u="none" strike="noStrike">
                          <a:effectLst/>
                        </a:rPr>
                        <a:t>0.08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35.4662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-17.8321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5"/>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41.9462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-21.0667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6"/>
                  </a:ext>
                </a:extLst>
              </a:tr>
              <a:tr h="242047">
                <a:tc>
                  <a:txBody>
                    <a:bodyPr/>
                    <a:lstStyle/>
                    <a:p>
                      <a:pPr algn="r" fontAlgn="b"/>
                      <a:r>
                        <a:rPr lang="en-US" sz="1500" u="none" strike="noStrike">
                          <a:effectLst/>
                        </a:rPr>
                        <a:t>0.1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41.9462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-21.0667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59.5008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7"/>
                  </a:ext>
                </a:extLst>
              </a:tr>
              <a:tr h="242047">
                <a:tc>
                  <a:txBody>
                    <a:bodyPr/>
                    <a:lstStyle/>
                    <a:p>
                      <a:pPr algn="r" fontAlgn="b"/>
                      <a:r>
                        <a:rPr lang="en-US" sz="1500" u="none" strike="noStrike" dirty="0">
                          <a:effectLst/>
                        </a:rPr>
                        <a:t>0.12</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48.7754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60.8852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-24.4759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59.5581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8"/>
                  </a:ext>
                </a:extLst>
              </a:tr>
              <a:tr h="242047">
                <a:tc>
                  <a:txBody>
                    <a:bodyPr/>
                    <a:lstStyle/>
                    <a:p>
                      <a:pPr algn="r" fontAlgn="b"/>
                      <a:r>
                        <a:rPr lang="en-US" sz="1500" u="none" strike="noStrike">
                          <a:effectLst/>
                        </a:rPr>
                        <a:t>0.14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54.697</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60.7538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-27.4312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59.6239</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09"/>
                  </a:ext>
                </a:extLst>
              </a:tr>
              <a:tr h="242047">
                <a:tc>
                  <a:txBody>
                    <a:bodyPr/>
                    <a:lstStyle/>
                    <a:p>
                      <a:pPr algn="r" fontAlgn="b"/>
                      <a:r>
                        <a:rPr lang="en-US" sz="1500" u="none" strike="noStrike">
                          <a:effectLst/>
                        </a:rPr>
                        <a:t>0.16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59.6315</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60.6153</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-29.8931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59.6931</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0"/>
                  </a:ext>
                </a:extLst>
              </a:tr>
              <a:tr h="242047">
                <a:tc>
                  <a:txBody>
                    <a:bodyPr/>
                    <a:lstStyle/>
                    <a:p>
                      <a:pPr algn="r" fontAlgn="b"/>
                      <a:r>
                        <a:rPr lang="en-US" sz="1500" u="none" strike="noStrike">
                          <a:effectLst/>
                        </a:rPr>
                        <a:t>0.18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63.558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60.4763</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-31.8509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59.7626</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1"/>
                  </a:ext>
                </a:extLst>
              </a:tr>
              <a:tr h="242047">
                <a:tc>
                  <a:txBody>
                    <a:bodyPr/>
                    <a:lstStyle/>
                    <a:p>
                      <a:pPr algn="r" fontAlgn="b"/>
                      <a:r>
                        <a:rPr lang="en-US" sz="1500" u="none" strike="noStrike">
                          <a:effectLst/>
                        </a:rPr>
                        <a:t>0.2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66.4888</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60.3399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-33.3109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59.8308</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2"/>
                  </a:ext>
                </a:extLst>
              </a:tr>
              <a:tr h="242047">
                <a:tc>
                  <a:txBody>
                    <a:bodyPr/>
                    <a:lstStyle/>
                    <a:p>
                      <a:pPr algn="r" fontAlgn="b"/>
                      <a:r>
                        <a:rPr lang="en-US" sz="1500" u="none" strike="noStrike">
                          <a:effectLst/>
                        </a:rPr>
                        <a:t>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68.4501</a:t>
                      </a:r>
                      <a:endParaRPr lang="en-US" sz="1500" b="0" i="0" u="none" strike="noStrike" dirty="0">
                        <a:solidFill>
                          <a:srgbClr val="000000"/>
                        </a:solidFill>
                        <a:effectLst/>
                        <a:latin typeface="Calibri"/>
                      </a:endParaRPr>
                    </a:p>
                  </a:txBody>
                  <a:tcPr marL="6370" marR="6370" marT="6370" marB="0" anchor="b"/>
                </a:tc>
                <a:tc>
                  <a:txBody>
                    <a:bodyPr/>
                    <a:lstStyle/>
                    <a:p>
                      <a:pPr algn="r" fontAlgn="b"/>
                      <a:r>
                        <a:rPr lang="en-US" sz="1500" u="none" strike="noStrike">
                          <a:effectLst/>
                        </a:rPr>
                        <a:t>60.2071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-34.286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59.8972</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3"/>
                  </a:ext>
                </a:extLst>
              </a:tr>
              <a:tr h="242047">
                <a:tc>
                  <a:txBody>
                    <a:bodyPr/>
                    <a:lstStyle/>
                    <a:p>
                      <a:pPr algn="r" fontAlgn="b"/>
                      <a:r>
                        <a:rPr lang="en-US" sz="1500" u="none" strike="noStrike">
                          <a:effectLst/>
                        </a:rPr>
                        <a:t>0.24</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69.4669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60.077</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-34.789</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59.9623</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4"/>
                  </a:ext>
                </a:extLst>
              </a:tr>
              <a:tr h="242047">
                <a:tc>
                  <a:txBody>
                    <a:bodyPr/>
                    <a:lstStyle/>
                    <a:p>
                      <a:pPr algn="r" fontAlgn="b"/>
                      <a:r>
                        <a:rPr lang="en-US" sz="1500" u="none" strike="noStrike">
                          <a:effectLst/>
                        </a:rPr>
                        <a:t>0.26</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69.5548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59.9481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-34.8275</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60.0267</a:t>
                      </a:r>
                      <a:endParaRPr lang="en-US" sz="1500" b="0" i="0" u="none" strike="noStrike">
                        <a:solidFill>
                          <a:srgbClr val="000000"/>
                        </a:solidFill>
                        <a:effectLst/>
                        <a:latin typeface="Calibri"/>
                      </a:endParaRPr>
                    </a:p>
                  </a:txBody>
                  <a:tcPr marL="6370" marR="6370" marT="6370" marB="0" anchor="b"/>
                </a:tc>
                <a:extLst>
                  <a:ext uri="{0D108BD9-81ED-4DB2-BD59-A6C34878D82A}">
                    <a16:rowId xmlns:a16="http://schemas.microsoft.com/office/drawing/2014/main" xmlns="" val="10015"/>
                  </a:ext>
                </a:extLst>
              </a:tr>
              <a:tr h="242047">
                <a:tc>
                  <a:txBody>
                    <a:bodyPr/>
                    <a:lstStyle/>
                    <a:p>
                      <a:pPr algn="r" fontAlgn="b"/>
                      <a:r>
                        <a:rPr lang="en-US" sz="1500" u="none" strike="noStrike">
                          <a:effectLst/>
                        </a:rPr>
                        <a:t>0.28</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68.7151</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59.8183</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a:effectLst/>
                        </a:rPr>
                        <a:t>-34.4022</a:t>
                      </a:r>
                      <a:endParaRPr lang="en-US" sz="1500" b="0" i="0" u="none" strike="noStrike">
                        <a:solidFill>
                          <a:srgbClr val="000000"/>
                        </a:solidFill>
                        <a:effectLst/>
                        <a:latin typeface="Calibri"/>
                      </a:endParaRPr>
                    </a:p>
                  </a:txBody>
                  <a:tcPr marL="6370" marR="6370" marT="6370" marB="0" anchor="b"/>
                </a:tc>
                <a:tc>
                  <a:txBody>
                    <a:bodyPr/>
                    <a:lstStyle/>
                    <a:p>
                      <a:pPr algn="r" fontAlgn="b"/>
                      <a:r>
                        <a:rPr lang="en-US" sz="1500" u="none" strike="noStrike" dirty="0">
                          <a:effectLst/>
                        </a:rPr>
                        <a:t>60.0916</a:t>
                      </a:r>
                      <a:endParaRPr lang="en-US" sz="1500" b="0" i="0" u="none" strike="noStrike" dirty="0">
                        <a:solidFill>
                          <a:srgbClr val="000000"/>
                        </a:solidFill>
                        <a:effectLst/>
                        <a:latin typeface="Calibri"/>
                      </a:endParaRPr>
                    </a:p>
                  </a:txBody>
                  <a:tcPr marL="6370" marR="6370" marT="6370"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813389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 Reference</a:t>
            </a:r>
            <a:endParaRPr lang="en-US" dirty="0"/>
          </a:p>
        </p:txBody>
      </p:sp>
      <p:sp>
        <p:nvSpPr>
          <p:cNvPr id="3" name="Content Placeholder 2"/>
          <p:cNvSpPr>
            <a:spLocks noGrp="1"/>
          </p:cNvSpPr>
          <p:nvPr>
            <p:ph idx="1"/>
          </p:nvPr>
        </p:nvSpPr>
        <p:spPr/>
        <p:txBody>
          <a:bodyPr/>
          <a:lstStyle/>
          <a:p>
            <a:r>
              <a:rPr lang="en-US" dirty="0" smtClean="0"/>
              <a:t>The initial angles are given by the angles from the power flow, which are based on the slack bus's angle</a:t>
            </a:r>
          </a:p>
          <a:p>
            <a:r>
              <a:rPr lang="en-US" dirty="0" smtClean="0"/>
              <a:t>As presented the transient stability angles are with respect to a synchronous reference frame</a:t>
            </a:r>
          </a:p>
          <a:p>
            <a:pPr lvl="1"/>
            <a:r>
              <a:rPr lang="en-US" dirty="0" smtClean="0"/>
              <a:t>Sometimes this is fine, such as for either shorter studies, or ones in which there is little speed variation</a:t>
            </a:r>
          </a:p>
          <a:p>
            <a:pPr lvl="1"/>
            <a:r>
              <a:rPr lang="en-US" dirty="0" smtClean="0"/>
              <a:t>Oftentimes this is not best since the when the frequencies are not nominal, the angles shift from the reference frame</a:t>
            </a:r>
          </a:p>
          <a:p>
            <a:r>
              <a:rPr lang="en-US" dirty="0" smtClean="0"/>
              <a:t>Other reference frames can be used, such as with respect to a particular generator's value, which mimics the power flow approach; the selected reference has no impact on the solution</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22</a:t>
            </a:fld>
            <a:endParaRPr lang="en-US" dirty="0"/>
          </a:p>
        </p:txBody>
      </p:sp>
    </p:spTree>
    <p:extLst>
      <p:ext uri="{BB962C8B-B14F-4D97-AF65-F5344CB8AC3E}">
        <p14:creationId xmlns:p14="http://schemas.microsoft.com/office/powerpoint/2010/main" val="4267658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10600" cy="762000"/>
          </a:xfrm>
        </p:spPr>
        <p:txBody>
          <a:bodyPr/>
          <a:lstStyle/>
          <a:p>
            <a:r>
              <a:rPr lang="en-US" dirty="0" err="1" smtClean="0"/>
              <a:t>Subtransient</a:t>
            </a:r>
            <a:r>
              <a:rPr lang="en-US" dirty="0" smtClean="0"/>
              <a:t> Models</a:t>
            </a:r>
            <a:endParaRPr lang="en-US" dirty="0"/>
          </a:p>
        </p:txBody>
      </p:sp>
      <p:sp>
        <p:nvSpPr>
          <p:cNvPr id="3" name="Content Placeholder 2"/>
          <p:cNvSpPr>
            <a:spLocks noGrp="1"/>
          </p:cNvSpPr>
          <p:nvPr>
            <p:ph idx="1"/>
          </p:nvPr>
        </p:nvSpPr>
        <p:spPr>
          <a:xfrm>
            <a:off x="365760" y="1280160"/>
            <a:ext cx="8535987" cy="2910840"/>
          </a:xfrm>
        </p:spPr>
        <p:txBody>
          <a:bodyPr/>
          <a:lstStyle/>
          <a:p>
            <a:r>
              <a:rPr lang="en-US" dirty="0" smtClean="0"/>
              <a:t>The Norton current injection approach is what is commonly used with </a:t>
            </a:r>
            <a:r>
              <a:rPr lang="en-US" dirty="0" err="1"/>
              <a:t>s</a:t>
            </a:r>
            <a:r>
              <a:rPr lang="en-US" dirty="0" err="1" smtClean="0"/>
              <a:t>ubtransient</a:t>
            </a:r>
            <a:r>
              <a:rPr lang="en-US" dirty="0" smtClean="0"/>
              <a:t> models in industry</a:t>
            </a:r>
          </a:p>
          <a:p>
            <a:r>
              <a:rPr lang="en-US" dirty="0" smtClean="0"/>
              <a:t>If </a:t>
            </a:r>
            <a:r>
              <a:rPr lang="en-US" dirty="0" err="1" smtClean="0"/>
              <a:t>subtransient</a:t>
            </a:r>
            <a:r>
              <a:rPr lang="en-US" dirty="0" smtClean="0"/>
              <a:t> saliency is neglected (as is the case with GENROU and GENSAL in which </a:t>
            </a:r>
            <a:r>
              <a:rPr lang="en-US" dirty="0" err="1" smtClean="0"/>
              <a:t>X"</a:t>
            </a:r>
            <a:r>
              <a:rPr lang="en-US" baseline="-25000" dirty="0" err="1" smtClean="0"/>
              <a:t>d</a:t>
            </a:r>
            <a:r>
              <a:rPr lang="en-US" dirty="0" smtClean="0"/>
              <a:t>=</a:t>
            </a:r>
            <a:r>
              <a:rPr lang="en-US" dirty="0" err="1" smtClean="0"/>
              <a:t>X"</a:t>
            </a:r>
            <a:r>
              <a:rPr lang="en-US" baseline="-25000" dirty="0" err="1" smtClean="0"/>
              <a:t>q</a:t>
            </a:r>
            <a:r>
              <a:rPr lang="en-US" dirty="0" smtClean="0"/>
              <a:t>) then the current injection is </a:t>
            </a:r>
          </a:p>
          <a:p>
            <a:endParaRPr lang="en-US" dirty="0"/>
          </a:p>
          <a:p>
            <a:pPr marL="457200" lvl="1" indent="0">
              <a:buNone/>
            </a:pPr>
            <a:endParaRPr lang="en-US" dirty="0"/>
          </a:p>
          <a:p>
            <a:pPr marL="457200" lvl="1" indent="0">
              <a:buNone/>
            </a:pPr>
            <a:endParaRPr lang="en-US" dirty="0" smtClean="0"/>
          </a:p>
          <a:p>
            <a:pPr lvl="1"/>
            <a:r>
              <a:rPr lang="en-US" dirty="0" err="1" smtClean="0"/>
              <a:t>Subtransient</a:t>
            </a:r>
            <a:r>
              <a:rPr lang="en-US" dirty="0" smtClean="0"/>
              <a:t> saliency can be handled with this approach, but it is more involved (see </a:t>
            </a:r>
            <a:r>
              <a:rPr lang="en-US" dirty="0" err="1" smtClean="0"/>
              <a:t>Arrillaga</a:t>
            </a:r>
            <a:r>
              <a:rPr lang="en-US" dirty="0" smtClean="0"/>
              <a:t>, </a:t>
            </a:r>
            <a:r>
              <a:rPr lang="en-US" i="1" dirty="0" smtClean="0"/>
              <a:t>Computer Analysis of Power Systems</a:t>
            </a:r>
            <a:r>
              <a:rPr lang="en-US" dirty="0" smtClean="0"/>
              <a:t>, section 6.6.3)</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33920094"/>
              </p:ext>
            </p:extLst>
          </p:nvPr>
        </p:nvGraphicFramePr>
        <p:xfrm>
          <a:off x="737755" y="3657600"/>
          <a:ext cx="5332413" cy="1081088"/>
        </p:xfrm>
        <a:graphic>
          <a:graphicData uri="http://schemas.openxmlformats.org/presentationml/2006/ole">
            <mc:AlternateContent xmlns:mc="http://schemas.openxmlformats.org/markup-compatibility/2006">
              <mc:Choice xmlns:v="urn:schemas-microsoft-com:vml" Requires="v">
                <p:oleObj spid="_x0000_s229390" name="Equation" r:id="rId3" imgW="2412720" imgH="495000" progId="Equation.DSMT4">
                  <p:embed/>
                </p:oleObj>
              </mc:Choice>
              <mc:Fallback>
                <p:oleObj name="Equation" r:id="rId3" imgW="2412720" imgH="495000" progId="Equation.DSMT4">
                  <p:embed/>
                  <p:pic>
                    <p:nvPicPr>
                      <p:cNvPr id="5" name="Object 4"/>
                      <p:cNvPicPr>
                        <a:picLocks noChangeAspect="1" noChangeArrowheads="1"/>
                      </p:cNvPicPr>
                      <p:nvPr/>
                    </p:nvPicPr>
                    <p:blipFill>
                      <a:blip r:embed="rId4"/>
                      <a:srcRect/>
                      <a:stretch>
                        <a:fillRect/>
                      </a:stretch>
                    </p:blipFill>
                    <p:spPr bwMode="auto">
                      <a:xfrm>
                        <a:off x="737755" y="3657600"/>
                        <a:ext cx="5332413"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321" t="6668" r="-1321" b="13326"/>
          <a:stretch/>
        </p:blipFill>
        <p:spPr>
          <a:xfrm>
            <a:off x="6095998" y="3429000"/>
            <a:ext cx="2610119" cy="1371600"/>
          </a:xfrm>
          <a:prstGeom prst="rect">
            <a:avLst/>
          </a:prstGeom>
        </p:spPr>
      </p:pic>
    </p:spTree>
    <p:extLst>
      <p:ext uri="{BB962C8B-B14F-4D97-AF65-F5344CB8AC3E}">
        <p14:creationId xmlns:p14="http://schemas.microsoft.com/office/powerpoint/2010/main" val="76711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Subtransient</a:t>
            </a:r>
            <a:r>
              <a:rPr lang="en-US" dirty="0"/>
              <a:t> Models</a:t>
            </a:r>
          </a:p>
        </p:txBody>
      </p:sp>
      <p:sp>
        <p:nvSpPr>
          <p:cNvPr id="3" name="Content Placeholder 2"/>
          <p:cNvSpPr>
            <a:spLocks noGrp="1"/>
          </p:cNvSpPr>
          <p:nvPr>
            <p:ph idx="1"/>
          </p:nvPr>
        </p:nvSpPr>
        <p:spPr>
          <a:xfrm>
            <a:off x="365760" y="1280160"/>
            <a:ext cx="8535987" cy="2453640"/>
          </a:xfrm>
        </p:spPr>
        <p:txBody>
          <a:bodyPr/>
          <a:lstStyle/>
          <a:p>
            <a:r>
              <a:rPr lang="en-US" dirty="0" smtClean="0"/>
              <a:t>Note, the values here are on the </a:t>
            </a:r>
            <a:r>
              <a:rPr lang="en-US" dirty="0" err="1" smtClean="0"/>
              <a:t>dq</a:t>
            </a:r>
            <a:r>
              <a:rPr lang="en-US" dirty="0" smtClean="0"/>
              <a:t> reference frame</a:t>
            </a:r>
          </a:p>
          <a:p>
            <a:r>
              <a:rPr lang="en-US" dirty="0" smtClean="0"/>
              <a:t>We can now extend the approach introduced for the classical machine model to </a:t>
            </a:r>
            <a:r>
              <a:rPr lang="en-US" dirty="0" err="1" smtClean="0"/>
              <a:t>subtransient</a:t>
            </a:r>
            <a:r>
              <a:rPr lang="en-US" dirty="0" smtClean="0"/>
              <a:t> models</a:t>
            </a:r>
          </a:p>
          <a:p>
            <a:r>
              <a:rPr lang="en-US" dirty="0" smtClean="0"/>
              <a:t>Initialization is as before, which gives the </a:t>
            </a:r>
            <a:r>
              <a:rPr lang="en-US" dirty="0" smtClean="0">
                <a:latin typeface="Symbol" panose="05050102010706020507" pitchFamily="18" charset="2"/>
              </a:rPr>
              <a:t>d</a:t>
            </a:r>
            <a:r>
              <a:rPr lang="en-US" dirty="0" smtClean="0"/>
              <a:t>'s and other state values</a:t>
            </a:r>
          </a:p>
          <a:p>
            <a:r>
              <a:rPr lang="en-US" dirty="0" smtClean="0"/>
              <a:t>Each time step is as before, except we use the </a:t>
            </a:r>
            <a:r>
              <a:rPr lang="en-US" dirty="0" smtClean="0">
                <a:latin typeface="Symbol" panose="05050102010706020507" pitchFamily="18" charset="2"/>
              </a:rPr>
              <a:t>d</a:t>
            </a:r>
            <a:r>
              <a:rPr lang="en-US" dirty="0" smtClean="0"/>
              <a:t>'s for each generator to transfer values between the network reference frame and each machine's </a:t>
            </a:r>
            <a:r>
              <a:rPr lang="en-US" dirty="0" err="1" smtClean="0"/>
              <a:t>dq</a:t>
            </a:r>
            <a:r>
              <a:rPr lang="en-US" dirty="0" smtClean="0"/>
              <a:t> reference frame</a:t>
            </a:r>
          </a:p>
          <a:p>
            <a:pPr lvl="1"/>
            <a:r>
              <a:rPr lang="en-US" dirty="0" smtClean="0"/>
              <a:t>The currents provide the coupling</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24</a:t>
            </a:fld>
            <a:endParaRPr lang="en-US" dirty="0"/>
          </a:p>
        </p:txBody>
      </p:sp>
    </p:spTree>
    <p:extLst>
      <p:ext uri="{BB962C8B-B14F-4D97-AF65-F5344CB8AC3E}">
        <p14:creationId xmlns:p14="http://schemas.microsoft.com/office/powerpoint/2010/main" val="3337849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a:t>
            </a:r>
            <a:r>
              <a:rPr lang="en-US" dirty="0" smtClean="0"/>
              <a:t>Example with Two GENROU Machine Models</a:t>
            </a:r>
            <a:endParaRPr lang="en-US" dirty="0"/>
          </a:p>
        </p:txBody>
      </p:sp>
      <p:sp>
        <p:nvSpPr>
          <p:cNvPr id="3" name="Content Placeholder 2"/>
          <p:cNvSpPr>
            <a:spLocks noGrp="1"/>
          </p:cNvSpPr>
          <p:nvPr>
            <p:ph idx="1"/>
          </p:nvPr>
        </p:nvSpPr>
        <p:spPr/>
        <p:txBody>
          <a:bodyPr/>
          <a:lstStyle/>
          <a:p>
            <a:r>
              <a:rPr lang="en-US" dirty="0" smtClean="0"/>
              <a:t>Use the same system as before, except with we'll model both generators using GENROUs</a:t>
            </a:r>
          </a:p>
          <a:p>
            <a:pPr lvl="1"/>
            <a:r>
              <a:rPr lang="en-US" dirty="0" smtClean="0"/>
              <a:t>For simplicity we'll make both generators identical except set H</a:t>
            </a:r>
            <a:r>
              <a:rPr lang="en-US" baseline="-25000" dirty="0" smtClean="0"/>
              <a:t>1</a:t>
            </a:r>
            <a:r>
              <a:rPr lang="en-US" dirty="0" smtClean="0"/>
              <a:t>=3, H</a:t>
            </a:r>
            <a:r>
              <a:rPr lang="en-US" baseline="-25000" dirty="0" smtClean="0"/>
              <a:t>2</a:t>
            </a:r>
            <a:r>
              <a:rPr lang="en-US" dirty="0" smtClean="0"/>
              <a:t>=6; other values are </a:t>
            </a:r>
            <a:r>
              <a:rPr lang="en-US" dirty="0" err="1" smtClean="0"/>
              <a:t>X</a:t>
            </a:r>
            <a:r>
              <a:rPr lang="en-US" baseline="-25000" dirty="0" err="1" smtClean="0"/>
              <a:t>d</a:t>
            </a:r>
            <a:r>
              <a:rPr lang="en-US" dirty="0" smtClean="0"/>
              <a:t>=2.1, </a:t>
            </a:r>
            <a:r>
              <a:rPr lang="en-US" dirty="0" err="1" smtClean="0"/>
              <a:t>X</a:t>
            </a:r>
            <a:r>
              <a:rPr lang="en-US" baseline="-25000" dirty="0" err="1" smtClean="0"/>
              <a:t>q</a:t>
            </a:r>
            <a:r>
              <a:rPr lang="en-US" dirty="0" smtClean="0"/>
              <a:t>=0.5, </a:t>
            </a:r>
            <a:r>
              <a:rPr lang="en-US" dirty="0" err="1" smtClean="0"/>
              <a:t>X'</a:t>
            </a:r>
            <a:r>
              <a:rPr lang="en-US" baseline="-25000" dirty="0" err="1" smtClean="0"/>
              <a:t>d</a:t>
            </a:r>
            <a:r>
              <a:rPr lang="en-US" dirty="0" smtClean="0"/>
              <a:t>=0.2, </a:t>
            </a:r>
            <a:r>
              <a:rPr lang="en-US" dirty="0" err="1" smtClean="0"/>
              <a:t>X'</a:t>
            </a:r>
            <a:r>
              <a:rPr lang="en-US" baseline="-25000" dirty="0" err="1" smtClean="0"/>
              <a:t>q</a:t>
            </a:r>
            <a:r>
              <a:rPr lang="en-US" dirty="0" smtClean="0"/>
              <a:t>=0.5, </a:t>
            </a:r>
            <a:r>
              <a:rPr lang="en-US" dirty="0" err="1" smtClean="0"/>
              <a:t>X"</a:t>
            </a:r>
            <a:r>
              <a:rPr lang="en-US" baseline="-25000" dirty="0" err="1" smtClean="0"/>
              <a:t>q</a:t>
            </a:r>
            <a:r>
              <a:rPr lang="en-US" dirty="0" smtClean="0"/>
              <a:t>=</a:t>
            </a:r>
            <a:r>
              <a:rPr lang="en-US" dirty="0" err="1" smtClean="0"/>
              <a:t>X"</a:t>
            </a:r>
            <a:r>
              <a:rPr lang="en-US" baseline="-25000" dirty="0" err="1" smtClean="0"/>
              <a:t>d</a:t>
            </a:r>
            <a:r>
              <a:rPr lang="en-US" dirty="0" smtClean="0"/>
              <a:t>=0.18, X</a:t>
            </a:r>
            <a:r>
              <a:rPr lang="en-US" baseline="-25000" dirty="0" smtClean="0"/>
              <a:t>l</a:t>
            </a:r>
            <a:r>
              <a:rPr lang="en-US" dirty="0" smtClean="0"/>
              <a:t>=0.15, </a:t>
            </a:r>
            <a:r>
              <a:rPr lang="en-US" dirty="0" err="1" smtClean="0"/>
              <a:t>T'</a:t>
            </a:r>
            <a:r>
              <a:rPr lang="en-US" baseline="-25000" dirty="0" err="1" smtClean="0"/>
              <a:t>do</a:t>
            </a:r>
            <a:r>
              <a:rPr lang="en-US" dirty="0" smtClean="0"/>
              <a:t> = 7.0, </a:t>
            </a:r>
            <a:r>
              <a:rPr lang="en-US" dirty="0" err="1" smtClean="0"/>
              <a:t>T'</a:t>
            </a:r>
            <a:r>
              <a:rPr lang="en-US" baseline="-25000" dirty="0" err="1" smtClean="0"/>
              <a:t>qo</a:t>
            </a:r>
            <a:r>
              <a:rPr lang="en-US" dirty="0" smtClean="0"/>
              <a:t>=0.75, </a:t>
            </a:r>
            <a:r>
              <a:rPr lang="en-US" dirty="0" err="1" smtClean="0"/>
              <a:t>T"</a:t>
            </a:r>
            <a:r>
              <a:rPr lang="en-US" baseline="-25000" dirty="0" err="1" smtClean="0"/>
              <a:t>do</a:t>
            </a:r>
            <a:r>
              <a:rPr lang="en-US" dirty="0" smtClean="0"/>
              <a:t>=0.035, </a:t>
            </a:r>
            <a:r>
              <a:rPr lang="en-US" dirty="0" err="1" smtClean="0"/>
              <a:t>T"</a:t>
            </a:r>
            <a:r>
              <a:rPr lang="en-US" baseline="-25000" dirty="0" err="1" smtClean="0"/>
              <a:t>qo</a:t>
            </a:r>
            <a:r>
              <a:rPr lang="en-US" dirty="0" smtClean="0"/>
              <a:t>=0.05; no saturation</a:t>
            </a:r>
          </a:p>
          <a:p>
            <a:pPr lvl="1"/>
            <a:r>
              <a:rPr lang="en-US" dirty="0" smtClean="0"/>
              <a:t>With no saturation the value of the </a:t>
            </a:r>
            <a:r>
              <a:rPr lang="en-US" dirty="0" smtClean="0">
                <a:latin typeface="Symbol" panose="05050102010706020507" pitchFamily="18" charset="2"/>
              </a:rPr>
              <a:t>d</a:t>
            </a:r>
            <a:r>
              <a:rPr lang="en-US" dirty="0" smtClean="0"/>
              <a:t>'s are determined (as per Lecture 11) by solving</a:t>
            </a:r>
          </a:p>
          <a:p>
            <a:pPr lvl="1"/>
            <a:endParaRPr lang="en-US" dirty="0"/>
          </a:p>
          <a:p>
            <a:pPr lvl="1"/>
            <a:endParaRPr lang="en-US" dirty="0" smtClean="0"/>
          </a:p>
          <a:p>
            <a:pPr lvl="1"/>
            <a:r>
              <a:rPr lang="en-US" dirty="0" smtClean="0"/>
              <a:t>Hence for generator 1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69193989"/>
              </p:ext>
            </p:extLst>
          </p:nvPr>
        </p:nvGraphicFramePr>
        <p:xfrm>
          <a:off x="1752600" y="4724400"/>
          <a:ext cx="3276600" cy="571500"/>
        </p:xfrm>
        <a:graphic>
          <a:graphicData uri="http://schemas.openxmlformats.org/presentationml/2006/ole">
            <mc:AlternateContent xmlns:mc="http://schemas.openxmlformats.org/markup-compatibility/2006">
              <mc:Choice xmlns:v="urn:schemas-microsoft-com:vml" Requires="v">
                <p:oleObj spid="_x0000_s230426" name="Equation" r:id="rId3" imgW="1612900" imgH="279400" progId="Equation.DSMT4">
                  <p:embed/>
                </p:oleObj>
              </mc:Choice>
              <mc:Fallback>
                <p:oleObj name="Equation" r:id="rId3" imgW="1612900" imgH="279400" progId="Equation.DSMT4">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724400"/>
                        <a:ext cx="32766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68556828"/>
              </p:ext>
            </p:extLst>
          </p:nvPr>
        </p:nvGraphicFramePr>
        <p:xfrm>
          <a:off x="482600" y="5943600"/>
          <a:ext cx="8153400" cy="520700"/>
        </p:xfrm>
        <a:graphic>
          <a:graphicData uri="http://schemas.openxmlformats.org/presentationml/2006/ole">
            <mc:AlternateContent xmlns:mc="http://schemas.openxmlformats.org/markup-compatibility/2006">
              <mc:Choice xmlns:v="urn:schemas-microsoft-com:vml" Requires="v">
                <p:oleObj spid="_x0000_s230427" name="Equation" r:id="rId5" imgW="4012920" imgH="253800" progId="Equation.DSMT4">
                  <p:embed/>
                </p:oleObj>
              </mc:Choice>
              <mc:Fallback>
                <p:oleObj name="Equation" r:id="rId5" imgW="4012920" imgH="253800" progId="Equation.DSMT4">
                  <p:embed/>
                  <p:pic>
                    <p:nvPicPr>
                      <p:cNvPr id="6" name="Object 5"/>
                      <p:cNvPicPr>
                        <a:picLocks noChangeAspect="1" noChangeArrowheads="1"/>
                      </p:cNvPicPr>
                      <p:nvPr/>
                    </p:nvPicPr>
                    <p:blipFill>
                      <a:blip r:embed="rId6"/>
                      <a:srcRect/>
                      <a:stretch>
                        <a:fillRect/>
                      </a:stretch>
                    </p:blipFill>
                    <p:spPr bwMode="auto">
                      <a:xfrm>
                        <a:off x="482600" y="5943600"/>
                        <a:ext cx="8153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58543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GENROU Block Diagram</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26</a:t>
            </a:fld>
            <a:endParaRPr lang="en-US" dirty="0"/>
          </a:p>
        </p:txBody>
      </p:sp>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071" t="16652" r="25744" b="3667"/>
          <a:stretch/>
        </p:blipFill>
        <p:spPr bwMode="auto">
          <a:xfrm>
            <a:off x="609600" y="1219198"/>
            <a:ext cx="5791200" cy="5536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657959" y="1371600"/>
            <a:ext cx="500458" cy="400110"/>
          </a:xfrm>
          <a:prstGeom prst="rect">
            <a:avLst/>
          </a:prstGeom>
          <a:solidFill>
            <a:schemeClr val="accent1"/>
          </a:solidFill>
        </p:spPr>
        <p:txBody>
          <a:bodyPr wrap="none" rtlCol="0">
            <a:spAutoFit/>
          </a:bodyPr>
          <a:lstStyle/>
          <a:p>
            <a:r>
              <a:rPr lang="en-US" sz="2000" dirty="0" err="1" smtClean="0"/>
              <a:t>E'</a:t>
            </a:r>
            <a:r>
              <a:rPr lang="en-US" sz="2000" baseline="-25000" dirty="0" err="1" smtClean="0"/>
              <a:t>q</a:t>
            </a:r>
            <a:endParaRPr lang="en-US" sz="2000" baseline="-25000" dirty="0"/>
          </a:p>
        </p:txBody>
      </p:sp>
      <p:sp>
        <p:nvSpPr>
          <p:cNvPr id="7" name="TextBox 6"/>
          <p:cNvSpPr txBox="1"/>
          <p:nvPr/>
        </p:nvSpPr>
        <p:spPr>
          <a:xfrm>
            <a:off x="2177511" y="6172200"/>
            <a:ext cx="500458" cy="400110"/>
          </a:xfrm>
          <a:prstGeom prst="rect">
            <a:avLst/>
          </a:prstGeom>
          <a:solidFill>
            <a:schemeClr val="accent1"/>
          </a:solidFill>
        </p:spPr>
        <p:txBody>
          <a:bodyPr wrap="none" rtlCol="0">
            <a:spAutoFit/>
          </a:bodyPr>
          <a:lstStyle/>
          <a:p>
            <a:r>
              <a:rPr lang="en-US" sz="2000" dirty="0" err="1" smtClean="0"/>
              <a:t>E'</a:t>
            </a:r>
            <a:r>
              <a:rPr lang="en-US" sz="2000" baseline="-25000" dirty="0" err="1"/>
              <a:t>d</a:t>
            </a:r>
            <a:endParaRPr lang="en-US" sz="2000" baseline="-25000" dirty="0"/>
          </a:p>
        </p:txBody>
      </p:sp>
    </p:spTree>
    <p:extLst>
      <p:ext uri="{BB962C8B-B14F-4D97-AF65-F5344CB8AC3E}">
        <p14:creationId xmlns:p14="http://schemas.microsoft.com/office/powerpoint/2010/main" val="12918132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Bus Example with Two GENROU Machine Models</a:t>
            </a:r>
          </a:p>
        </p:txBody>
      </p:sp>
      <p:sp>
        <p:nvSpPr>
          <p:cNvPr id="3" name="Content Placeholder 2"/>
          <p:cNvSpPr>
            <a:spLocks noGrp="1"/>
          </p:cNvSpPr>
          <p:nvPr>
            <p:ph idx="1"/>
          </p:nvPr>
        </p:nvSpPr>
        <p:spPr>
          <a:xfrm>
            <a:off x="365760" y="1280160"/>
            <a:ext cx="8535987" cy="1082040"/>
          </a:xfrm>
        </p:spPr>
        <p:txBody>
          <a:bodyPr/>
          <a:lstStyle/>
          <a:p>
            <a:r>
              <a:rPr lang="en-US" dirty="0" smtClean="0"/>
              <a:t>Using the approach from Lecture 11 the initial state vector is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94082607"/>
              </p:ext>
            </p:extLst>
          </p:nvPr>
        </p:nvGraphicFramePr>
        <p:xfrm>
          <a:off x="1682750" y="1905000"/>
          <a:ext cx="2808288" cy="4672013"/>
        </p:xfrm>
        <a:graphic>
          <a:graphicData uri="http://schemas.openxmlformats.org/presentationml/2006/ole">
            <mc:AlternateContent xmlns:mc="http://schemas.openxmlformats.org/markup-compatibility/2006">
              <mc:Choice xmlns:v="urn:schemas-microsoft-com:vml" Requires="v">
                <p:oleObj spid="_x0000_s231438" name="Equation" r:id="rId3" imgW="1663560" imgH="2768400" progId="Equation.DSMT4">
                  <p:embed/>
                </p:oleObj>
              </mc:Choice>
              <mc:Fallback>
                <p:oleObj name="Equation" r:id="rId3" imgW="1663560" imgH="2768400" progId="Equation.DSMT4">
                  <p:embed/>
                  <p:pic>
                    <p:nvPicPr>
                      <p:cNvPr id="5" name="Object 4"/>
                      <p:cNvPicPr/>
                      <p:nvPr/>
                    </p:nvPicPr>
                    <p:blipFill>
                      <a:blip r:embed="rId4"/>
                      <a:stretch>
                        <a:fillRect/>
                      </a:stretch>
                    </p:blipFill>
                    <p:spPr>
                      <a:xfrm>
                        <a:off x="1682750" y="1905000"/>
                        <a:ext cx="2808288" cy="4672013"/>
                      </a:xfrm>
                      <a:prstGeom prst="rect">
                        <a:avLst/>
                      </a:prstGeom>
                    </p:spPr>
                  </p:pic>
                </p:oleObj>
              </mc:Fallback>
            </mc:AlternateContent>
          </a:graphicData>
        </a:graphic>
      </p:graphicFrame>
      <p:sp>
        <p:nvSpPr>
          <p:cNvPr id="6" name="TextBox 5"/>
          <p:cNvSpPr txBox="1"/>
          <p:nvPr/>
        </p:nvSpPr>
        <p:spPr>
          <a:xfrm>
            <a:off x="4953000" y="1828800"/>
            <a:ext cx="3441968" cy="1569660"/>
          </a:xfrm>
          <a:prstGeom prst="rect">
            <a:avLst/>
          </a:prstGeom>
          <a:solidFill>
            <a:schemeClr val="accent1"/>
          </a:solidFill>
        </p:spPr>
        <p:txBody>
          <a:bodyPr wrap="square" rtlCol="0">
            <a:spAutoFit/>
          </a:bodyPr>
          <a:lstStyle/>
          <a:p>
            <a:r>
              <a:rPr lang="en-US" dirty="0" smtClean="0"/>
              <a:t>Note that this is a salient pole machine with </a:t>
            </a:r>
            <a:r>
              <a:rPr lang="en-US" dirty="0" err="1" smtClean="0"/>
              <a:t>X'</a:t>
            </a:r>
            <a:r>
              <a:rPr lang="en-US" baseline="-25000" dirty="0" err="1" smtClean="0"/>
              <a:t>q</a:t>
            </a:r>
            <a:r>
              <a:rPr lang="en-US" dirty="0" smtClean="0"/>
              <a:t>=</a:t>
            </a:r>
            <a:r>
              <a:rPr lang="en-US" dirty="0" err="1" smtClean="0"/>
              <a:t>X</a:t>
            </a:r>
            <a:r>
              <a:rPr lang="en-US" baseline="-25000" dirty="0" err="1" smtClean="0"/>
              <a:t>q</a:t>
            </a:r>
            <a:r>
              <a:rPr lang="en-US" dirty="0" smtClean="0"/>
              <a:t>; hence </a:t>
            </a:r>
            <a:r>
              <a:rPr lang="en-US" dirty="0" err="1" smtClean="0"/>
              <a:t>E'</a:t>
            </a:r>
            <a:r>
              <a:rPr lang="en-US" baseline="-25000" dirty="0" err="1" smtClean="0"/>
              <a:t>d</a:t>
            </a:r>
            <a:r>
              <a:rPr lang="en-US" dirty="0" smtClean="0"/>
              <a:t> will always be zero </a:t>
            </a:r>
            <a:endParaRPr lang="en-US" dirty="0"/>
          </a:p>
        </p:txBody>
      </p:sp>
      <p:sp>
        <p:nvSpPr>
          <p:cNvPr id="7" name="TextBox 6"/>
          <p:cNvSpPr txBox="1"/>
          <p:nvPr/>
        </p:nvSpPr>
        <p:spPr>
          <a:xfrm>
            <a:off x="5042596" y="3581400"/>
            <a:ext cx="3624710" cy="1569660"/>
          </a:xfrm>
          <a:prstGeom prst="rect">
            <a:avLst/>
          </a:prstGeom>
          <a:solidFill>
            <a:schemeClr val="accent1"/>
          </a:solidFill>
        </p:spPr>
        <p:txBody>
          <a:bodyPr wrap="none" rtlCol="0">
            <a:spAutoFit/>
          </a:bodyPr>
          <a:lstStyle/>
          <a:p>
            <a:r>
              <a:rPr lang="en-US" dirty="0" smtClean="0"/>
              <a:t>The initial currents in the </a:t>
            </a:r>
            <a:br>
              <a:rPr lang="en-US" dirty="0" smtClean="0"/>
            </a:br>
            <a:r>
              <a:rPr lang="en-US" dirty="0" err="1" smtClean="0"/>
              <a:t>dq</a:t>
            </a:r>
            <a:r>
              <a:rPr lang="en-US" dirty="0" smtClean="0"/>
              <a:t> reference frame are </a:t>
            </a:r>
            <a:br>
              <a:rPr lang="en-US" dirty="0" smtClean="0"/>
            </a:br>
            <a:r>
              <a:rPr lang="en-US" dirty="0" smtClean="0"/>
              <a:t>I</a:t>
            </a:r>
            <a:r>
              <a:rPr lang="en-US" baseline="-25000" dirty="0" smtClean="0"/>
              <a:t>d1</a:t>
            </a:r>
            <a:r>
              <a:rPr lang="en-US" dirty="0" smtClean="0"/>
              <a:t>=0.7872, I</a:t>
            </a:r>
            <a:r>
              <a:rPr lang="en-US" baseline="-25000" dirty="0" smtClean="0"/>
              <a:t>q1</a:t>
            </a:r>
            <a:r>
              <a:rPr lang="en-US" dirty="0" smtClean="0"/>
              <a:t>=0.6988,</a:t>
            </a:r>
            <a:br>
              <a:rPr lang="en-US" dirty="0" smtClean="0"/>
            </a:br>
            <a:r>
              <a:rPr lang="en-US" dirty="0" smtClean="0"/>
              <a:t>I</a:t>
            </a:r>
            <a:r>
              <a:rPr lang="en-US" baseline="-25000" dirty="0" smtClean="0"/>
              <a:t>d2</a:t>
            </a:r>
            <a:r>
              <a:rPr lang="en-US" dirty="0" smtClean="0"/>
              <a:t>=0.2314, I</a:t>
            </a:r>
            <a:r>
              <a:rPr lang="en-US" baseline="-25000" dirty="0" smtClean="0"/>
              <a:t>q2</a:t>
            </a:r>
            <a:r>
              <a:rPr lang="en-US" dirty="0" smtClean="0"/>
              <a:t>=-1.0269</a:t>
            </a:r>
            <a:endParaRPr lang="en-US" dirty="0"/>
          </a:p>
        </p:txBody>
      </p:sp>
      <p:sp>
        <p:nvSpPr>
          <p:cNvPr id="8" name="TextBox 7"/>
          <p:cNvSpPr txBox="1"/>
          <p:nvPr/>
        </p:nvSpPr>
        <p:spPr>
          <a:xfrm>
            <a:off x="4724400" y="5334000"/>
            <a:ext cx="4249881" cy="830997"/>
          </a:xfrm>
          <a:prstGeom prst="rect">
            <a:avLst/>
          </a:prstGeom>
          <a:solidFill>
            <a:schemeClr val="accent1"/>
          </a:solidFill>
        </p:spPr>
        <p:txBody>
          <a:bodyPr wrap="none" rtlCol="0">
            <a:spAutoFit/>
          </a:bodyPr>
          <a:lstStyle/>
          <a:p>
            <a:r>
              <a:rPr lang="en-US" dirty="0" smtClean="0"/>
              <a:t>Initial values of </a:t>
            </a:r>
            <a:r>
              <a:rPr lang="en-US" dirty="0" smtClean="0">
                <a:sym typeface="Symbol"/>
              </a:rPr>
              <a:t>"</a:t>
            </a:r>
            <a:r>
              <a:rPr lang="en-US" baseline="-25000" dirty="0" smtClean="0">
                <a:sym typeface="Symbol"/>
              </a:rPr>
              <a:t>q1</a:t>
            </a:r>
            <a:r>
              <a:rPr lang="en-US" dirty="0" smtClean="0">
                <a:sym typeface="Symbol"/>
              </a:rPr>
              <a:t>= -0.2236,</a:t>
            </a:r>
            <a:br>
              <a:rPr lang="en-US" dirty="0" smtClean="0">
                <a:sym typeface="Symbol"/>
              </a:rPr>
            </a:br>
            <a:r>
              <a:rPr lang="en-US" dirty="0" smtClean="0">
                <a:sym typeface="Symbol"/>
              </a:rPr>
              <a:t>and </a:t>
            </a:r>
            <a:r>
              <a:rPr lang="en-US" dirty="0">
                <a:sym typeface="Symbol"/>
              </a:rPr>
              <a:t></a:t>
            </a:r>
            <a:r>
              <a:rPr lang="en-US" dirty="0" smtClean="0">
                <a:sym typeface="Symbol"/>
              </a:rPr>
              <a:t>"</a:t>
            </a:r>
            <a:r>
              <a:rPr lang="en-US" baseline="-25000" dirty="0">
                <a:sym typeface="Symbol"/>
              </a:rPr>
              <a:t>d</a:t>
            </a:r>
            <a:r>
              <a:rPr lang="en-US" baseline="-25000" dirty="0" smtClean="0">
                <a:sym typeface="Symbol"/>
              </a:rPr>
              <a:t>1</a:t>
            </a:r>
            <a:r>
              <a:rPr lang="en-US" dirty="0" smtClean="0">
                <a:sym typeface="Symbol"/>
              </a:rPr>
              <a:t> = 1.179</a:t>
            </a:r>
            <a:endParaRPr lang="en-US" dirty="0">
              <a:latin typeface="Symbol" panose="05050102010706020507" pitchFamily="18" charset="2"/>
            </a:endParaRPr>
          </a:p>
        </p:txBody>
      </p:sp>
    </p:spTree>
    <p:extLst>
      <p:ext uri="{BB962C8B-B14F-4D97-AF65-F5344CB8AC3E}">
        <p14:creationId xmlns:p14="http://schemas.microsoft.com/office/powerpoint/2010/main" val="3435381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762000"/>
          </a:xfrm>
        </p:spPr>
        <p:txBody>
          <a:bodyPr/>
          <a:lstStyle/>
          <a:p>
            <a:r>
              <a:rPr lang="en-US" dirty="0" err="1" smtClean="0"/>
              <a:t>PowerWorld</a:t>
            </a:r>
            <a:r>
              <a:rPr lang="en-US" dirty="0" smtClean="0"/>
              <a:t> GENROU Initial States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28</a:t>
            </a:fld>
            <a:endParaRPr lang="en-US" dirty="0"/>
          </a:p>
        </p:txBody>
      </p:sp>
      <p:pic>
        <p:nvPicPr>
          <p:cNvPr id="6" name="Picture 5"/>
          <p:cNvPicPr>
            <a:picLocks noChangeAspect="1"/>
          </p:cNvPicPr>
          <p:nvPr/>
        </p:nvPicPr>
        <p:blipFill rotWithShape="1">
          <a:blip r:embed="rId2"/>
          <a:srcRect l="-2" t="3" r="49656" b="51665"/>
          <a:stretch/>
        </p:blipFill>
        <p:spPr>
          <a:xfrm>
            <a:off x="457200" y="1371600"/>
            <a:ext cx="7924800" cy="4596384"/>
          </a:xfrm>
          <a:prstGeom prst="rect">
            <a:avLst/>
          </a:prstGeom>
        </p:spPr>
      </p:pic>
    </p:spTree>
    <p:extLst>
      <p:ext uri="{BB962C8B-B14F-4D97-AF65-F5344CB8AC3E}">
        <p14:creationId xmlns:p14="http://schemas.microsoft.com/office/powerpoint/2010/main" val="75602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with Euler's</a:t>
            </a:r>
            <a:endParaRPr lang="en-US" dirty="0"/>
          </a:p>
        </p:txBody>
      </p:sp>
      <p:sp>
        <p:nvSpPr>
          <p:cNvPr id="3" name="Content Placeholder 2"/>
          <p:cNvSpPr>
            <a:spLocks noGrp="1"/>
          </p:cNvSpPr>
          <p:nvPr>
            <p:ph idx="1"/>
          </p:nvPr>
        </p:nvSpPr>
        <p:spPr/>
        <p:txBody>
          <a:bodyPr/>
          <a:lstStyle/>
          <a:p>
            <a:r>
              <a:rPr lang="en-US" dirty="0" smtClean="0"/>
              <a:t>We'll again solve with Euler's, except with </a:t>
            </a:r>
            <a:r>
              <a:rPr lang="en-US" dirty="0" smtClean="0">
                <a:latin typeface="Symbol" panose="05050102010706020507" pitchFamily="18" charset="2"/>
              </a:rPr>
              <a:t>D</a:t>
            </a:r>
            <a:r>
              <a:rPr lang="en-US" dirty="0" smtClean="0"/>
              <a:t>t set now to 0.01 seconds (because now we have a </a:t>
            </a:r>
            <a:r>
              <a:rPr lang="en-US" dirty="0" err="1" smtClean="0"/>
              <a:t>subtransient</a:t>
            </a:r>
            <a:r>
              <a:rPr lang="en-US" dirty="0" smtClean="0"/>
              <a:t> model with faster dynamics)</a:t>
            </a:r>
          </a:p>
          <a:p>
            <a:pPr lvl="1"/>
            <a:r>
              <a:rPr lang="en-US" dirty="0" smtClean="0"/>
              <a:t>We'll also clear the fault at t=0.05 seconds</a:t>
            </a:r>
          </a:p>
          <a:p>
            <a:r>
              <a:rPr lang="en-US" dirty="0" smtClean="0"/>
              <a:t>For the more accurate </a:t>
            </a:r>
            <a:r>
              <a:rPr lang="en-US" dirty="0" err="1" smtClean="0"/>
              <a:t>subtransient</a:t>
            </a:r>
            <a:r>
              <a:rPr lang="en-US" dirty="0" smtClean="0"/>
              <a:t> models the swing equation is written in terms of the torques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48750059"/>
              </p:ext>
            </p:extLst>
          </p:nvPr>
        </p:nvGraphicFramePr>
        <p:xfrm>
          <a:off x="685800" y="4114800"/>
          <a:ext cx="5873750" cy="2409825"/>
        </p:xfrm>
        <a:graphic>
          <a:graphicData uri="http://schemas.openxmlformats.org/presentationml/2006/ole">
            <mc:AlternateContent xmlns:mc="http://schemas.openxmlformats.org/markup-compatibility/2006">
              <mc:Choice xmlns:v="urn:schemas-microsoft-com:vml" Requires="v">
                <p:oleObj spid="_x0000_s232462" name="Equation" r:id="rId3" imgW="2692080" imgH="1104840" progId="Equation.DSMT4">
                  <p:embed/>
                </p:oleObj>
              </mc:Choice>
              <mc:Fallback>
                <p:oleObj name="Equation" r:id="rId3" imgW="2692080" imgH="1104840" progId="Equation.DSMT4">
                  <p:embed/>
                  <p:pic>
                    <p:nvPicPr>
                      <p:cNvPr id="5" name="Object 4"/>
                      <p:cNvPicPr>
                        <a:picLocks noChangeAspect="1" noChangeArrowheads="1"/>
                      </p:cNvPicPr>
                      <p:nvPr/>
                    </p:nvPicPr>
                    <p:blipFill>
                      <a:blip r:embed="rId4"/>
                      <a:srcRect/>
                      <a:stretch>
                        <a:fillRect/>
                      </a:stretch>
                    </p:blipFill>
                    <p:spPr bwMode="auto">
                      <a:xfrm>
                        <a:off x="685800" y="4114800"/>
                        <a:ext cx="587375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629400" y="4181959"/>
            <a:ext cx="2375971" cy="1938992"/>
          </a:xfrm>
          <a:prstGeom prst="rect">
            <a:avLst/>
          </a:prstGeom>
          <a:solidFill>
            <a:schemeClr val="accent1"/>
          </a:solidFill>
        </p:spPr>
        <p:txBody>
          <a:bodyPr wrap="none" rtlCol="0">
            <a:spAutoFit/>
          </a:bodyPr>
          <a:lstStyle/>
          <a:p>
            <a:r>
              <a:rPr lang="en-US" dirty="0" smtClean="0"/>
              <a:t>Other equations</a:t>
            </a:r>
            <a:br>
              <a:rPr lang="en-US" dirty="0" smtClean="0"/>
            </a:br>
            <a:r>
              <a:rPr lang="en-US" dirty="0" smtClean="0"/>
              <a:t>are solved </a:t>
            </a:r>
            <a:br>
              <a:rPr lang="en-US" dirty="0" smtClean="0"/>
            </a:br>
            <a:r>
              <a:rPr lang="en-US" dirty="0" smtClean="0"/>
              <a:t>based upon</a:t>
            </a:r>
            <a:br>
              <a:rPr lang="en-US" dirty="0" smtClean="0"/>
            </a:br>
            <a:r>
              <a:rPr lang="en-US" dirty="0" smtClean="0"/>
              <a:t>the block </a:t>
            </a:r>
            <a:br>
              <a:rPr lang="en-US" dirty="0" smtClean="0"/>
            </a:br>
            <a:r>
              <a:rPr lang="en-US" dirty="0" smtClean="0"/>
              <a:t>diagram</a:t>
            </a:r>
            <a:endParaRPr lang="en-US" dirty="0"/>
          </a:p>
        </p:txBody>
      </p:sp>
    </p:spTree>
    <p:extLst>
      <p:ext uri="{BB962C8B-B14F-4D97-AF65-F5344CB8AC3E}">
        <p14:creationId xmlns:p14="http://schemas.microsoft.com/office/powerpoint/2010/main" val="527378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Network Equations</a:t>
            </a:r>
            <a:endParaRPr lang="en-US" dirty="0"/>
          </a:p>
        </p:txBody>
      </p:sp>
      <p:sp>
        <p:nvSpPr>
          <p:cNvPr id="3" name="Content Placeholder 2"/>
          <p:cNvSpPr>
            <a:spLocks noGrp="1"/>
          </p:cNvSpPr>
          <p:nvPr>
            <p:ph idx="1"/>
          </p:nvPr>
        </p:nvSpPr>
        <p:spPr>
          <a:xfrm>
            <a:off x="365760" y="1280160"/>
            <a:ext cx="8778240" cy="4114800"/>
          </a:xfrm>
        </p:spPr>
        <p:txBody>
          <a:bodyPr/>
          <a:lstStyle/>
          <a:p>
            <a:r>
              <a:rPr lang="en-US" dirty="0"/>
              <a:t>P</a:t>
            </a:r>
            <a:r>
              <a:rPr lang="en-US" dirty="0" smtClean="0"/>
              <a:t>revious slides with the network equations embedded in the differential equations were a special case</a:t>
            </a:r>
          </a:p>
          <a:p>
            <a:r>
              <a:rPr lang="en-US" dirty="0" smtClean="0"/>
              <a:t>In general with the explicit approach we'll be alternating between solving the differential equations and solving the algebraic equations</a:t>
            </a:r>
          </a:p>
          <a:p>
            <a:r>
              <a:rPr lang="en-US" dirty="0" smtClean="0"/>
              <a:t>Voltages and currents in the network reference frame can be expressed using either polar or rectangular coordinates</a:t>
            </a:r>
          </a:p>
          <a:p>
            <a:r>
              <a:rPr lang="en-US" dirty="0" smtClean="0"/>
              <a:t>In rectangular with the book's notation we have</a:t>
            </a:r>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976589243"/>
              </p:ext>
            </p:extLst>
          </p:nvPr>
        </p:nvGraphicFramePr>
        <p:xfrm>
          <a:off x="838200" y="5562600"/>
          <a:ext cx="4160838" cy="563563"/>
        </p:xfrm>
        <a:graphic>
          <a:graphicData uri="http://schemas.openxmlformats.org/presentationml/2006/ole">
            <mc:AlternateContent xmlns:mc="http://schemas.openxmlformats.org/markup-compatibility/2006">
              <mc:Choice xmlns:v="urn:schemas-microsoft-com:vml" Requires="v">
                <p:oleObj spid="_x0000_s217112" name="Equation" r:id="rId3" imgW="1866600" imgH="253800" progId="Equation.DSMT4">
                  <p:embed/>
                </p:oleObj>
              </mc:Choice>
              <mc:Fallback>
                <p:oleObj name="Equation" r:id="rId3" imgW="1866600" imgH="253800" progId="Equation.DSMT4">
                  <p:embed/>
                  <p:pic>
                    <p:nvPicPr>
                      <p:cNvPr id="0" name=""/>
                      <p:cNvPicPr>
                        <a:picLocks noChangeAspect="1" noChangeArrowheads="1"/>
                      </p:cNvPicPr>
                      <p:nvPr/>
                    </p:nvPicPr>
                    <p:blipFill>
                      <a:blip r:embed="rId4"/>
                      <a:srcRect/>
                      <a:stretch>
                        <a:fillRect/>
                      </a:stretch>
                    </p:blipFill>
                    <p:spPr bwMode="auto">
                      <a:xfrm>
                        <a:off x="838200" y="5562600"/>
                        <a:ext cx="416083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02280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Norton Equivalent Current Injections</a:t>
            </a:r>
            <a:endParaRPr lang="en-US" dirty="0"/>
          </a:p>
        </p:txBody>
      </p:sp>
      <p:sp>
        <p:nvSpPr>
          <p:cNvPr id="3" name="Content Placeholder 2"/>
          <p:cNvSpPr>
            <a:spLocks noGrp="1"/>
          </p:cNvSpPr>
          <p:nvPr>
            <p:ph idx="1"/>
          </p:nvPr>
        </p:nvSpPr>
        <p:spPr>
          <a:xfrm>
            <a:off x="365760" y="1280160"/>
            <a:ext cx="8535987" cy="1005840"/>
          </a:xfrm>
        </p:spPr>
        <p:txBody>
          <a:bodyPr/>
          <a:lstStyle/>
          <a:p>
            <a:r>
              <a:rPr lang="en-US" dirty="0" smtClean="0"/>
              <a:t>The initial Norton equivalent current injections on the </a:t>
            </a:r>
            <a:r>
              <a:rPr lang="en-US" dirty="0" err="1" smtClean="0"/>
              <a:t>dq</a:t>
            </a:r>
            <a:r>
              <a:rPr lang="en-US" dirty="0" smtClean="0"/>
              <a:t> base for each machine are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18954736"/>
              </p:ext>
            </p:extLst>
          </p:nvPr>
        </p:nvGraphicFramePr>
        <p:xfrm>
          <a:off x="533400" y="2411413"/>
          <a:ext cx="7885113" cy="3243262"/>
        </p:xfrm>
        <a:graphic>
          <a:graphicData uri="http://schemas.openxmlformats.org/presentationml/2006/ole">
            <mc:AlternateContent xmlns:mc="http://schemas.openxmlformats.org/markup-compatibility/2006">
              <mc:Choice xmlns:v="urn:schemas-microsoft-com:vml" Requires="v">
                <p:oleObj spid="_x0000_s233486" name="Equation" r:id="rId3" imgW="3568680" imgH="1485720" progId="Equation.DSMT4">
                  <p:embed/>
                </p:oleObj>
              </mc:Choice>
              <mc:Fallback>
                <p:oleObj name="Equation" r:id="rId3" imgW="3568680" imgH="1485720" progId="Equation.DSMT4">
                  <p:embed/>
                  <p:pic>
                    <p:nvPicPr>
                      <p:cNvPr id="5" name="Object 4"/>
                      <p:cNvPicPr>
                        <a:picLocks noChangeAspect="1" noChangeArrowheads="1"/>
                      </p:cNvPicPr>
                      <p:nvPr/>
                    </p:nvPicPr>
                    <p:blipFill>
                      <a:blip r:embed="rId4"/>
                      <a:srcRect/>
                      <a:stretch>
                        <a:fillRect/>
                      </a:stretch>
                    </p:blipFill>
                    <p:spPr bwMode="auto">
                      <a:xfrm>
                        <a:off x="533400" y="2411413"/>
                        <a:ext cx="7885113"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286942" y="3681314"/>
            <a:ext cx="3094117" cy="2308324"/>
          </a:xfrm>
          <a:prstGeom prst="rect">
            <a:avLst/>
          </a:prstGeom>
          <a:solidFill>
            <a:schemeClr val="accent1"/>
          </a:solidFill>
        </p:spPr>
        <p:txBody>
          <a:bodyPr wrap="none" rtlCol="0">
            <a:spAutoFit/>
          </a:bodyPr>
          <a:lstStyle/>
          <a:p>
            <a:r>
              <a:rPr lang="en-US" dirty="0" smtClean="0"/>
              <a:t>Recall the </a:t>
            </a:r>
            <a:r>
              <a:rPr lang="en-US" dirty="0" err="1" smtClean="0"/>
              <a:t>dq</a:t>
            </a:r>
            <a:r>
              <a:rPr lang="en-US" dirty="0" smtClean="0"/>
              <a:t> values </a:t>
            </a:r>
            <a:br>
              <a:rPr lang="en-US" dirty="0" smtClean="0"/>
            </a:br>
            <a:r>
              <a:rPr lang="en-US" dirty="0" smtClean="0"/>
              <a:t>are on the machine's</a:t>
            </a:r>
            <a:br>
              <a:rPr lang="en-US" dirty="0" smtClean="0"/>
            </a:br>
            <a:r>
              <a:rPr lang="en-US" dirty="0" smtClean="0"/>
              <a:t>reference frame and</a:t>
            </a:r>
            <a:br>
              <a:rPr lang="en-US" dirty="0" smtClean="0"/>
            </a:br>
            <a:r>
              <a:rPr lang="en-US" dirty="0" smtClean="0"/>
              <a:t>the DQ values are on</a:t>
            </a:r>
            <a:br>
              <a:rPr lang="en-US" dirty="0" smtClean="0"/>
            </a:br>
            <a:r>
              <a:rPr lang="en-US" dirty="0" smtClean="0"/>
              <a:t>the system reference</a:t>
            </a:r>
          </a:p>
          <a:p>
            <a:r>
              <a:rPr lang="en-US" dirty="0" smtClean="0"/>
              <a:t>frame</a:t>
            </a:r>
          </a:p>
        </p:txBody>
      </p:sp>
    </p:spTree>
    <p:extLst>
      <p:ext uri="{BB962C8B-B14F-4D97-AF65-F5344CB8AC3E}">
        <p14:creationId xmlns:p14="http://schemas.microsoft.com/office/powerpoint/2010/main" val="297502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between DQ and </a:t>
            </a:r>
            <a:r>
              <a:rPr lang="en-US" dirty="0" err="1" smtClean="0"/>
              <a:t>dq</a:t>
            </a:r>
            <a:endParaRPr lang="en-US" dirty="0"/>
          </a:p>
        </p:txBody>
      </p:sp>
      <p:sp>
        <p:nvSpPr>
          <p:cNvPr id="3" name="Content Placeholder 2"/>
          <p:cNvSpPr>
            <a:spLocks noGrp="1"/>
          </p:cNvSpPr>
          <p:nvPr>
            <p:ph idx="1"/>
          </p:nvPr>
        </p:nvSpPr>
        <p:spPr>
          <a:xfrm>
            <a:off x="365760" y="1280160"/>
            <a:ext cx="8535987" cy="777240"/>
          </a:xfrm>
        </p:spPr>
        <p:txBody>
          <a:bodyPr/>
          <a:lstStyle/>
          <a:p>
            <a:r>
              <a:rPr lang="en-US" dirty="0" smtClean="0"/>
              <a:t>Recall</a:t>
            </a:r>
          </a:p>
          <a:p>
            <a:endParaRPr lang="en-US" dirty="0"/>
          </a:p>
          <a:p>
            <a:endParaRPr lang="en-US" dirty="0" smtClean="0"/>
          </a:p>
          <a:p>
            <a:endParaRPr lang="en-US" dirty="0"/>
          </a:p>
          <a:p>
            <a:r>
              <a:rPr lang="en-US" dirty="0" smtClean="0"/>
              <a:t>And</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58694858"/>
              </p:ext>
            </p:extLst>
          </p:nvPr>
        </p:nvGraphicFramePr>
        <p:xfrm>
          <a:off x="1066800" y="1981200"/>
          <a:ext cx="3856037" cy="1028700"/>
        </p:xfrm>
        <a:graphic>
          <a:graphicData uri="http://schemas.openxmlformats.org/presentationml/2006/ole">
            <mc:AlternateContent xmlns:mc="http://schemas.openxmlformats.org/markup-compatibility/2006">
              <mc:Choice xmlns:v="urn:schemas-microsoft-com:vml" Requires="v">
                <p:oleObj spid="_x0000_s234522" name="Equation" r:id="rId3" imgW="1828800" imgH="482400" progId="Equation.DSMT4">
                  <p:embed/>
                </p:oleObj>
              </mc:Choice>
              <mc:Fallback>
                <p:oleObj name="Equation" r:id="rId3" imgW="1828800" imgH="482400" progId="Equation.DSMT4">
                  <p:embed/>
                  <p:pic>
                    <p:nvPicPr>
                      <p:cNvPr id="5" name="Object 4"/>
                      <p:cNvPicPr>
                        <a:picLocks noChangeAspect="1" noChangeArrowheads="1"/>
                      </p:cNvPicPr>
                      <p:nvPr/>
                    </p:nvPicPr>
                    <p:blipFill>
                      <a:blip r:embed="rId4"/>
                      <a:srcRect/>
                      <a:stretch>
                        <a:fillRect/>
                      </a:stretch>
                    </p:blipFill>
                    <p:spPr bwMode="auto">
                      <a:xfrm>
                        <a:off x="1066800" y="1981200"/>
                        <a:ext cx="38560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36608568"/>
              </p:ext>
            </p:extLst>
          </p:nvPr>
        </p:nvGraphicFramePr>
        <p:xfrm>
          <a:off x="1219200" y="4038600"/>
          <a:ext cx="3856038" cy="1028700"/>
        </p:xfrm>
        <a:graphic>
          <a:graphicData uri="http://schemas.openxmlformats.org/presentationml/2006/ole">
            <mc:AlternateContent xmlns:mc="http://schemas.openxmlformats.org/markup-compatibility/2006">
              <mc:Choice xmlns:v="urn:schemas-microsoft-com:vml" Requires="v">
                <p:oleObj spid="_x0000_s234523" name="Equation" r:id="rId5" imgW="1828800" imgH="482400" progId="Equation.DSMT4">
                  <p:embed/>
                </p:oleObj>
              </mc:Choice>
              <mc:Fallback>
                <p:oleObj name="Equation" r:id="rId5" imgW="1828800" imgH="482400" progId="Equation.DSMT4">
                  <p:embed/>
                  <p:pic>
                    <p:nvPicPr>
                      <p:cNvPr id="6" name="Object 5"/>
                      <p:cNvPicPr>
                        <a:picLocks noChangeAspect="1" noChangeArrowheads="1"/>
                      </p:cNvPicPr>
                      <p:nvPr/>
                    </p:nvPicPr>
                    <p:blipFill>
                      <a:blip r:embed="rId6"/>
                      <a:srcRect/>
                      <a:stretch>
                        <a:fillRect/>
                      </a:stretch>
                    </p:blipFill>
                    <p:spPr bwMode="auto">
                      <a:xfrm>
                        <a:off x="1219200" y="4038600"/>
                        <a:ext cx="38560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623877" y="2346960"/>
            <a:ext cx="3009157" cy="1938992"/>
          </a:xfrm>
          <a:prstGeom prst="rect">
            <a:avLst/>
          </a:prstGeom>
          <a:solidFill>
            <a:schemeClr val="accent1"/>
          </a:solidFill>
        </p:spPr>
        <p:txBody>
          <a:bodyPr wrap="none" rtlCol="0">
            <a:spAutoFit/>
          </a:bodyPr>
          <a:lstStyle/>
          <a:p>
            <a:r>
              <a:rPr lang="en-US" dirty="0" smtClean="0"/>
              <a:t>The currents provide</a:t>
            </a:r>
            <a:br>
              <a:rPr lang="en-US" dirty="0" smtClean="0"/>
            </a:br>
            <a:r>
              <a:rPr lang="en-US" dirty="0" smtClean="0"/>
              <a:t>the key coupling</a:t>
            </a:r>
            <a:br>
              <a:rPr lang="en-US" dirty="0" smtClean="0"/>
            </a:br>
            <a:r>
              <a:rPr lang="en-US" dirty="0" smtClean="0"/>
              <a:t>between the </a:t>
            </a:r>
            <a:br>
              <a:rPr lang="en-US" dirty="0" smtClean="0"/>
            </a:br>
            <a:r>
              <a:rPr lang="en-US" dirty="0" smtClean="0"/>
              <a:t>two reference</a:t>
            </a:r>
          </a:p>
          <a:p>
            <a:r>
              <a:rPr lang="en-US" dirty="0" smtClean="0"/>
              <a:t>frames</a:t>
            </a:r>
            <a:endParaRPr lang="en-US" dirty="0"/>
          </a:p>
        </p:txBody>
      </p:sp>
    </p:spTree>
    <p:extLst>
      <p:ext uri="{BB962C8B-B14F-4D97-AF65-F5344CB8AC3E}">
        <p14:creationId xmlns:p14="http://schemas.microsoft.com/office/powerpoint/2010/main" val="165901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Admittance Matrix</a:t>
            </a:r>
            <a:endParaRPr lang="en-US" dirty="0"/>
          </a:p>
        </p:txBody>
      </p:sp>
      <p:sp>
        <p:nvSpPr>
          <p:cNvPr id="3" name="Content Placeholder 2"/>
          <p:cNvSpPr>
            <a:spLocks noGrp="1"/>
          </p:cNvSpPr>
          <p:nvPr>
            <p:ph idx="1"/>
          </p:nvPr>
        </p:nvSpPr>
        <p:spPr>
          <a:xfrm>
            <a:off x="365760" y="1280160"/>
            <a:ext cx="8535987" cy="1539240"/>
          </a:xfrm>
        </p:spPr>
        <p:txBody>
          <a:bodyPr/>
          <a:lstStyle/>
          <a:p>
            <a:r>
              <a:rPr lang="en-US" dirty="0" smtClean="0"/>
              <a:t>The bus admittance matrix is as from before for the classical models, except the diagonal elements are augmented using</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882921171"/>
              </p:ext>
            </p:extLst>
          </p:nvPr>
        </p:nvGraphicFramePr>
        <p:xfrm>
          <a:off x="1133475" y="4191000"/>
          <a:ext cx="5672138" cy="1557338"/>
        </p:xfrm>
        <a:graphic>
          <a:graphicData uri="http://schemas.openxmlformats.org/presentationml/2006/ole">
            <mc:AlternateContent xmlns:mc="http://schemas.openxmlformats.org/markup-compatibility/2006">
              <mc:Choice xmlns:v="urn:schemas-microsoft-com:vml" Requires="v">
                <p:oleObj spid="_x0000_s235546" name="Equation" r:id="rId3" imgW="3238200" imgH="888840" progId="Equation.DSMT4">
                  <p:embed/>
                </p:oleObj>
              </mc:Choice>
              <mc:Fallback>
                <p:oleObj name="Equation" r:id="rId3" imgW="3238200" imgH="888840" progId="Equation.DSMT4">
                  <p:embed/>
                  <p:pic>
                    <p:nvPicPr>
                      <p:cNvPr id="6" name="Object 5"/>
                      <p:cNvPicPr>
                        <a:picLocks noChangeAspect="1" noChangeArrowheads="1"/>
                      </p:cNvPicPr>
                      <p:nvPr/>
                    </p:nvPicPr>
                    <p:blipFill>
                      <a:blip r:embed="rId4"/>
                      <a:srcRect/>
                      <a:stretch>
                        <a:fillRect/>
                      </a:stretch>
                    </p:blipFill>
                    <p:spPr bwMode="auto">
                      <a:xfrm>
                        <a:off x="1133475" y="4191000"/>
                        <a:ext cx="5672138"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22211277"/>
              </p:ext>
            </p:extLst>
          </p:nvPr>
        </p:nvGraphicFramePr>
        <p:xfrm>
          <a:off x="1066800" y="2743200"/>
          <a:ext cx="2286000" cy="1039091"/>
        </p:xfrm>
        <a:graphic>
          <a:graphicData uri="http://schemas.openxmlformats.org/presentationml/2006/ole">
            <mc:AlternateContent xmlns:mc="http://schemas.openxmlformats.org/markup-compatibility/2006">
              <mc:Choice xmlns:v="urn:schemas-microsoft-com:vml" Requires="v">
                <p:oleObj spid="_x0000_s235547" name="Equation" r:id="rId5" imgW="977760" imgH="444240" progId="Equation.DSMT4">
                  <p:embed/>
                </p:oleObj>
              </mc:Choice>
              <mc:Fallback>
                <p:oleObj name="Equation" r:id="rId5" imgW="977760" imgH="444240" progId="Equation.DSMT4">
                  <p:embed/>
                  <p:pic>
                    <p:nvPicPr>
                      <p:cNvPr id="7" name="Object 6"/>
                      <p:cNvPicPr>
                        <a:picLocks noChangeAspect="1" noChangeArrowheads="1"/>
                      </p:cNvPicPr>
                      <p:nvPr/>
                    </p:nvPicPr>
                    <p:blipFill>
                      <a:blip r:embed="rId6"/>
                      <a:srcRect/>
                      <a:stretch>
                        <a:fillRect/>
                      </a:stretch>
                    </p:blipFill>
                    <p:spPr bwMode="auto">
                      <a:xfrm>
                        <a:off x="1066800" y="2743200"/>
                        <a:ext cx="2286000" cy="103909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63760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Algebraic Solution Verification</a:t>
            </a:r>
            <a:endParaRPr lang="en-US" dirty="0"/>
          </a:p>
        </p:txBody>
      </p:sp>
      <p:sp>
        <p:nvSpPr>
          <p:cNvPr id="3" name="Content Placeholder 2"/>
          <p:cNvSpPr>
            <a:spLocks noGrp="1"/>
          </p:cNvSpPr>
          <p:nvPr>
            <p:ph idx="1"/>
          </p:nvPr>
        </p:nvSpPr>
        <p:spPr>
          <a:xfrm>
            <a:off x="365760" y="1280160"/>
            <a:ext cx="8535987" cy="1234440"/>
          </a:xfrm>
        </p:spPr>
        <p:txBody>
          <a:bodyPr/>
          <a:lstStyle/>
          <a:p>
            <a:r>
              <a:rPr lang="en-US" dirty="0" smtClean="0"/>
              <a:t>To check the values solve (in the network reference frame)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29957128"/>
              </p:ext>
            </p:extLst>
          </p:nvPr>
        </p:nvGraphicFramePr>
        <p:xfrm>
          <a:off x="538163" y="2305050"/>
          <a:ext cx="6623050" cy="2244725"/>
        </p:xfrm>
        <a:graphic>
          <a:graphicData uri="http://schemas.openxmlformats.org/presentationml/2006/ole">
            <mc:AlternateContent xmlns:mc="http://schemas.openxmlformats.org/markup-compatibility/2006">
              <mc:Choice xmlns:v="urn:schemas-microsoft-com:vml" Requires="v">
                <p:oleObj spid="_x0000_s236558" name="Equation" r:id="rId3" imgW="2920680" imgH="990360" progId="Equation.DSMT4">
                  <p:embed/>
                </p:oleObj>
              </mc:Choice>
              <mc:Fallback>
                <p:oleObj name="Equation" r:id="rId3" imgW="2920680" imgH="990360" progId="Equation.DSMT4">
                  <p:embed/>
                  <p:pic>
                    <p:nvPicPr>
                      <p:cNvPr id="5" name="Object 4"/>
                      <p:cNvPicPr>
                        <a:picLocks noChangeAspect="1" noChangeArrowheads="1"/>
                      </p:cNvPicPr>
                      <p:nvPr/>
                    </p:nvPicPr>
                    <p:blipFill>
                      <a:blip r:embed="rId4"/>
                      <a:srcRect/>
                      <a:stretch>
                        <a:fillRect/>
                      </a:stretch>
                    </p:blipFill>
                    <p:spPr bwMode="auto">
                      <a:xfrm>
                        <a:off x="538163" y="2305050"/>
                        <a:ext cx="66230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90678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365760" y="1280160"/>
            <a:ext cx="8535987" cy="1310640"/>
          </a:xfrm>
        </p:spPr>
        <p:txBody>
          <a:bodyPr/>
          <a:lstStyle/>
          <a:p>
            <a:r>
              <a:rPr lang="en-US" dirty="0" smtClean="0"/>
              <a:t>The below graph shows the results for four seconds of simulation, using Euler's with </a:t>
            </a:r>
            <a:r>
              <a:rPr lang="en-US" dirty="0" smtClean="0">
                <a:latin typeface="Symbol" panose="05050102010706020507" pitchFamily="18" charset="2"/>
              </a:rPr>
              <a:t>D</a:t>
            </a:r>
            <a:r>
              <a:rPr lang="en-US" dirty="0" smtClean="0"/>
              <a:t>t=0.01 seconds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34</a:t>
            </a:fld>
            <a:endParaRPr lang="en-US" dirty="0"/>
          </a:p>
        </p:txBody>
      </p:sp>
      <p:sp>
        <p:nvSpPr>
          <p:cNvPr id="5" name="TextBox 4"/>
          <p:cNvSpPr txBox="1"/>
          <p:nvPr/>
        </p:nvSpPr>
        <p:spPr>
          <a:xfrm>
            <a:off x="4888291" y="2438400"/>
            <a:ext cx="4293163" cy="1200329"/>
          </a:xfrm>
          <a:prstGeom prst="rect">
            <a:avLst/>
          </a:prstGeom>
          <a:noFill/>
        </p:spPr>
        <p:txBody>
          <a:bodyPr wrap="none" rtlCol="0">
            <a:spAutoFit/>
          </a:bodyPr>
          <a:lstStyle/>
          <a:p>
            <a:r>
              <a:rPr lang="en-US" dirty="0" smtClean="0">
                <a:solidFill>
                  <a:srgbClr val="FF0000"/>
                </a:solidFill>
              </a:rPr>
              <a:t>PowerWorld</a:t>
            </a:r>
            <a:br>
              <a:rPr lang="en-US" dirty="0" smtClean="0">
                <a:solidFill>
                  <a:srgbClr val="FF0000"/>
                </a:solidFill>
              </a:rPr>
            </a:br>
            <a:r>
              <a:rPr lang="en-US" dirty="0" smtClean="0">
                <a:solidFill>
                  <a:srgbClr val="FF0000"/>
                </a:solidFill>
              </a:rPr>
              <a:t>case is</a:t>
            </a:r>
          </a:p>
          <a:p>
            <a:r>
              <a:rPr lang="en-US" dirty="0" smtClean="0">
                <a:solidFill>
                  <a:srgbClr val="FF0000"/>
                </a:solidFill>
              </a:rPr>
              <a:t>B2_GENROU_2GEN_EULER</a:t>
            </a:r>
            <a:endParaRPr lang="en-US" dirty="0">
              <a:solidFill>
                <a:srgbClr val="FF0000"/>
              </a:solidFill>
            </a:endParaRPr>
          </a:p>
        </p:txBody>
      </p:sp>
      <p:pic>
        <p:nvPicPr>
          <p:cNvPr id="128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244" y="2362200"/>
            <a:ext cx="4419600" cy="39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0910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for Longer Time</a:t>
            </a:r>
            <a:endParaRPr lang="en-US" dirty="0"/>
          </a:p>
        </p:txBody>
      </p:sp>
      <p:sp>
        <p:nvSpPr>
          <p:cNvPr id="3" name="Content Placeholder 2"/>
          <p:cNvSpPr>
            <a:spLocks noGrp="1"/>
          </p:cNvSpPr>
          <p:nvPr>
            <p:ph idx="1"/>
          </p:nvPr>
        </p:nvSpPr>
        <p:spPr>
          <a:xfrm>
            <a:off x="365760" y="1280160"/>
            <a:ext cx="8535987" cy="1158240"/>
          </a:xfrm>
        </p:spPr>
        <p:txBody>
          <a:bodyPr/>
          <a:lstStyle/>
          <a:p>
            <a:r>
              <a:rPr lang="en-US" dirty="0" smtClean="0"/>
              <a:t>Simulating out 10 seconds indicates an unstable solution, both using Euler's and RK2 with </a:t>
            </a:r>
            <a:r>
              <a:rPr lang="en-US" dirty="0" smtClean="0">
                <a:latin typeface="Symbol" panose="05050102010706020507" pitchFamily="18" charset="2"/>
              </a:rPr>
              <a:t>D</a:t>
            </a:r>
            <a:r>
              <a:rPr lang="en-US" dirty="0" smtClean="0"/>
              <a:t>t=0.005, so it is really unstable!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35</a:t>
            </a:fld>
            <a:endParaRPr lang="en-US" dirty="0"/>
          </a:p>
        </p:txBody>
      </p:sp>
      <p:pic>
        <p:nvPicPr>
          <p:cNvPr id="128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36742"/>
            <a:ext cx="4000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4195" y="2736742"/>
            <a:ext cx="40005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95400" y="6019800"/>
            <a:ext cx="2922595" cy="461665"/>
          </a:xfrm>
          <a:prstGeom prst="rect">
            <a:avLst/>
          </a:prstGeom>
          <a:noFill/>
        </p:spPr>
        <p:txBody>
          <a:bodyPr wrap="none" rtlCol="0">
            <a:spAutoFit/>
          </a:bodyPr>
          <a:lstStyle/>
          <a:p>
            <a:r>
              <a:rPr lang="en-US" dirty="0" smtClean="0"/>
              <a:t>Euler's with </a:t>
            </a:r>
            <a:r>
              <a:rPr lang="en-US" dirty="0" smtClean="0">
                <a:latin typeface="Symbol" panose="05050102010706020507" pitchFamily="18" charset="2"/>
              </a:rPr>
              <a:t>D</a:t>
            </a:r>
            <a:r>
              <a:rPr lang="en-US" dirty="0" smtClean="0"/>
              <a:t>t=0.01</a:t>
            </a:r>
            <a:endParaRPr lang="en-US" dirty="0"/>
          </a:p>
        </p:txBody>
      </p:sp>
      <p:sp>
        <p:nvSpPr>
          <p:cNvPr id="6" name="Rectangle 5"/>
          <p:cNvSpPr/>
          <p:nvPr/>
        </p:nvSpPr>
        <p:spPr>
          <a:xfrm>
            <a:off x="5022680" y="6011110"/>
            <a:ext cx="2725426" cy="461665"/>
          </a:xfrm>
          <a:prstGeom prst="rect">
            <a:avLst/>
          </a:prstGeom>
        </p:spPr>
        <p:txBody>
          <a:bodyPr wrap="none">
            <a:spAutoFit/>
          </a:bodyPr>
          <a:lstStyle/>
          <a:p>
            <a:r>
              <a:rPr lang="en-US" dirty="0" smtClean="0"/>
              <a:t>RK2 with </a:t>
            </a:r>
            <a:r>
              <a:rPr lang="en-US" dirty="0" smtClean="0">
                <a:latin typeface="Symbol" panose="05050102010706020507" pitchFamily="18" charset="2"/>
              </a:rPr>
              <a:t>D</a:t>
            </a:r>
            <a:r>
              <a:rPr lang="en-US" dirty="0" smtClean="0"/>
              <a:t>t=0.005</a:t>
            </a:r>
            <a:endParaRPr lang="en-US" dirty="0"/>
          </a:p>
        </p:txBody>
      </p:sp>
    </p:spTree>
    <p:extLst>
      <p:ext uri="{BB962C8B-B14F-4D97-AF65-F5344CB8AC3E}">
        <p14:creationId xmlns:p14="http://schemas.microsoft.com/office/powerpoint/2010/main" val="433913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More Models</a:t>
            </a:r>
            <a:endParaRPr lang="en-US" dirty="0"/>
          </a:p>
        </p:txBody>
      </p:sp>
      <p:sp>
        <p:nvSpPr>
          <p:cNvPr id="3" name="Content Placeholder 2"/>
          <p:cNvSpPr>
            <a:spLocks noGrp="1"/>
          </p:cNvSpPr>
          <p:nvPr>
            <p:ph idx="1"/>
          </p:nvPr>
        </p:nvSpPr>
        <p:spPr>
          <a:xfrm>
            <a:off x="365760" y="1280160"/>
            <a:ext cx="8535987" cy="1494037"/>
          </a:xfrm>
        </p:spPr>
        <p:txBody>
          <a:bodyPr/>
          <a:lstStyle/>
          <a:p>
            <a:r>
              <a:rPr lang="en-US" dirty="0" smtClean="0"/>
              <a:t>In this situation the case is unstable because we have not modeled exciters</a:t>
            </a:r>
          </a:p>
          <a:p>
            <a:r>
              <a:rPr lang="en-US" dirty="0" smtClean="0"/>
              <a:t>To each generator add an EXST1 with T</a:t>
            </a:r>
            <a:r>
              <a:rPr lang="en-US" baseline="-25000" dirty="0" smtClean="0"/>
              <a:t>R</a:t>
            </a:r>
            <a:r>
              <a:rPr lang="en-US" dirty="0" smtClean="0"/>
              <a:t>=0, T</a:t>
            </a:r>
            <a:r>
              <a:rPr lang="en-US" baseline="-25000" dirty="0" smtClean="0"/>
              <a:t>C</a:t>
            </a:r>
            <a:r>
              <a:rPr lang="en-US" dirty="0" smtClean="0"/>
              <a:t>=T</a:t>
            </a:r>
            <a:r>
              <a:rPr lang="en-US" baseline="-25000" dirty="0" smtClean="0"/>
              <a:t>B</a:t>
            </a:r>
            <a:r>
              <a:rPr lang="en-US" dirty="0" smtClean="0"/>
              <a:t>=0, K</a:t>
            </a:r>
            <a:r>
              <a:rPr lang="en-US" baseline="-25000" dirty="0" smtClean="0"/>
              <a:t>f</a:t>
            </a:r>
            <a:r>
              <a:rPr lang="en-US" dirty="0" smtClean="0"/>
              <a:t>=0, K</a:t>
            </a:r>
            <a:r>
              <a:rPr lang="en-US" baseline="-25000" dirty="0" smtClean="0"/>
              <a:t>A</a:t>
            </a:r>
            <a:r>
              <a:rPr lang="en-US" dirty="0" smtClean="0"/>
              <a:t>=100, T</a:t>
            </a:r>
            <a:r>
              <a:rPr lang="en-US" baseline="-25000" dirty="0" smtClean="0"/>
              <a:t>A</a:t>
            </a:r>
            <a:r>
              <a:rPr lang="en-US" dirty="0" smtClean="0"/>
              <a:t>=0.1 </a:t>
            </a:r>
          </a:p>
          <a:p>
            <a:endParaRPr lang="en-US" dirty="0"/>
          </a:p>
          <a:p>
            <a:endParaRPr lang="en-US" dirty="0" smtClean="0"/>
          </a:p>
          <a:p>
            <a:endParaRPr lang="en-US" dirty="0"/>
          </a:p>
          <a:p>
            <a:endParaRPr lang="en-US" dirty="0" smtClean="0"/>
          </a:p>
          <a:p>
            <a:pPr lvl="1"/>
            <a:r>
              <a:rPr lang="en-US" dirty="0" smtClean="0"/>
              <a:t>This just adds one differential equation per generator</a:t>
            </a:r>
          </a:p>
          <a:p>
            <a:pPr marL="457200" lvl="1"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36</a:t>
            </a:fld>
            <a:endParaRPr lang="en-US"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034" t="30843" r="27925" b="45987"/>
          <a:stretch/>
        </p:blipFill>
        <p:spPr bwMode="auto">
          <a:xfrm>
            <a:off x="1158498" y="3276600"/>
            <a:ext cx="6172200" cy="192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4120369402"/>
              </p:ext>
            </p:extLst>
          </p:nvPr>
        </p:nvGraphicFramePr>
        <p:xfrm>
          <a:off x="1371600" y="5715000"/>
          <a:ext cx="3697939" cy="762000"/>
        </p:xfrm>
        <a:graphic>
          <a:graphicData uri="http://schemas.openxmlformats.org/presentationml/2006/ole">
            <mc:AlternateContent xmlns:mc="http://schemas.openxmlformats.org/markup-compatibility/2006">
              <mc:Choice xmlns:v="urn:schemas-microsoft-com:vml" Requires="v">
                <p:oleObj spid="_x0000_s237581" name="Equation" r:id="rId4" imgW="2095200" imgH="431640" progId="Equation.DSMT4">
                  <p:embed/>
                </p:oleObj>
              </mc:Choice>
              <mc:Fallback>
                <p:oleObj name="Equation" r:id="rId4" imgW="2095200" imgH="431640" progId="Equation.DSMT4">
                  <p:embed/>
                  <p:pic>
                    <p:nvPicPr>
                      <p:cNvPr id="6" name="Object 5"/>
                      <p:cNvPicPr/>
                      <p:nvPr/>
                    </p:nvPicPr>
                    <p:blipFill>
                      <a:blip r:embed="rId5"/>
                      <a:stretch>
                        <a:fillRect/>
                      </a:stretch>
                    </p:blipFill>
                    <p:spPr>
                      <a:xfrm>
                        <a:off x="1371600" y="5715000"/>
                        <a:ext cx="3697939" cy="762000"/>
                      </a:xfrm>
                      <a:prstGeom prst="rect">
                        <a:avLst/>
                      </a:prstGeom>
                    </p:spPr>
                  </p:pic>
                </p:oleObj>
              </mc:Fallback>
            </mc:AlternateContent>
          </a:graphicData>
        </a:graphic>
      </p:graphicFrame>
    </p:spTree>
    <p:extLst>
      <p:ext uri="{BB962C8B-B14F-4D97-AF65-F5344CB8AC3E}">
        <p14:creationId xmlns:p14="http://schemas.microsoft.com/office/powerpoint/2010/main" val="3456846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Bus, Two Gen With Exciters</a:t>
            </a:r>
            <a:endParaRPr lang="en-US" dirty="0"/>
          </a:p>
        </p:txBody>
      </p:sp>
      <p:sp>
        <p:nvSpPr>
          <p:cNvPr id="3" name="Content Placeholder 2"/>
          <p:cNvSpPr>
            <a:spLocks noGrp="1"/>
          </p:cNvSpPr>
          <p:nvPr>
            <p:ph idx="1"/>
          </p:nvPr>
        </p:nvSpPr>
        <p:spPr>
          <a:xfrm>
            <a:off x="365760" y="1280160"/>
            <a:ext cx="8535987" cy="929640"/>
          </a:xfrm>
        </p:spPr>
        <p:txBody>
          <a:bodyPr/>
          <a:lstStyle/>
          <a:p>
            <a:r>
              <a:rPr lang="en-US" dirty="0" smtClean="0"/>
              <a:t>Below are the initial values for this case from PowerWorld</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37</a:t>
            </a:fld>
            <a:endParaRPr lang="en-US" dirty="0"/>
          </a:p>
        </p:txBody>
      </p:sp>
      <p:pic>
        <p:nvPicPr>
          <p:cNvPr id="129433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385" t="28934" r="18382" b="15876"/>
          <a:stretch/>
        </p:blipFill>
        <p:spPr bwMode="auto">
          <a:xfrm>
            <a:off x="533400" y="2286000"/>
            <a:ext cx="603504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00" y="5943600"/>
            <a:ext cx="5711820" cy="461665"/>
          </a:xfrm>
          <a:prstGeom prst="rect">
            <a:avLst/>
          </a:prstGeom>
        </p:spPr>
        <p:txBody>
          <a:bodyPr wrap="none">
            <a:spAutoFit/>
          </a:bodyPr>
          <a:lstStyle/>
          <a:p>
            <a:r>
              <a:rPr lang="en-US" dirty="0" smtClean="0">
                <a:solidFill>
                  <a:srgbClr val="FF0000"/>
                </a:solidFill>
              </a:rPr>
              <a:t>Case is B2_GENROU_2GEN_EXCITER</a:t>
            </a:r>
            <a:endParaRPr lang="en-US" dirty="0">
              <a:solidFill>
                <a:srgbClr val="FF0000"/>
              </a:solidFill>
            </a:endParaRPr>
          </a:p>
        </p:txBody>
      </p:sp>
      <p:sp>
        <p:nvSpPr>
          <p:cNvPr id="6" name="TextBox 5"/>
          <p:cNvSpPr txBox="1"/>
          <p:nvPr/>
        </p:nvSpPr>
        <p:spPr>
          <a:xfrm>
            <a:off x="6781800" y="1988008"/>
            <a:ext cx="2133600" cy="3785652"/>
          </a:xfrm>
          <a:prstGeom prst="rect">
            <a:avLst/>
          </a:prstGeom>
          <a:solidFill>
            <a:schemeClr val="accent1"/>
          </a:solidFill>
        </p:spPr>
        <p:txBody>
          <a:bodyPr wrap="square" rtlCol="0">
            <a:spAutoFit/>
          </a:bodyPr>
          <a:lstStyle/>
          <a:p>
            <a:r>
              <a:rPr lang="en-US" dirty="0" smtClean="0"/>
              <a:t>Because of the zero values the other differential equations for the exciters are included but treated as ignored</a:t>
            </a:r>
            <a:endParaRPr lang="en-US" dirty="0"/>
          </a:p>
        </p:txBody>
      </p:sp>
    </p:spTree>
    <p:extLst>
      <p:ext uri="{BB962C8B-B14F-4D97-AF65-F5344CB8AC3E}">
        <p14:creationId xmlns:p14="http://schemas.microsoft.com/office/powerpoint/2010/main" val="3703596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Viewing the States</a:t>
            </a:r>
            <a:endParaRPr lang="en-US" dirty="0"/>
          </a:p>
        </p:txBody>
      </p:sp>
      <p:sp>
        <p:nvSpPr>
          <p:cNvPr id="3" name="Content Placeholder 2"/>
          <p:cNvSpPr>
            <a:spLocks noGrp="1"/>
          </p:cNvSpPr>
          <p:nvPr>
            <p:ph idx="1"/>
          </p:nvPr>
        </p:nvSpPr>
        <p:spPr>
          <a:xfrm>
            <a:off x="365760" y="1280160"/>
            <a:ext cx="8535987" cy="1539240"/>
          </a:xfrm>
        </p:spPr>
        <p:txBody>
          <a:bodyPr/>
          <a:lstStyle/>
          <a:p>
            <a:r>
              <a:rPr lang="en-US" dirty="0" smtClean="0"/>
              <a:t>PowerWorld allows one to single-step through a solution, showing the </a:t>
            </a:r>
            <a:r>
              <a:rPr lang="en-US" b="1" dirty="0" smtClean="0"/>
              <a:t>f</a:t>
            </a:r>
            <a:r>
              <a:rPr lang="en-US" dirty="0" smtClean="0"/>
              <a:t>(</a:t>
            </a:r>
            <a:r>
              <a:rPr lang="en-US" b="1" dirty="0" smtClean="0"/>
              <a:t>x</a:t>
            </a:r>
            <a:r>
              <a:rPr lang="en-US" dirty="0" smtClean="0"/>
              <a:t>) and the </a:t>
            </a:r>
            <a:r>
              <a:rPr lang="en-US" b="1" dirty="0" smtClean="0"/>
              <a:t>K</a:t>
            </a:r>
            <a:r>
              <a:rPr lang="en-US" baseline="-25000" dirty="0" smtClean="0"/>
              <a:t>1</a:t>
            </a:r>
            <a:r>
              <a:rPr lang="en-US" dirty="0" smtClean="0"/>
              <a:t> values</a:t>
            </a:r>
          </a:p>
          <a:p>
            <a:pPr lvl="1"/>
            <a:r>
              <a:rPr lang="en-US" dirty="0" smtClean="0"/>
              <a:t>This is mostly used for education or model debugging</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38</a:t>
            </a:fld>
            <a:endParaRPr lang="en-US" dirty="0"/>
          </a:p>
        </p:txBody>
      </p:sp>
      <p:pic>
        <p:nvPicPr>
          <p:cNvPr id="129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63" t="28934" r="2274" b="15876"/>
          <a:stretch/>
        </p:blipFill>
        <p:spPr bwMode="auto">
          <a:xfrm>
            <a:off x="838200" y="2743200"/>
            <a:ext cx="7498080"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0999" y="6217920"/>
            <a:ext cx="8279831" cy="461665"/>
          </a:xfrm>
          <a:prstGeom prst="rect">
            <a:avLst/>
          </a:prstGeom>
          <a:solidFill>
            <a:schemeClr val="accent1"/>
          </a:solidFill>
        </p:spPr>
        <p:txBody>
          <a:bodyPr wrap="none" rtlCol="0">
            <a:spAutoFit/>
          </a:bodyPr>
          <a:lstStyle/>
          <a:p>
            <a:r>
              <a:rPr lang="en-US" dirty="0" smtClean="0"/>
              <a:t>Derivatives shown are evaluated at the end of the time step</a:t>
            </a:r>
            <a:endParaRPr lang="en-US" dirty="0"/>
          </a:p>
        </p:txBody>
      </p:sp>
    </p:spTree>
    <p:extLst>
      <p:ext uri="{BB962C8B-B14F-4D97-AF65-F5344CB8AC3E}">
        <p14:creationId xmlns:p14="http://schemas.microsoft.com/office/powerpoint/2010/main" val="4275942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Bus Results with Exciters</a:t>
            </a:r>
            <a:endParaRPr lang="en-US" dirty="0"/>
          </a:p>
        </p:txBody>
      </p:sp>
      <p:sp>
        <p:nvSpPr>
          <p:cNvPr id="3" name="Content Placeholder 2"/>
          <p:cNvSpPr>
            <a:spLocks noGrp="1"/>
          </p:cNvSpPr>
          <p:nvPr>
            <p:ph idx="1"/>
          </p:nvPr>
        </p:nvSpPr>
        <p:spPr>
          <a:xfrm>
            <a:off x="365760" y="1280160"/>
            <a:ext cx="8535987" cy="548640"/>
          </a:xfrm>
        </p:spPr>
        <p:txBody>
          <a:bodyPr/>
          <a:lstStyle/>
          <a:p>
            <a:r>
              <a:rPr lang="en-US" dirty="0" smtClean="0"/>
              <a:t>Below graph shows the angles with </a:t>
            </a:r>
            <a:r>
              <a:rPr lang="en-US" dirty="0" smtClean="0">
                <a:latin typeface="Symbol" panose="05050102010706020507" pitchFamily="18" charset="2"/>
              </a:rPr>
              <a:t>D</a:t>
            </a:r>
            <a:r>
              <a:rPr lang="en-US" dirty="0" smtClean="0"/>
              <a:t>t=0.01 and a fault clearing at t=0.05 using Euler's</a:t>
            </a:r>
          </a:p>
          <a:p>
            <a:pPr lvl="1"/>
            <a:r>
              <a:rPr lang="en-US" dirty="0" smtClean="0"/>
              <a:t>With the addition of the exciters case is now stable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39</a:t>
            </a:fld>
            <a:endParaRPr lang="en-US" dirty="0"/>
          </a:p>
        </p:txBody>
      </p:sp>
      <p:pic>
        <p:nvPicPr>
          <p:cNvPr id="129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667000"/>
            <a:ext cx="57150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422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Network Equations</a:t>
            </a:r>
          </a:p>
        </p:txBody>
      </p:sp>
      <p:sp>
        <p:nvSpPr>
          <p:cNvPr id="3" name="Content Placeholder 2"/>
          <p:cNvSpPr>
            <a:spLocks noGrp="1"/>
          </p:cNvSpPr>
          <p:nvPr>
            <p:ph idx="1"/>
          </p:nvPr>
        </p:nvSpPr>
        <p:spPr/>
        <p:txBody>
          <a:bodyPr/>
          <a:lstStyle/>
          <a:p>
            <a:r>
              <a:rPr lang="en-US" dirty="0"/>
              <a:t>Network equations will be written as </a:t>
            </a:r>
            <a:r>
              <a:rPr lang="en-US" b="1" dirty="0"/>
              <a:t>Y V- I(</a:t>
            </a:r>
            <a:r>
              <a:rPr lang="en-US" b="1" dirty="0" err="1"/>
              <a:t>x,V</a:t>
            </a:r>
            <a:r>
              <a:rPr lang="en-US" b="1" dirty="0"/>
              <a:t>) </a:t>
            </a:r>
            <a:r>
              <a:rPr lang="en-US" dirty="0"/>
              <a:t>= </a:t>
            </a:r>
            <a:r>
              <a:rPr lang="en-US" b="1" dirty="0"/>
              <a:t>0</a:t>
            </a:r>
          </a:p>
          <a:p>
            <a:pPr lvl="1"/>
            <a:r>
              <a:rPr lang="en-US" dirty="0"/>
              <a:t>Here </a:t>
            </a:r>
            <a:r>
              <a:rPr lang="en-US" b="1" dirty="0"/>
              <a:t>Y </a:t>
            </a:r>
            <a:r>
              <a:rPr lang="en-US" dirty="0"/>
              <a:t>is as from the power flow, except augmented to include the impact of the generator's internal impedance</a:t>
            </a:r>
          </a:p>
          <a:p>
            <a:pPr lvl="1"/>
            <a:r>
              <a:rPr lang="en-US" dirty="0"/>
              <a:t>Constant impedance loads are also embedded in </a:t>
            </a:r>
            <a:r>
              <a:rPr lang="en-US" b="1" dirty="0"/>
              <a:t>Y</a:t>
            </a:r>
            <a:r>
              <a:rPr lang="en-US" dirty="0"/>
              <a:t>; non-constant impedance loads are included in </a:t>
            </a:r>
            <a:r>
              <a:rPr lang="en-US" b="1" dirty="0"/>
              <a:t>I(</a:t>
            </a:r>
            <a:r>
              <a:rPr lang="en-US" b="1" dirty="0" err="1"/>
              <a:t>x,V</a:t>
            </a:r>
            <a:r>
              <a:rPr lang="en-US" b="1" dirty="0"/>
              <a:t>)</a:t>
            </a:r>
          </a:p>
          <a:p>
            <a:r>
              <a:rPr lang="en-US" dirty="0"/>
              <a:t>If </a:t>
            </a:r>
            <a:r>
              <a:rPr lang="en-US" b="1" dirty="0"/>
              <a:t>I</a:t>
            </a:r>
            <a:r>
              <a:rPr lang="en-US" dirty="0"/>
              <a:t> is independent of </a:t>
            </a:r>
            <a:r>
              <a:rPr lang="en-US" b="1" dirty="0"/>
              <a:t>V</a:t>
            </a:r>
            <a:r>
              <a:rPr lang="en-US" dirty="0"/>
              <a:t> then this can be solved </a:t>
            </a:r>
            <a:r>
              <a:rPr lang="en-US" dirty="0" smtClean="0"/>
              <a:t>directly: </a:t>
            </a:r>
            <a:r>
              <a:rPr lang="en-US" b="1" dirty="0" smtClean="0"/>
              <a:t>V</a:t>
            </a:r>
            <a:r>
              <a:rPr lang="en-US" dirty="0" smtClean="0"/>
              <a:t> = </a:t>
            </a:r>
            <a:r>
              <a:rPr lang="en-US" b="1" dirty="0" smtClean="0"/>
              <a:t>Y</a:t>
            </a:r>
            <a:r>
              <a:rPr lang="en-US" baseline="60000" dirty="0" smtClean="0"/>
              <a:t>-1</a:t>
            </a:r>
            <a:r>
              <a:rPr lang="en-US" b="1" dirty="0" smtClean="0"/>
              <a:t>I</a:t>
            </a:r>
            <a:r>
              <a:rPr lang="en-US" dirty="0" smtClean="0"/>
              <a:t>(</a:t>
            </a:r>
            <a:r>
              <a:rPr lang="en-US" b="1" dirty="0" smtClean="0"/>
              <a:t>x</a:t>
            </a:r>
            <a:r>
              <a:rPr lang="en-US" dirty="0" smtClean="0"/>
              <a:t>)</a:t>
            </a:r>
          </a:p>
          <a:p>
            <a:r>
              <a:rPr lang="en-US" dirty="0" smtClean="0"/>
              <a:t>In </a:t>
            </a:r>
            <a:r>
              <a:rPr lang="en-US" dirty="0"/>
              <a:t>general an iterative solution is </a:t>
            </a:r>
            <a:r>
              <a:rPr lang="en-US" dirty="0" smtClean="0"/>
              <a:t>required, which we'll cover shortly, but initially we'll go with just the direct solution</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a:t>
            </a:fld>
            <a:endParaRPr lang="en-US" dirty="0"/>
          </a:p>
        </p:txBody>
      </p:sp>
    </p:spTree>
    <p:extLst>
      <p:ext uri="{BB962C8B-B14F-4D97-AF65-F5344CB8AC3E}">
        <p14:creationId xmlns:p14="http://schemas.microsoft.com/office/powerpoint/2010/main" val="11061163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Constant Impedance Loads</a:t>
            </a:r>
            <a:endParaRPr lang="en-US" dirty="0"/>
          </a:p>
        </p:txBody>
      </p:sp>
      <p:sp>
        <p:nvSpPr>
          <p:cNvPr id="3" name="Content Placeholder 2"/>
          <p:cNvSpPr>
            <a:spLocks noGrp="1"/>
          </p:cNvSpPr>
          <p:nvPr>
            <p:ph idx="1"/>
          </p:nvPr>
        </p:nvSpPr>
        <p:spPr>
          <a:xfrm>
            <a:off x="365760" y="1280160"/>
            <a:ext cx="8625840" cy="3139440"/>
          </a:xfrm>
        </p:spPr>
        <p:txBody>
          <a:bodyPr/>
          <a:lstStyle/>
          <a:p>
            <a:r>
              <a:rPr lang="en-US" dirty="0" smtClean="0"/>
              <a:t>The simplest approach for modeling the loads is to treat them as constant impedances, embedding them in the bus admittance matrix</a:t>
            </a:r>
          </a:p>
          <a:p>
            <a:pPr lvl="1"/>
            <a:r>
              <a:rPr lang="en-US" dirty="0" smtClean="0"/>
              <a:t>Only impact the Ybus diagonals</a:t>
            </a:r>
          </a:p>
          <a:p>
            <a:r>
              <a:rPr lang="en-US" dirty="0" smtClean="0"/>
              <a:t>The admittances are set based upon their power flow values, scaled by the inverse of the square of the power flow bus voltage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90349258"/>
              </p:ext>
            </p:extLst>
          </p:nvPr>
        </p:nvGraphicFramePr>
        <p:xfrm>
          <a:off x="936625" y="4398963"/>
          <a:ext cx="3992563" cy="2322512"/>
        </p:xfrm>
        <a:graphic>
          <a:graphicData uri="http://schemas.openxmlformats.org/presentationml/2006/ole">
            <mc:AlternateContent xmlns:mc="http://schemas.openxmlformats.org/markup-compatibility/2006">
              <mc:Choice xmlns:v="urn:schemas-microsoft-com:vml" Requires="v">
                <p:oleObj spid="_x0000_s238605" name="Equation" r:id="rId3" imgW="2311200" imgH="1346040" progId="Equation.DSMT4">
                  <p:embed/>
                </p:oleObj>
              </mc:Choice>
              <mc:Fallback>
                <p:oleObj name="Equation" r:id="rId3" imgW="2311200" imgH="1346040" progId="Equation.DSMT4">
                  <p:embed/>
                  <p:pic>
                    <p:nvPicPr>
                      <p:cNvPr id="5" name="Object 4"/>
                      <p:cNvPicPr/>
                      <p:nvPr/>
                    </p:nvPicPr>
                    <p:blipFill>
                      <a:blip r:embed="rId4"/>
                      <a:stretch>
                        <a:fillRect/>
                      </a:stretch>
                    </p:blipFill>
                    <p:spPr>
                      <a:xfrm>
                        <a:off x="936625" y="4398963"/>
                        <a:ext cx="3992563" cy="2322512"/>
                      </a:xfrm>
                      <a:prstGeom prst="rect">
                        <a:avLst/>
                      </a:prstGeom>
                    </p:spPr>
                  </p:pic>
                </p:oleObj>
              </mc:Fallback>
            </mc:AlternateContent>
          </a:graphicData>
        </a:graphic>
      </p:graphicFrame>
      <p:sp>
        <p:nvSpPr>
          <p:cNvPr id="6" name="TextBox 5"/>
          <p:cNvSpPr txBox="1"/>
          <p:nvPr/>
        </p:nvSpPr>
        <p:spPr>
          <a:xfrm>
            <a:off x="5638800" y="4091553"/>
            <a:ext cx="3181320" cy="1938992"/>
          </a:xfrm>
          <a:prstGeom prst="rect">
            <a:avLst/>
          </a:prstGeom>
          <a:solidFill>
            <a:schemeClr val="accent1"/>
          </a:solidFill>
        </p:spPr>
        <p:txBody>
          <a:bodyPr wrap="none" rtlCol="0">
            <a:spAutoFit/>
          </a:bodyPr>
          <a:lstStyle/>
          <a:p>
            <a:r>
              <a:rPr lang="en-US" dirty="0" smtClean="0"/>
              <a:t>In PowerWorld the </a:t>
            </a:r>
            <a:br>
              <a:rPr lang="en-US" dirty="0" smtClean="0"/>
            </a:br>
            <a:r>
              <a:rPr lang="en-US" dirty="0" smtClean="0"/>
              <a:t>default load model is</a:t>
            </a:r>
            <a:br>
              <a:rPr lang="en-US" dirty="0" smtClean="0"/>
            </a:br>
            <a:r>
              <a:rPr lang="en-US" dirty="0" smtClean="0"/>
              <a:t>specified on Transient</a:t>
            </a:r>
            <a:br>
              <a:rPr lang="en-US" dirty="0" smtClean="0"/>
            </a:br>
            <a:r>
              <a:rPr lang="en-US" dirty="0" smtClean="0"/>
              <a:t>Stability, Options,</a:t>
            </a:r>
            <a:br>
              <a:rPr lang="en-US" dirty="0" smtClean="0"/>
            </a:br>
            <a:r>
              <a:rPr lang="en-US" dirty="0" smtClean="0"/>
              <a:t>Power System Model </a:t>
            </a:r>
            <a:endParaRPr lang="en-US" dirty="0"/>
          </a:p>
        </p:txBody>
      </p:sp>
    </p:spTree>
    <p:extLst>
      <p:ext uri="{BB962C8B-B14F-4D97-AF65-F5344CB8AC3E}">
        <p14:creationId xmlns:p14="http://schemas.microsoft.com/office/powerpoint/2010/main" val="31347372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7.4 Case (WSCC 9 Bus)</a:t>
            </a:r>
            <a:endParaRPr lang="en-US" dirty="0"/>
          </a:p>
        </p:txBody>
      </p:sp>
      <p:sp>
        <p:nvSpPr>
          <p:cNvPr id="3" name="Content Placeholder 2"/>
          <p:cNvSpPr>
            <a:spLocks noGrp="1"/>
          </p:cNvSpPr>
          <p:nvPr>
            <p:ph idx="1"/>
          </p:nvPr>
        </p:nvSpPr>
        <p:spPr>
          <a:xfrm>
            <a:off x="365760" y="1280160"/>
            <a:ext cx="8535987" cy="1539240"/>
          </a:xfrm>
        </p:spPr>
        <p:txBody>
          <a:bodyPr/>
          <a:lstStyle/>
          <a:p>
            <a:r>
              <a:rPr lang="en-US" dirty="0" smtClean="0"/>
              <a:t>PowerWorld Case Example_7_4 duplicates the example 7.4 case from the book, with the exception of using different generator models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41</a:t>
            </a:fld>
            <a:endParaRPr lang="en-US" dirty="0"/>
          </a:p>
        </p:txBody>
      </p:sp>
      <p:pic>
        <p:nvPicPr>
          <p:cNvPr id="12984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737" t="17294" r="27868" b="61458"/>
          <a:stretch/>
        </p:blipFill>
        <p:spPr bwMode="auto">
          <a:xfrm>
            <a:off x="457200" y="2743200"/>
            <a:ext cx="8184776"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3768102259"/>
              </p:ext>
            </p:extLst>
          </p:nvPr>
        </p:nvGraphicFramePr>
        <p:xfrm>
          <a:off x="609600" y="4572000"/>
          <a:ext cx="6011863" cy="1755775"/>
        </p:xfrm>
        <a:graphic>
          <a:graphicData uri="http://schemas.openxmlformats.org/presentationml/2006/ole">
            <mc:AlternateContent xmlns:mc="http://schemas.openxmlformats.org/markup-compatibility/2006">
              <mc:Choice xmlns:v="urn:schemas-microsoft-com:vml" Requires="v">
                <p:oleObj spid="_x0000_s239629" name="Equation" r:id="rId4" imgW="3479760" imgH="1015920" progId="Equation.DSMT4">
                  <p:embed/>
                </p:oleObj>
              </mc:Choice>
              <mc:Fallback>
                <p:oleObj name="Equation" r:id="rId4" imgW="3479760" imgH="1015920" progId="Equation.DSMT4">
                  <p:embed/>
                  <p:pic>
                    <p:nvPicPr>
                      <p:cNvPr id="5" name="Object 4"/>
                      <p:cNvPicPr>
                        <a:picLocks noChangeAspect="1" noChangeArrowheads="1"/>
                      </p:cNvPicPr>
                      <p:nvPr/>
                    </p:nvPicPr>
                    <p:blipFill>
                      <a:blip r:embed="rId5"/>
                      <a:srcRect/>
                      <a:stretch>
                        <a:fillRect/>
                      </a:stretch>
                    </p:blipFill>
                    <p:spPr bwMode="auto">
                      <a:xfrm>
                        <a:off x="609600" y="4572000"/>
                        <a:ext cx="601186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6731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Nonlinear Network Equations</a:t>
            </a:r>
            <a:endParaRPr lang="en-US" dirty="0"/>
          </a:p>
        </p:txBody>
      </p:sp>
      <p:sp>
        <p:nvSpPr>
          <p:cNvPr id="3" name="Content Placeholder 2"/>
          <p:cNvSpPr>
            <a:spLocks noGrp="1"/>
          </p:cNvSpPr>
          <p:nvPr>
            <p:ph idx="1"/>
          </p:nvPr>
        </p:nvSpPr>
        <p:spPr>
          <a:xfrm>
            <a:off x="365760" y="1280160"/>
            <a:ext cx="8702040" cy="4114800"/>
          </a:xfrm>
        </p:spPr>
        <p:txBody>
          <a:bodyPr/>
          <a:lstStyle/>
          <a:p>
            <a:r>
              <a:rPr lang="en-US" dirty="0" smtClean="0"/>
              <a:t>With constant impedance loads the network equations can usually be written with </a:t>
            </a:r>
            <a:r>
              <a:rPr lang="en-US" b="1" dirty="0" smtClean="0"/>
              <a:t>I</a:t>
            </a:r>
            <a:r>
              <a:rPr lang="en-US" dirty="0" smtClean="0"/>
              <a:t> independent of </a:t>
            </a:r>
            <a:r>
              <a:rPr lang="en-US" b="1" dirty="0" smtClean="0"/>
              <a:t>V</a:t>
            </a:r>
            <a:r>
              <a:rPr lang="en-US" dirty="0" smtClean="0"/>
              <a:t>, then they can be solved directly (as we've been doing)</a:t>
            </a:r>
          </a:p>
          <a:p>
            <a:endParaRPr lang="en-US" dirty="0"/>
          </a:p>
          <a:p>
            <a:endParaRPr lang="en-US" dirty="0" smtClean="0"/>
          </a:p>
          <a:p>
            <a:r>
              <a:rPr lang="en-US" dirty="0" smtClean="0"/>
              <a:t>In general this is not the case, with constant power loads one common example</a:t>
            </a:r>
          </a:p>
          <a:p>
            <a:r>
              <a:rPr lang="en-US" dirty="0" smtClean="0"/>
              <a:t>Hence a nonlinear solution with Newton's method is used</a:t>
            </a:r>
          </a:p>
          <a:p>
            <a:r>
              <a:rPr lang="en-US" dirty="0" smtClean="0"/>
              <a:t>We'll generalize the dependence on the algebraic variables, replacing </a:t>
            </a:r>
            <a:r>
              <a:rPr lang="en-US" b="1" dirty="0" smtClean="0"/>
              <a:t>V</a:t>
            </a:r>
            <a:r>
              <a:rPr lang="en-US" dirty="0" smtClean="0"/>
              <a:t> by </a:t>
            </a:r>
            <a:r>
              <a:rPr lang="en-US" b="1" dirty="0" smtClean="0"/>
              <a:t>y</a:t>
            </a:r>
            <a:r>
              <a:rPr lang="en-US" dirty="0" smtClean="0"/>
              <a:t> since they may include other values beyond just the bus voltages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96123934"/>
              </p:ext>
            </p:extLst>
          </p:nvPr>
        </p:nvGraphicFramePr>
        <p:xfrm>
          <a:off x="990600" y="2895600"/>
          <a:ext cx="1785938" cy="509588"/>
        </p:xfrm>
        <a:graphic>
          <a:graphicData uri="http://schemas.openxmlformats.org/presentationml/2006/ole">
            <mc:AlternateContent xmlns:mc="http://schemas.openxmlformats.org/markup-compatibility/2006">
              <mc:Choice xmlns:v="urn:schemas-microsoft-com:vml" Requires="v">
                <p:oleObj spid="_x0000_s240653" name="Equation" r:id="rId3" imgW="799920" imgH="228600" progId="Equation.DSMT4">
                  <p:embed/>
                </p:oleObj>
              </mc:Choice>
              <mc:Fallback>
                <p:oleObj name="Equation" r:id="rId3" imgW="799920" imgH="228600" progId="Equation.DSMT4">
                  <p:embed/>
                  <p:pic>
                    <p:nvPicPr>
                      <p:cNvPr id="5" name="Object 4"/>
                      <p:cNvPicPr>
                        <a:picLocks noChangeAspect="1" noChangeArrowheads="1"/>
                      </p:cNvPicPr>
                      <p:nvPr/>
                    </p:nvPicPr>
                    <p:blipFill>
                      <a:blip r:embed="rId4"/>
                      <a:srcRect/>
                      <a:stretch>
                        <a:fillRect/>
                      </a:stretch>
                    </p:blipFill>
                    <p:spPr bwMode="auto">
                      <a:xfrm>
                        <a:off x="990600" y="2895600"/>
                        <a:ext cx="17859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33571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Network Equations</a:t>
            </a:r>
          </a:p>
        </p:txBody>
      </p:sp>
      <p:sp>
        <p:nvSpPr>
          <p:cNvPr id="3" name="Content Placeholder 2"/>
          <p:cNvSpPr>
            <a:spLocks noGrp="1"/>
          </p:cNvSpPr>
          <p:nvPr>
            <p:ph idx="1"/>
          </p:nvPr>
        </p:nvSpPr>
        <p:spPr>
          <a:xfrm>
            <a:off x="365760" y="1280160"/>
            <a:ext cx="8535987" cy="1082040"/>
          </a:xfrm>
        </p:spPr>
        <p:txBody>
          <a:bodyPr/>
          <a:lstStyle/>
          <a:p>
            <a:r>
              <a:rPr lang="en-US" dirty="0" smtClean="0"/>
              <a:t>Just like in the power flow, the complex equations are rewritten, here as a real current and a reactive current</a:t>
            </a:r>
            <a:br>
              <a:rPr lang="en-US" dirty="0" smtClean="0"/>
            </a:br>
            <a:r>
              <a:rPr lang="en-US" b="1" dirty="0" smtClean="0"/>
              <a:t>YV</a:t>
            </a:r>
            <a:r>
              <a:rPr lang="en-US" dirty="0" smtClean="0"/>
              <a:t> – </a:t>
            </a:r>
            <a:r>
              <a:rPr lang="en-US" b="1" dirty="0" smtClean="0"/>
              <a:t>I</a:t>
            </a:r>
            <a:r>
              <a:rPr lang="en-US" dirty="0" smtClean="0"/>
              <a:t>(</a:t>
            </a:r>
            <a:r>
              <a:rPr lang="en-US" b="1" dirty="0" smtClean="0"/>
              <a:t>x</a:t>
            </a:r>
            <a:r>
              <a:rPr lang="en-US" dirty="0" smtClean="0"/>
              <a:t>,</a:t>
            </a:r>
            <a:r>
              <a:rPr lang="en-US" b="1" dirty="0" smtClean="0"/>
              <a:t>y</a:t>
            </a:r>
            <a:r>
              <a:rPr lang="en-US" dirty="0" smtClean="0"/>
              <a:t>) = </a:t>
            </a:r>
            <a:r>
              <a:rPr lang="en-US" b="1" dirty="0" smtClean="0"/>
              <a:t>0</a:t>
            </a:r>
            <a:endParaRPr lang="en-US" dirty="0" smtClean="0"/>
          </a:p>
          <a:p>
            <a:r>
              <a:rPr lang="en-US" dirty="0" smtClean="0"/>
              <a:t>The values for bus i are</a:t>
            </a:r>
          </a:p>
          <a:p>
            <a:endParaRPr lang="en-US" dirty="0"/>
          </a:p>
          <a:p>
            <a:endParaRPr lang="en-US" dirty="0" smtClean="0"/>
          </a:p>
          <a:p>
            <a:endParaRPr lang="en-US" dirty="0"/>
          </a:p>
          <a:p>
            <a:r>
              <a:rPr lang="en-US" dirty="0" smtClean="0"/>
              <a:t>For each bus we add two new variables and two new equations</a:t>
            </a:r>
          </a:p>
          <a:p>
            <a:r>
              <a:rPr lang="en-US" dirty="0" smtClean="0"/>
              <a:t>If an infinite bus is modeled then its variables and equations are omitted since its voltage is fixed</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43</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752968405"/>
              </p:ext>
            </p:extLst>
          </p:nvPr>
        </p:nvGraphicFramePr>
        <p:xfrm>
          <a:off x="623888" y="3048000"/>
          <a:ext cx="4957762" cy="1701800"/>
        </p:xfrm>
        <a:graphic>
          <a:graphicData uri="http://schemas.openxmlformats.org/presentationml/2006/ole">
            <mc:AlternateContent xmlns:mc="http://schemas.openxmlformats.org/markup-compatibility/2006">
              <mc:Choice xmlns:v="urn:schemas-microsoft-com:vml" Requires="v">
                <p:oleObj spid="_x0000_s241677" name="Equation" r:id="rId3" imgW="2514600" imgH="863280" progId="Equation.DSMT4">
                  <p:embed/>
                </p:oleObj>
              </mc:Choice>
              <mc:Fallback>
                <p:oleObj name="Equation" r:id="rId3" imgW="2514600" imgH="863280" progId="Equation.DSMT4">
                  <p:embed/>
                  <p:pic>
                    <p:nvPicPr>
                      <p:cNvPr id="7" name="Object 6"/>
                      <p:cNvPicPr/>
                      <p:nvPr/>
                    </p:nvPicPr>
                    <p:blipFill>
                      <a:blip r:embed="rId4"/>
                      <a:stretch>
                        <a:fillRect/>
                      </a:stretch>
                    </p:blipFill>
                    <p:spPr>
                      <a:xfrm>
                        <a:off x="623888" y="3048000"/>
                        <a:ext cx="4957762" cy="1701800"/>
                      </a:xfrm>
                      <a:prstGeom prst="rect">
                        <a:avLst/>
                      </a:prstGeom>
                    </p:spPr>
                  </p:pic>
                </p:oleObj>
              </mc:Fallback>
            </mc:AlternateContent>
          </a:graphicData>
        </a:graphic>
      </p:graphicFrame>
      <p:sp>
        <p:nvSpPr>
          <p:cNvPr id="5" name="TextBox 4"/>
          <p:cNvSpPr txBox="1"/>
          <p:nvPr/>
        </p:nvSpPr>
        <p:spPr>
          <a:xfrm>
            <a:off x="5867400" y="2438400"/>
            <a:ext cx="2957861" cy="1938992"/>
          </a:xfrm>
          <a:prstGeom prst="rect">
            <a:avLst/>
          </a:prstGeom>
          <a:solidFill>
            <a:schemeClr val="accent1"/>
          </a:solidFill>
        </p:spPr>
        <p:txBody>
          <a:bodyPr wrap="none" rtlCol="0">
            <a:spAutoFit/>
          </a:bodyPr>
          <a:lstStyle/>
          <a:p>
            <a:r>
              <a:rPr lang="en-US" dirty="0" smtClean="0"/>
              <a:t>This is a rectangular</a:t>
            </a:r>
            <a:br>
              <a:rPr lang="en-US" dirty="0" smtClean="0"/>
            </a:br>
            <a:r>
              <a:rPr lang="en-US" dirty="0" smtClean="0"/>
              <a:t>formulation; we also</a:t>
            </a:r>
            <a:br>
              <a:rPr lang="en-US" dirty="0" smtClean="0"/>
            </a:br>
            <a:r>
              <a:rPr lang="en-US" dirty="0" smtClean="0"/>
              <a:t>could have written</a:t>
            </a:r>
            <a:br>
              <a:rPr lang="en-US" dirty="0" smtClean="0"/>
            </a:br>
            <a:r>
              <a:rPr lang="en-US" dirty="0" smtClean="0"/>
              <a:t>the equations in</a:t>
            </a:r>
            <a:br>
              <a:rPr lang="en-US" dirty="0" smtClean="0"/>
            </a:br>
            <a:r>
              <a:rPr lang="en-US" dirty="0" smtClean="0"/>
              <a:t>polar form</a:t>
            </a:r>
            <a:endParaRPr lang="en-US" dirty="0"/>
          </a:p>
        </p:txBody>
      </p:sp>
    </p:spTree>
    <p:extLst>
      <p:ext uri="{BB962C8B-B14F-4D97-AF65-F5344CB8AC3E}">
        <p14:creationId xmlns:p14="http://schemas.microsoft.com/office/powerpoint/2010/main" val="8036619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Network Equations</a:t>
            </a:r>
          </a:p>
        </p:txBody>
      </p:sp>
      <p:sp>
        <p:nvSpPr>
          <p:cNvPr id="3" name="Content Placeholder 2"/>
          <p:cNvSpPr>
            <a:spLocks noGrp="1"/>
          </p:cNvSpPr>
          <p:nvPr>
            <p:ph idx="1"/>
          </p:nvPr>
        </p:nvSpPr>
        <p:spPr>
          <a:xfrm>
            <a:off x="365760" y="1280160"/>
            <a:ext cx="8535987" cy="1005840"/>
          </a:xfrm>
        </p:spPr>
        <p:txBody>
          <a:bodyPr/>
          <a:lstStyle/>
          <a:p>
            <a:r>
              <a:rPr lang="en-US" dirty="0" smtClean="0"/>
              <a:t>The network variables and equations are then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979712507"/>
              </p:ext>
            </p:extLst>
          </p:nvPr>
        </p:nvGraphicFramePr>
        <p:xfrm>
          <a:off x="766763" y="1752600"/>
          <a:ext cx="7483475" cy="4724400"/>
        </p:xfrm>
        <a:graphic>
          <a:graphicData uri="http://schemas.openxmlformats.org/presentationml/2006/ole">
            <mc:AlternateContent xmlns:mc="http://schemas.openxmlformats.org/markup-compatibility/2006">
              <mc:Choice xmlns:v="urn:schemas-microsoft-com:vml" Requires="v">
                <p:oleObj spid="_x0000_s242701" name="Equation" r:id="rId3" imgW="9372600" imgH="5918040" progId="Equation.DSMT4">
                  <p:embed/>
                </p:oleObj>
              </mc:Choice>
              <mc:Fallback>
                <p:oleObj name="Equation" r:id="rId3" imgW="9372600" imgH="5918040" progId="Equation.DSMT4">
                  <p:embed/>
                  <p:pic>
                    <p:nvPicPr>
                      <p:cNvPr id="5" name="Object 4"/>
                      <p:cNvPicPr>
                        <a:picLocks noChangeAspect="1" noChangeArrowheads="1"/>
                      </p:cNvPicPr>
                      <p:nvPr/>
                    </p:nvPicPr>
                    <p:blipFill>
                      <a:blip r:embed="rId4"/>
                      <a:srcRect/>
                      <a:stretch>
                        <a:fillRect/>
                      </a:stretch>
                    </p:blipFill>
                    <p:spPr bwMode="auto">
                      <a:xfrm>
                        <a:off x="766763" y="1752600"/>
                        <a:ext cx="7483475" cy="47244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89468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Nonlinear Network </a:t>
            </a:r>
            <a:r>
              <a:rPr lang="en-US" dirty="0" smtClean="0"/>
              <a:t>Equation Newton Solution</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11681073"/>
              </p:ext>
            </p:extLst>
          </p:nvPr>
        </p:nvGraphicFramePr>
        <p:xfrm>
          <a:off x="457200" y="1371600"/>
          <a:ext cx="6515100" cy="4953000"/>
        </p:xfrm>
        <a:graphic>
          <a:graphicData uri="http://schemas.openxmlformats.org/presentationml/2006/ole">
            <mc:AlternateContent xmlns:mc="http://schemas.openxmlformats.org/markup-compatibility/2006">
              <mc:Choice xmlns:v="urn:schemas-microsoft-com:vml" Requires="v">
                <p:oleObj spid="_x0000_s243725" name="Equation" r:id="rId3" imgW="6514920" imgH="4952880" progId="Equation.DSMT4">
                  <p:embed/>
                </p:oleObj>
              </mc:Choice>
              <mc:Fallback>
                <p:oleObj name="Equation" r:id="rId3" imgW="6514920" imgH="4952880" progId="Equation.DSMT4">
                  <p:embed/>
                  <p:pic>
                    <p:nvPicPr>
                      <p:cNvPr id="5" name="Object 4"/>
                      <p:cNvPicPr>
                        <a:picLocks noChangeAspect="1" noChangeArrowheads="1"/>
                      </p:cNvPicPr>
                      <p:nvPr/>
                    </p:nvPicPr>
                    <p:blipFill>
                      <a:blip r:embed="rId4"/>
                      <a:srcRect/>
                      <a:stretch>
                        <a:fillRect/>
                      </a:stretch>
                    </p:blipFill>
                    <p:spPr bwMode="auto">
                      <a:xfrm>
                        <a:off x="457200" y="1371600"/>
                        <a:ext cx="6515100" cy="495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008485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Equation </a:t>
            </a:r>
            <a:r>
              <a:rPr lang="en-US" dirty="0" err="1" smtClean="0"/>
              <a:t>Jacobian</a:t>
            </a:r>
            <a:r>
              <a:rPr lang="en-US" dirty="0" smtClean="0"/>
              <a:t> </a:t>
            </a:r>
            <a:r>
              <a:rPr lang="en-US" dirty="0"/>
              <a:t>Matrix</a:t>
            </a:r>
          </a:p>
        </p:txBody>
      </p:sp>
      <p:sp>
        <p:nvSpPr>
          <p:cNvPr id="3" name="Content Placeholder 2"/>
          <p:cNvSpPr>
            <a:spLocks noGrp="1"/>
          </p:cNvSpPr>
          <p:nvPr>
            <p:ph idx="1"/>
          </p:nvPr>
        </p:nvSpPr>
        <p:spPr>
          <a:xfrm>
            <a:off x="365760" y="1280160"/>
            <a:ext cx="8535987" cy="1615440"/>
          </a:xfrm>
        </p:spPr>
        <p:txBody>
          <a:bodyPr/>
          <a:lstStyle/>
          <a:p>
            <a:r>
              <a:rPr lang="en-US" dirty="0" smtClean="0"/>
              <a:t>The most computationally intensive part of the algorithm is determining and factoring the </a:t>
            </a:r>
            <a:r>
              <a:rPr lang="en-US" dirty="0" err="1" smtClean="0"/>
              <a:t>Jacobian</a:t>
            </a:r>
            <a:r>
              <a:rPr lang="en-US" dirty="0" smtClean="0"/>
              <a:t> matrix, </a:t>
            </a:r>
            <a:r>
              <a:rPr lang="en-US" b="1" dirty="0" smtClean="0"/>
              <a:t>J</a:t>
            </a:r>
            <a:r>
              <a:rPr lang="en-US" dirty="0" smtClean="0"/>
              <a:t>(</a:t>
            </a:r>
            <a:r>
              <a:rPr lang="en-US" b="1" dirty="0" smtClean="0"/>
              <a:t>y</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899952773"/>
              </p:ext>
            </p:extLst>
          </p:nvPr>
        </p:nvGraphicFramePr>
        <p:xfrm>
          <a:off x="1219200" y="2743200"/>
          <a:ext cx="6629400" cy="3788229"/>
        </p:xfrm>
        <a:graphic>
          <a:graphicData uri="http://schemas.openxmlformats.org/presentationml/2006/ole">
            <mc:AlternateContent xmlns:mc="http://schemas.openxmlformats.org/markup-compatibility/2006">
              <mc:Choice xmlns:v="urn:schemas-microsoft-com:vml" Requires="v">
                <p:oleObj spid="_x0000_s244749" name="Equation" r:id="rId3" imgW="7467480" imgH="4267080" progId="Equation.DSMT4">
                  <p:embed/>
                </p:oleObj>
              </mc:Choice>
              <mc:Fallback>
                <p:oleObj name="Equation" r:id="rId3" imgW="7467480" imgH="4267080" progId="Equation.DSMT4">
                  <p:embed/>
                  <p:pic>
                    <p:nvPicPr>
                      <p:cNvPr id="5" name="Object 4"/>
                      <p:cNvPicPr>
                        <a:picLocks noChangeAspect="1" noChangeArrowheads="1"/>
                      </p:cNvPicPr>
                      <p:nvPr/>
                    </p:nvPicPr>
                    <p:blipFill>
                      <a:blip r:embed="rId4"/>
                      <a:srcRect/>
                      <a:stretch>
                        <a:fillRect/>
                      </a:stretch>
                    </p:blipFill>
                    <p:spPr bwMode="auto">
                      <a:xfrm>
                        <a:off x="1219200" y="2743200"/>
                        <a:ext cx="6629400" cy="378822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5996422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a:t>
            </a:r>
            <a:r>
              <a:rPr lang="en-US" dirty="0" err="1" smtClean="0"/>
              <a:t>Jacobian</a:t>
            </a:r>
            <a:r>
              <a:rPr lang="en-US" dirty="0" smtClean="0"/>
              <a:t> Matrix</a:t>
            </a:r>
            <a:endParaRPr lang="en-US" dirty="0"/>
          </a:p>
        </p:txBody>
      </p:sp>
      <p:sp>
        <p:nvSpPr>
          <p:cNvPr id="3" name="Content Placeholder 2"/>
          <p:cNvSpPr>
            <a:spLocks noGrp="1"/>
          </p:cNvSpPr>
          <p:nvPr>
            <p:ph idx="1"/>
          </p:nvPr>
        </p:nvSpPr>
        <p:spPr>
          <a:xfrm>
            <a:off x="365760" y="1280160"/>
            <a:ext cx="8535987" cy="1844040"/>
          </a:xfrm>
        </p:spPr>
        <p:txBody>
          <a:bodyPr/>
          <a:lstStyle/>
          <a:p>
            <a:r>
              <a:rPr lang="en-US" dirty="0" smtClean="0"/>
              <a:t>The </a:t>
            </a:r>
            <a:r>
              <a:rPr lang="en-US" dirty="0" err="1" smtClean="0"/>
              <a:t>Jacobian</a:t>
            </a:r>
            <a:r>
              <a:rPr lang="en-US" dirty="0" smtClean="0"/>
              <a:t> matrix can be stored and computed using a 2 by 2 block matrix structure</a:t>
            </a:r>
          </a:p>
          <a:p>
            <a:r>
              <a:rPr lang="en-US" dirty="0" smtClean="0"/>
              <a:t>The portion of the 2 by 2 entries just from the </a:t>
            </a:r>
            <a:r>
              <a:rPr lang="en-US" b="1" dirty="0" smtClean="0"/>
              <a:t>Y</a:t>
            </a:r>
            <a:r>
              <a:rPr lang="en-US" baseline="-25000" dirty="0" smtClean="0"/>
              <a:t>bus</a:t>
            </a:r>
            <a:r>
              <a:rPr lang="en-US" dirty="0" smtClean="0"/>
              <a:t> are </a:t>
            </a:r>
          </a:p>
          <a:p>
            <a:endParaRPr lang="en-US" dirty="0"/>
          </a:p>
          <a:p>
            <a:endParaRPr lang="en-US" dirty="0" smtClean="0"/>
          </a:p>
          <a:p>
            <a:endParaRPr lang="en-US" dirty="0"/>
          </a:p>
          <a:p>
            <a:endParaRPr lang="en-US" dirty="0" smtClean="0"/>
          </a:p>
          <a:p>
            <a:endParaRPr lang="en-US" dirty="0"/>
          </a:p>
          <a:p>
            <a:r>
              <a:rPr lang="en-US" dirty="0" smtClean="0"/>
              <a:t>The major source of the current vector voltage sensitivity comes from non-constant impedance loads; also dc transmission lines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318298773"/>
              </p:ext>
            </p:extLst>
          </p:nvPr>
        </p:nvGraphicFramePr>
        <p:xfrm>
          <a:off x="762000" y="2895600"/>
          <a:ext cx="4960937" cy="2300288"/>
        </p:xfrm>
        <a:graphic>
          <a:graphicData uri="http://schemas.openxmlformats.org/presentationml/2006/ole">
            <mc:AlternateContent xmlns:mc="http://schemas.openxmlformats.org/markup-compatibility/2006">
              <mc:Choice xmlns:v="urn:schemas-microsoft-com:vml" Requires="v">
                <p:oleObj spid="_x0000_s245773" name="Equation" r:id="rId3" imgW="5587920" imgH="2590560" progId="Equation.DSMT4">
                  <p:embed/>
                </p:oleObj>
              </mc:Choice>
              <mc:Fallback>
                <p:oleObj name="Equation" r:id="rId3" imgW="5587920" imgH="2590560" progId="Equation.DSMT4">
                  <p:embed/>
                  <p:pic>
                    <p:nvPicPr>
                      <p:cNvPr id="5" name="Object 4"/>
                      <p:cNvPicPr>
                        <a:picLocks noChangeAspect="1" noChangeArrowheads="1"/>
                      </p:cNvPicPr>
                      <p:nvPr/>
                    </p:nvPicPr>
                    <p:blipFill>
                      <a:blip r:embed="rId4"/>
                      <a:srcRect/>
                      <a:stretch>
                        <a:fillRect/>
                      </a:stretch>
                    </p:blipFill>
                    <p:spPr bwMode="auto">
                      <a:xfrm>
                        <a:off x="762000" y="2895600"/>
                        <a:ext cx="4960937"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172200" y="2819400"/>
            <a:ext cx="2358338" cy="2308324"/>
          </a:xfrm>
          <a:prstGeom prst="rect">
            <a:avLst/>
          </a:prstGeom>
          <a:solidFill>
            <a:schemeClr val="accent1"/>
          </a:solidFill>
        </p:spPr>
        <p:txBody>
          <a:bodyPr wrap="none" rtlCol="0">
            <a:spAutoFit/>
          </a:bodyPr>
          <a:lstStyle/>
          <a:p>
            <a:r>
              <a:rPr lang="en-US" dirty="0" smtClean="0"/>
              <a:t>The "hat" was</a:t>
            </a:r>
            <a:br>
              <a:rPr lang="en-US" dirty="0" smtClean="0"/>
            </a:br>
            <a:r>
              <a:rPr lang="en-US" dirty="0" smtClean="0"/>
              <a:t>added to the </a:t>
            </a:r>
            <a:br>
              <a:rPr lang="en-US" dirty="0" smtClean="0"/>
            </a:br>
            <a:r>
              <a:rPr lang="en-US" dirty="0" smtClean="0"/>
              <a:t>g functions to</a:t>
            </a:r>
          </a:p>
          <a:p>
            <a:r>
              <a:rPr lang="en-US" dirty="0" smtClean="0"/>
              <a:t>indicate it is just</a:t>
            </a:r>
            <a:br>
              <a:rPr lang="en-US" dirty="0" smtClean="0"/>
            </a:br>
            <a:r>
              <a:rPr lang="en-US" dirty="0" smtClean="0"/>
              <a:t>the portion from</a:t>
            </a:r>
            <a:br>
              <a:rPr lang="en-US" dirty="0" smtClean="0"/>
            </a:br>
            <a:r>
              <a:rPr lang="en-US" dirty="0" smtClean="0"/>
              <a:t>the </a:t>
            </a:r>
            <a:r>
              <a:rPr lang="en-US" b="1" dirty="0" smtClean="0"/>
              <a:t>Y</a:t>
            </a:r>
            <a:r>
              <a:rPr lang="en-US" baseline="-25000" dirty="0" smtClean="0"/>
              <a:t>bus</a:t>
            </a:r>
            <a:r>
              <a:rPr lang="en-US" dirty="0" smtClean="0"/>
              <a:t> </a:t>
            </a:r>
            <a:endParaRPr lang="en-US" dirty="0"/>
          </a:p>
        </p:txBody>
      </p:sp>
    </p:spTree>
    <p:extLst>
      <p:ext uri="{BB962C8B-B14F-4D97-AF65-F5344CB8AC3E}">
        <p14:creationId xmlns:p14="http://schemas.microsoft.com/office/powerpoint/2010/main" val="2709754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Constant Current and Constant Power Load</a:t>
            </a:r>
            <a:endParaRPr lang="en-US" dirty="0"/>
          </a:p>
        </p:txBody>
      </p:sp>
      <p:sp>
        <p:nvSpPr>
          <p:cNvPr id="3" name="Content Placeholder 2"/>
          <p:cNvSpPr>
            <a:spLocks noGrp="1"/>
          </p:cNvSpPr>
          <p:nvPr>
            <p:ph idx="1"/>
          </p:nvPr>
        </p:nvSpPr>
        <p:spPr>
          <a:xfrm>
            <a:off x="365760" y="1280160"/>
            <a:ext cx="8535987" cy="1158240"/>
          </a:xfrm>
        </p:spPr>
        <p:txBody>
          <a:bodyPr/>
          <a:lstStyle/>
          <a:p>
            <a:r>
              <a:rPr lang="en-US" dirty="0" smtClean="0"/>
              <a:t>As an example, assume the load at bus k is represented with a ZIP model</a:t>
            </a:r>
          </a:p>
          <a:p>
            <a:endParaRPr lang="en-US" dirty="0"/>
          </a:p>
          <a:p>
            <a:endParaRPr lang="en-US" dirty="0" smtClean="0"/>
          </a:p>
          <a:p>
            <a:endParaRPr lang="en-US" dirty="0"/>
          </a:p>
          <a:p>
            <a:r>
              <a:rPr lang="en-US" dirty="0" smtClean="0"/>
              <a:t>The constant impedance portion is embedded in the </a:t>
            </a:r>
            <a:r>
              <a:rPr lang="en-US" b="1" dirty="0" err="1" smtClean="0"/>
              <a:t>Y</a:t>
            </a:r>
            <a:r>
              <a:rPr lang="en-US" baseline="-25000" dirty="0" err="1" smtClean="0"/>
              <a:t>bus</a:t>
            </a:r>
            <a:endParaRPr lang="en-US" baseline="-25000" dirty="0" smtClean="0"/>
          </a:p>
          <a:p>
            <a:endParaRPr lang="en-US" baseline="-25000" dirty="0"/>
          </a:p>
          <a:p>
            <a:endParaRPr lang="en-US" baseline="-25000" dirty="0" smtClean="0"/>
          </a:p>
          <a:p>
            <a:endParaRPr lang="en-US" baseline="-25000" dirty="0"/>
          </a:p>
          <a:p>
            <a:endParaRPr lang="en-US" baseline="-25000" dirty="0" smtClean="0"/>
          </a:p>
          <a:p>
            <a:r>
              <a:rPr lang="en-US" dirty="0"/>
              <a:t>Usually solved in per unit on network MVA base</a:t>
            </a:r>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48</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799032107"/>
              </p:ext>
            </p:extLst>
          </p:nvPr>
        </p:nvGraphicFramePr>
        <p:xfrm>
          <a:off x="685800" y="2286000"/>
          <a:ext cx="5995987" cy="1408112"/>
        </p:xfrm>
        <a:graphic>
          <a:graphicData uri="http://schemas.openxmlformats.org/presentationml/2006/ole">
            <mc:AlternateContent xmlns:mc="http://schemas.openxmlformats.org/markup-compatibility/2006">
              <mc:Choice xmlns:v="urn:schemas-microsoft-com:vml" Requires="v">
                <p:oleObj spid="_x0000_s246808" name="Equation" r:id="rId3" imgW="2705040" imgH="634680" progId="Equation.DSMT4">
                  <p:embed/>
                </p:oleObj>
              </mc:Choice>
              <mc:Fallback>
                <p:oleObj name="Equation" r:id="rId3" imgW="2705040" imgH="634680" progId="Equation.DSMT4">
                  <p:embed/>
                  <p:pic>
                    <p:nvPicPr>
                      <p:cNvPr id="7" name="Object 6"/>
                      <p:cNvPicPr>
                        <a:picLocks noChangeAspect="1" noChangeArrowheads="1"/>
                      </p:cNvPicPr>
                      <p:nvPr/>
                    </p:nvPicPr>
                    <p:blipFill>
                      <a:blip r:embed="rId4"/>
                      <a:srcRect/>
                      <a:stretch>
                        <a:fillRect/>
                      </a:stretch>
                    </p:blipFill>
                    <p:spPr bwMode="auto">
                      <a:xfrm>
                        <a:off x="685800" y="2286000"/>
                        <a:ext cx="5995987" cy="1408112"/>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986547251"/>
              </p:ext>
            </p:extLst>
          </p:nvPr>
        </p:nvGraphicFramePr>
        <p:xfrm>
          <a:off x="838200" y="4267200"/>
          <a:ext cx="7634288" cy="1350962"/>
        </p:xfrm>
        <a:graphic>
          <a:graphicData uri="http://schemas.openxmlformats.org/presentationml/2006/ole">
            <mc:AlternateContent xmlns:mc="http://schemas.openxmlformats.org/markup-compatibility/2006">
              <mc:Choice xmlns:v="urn:schemas-microsoft-com:vml" Requires="v">
                <p:oleObj spid="_x0000_s246809" name="Equation" r:id="rId5" imgW="3441600" imgH="609480" progId="Equation.DSMT4">
                  <p:embed/>
                </p:oleObj>
              </mc:Choice>
              <mc:Fallback>
                <p:oleObj name="Equation" r:id="rId5" imgW="3441600" imgH="609480" progId="Equation.DSMT4">
                  <p:embed/>
                  <p:pic>
                    <p:nvPicPr>
                      <p:cNvPr id="8" name="Object 7"/>
                      <p:cNvPicPr>
                        <a:picLocks noChangeAspect="1" noChangeArrowheads="1"/>
                      </p:cNvPicPr>
                      <p:nvPr/>
                    </p:nvPicPr>
                    <p:blipFill>
                      <a:blip r:embed="rId6"/>
                      <a:srcRect/>
                      <a:stretch>
                        <a:fillRect/>
                      </a:stretch>
                    </p:blipFill>
                    <p:spPr bwMode="auto">
                      <a:xfrm>
                        <a:off x="838200" y="4267200"/>
                        <a:ext cx="7634288"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6858000" y="2057400"/>
            <a:ext cx="2137124" cy="1569660"/>
          </a:xfrm>
          <a:prstGeom prst="rect">
            <a:avLst/>
          </a:prstGeom>
          <a:solidFill>
            <a:schemeClr val="accent1"/>
          </a:solidFill>
        </p:spPr>
        <p:txBody>
          <a:bodyPr wrap="none" rtlCol="0">
            <a:spAutoFit/>
          </a:bodyPr>
          <a:lstStyle/>
          <a:p>
            <a:r>
              <a:rPr lang="en-US" dirty="0" smtClean="0"/>
              <a:t>The base load</a:t>
            </a:r>
            <a:br>
              <a:rPr lang="en-US" dirty="0" smtClean="0"/>
            </a:br>
            <a:r>
              <a:rPr lang="en-US" dirty="0" smtClean="0"/>
              <a:t>values are</a:t>
            </a:r>
            <a:br>
              <a:rPr lang="en-US" dirty="0" smtClean="0"/>
            </a:br>
            <a:r>
              <a:rPr lang="en-US" dirty="0" smtClean="0"/>
              <a:t>set from the </a:t>
            </a:r>
            <a:br>
              <a:rPr lang="en-US" dirty="0" smtClean="0"/>
            </a:br>
            <a:r>
              <a:rPr lang="en-US" dirty="0" smtClean="0"/>
              <a:t>power flow </a:t>
            </a:r>
            <a:endParaRPr lang="en-US" dirty="0"/>
          </a:p>
        </p:txBody>
      </p:sp>
    </p:spTree>
    <p:extLst>
      <p:ext uri="{BB962C8B-B14F-4D97-AF65-F5344CB8AC3E}">
        <p14:creationId xmlns:p14="http://schemas.microsoft.com/office/powerpoint/2010/main" val="2417323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Constant Current and Constant Power Load</a:t>
            </a:r>
          </a:p>
        </p:txBody>
      </p:sp>
      <p:sp>
        <p:nvSpPr>
          <p:cNvPr id="3" name="Content Placeholder 2"/>
          <p:cNvSpPr>
            <a:spLocks noGrp="1"/>
          </p:cNvSpPr>
          <p:nvPr>
            <p:ph idx="1"/>
          </p:nvPr>
        </p:nvSpPr>
        <p:spPr>
          <a:xfrm>
            <a:off x="365760" y="1280160"/>
            <a:ext cx="8535987" cy="1158240"/>
          </a:xfrm>
        </p:spPr>
        <p:txBody>
          <a:bodyPr/>
          <a:lstStyle/>
          <a:p>
            <a:r>
              <a:rPr lang="en-US" dirty="0" smtClean="0"/>
              <a:t>The current is then</a:t>
            </a:r>
          </a:p>
          <a:p>
            <a:endParaRPr lang="en-US" dirty="0"/>
          </a:p>
          <a:p>
            <a:endParaRPr lang="en-US" dirty="0" smtClean="0"/>
          </a:p>
          <a:p>
            <a:endParaRPr lang="en-US" dirty="0"/>
          </a:p>
          <a:p>
            <a:endParaRPr lang="en-US" dirty="0" smtClean="0"/>
          </a:p>
          <a:p>
            <a:endParaRPr lang="en-US" dirty="0"/>
          </a:p>
          <a:p>
            <a:r>
              <a:rPr lang="en-US" dirty="0" smtClean="0"/>
              <a:t>Multiply the numerator and denominator by </a:t>
            </a:r>
            <a:r>
              <a:rPr lang="en-US" dirty="0" err="1" smtClean="0"/>
              <a:t>V</a:t>
            </a:r>
            <a:r>
              <a:rPr lang="en-US" baseline="-25000" dirty="0" err="1" smtClean="0"/>
              <a:t>DK</a:t>
            </a:r>
            <a:r>
              <a:rPr lang="en-US" dirty="0" err="1" smtClean="0"/>
              <a:t>+jV</a:t>
            </a:r>
            <a:r>
              <a:rPr lang="en-US" baseline="-25000" dirty="0" err="1" smtClean="0"/>
              <a:t>QK</a:t>
            </a:r>
            <a:r>
              <a:rPr lang="en-US" dirty="0" smtClean="0"/>
              <a:t> to write as the real current and the reactive current</a:t>
            </a:r>
          </a:p>
          <a:p>
            <a:endParaRPr lang="en-US" dirty="0"/>
          </a:p>
          <a:p>
            <a:endParaRPr lang="en-US" dirty="0" smtClean="0"/>
          </a:p>
          <a:p>
            <a:endParaRPr lang="en-US" dirty="0"/>
          </a:p>
          <a:p>
            <a:endParaRPr lang="en-US" dirty="0" smtClean="0"/>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49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2133975"/>
              </p:ext>
            </p:extLst>
          </p:nvPr>
        </p:nvGraphicFramePr>
        <p:xfrm>
          <a:off x="696913" y="1828800"/>
          <a:ext cx="7246937" cy="2362200"/>
        </p:xfrm>
        <a:graphic>
          <a:graphicData uri="http://schemas.openxmlformats.org/presentationml/2006/ole">
            <mc:AlternateContent xmlns:mc="http://schemas.openxmlformats.org/markup-compatibility/2006">
              <mc:Choice xmlns:v="urn:schemas-microsoft-com:vml" Requires="v">
                <p:oleObj spid="_x0000_s247821" name="Equation" r:id="rId3" imgW="3898800" imgH="1269720" progId="Equation.DSMT4">
                  <p:embed/>
                </p:oleObj>
              </mc:Choice>
              <mc:Fallback>
                <p:oleObj name="Equation" r:id="rId3" imgW="3898800" imgH="1269720" progId="Equation.DSMT4">
                  <p:embed/>
                  <p:pic>
                    <p:nvPicPr>
                      <p:cNvPr id="5" name="Object 4"/>
                      <p:cNvPicPr>
                        <a:picLocks noChangeAspect="1" noChangeArrowheads="1"/>
                      </p:cNvPicPr>
                      <p:nvPr/>
                    </p:nvPicPr>
                    <p:blipFill>
                      <a:blip r:embed="rId4"/>
                      <a:srcRect/>
                      <a:stretch>
                        <a:fillRect/>
                      </a:stretch>
                    </p:blipFill>
                    <p:spPr bwMode="auto">
                      <a:xfrm>
                        <a:off x="696913" y="1828800"/>
                        <a:ext cx="7246937" cy="23622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20055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Bus Example, Except with No Infinite Bus</a:t>
            </a:r>
            <a:endParaRPr lang="en-US" dirty="0"/>
          </a:p>
        </p:txBody>
      </p:sp>
      <p:sp>
        <p:nvSpPr>
          <p:cNvPr id="3" name="Content Placeholder 2"/>
          <p:cNvSpPr>
            <a:spLocks noGrp="1"/>
          </p:cNvSpPr>
          <p:nvPr>
            <p:ph idx="1"/>
          </p:nvPr>
        </p:nvSpPr>
        <p:spPr/>
        <p:txBody>
          <a:bodyPr/>
          <a:lstStyle/>
          <a:p>
            <a:r>
              <a:rPr lang="en-US" dirty="0" smtClean="0"/>
              <a:t>To introduce the inclusion of the network equations, the previous example is extended by replacing the infinite bus at bus 2 with a classical model with X</a:t>
            </a:r>
            <a:r>
              <a:rPr lang="en-US" baseline="-25000" dirty="0" smtClean="0"/>
              <a:t>d2</a:t>
            </a:r>
            <a:r>
              <a:rPr lang="en-US" dirty="0" smtClean="0"/>
              <a:t>'=0.2, H</a:t>
            </a:r>
            <a:r>
              <a:rPr lang="en-US" baseline="-25000" dirty="0" smtClean="0"/>
              <a:t>2</a:t>
            </a:r>
            <a:r>
              <a:rPr lang="en-US" dirty="0" smtClean="0"/>
              <a:t>=6.0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a:t>
            </a:fld>
            <a:endParaRPr lang="en-US" dirty="0"/>
          </a:p>
        </p:txBody>
      </p:sp>
      <p:pic>
        <p:nvPicPr>
          <p:cNvPr id="12636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494" b="37006"/>
          <a:stretch/>
        </p:blipFill>
        <p:spPr bwMode="auto">
          <a:xfrm>
            <a:off x="791936" y="3200400"/>
            <a:ext cx="8064397" cy="192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5638800"/>
            <a:ext cx="4904741" cy="461665"/>
          </a:xfrm>
          <a:prstGeom prst="rect">
            <a:avLst/>
          </a:prstGeom>
          <a:noFill/>
        </p:spPr>
        <p:txBody>
          <a:bodyPr wrap="none" rtlCol="0">
            <a:spAutoFit/>
          </a:bodyPr>
          <a:lstStyle/>
          <a:p>
            <a:r>
              <a:rPr lang="en-US" dirty="0" smtClean="0">
                <a:solidFill>
                  <a:srgbClr val="FF0000"/>
                </a:solidFill>
              </a:rPr>
              <a:t>PowerWorld Case B2_CLS_2Gen </a:t>
            </a:r>
            <a:endParaRPr lang="en-US" dirty="0">
              <a:solidFill>
                <a:srgbClr val="FF0000"/>
              </a:solidFill>
            </a:endParaRPr>
          </a:p>
        </p:txBody>
      </p:sp>
    </p:spTree>
    <p:extLst>
      <p:ext uri="{BB962C8B-B14F-4D97-AF65-F5344CB8AC3E}">
        <p14:creationId xmlns:p14="http://schemas.microsoft.com/office/powerpoint/2010/main" val="19006826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Constant Current and Constant Power Load</a:t>
            </a:r>
          </a:p>
        </p:txBody>
      </p:sp>
      <p:sp>
        <p:nvSpPr>
          <p:cNvPr id="3" name="Content Placeholder 2"/>
          <p:cNvSpPr>
            <a:spLocks noGrp="1"/>
          </p:cNvSpPr>
          <p:nvPr>
            <p:ph idx="1"/>
          </p:nvPr>
        </p:nvSpPr>
        <p:spPr>
          <a:xfrm>
            <a:off x="365760" y="1280160"/>
            <a:ext cx="8535987" cy="1005840"/>
          </a:xfrm>
        </p:spPr>
        <p:txBody>
          <a:bodyPr/>
          <a:lstStyle/>
          <a:p>
            <a:endParaRPr lang="en-US" dirty="0" smtClean="0"/>
          </a:p>
          <a:p>
            <a:endParaRPr lang="en-US" dirty="0"/>
          </a:p>
          <a:p>
            <a:endParaRPr lang="en-US" dirty="0" smtClean="0"/>
          </a:p>
          <a:p>
            <a:endParaRPr lang="en-US" dirty="0"/>
          </a:p>
          <a:p>
            <a:endParaRPr lang="en-US" dirty="0" smtClean="0"/>
          </a:p>
          <a:p>
            <a:r>
              <a:rPr lang="en-US" dirty="0" smtClean="0"/>
              <a:t>The </a:t>
            </a:r>
            <a:r>
              <a:rPr lang="en-US" dirty="0" err="1" smtClean="0"/>
              <a:t>Jacobian</a:t>
            </a:r>
            <a:r>
              <a:rPr lang="en-US" dirty="0" smtClean="0"/>
              <a:t> entries are then found by differentiating with respect to V</a:t>
            </a:r>
            <a:r>
              <a:rPr lang="en-US" baseline="-25000" dirty="0" smtClean="0"/>
              <a:t>DK</a:t>
            </a:r>
            <a:r>
              <a:rPr lang="en-US" dirty="0" smtClean="0"/>
              <a:t> and V</a:t>
            </a:r>
            <a:r>
              <a:rPr lang="en-US" baseline="-25000" dirty="0" smtClean="0"/>
              <a:t>QK</a:t>
            </a:r>
          </a:p>
          <a:p>
            <a:pPr lvl="1"/>
            <a:r>
              <a:rPr lang="en-US" dirty="0" smtClean="0"/>
              <a:t>Only affect the 2 by 2 block diagonal values</a:t>
            </a:r>
          </a:p>
          <a:p>
            <a:r>
              <a:rPr lang="en-US" dirty="0" smtClean="0"/>
              <a:t>Usually constant current and constant power models are replaced by a constant impedance model if the voltage goes too low, like during a fault</a:t>
            </a:r>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50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95217263"/>
              </p:ext>
            </p:extLst>
          </p:nvPr>
        </p:nvGraphicFramePr>
        <p:xfrm>
          <a:off x="762000" y="1371600"/>
          <a:ext cx="6967537" cy="2174875"/>
        </p:xfrm>
        <a:graphic>
          <a:graphicData uri="http://schemas.openxmlformats.org/presentationml/2006/ole">
            <mc:AlternateContent xmlns:mc="http://schemas.openxmlformats.org/markup-compatibility/2006">
              <mc:Choice xmlns:v="urn:schemas-microsoft-com:vml" Requires="v">
                <p:oleObj spid="_x0000_s248845" name="Equation" r:id="rId3" imgW="3340080" imgH="1041120" progId="Equation.DSMT4">
                  <p:embed/>
                </p:oleObj>
              </mc:Choice>
              <mc:Fallback>
                <p:oleObj name="Equation" r:id="rId3" imgW="3340080" imgH="1041120" progId="Equation.DSMT4">
                  <p:embed/>
                  <p:pic>
                    <p:nvPicPr>
                      <p:cNvPr id="5" name="Object 4"/>
                      <p:cNvPicPr>
                        <a:picLocks noChangeAspect="1" noChangeArrowheads="1"/>
                      </p:cNvPicPr>
                      <p:nvPr/>
                    </p:nvPicPr>
                    <p:blipFill>
                      <a:blip r:embed="rId4"/>
                      <a:srcRect/>
                      <a:stretch>
                        <a:fillRect/>
                      </a:stretch>
                    </p:blipFill>
                    <p:spPr bwMode="auto">
                      <a:xfrm>
                        <a:off x="762000" y="1371600"/>
                        <a:ext cx="6967537"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6117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 Admittance Matrix</a:t>
            </a:r>
            <a:endParaRPr lang="en-US" dirty="0"/>
          </a:p>
        </p:txBody>
      </p:sp>
      <p:sp>
        <p:nvSpPr>
          <p:cNvPr id="3" name="Content Placeholder 2"/>
          <p:cNvSpPr>
            <a:spLocks noGrp="1"/>
          </p:cNvSpPr>
          <p:nvPr>
            <p:ph idx="1"/>
          </p:nvPr>
        </p:nvSpPr>
        <p:spPr>
          <a:xfrm>
            <a:off x="365760" y="1280160"/>
            <a:ext cx="8702040" cy="929640"/>
          </a:xfrm>
        </p:spPr>
        <p:txBody>
          <a:bodyPr/>
          <a:lstStyle/>
          <a:p>
            <a:r>
              <a:rPr lang="en-US" dirty="0" smtClean="0"/>
              <a:t>The network admittance matrix is</a:t>
            </a:r>
          </a:p>
          <a:p>
            <a:endParaRPr lang="en-US" dirty="0"/>
          </a:p>
          <a:p>
            <a:endParaRPr lang="en-US" dirty="0" smtClean="0"/>
          </a:p>
          <a:p>
            <a:r>
              <a:rPr lang="en-US" dirty="0" smtClean="0"/>
              <a:t>This is augmented to represent the Norton admittances associated with the generator models (X</a:t>
            </a:r>
            <a:r>
              <a:rPr lang="en-US" baseline="-25000" dirty="0" smtClean="0"/>
              <a:t>d1</a:t>
            </a:r>
            <a:r>
              <a:rPr lang="en-US" dirty="0" smtClean="0"/>
              <a:t>'=0.3, </a:t>
            </a:r>
            <a:r>
              <a:rPr lang="en-US" dirty="0"/>
              <a:t>X</a:t>
            </a:r>
            <a:r>
              <a:rPr lang="en-US" baseline="-25000" dirty="0"/>
              <a:t>d2</a:t>
            </a:r>
            <a:r>
              <a:rPr lang="en-US" dirty="0"/>
              <a:t>'=</a:t>
            </a:r>
            <a:r>
              <a:rPr lang="en-US" dirty="0" smtClean="0"/>
              <a:t>0.2)</a:t>
            </a:r>
          </a:p>
          <a:p>
            <a:endParaRPr lang="en-US" dirty="0"/>
          </a:p>
          <a:p>
            <a:endParaRPr lang="en-US" dirty="0" smtClean="0"/>
          </a:p>
          <a:p>
            <a:endParaRPr lang="en-US" dirty="0"/>
          </a:p>
          <a:p>
            <a:r>
              <a:rPr lang="en-US" dirty="0" smtClean="0"/>
              <a:t>In PowerWorld you can see this matrix by selecting Transient Stability, States/Manual Control, Transient Stability Ybus</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04808623"/>
              </p:ext>
            </p:extLst>
          </p:nvPr>
        </p:nvGraphicFramePr>
        <p:xfrm>
          <a:off x="990600" y="1905000"/>
          <a:ext cx="3377683" cy="914400"/>
        </p:xfrm>
        <a:graphic>
          <a:graphicData uri="http://schemas.openxmlformats.org/presentationml/2006/ole">
            <mc:AlternateContent xmlns:mc="http://schemas.openxmlformats.org/markup-compatibility/2006">
              <mc:Choice xmlns:v="urn:schemas-microsoft-com:vml" Requires="v">
                <p:oleObj spid="_x0000_s218158" name="Equation" r:id="rId3" imgW="1688760" imgH="457200" progId="Equation.DSMT4">
                  <p:embed/>
                </p:oleObj>
              </mc:Choice>
              <mc:Fallback>
                <p:oleObj name="Equation" r:id="rId3" imgW="1688760" imgH="457200" progId="Equation.DSMT4">
                  <p:embed/>
                  <p:pic>
                    <p:nvPicPr>
                      <p:cNvPr id="0" name=""/>
                      <p:cNvPicPr>
                        <a:picLocks noChangeAspect="1" noChangeArrowheads="1"/>
                      </p:cNvPicPr>
                      <p:nvPr/>
                    </p:nvPicPr>
                    <p:blipFill>
                      <a:blip r:embed="rId4"/>
                      <a:srcRect/>
                      <a:stretch>
                        <a:fillRect/>
                      </a:stretch>
                    </p:blipFill>
                    <p:spPr bwMode="auto">
                      <a:xfrm>
                        <a:off x="990600" y="1905000"/>
                        <a:ext cx="3377683" cy="9144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30216075"/>
              </p:ext>
            </p:extLst>
          </p:nvPr>
        </p:nvGraphicFramePr>
        <p:xfrm>
          <a:off x="1190625" y="3657600"/>
          <a:ext cx="5162550" cy="1557338"/>
        </p:xfrm>
        <a:graphic>
          <a:graphicData uri="http://schemas.openxmlformats.org/presentationml/2006/ole">
            <mc:AlternateContent xmlns:mc="http://schemas.openxmlformats.org/markup-compatibility/2006">
              <mc:Choice xmlns:v="urn:schemas-microsoft-com:vml" Requires="v">
                <p:oleObj spid="_x0000_s218159" name="Equation" r:id="rId5" imgW="2946240" imgH="888840" progId="Equation.DSMT4">
                  <p:embed/>
                </p:oleObj>
              </mc:Choice>
              <mc:Fallback>
                <p:oleObj name="Equation" r:id="rId5" imgW="2946240" imgH="888840" progId="Equation.DSMT4">
                  <p:embed/>
                  <p:pic>
                    <p:nvPicPr>
                      <p:cNvPr id="0" name=""/>
                      <p:cNvPicPr>
                        <a:picLocks noChangeAspect="1" noChangeArrowheads="1"/>
                      </p:cNvPicPr>
                      <p:nvPr/>
                    </p:nvPicPr>
                    <p:blipFill>
                      <a:blip r:embed="rId6"/>
                      <a:srcRect/>
                      <a:stretch>
                        <a:fillRect/>
                      </a:stretch>
                    </p:blipFill>
                    <p:spPr bwMode="auto">
                      <a:xfrm>
                        <a:off x="1190625" y="3657600"/>
                        <a:ext cx="5162550" cy="15573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35369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Vector</a:t>
            </a:r>
            <a:endParaRPr lang="en-US" dirty="0"/>
          </a:p>
        </p:txBody>
      </p:sp>
      <p:sp>
        <p:nvSpPr>
          <p:cNvPr id="3" name="Content Placeholder 2"/>
          <p:cNvSpPr>
            <a:spLocks noGrp="1"/>
          </p:cNvSpPr>
          <p:nvPr>
            <p:ph idx="1"/>
          </p:nvPr>
        </p:nvSpPr>
        <p:spPr>
          <a:xfrm>
            <a:off x="365760" y="1280160"/>
            <a:ext cx="8535987" cy="853440"/>
          </a:xfrm>
        </p:spPr>
        <p:txBody>
          <a:bodyPr/>
          <a:lstStyle/>
          <a:p>
            <a:r>
              <a:rPr lang="en-US" dirty="0" smtClean="0"/>
              <a:t>For the classical model the Norton currents are given by</a:t>
            </a:r>
          </a:p>
          <a:p>
            <a:endParaRPr lang="en-US" dirty="0"/>
          </a:p>
          <a:p>
            <a:endParaRPr lang="en-US" dirty="0" smtClean="0"/>
          </a:p>
          <a:p>
            <a:endParaRPr lang="en-US" dirty="0"/>
          </a:p>
          <a:p>
            <a:r>
              <a:rPr lang="en-US" dirty="0" smtClean="0"/>
              <a:t>The initial values of the currents come from the power flow solution</a:t>
            </a:r>
          </a:p>
          <a:p>
            <a:r>
              <a:rPr lang="en-US" dirty="0" smtClean="0"/>
              <a:t>As the states change (</a:t>
            </a:r>
            <a:r>
              <a:rPr lang="en-US" dirty="0" smtClean="0">
                <a:latin typeface="Symbol" panose="05050102010706020507" pitchFamily="18" charset="2"/>
              </a:rPr>
              <a:t>d</a:t>
            </a:r>
            <a:r>
              <a:rPr lang="en-US" baseline="-25000" dirty="0" smtClean="0">
                <a:latin typeface="+mj-lt"/>
              </a:rPr>
              <a:t>i</a:t>
            </a:r>
            <a:r>
              <a:rPr lang="en-US" dirty="0" smtClean="0"/>
              <a:t> for the classical model), the Norton current injections also change</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302529"/>
              </p:ext>
            </p:extLst>
          </p:nvPr>
        </p:nvGraphicFramePr>
        <p:xfrm>
          <a:off x="773113" y="1981200"/>
          <a:ext cx="4475162" cy="920750"/>
        </p:xfrm>
        <a:graphic>
          <a:graphicData uri="http://schemas.openxmlformats.org/presentationml/2006/ole">
            <mc:AlternateContent xmlns:mc="http://schemas.openxmlformats.org/markup-compatibility/2006">
              <mc:Choice xmlns:v="urn:schemas-microsoft-com:vml" Requires="v">
                <p:oleObj spid="_x0000_s219160" name="Equation" r:id="rId3" imgW="2158920" imgH="444240" progId="Equation.DSMT4">
                  <p:embed/>
                </p:oleObj>
              </mc:Choice>
              <mc:Fallback>
                <p:oleObj name="Equation" r:id="rId3" imgW="2158920" imgH="444240" progId="Equation.DSMT4">
                  <p:embed/>
                  <p:pic>
                    <p:nvPicPr>
                      <p:cNvPr id="0" name=""/>
                      <p:cNvPicPr>
                        <a:picLocks noChangeAspect="1" noChangeArrowheads="1"/>
                      </p:cNvPicPr>
                      <p:nvPr/>
                    </p:nvPicPr>
                    <p:blipFill>
                      <a:blip r:embed="rId4"/>
                      <a:srcRect/>
                      <a:stretch>
                        <a:fillRect/>
                      </a:stretch>
                    </p:blipFill>
                    <p:spPr bwMode="auto">
                      <a:xfrm>
                        <a:off x="773113" y="1981200"/>
                        <a:ext cx="447516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321" t="6668" r="-1321" b="13326"/>
          <a:stretch/>
        </p:blipFill>
        <p:spPr>
          <a:xfrm>
            <a:off x="5669278" y="1905000"/>
            <a:ext cx="2610119" cy="1371600"/>
          </a:xfrm>
          <a:prstGeom prst="rect">
            <a:avLst/>
          </a:prstGeom>
        </p:spPr>
      </p:pic>
    </p:spTree>
    <p:extLst>
      <p:ext uri="{BB962C8B-B14F-4D97-AF65-F5344CB8AC3E}">
        <p14:creationId xmlns:p14="http://schemas.microsoft.com/office/powerpoint/2010/main" val="857398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B2_CLS_Gen Initial Values</a:t>
            </a:r>
            <a:endParaRPr lang="en-US" dirty="0"/>
          </a:p>
        </p:txBody>
      </p:sp>
      <p:sp>
        <p:nvSpPr>
          <p:cNvPr id="3" name="Content Placeholder 2"/>
          <p:cNvSpPr>
            <a:spLocks noGrp="1"/>
          </p:cNvSpPr>
          <p:nvPr>
            <p:ph idx="1"/>
          </p:nvPr>
        </p:nvSpPr>
        <p:spPr>
          <a:xfrm>
            <a:off x="365760" y="1280160"/>
            <a:ext cx="8535987" cy="701040"/>
          </a:xfrm>
        </p:spPr>
        <p:txBody>
          <a:bodyPr/>
          <a:lstStyle/>
          <a:p>
            <a:r>
              <a:rPr lang="en-US" dirty="0" smtClean="0"/>
              <a:t>The internal voltage for generator 1 is as before</a:t>
            </a:r>
          </a:p>
          <a:p>
            <a:endParaRPr lang="en-US" dirty="0"/>
          </a:p>
          <a:p>
            <a:endParaRPr lang="en-US" dirty="0" smtClean="0"/>
          </a:p>
          <a:p>
            <a:r>
              <a:rPr lang="en-US" dirty="0"/>
              <a:t>W</a:t>
            </a:r>
            <a:r>
              <a:rPr lang="en-US" dirty="0" smtClean="0"/>
              <a:t>e likewise solve for the generator 2 internal voltage</a:t>
            </a:r>
          </a:p>
          <a:p>
            <a:endParaRPr lang="en-US" dirty="0"/>
          </a:p>
          <a:p>
            <a:r>
              <a:rPr lang="en-US" dirty="0" smtClean="0"/>
              <a:t>The Norton current injections are then</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505091062"/>
              </p:ext>
            </p:extLst>
          </p:nvPr>
        </p:nvGraphicFramePr>
        <p:xfrm>
          <a:off x="762000" y="1752600"/>
          <a:ext cx="7133340" cy="958850"/>
        </p:xfrm>
        <a:graphic>
          <a:graphicData uri="http://schemas.openxmlformats.org/presentationml/2006/ole">
            <mc:AlternateContent xmlns:mc="http://schemas.openxmlformats.org/markup-compatibility/2006">
              <mc:Choice xmlns:v="urn:schemas-microsoft-com:vml" Requires="v">
                <p:oleObj spid="_x0000_s220198" name="Equation" r:id="rId3" imgW="3593880" imgH="482400" progId="Equation.DSMT4">
                  <p:embed/>
                </p:oleObj>
              </mc:Choice>
              <mc:Fallback>
                <p:oleObj name="Equation" r:id="rId3" imgW="3593880" imgH="482400" progId="Equation.DSMT4">
                  <p:embed/>
                  <p:pic>
                    <p:nvPicPr>
                      <p:cNvPr id="5" name="Object 4"/>
                      <p:cNvPicPr/>
                      <p:nvPr/>
                    </p:nvPicPr>
                    <p:blipFill>
                      <a:blip r:embed="rId4"/>
                      <a:stretch>
                        <a:fillRect/>
                      </a:stretch>
                    </p:blipFill>
                    <p:spPr>
                      <a:xfrm>
                        <a:off x="762000" y="1752600"/>
                        <a:ext cx="7133340" cy="9588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089596"/>
              </p:ext>
            </p:extLst>
          </p:nvPr>
        </p:nvGraphicFramePr>
        <p:xfrm>
          <a:off x="914400" y="3352800"/>
          <a:ext cx="6376988" cy="479425"/>
        </p:xfrm>
        <a:graphic>
          <a:graphicData uri="http://schemas.openxmlformats.org/presentationml/2006/ole">
            <mc:AlternateContent xmlns:mc="http://schemas.openxmlformats.org/markup-compatibility/2006">
              <mc:Choice xmlns:v="urn:schemas-microsoft-com:vml" Requires="v">
                <p:oleObj spid="_x0000_s220199" name="Equation" r:id="rId5" imgW="3213000" imgH="241200" progId="Equation.DSMT4">
                  <p:embed/>
                </p:oleObj>
              </mc:Choice>
              <mc:Fallback>
                <p:oleObj name="Equation" r:id="rId5" imgW="3213000" imgH="241200" progId="Equation.DSMT4">
                  <p:embed/>
                  <p:pic>
                    <p:nvPicPr>
                      <p:cNvPr id="6" name="Object 5"/>
                      <p:cNvPicPr>
                        <a:picLocks noChangeAspect="1" noChangeArrowheads="1"/>
                      </p:cNvPicPr>
                      <p:nvPr/>
                    </p:nvPicPr>
                    <p:blipFill>
                      <a:blip r:embed="rId6"/>
                      <a:srcRect/>
                      <a:stretch>
                        <a:fillRect/>
                      </a:stretch>
                    </p:blipFill>
                    <p:spPr bwMode="auto">
                      <a:xfrm>
                        <a:off x="914400" y="3352800"/>
                        <a:ext cx="63769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46903239"/>
              </p:ext>
            </p:extLst>
          </p:nvPr>
        </p:nvGraphicFramePr>
        <p:xfrm>
          <a:off x="609600" y="4572000"/>
          <a:ext cx="4902200" cy="1789113"/>
        </p:xfrm>
        <a:graphic>
          <a:graphicData uri="http://schemas.openxmlformats.org/presentationml/2006/ole">
            <mc:AlternateContent xmlns:mc="http://schemas.openxmlformats.org/markup-compatibility/2006">
              <mc:Choice xmlns:v="urn:schemas-microsoft-com:vml" Requires="v">
                <p:oleObj spid="_x0000_s220200" name="Equation" r:id="rId7" imgW="2361960" imgH="863280" progId="Equation.DSMT4">
                  <p:embed/>
                </p:oleObj>
              </mc:Choice>
              <mc:Fallback>
                <p:oleObj name="Equation" r:id="rId7" imgW="2361960" imgH="863280" progId="Equation.DSMT4">
                  <p:embed/>
                  <p:pic>
                    <p:nvPicPr>
                      <p:cNvPr id="7" name="Object 6"/>
                      <p:cNvPicPr>
                        <a:picLocks noChangeAspect="1" noChangeArrowheads="1"/>
                      </p:cNvPicPr>
                      <p:nvPr/>
                    </p:nvPicPr>
                    <p:blipFill>
                      <a:blip r:embed="rId8"/>
                      <a:srcRect/>
                      <a:stretch>
                        <a:fillRect/>
                      </a:stretch>
                    </p:blipFill>
                    <p:spPr bwMode="auto">
                      <a:xfrm>
                        <a:off x="609600" y="4572000"/>
                        <a:ext cx="4902200"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flipH="1">
            <a:off x="6172200" y="4667975"/>
            <a:ext cx="2545081" cy="1938992"/>
          </a:xfrm>
          <a:prstGeom prst="rect">
            <a:avLst/>
          </a:prstGeom>
          <a:solidFill>
            <a:schemeClr val="accent1"/>
          </a:solidFill>
        </p:spPr>
        <p:txBody>
          <a:bodyPr wrap="square" rtlCol="0">
            <a:spAutoFit/>
          </a:bodyPr>
          <a:lstStyle/>
          <a:p>
            <a:r>
              <a:rPr lang="en-US" dirty="0" smtClean="0"/>
              <a:t>Keep in mind the</a:t>
            </a:r>
            <a:br>
              <a:rPr lang="en-US" dirty="0" smtClean="0"/>
            </a:br>
            <a:r>
              <a:rPr lang="en-US" dirty="0" smtClean="0"/>
              <a:t>Norton current</a:t>
            </a:r>
            <a:br>
              <a:rPr lang="en-US" dirty="0" smtClean="0"/>
            </a:br>
            <a:r>
              <a:rPr lang="en-US" dirty="0" smtClean="0"/>
              <a:t>injections are not</a:t>
            </a:r>
            <a:br>
              <a:rPr lang="en-US" dirty="0" smtClean="0"/>
            </a:br>
            <a:r>
              <a:rPr lang="en-US" dirty="0" smtClean="0"/>
              <a:t>the current out of the generator</a:t>
            </a:r>
            <a:endParaRPr lang="en-US" dirty="0"/>
          </a:p>
        </p:txBody>
      </p:sp>
      <p:sp>
        <p:nvSpPr>
          <p:cNvPr id="9" name="TextBox 8"/>
          <p:cNvSpPr txBox="1"/>
          <p:nvPr/>
        </p:nvSpPr>
        <p:spPr>
          <a:xfrm flipH="1">
            <a:off x="6174783" y="1750367"/>
            <a:ext cx="2286000" cy="461665"/>
          </a:xfrm>
          <a:prstGeom prst="rect">
            <a:avLst/>
          </a:prstGeom>
          <a:solidFill>
            <a:schemeClr val="accent1"/>
          </a:solidFill>
        </p:spPr>
        <p:txBody>
          <a:bodyPr wrap="square" rtlCol="0">
            <a:spAutoFit/>
          </a:bodyPr>
          <a:lstStyle/>
          <a:p>
            <a:r>
              <a:rPr lang="en-US" dirty="0" smtClean="0"/>
              <a:t>0.4179 radians</a:t>
            </a:r>
            <a:endParaRPr lang="en-US" dirty="0"/>
          </a:p>
        </p:txBody>
      </p:sp>
      <p:sp>
        <p:nvSpPr>
          <p:cNvPr id="10" name="TextBox 9"/>
          <p:cNvSpPr txBox="1"/>
          <p:nvPr/>
        </p:nvSpPr>
        <p:spPr>
          <a:xfrm flipH="1">
            <a:off x="6446779" y="3832225"/>
            <a:ext cx="2286000" cy="461665"/>
          </a:xfrm>
          <a:prstGeom prst="rect">
            <a:avLst/>
          </a:prstGeom>
          <a:solidFill>
            <a:schemeClr val="accent1"/>
          </a:solidFill>
        </p:spPr>
        <p:txBody>
          <a:bodyPr wrap="square" rtlCol="0">
            <a:spAutoFit/>
          </a:bodyPr>
          <a:lstStyle/>
          <a:p>
            <a:r>
              <a:rPr lang="en-US" dirty="0" smtClean="0"/>
              <a:t>0.2108 radians</a:t>
            </a:r>
            <a:endParaRPr lang="en-US" dirty="0"/>
          </a:p>
        </p:txBody>
      </p:sp>
    </p:spTree>
    <p:extLst>
      <p:ext uri="{BB962C8B-B14F-4D97-AF65-F5344CB8AC3E}">
        <p14:creationId xmlns:p14="http://schemas.microsoft.com/office/powerpoint/2010/main" val="531608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B2_CLS_Gen Initial Values</a:t>
            </a:r>
          </a:p>
        </p:txBody>
      </p:sp>
      <p:sp>
        <p:nvSpPr>
          <p:cNvPr id="3" name="Content Placeholder 2"/>
          <p:cNvSpPr>
            <a:spLocks noGrp="1"/>
          </p:cNvSpPr>
          <p:nvPr>
            <p:ph idx="1"/>
          </p:nvPr>
        </p:nvSpPr>
        <p:spPr>
          <a:xfrm>
            <a:off x="365760" y="1280160"/>
            <a:ext cx="8535987" cy="701040"/>
          </a:xfrm>
        </p:spPr>
        <p:txBody>
          <a:bodyPr/>
          <a:lstStyle/>
          <a:p>
            <a:r>
              <a:rPr lang="en-US" dirty="0" smtClean="0"/>
              <a:t>To check the values, solve for the voltages, with the values matching the power flow values </a:t>
            </a:r>
            <a:endParaRPr lang="en-US" dirty="0"/>
          </a:p>
        </p:txBody>
      </p:sp>
      <p:sp>
        <p:nvSpPr>
          <p:cNvPr id="4" name="Slide Number Placeholder 3"/>
          <p:cNvSpPr>
            <a:spLocks noGrp="1"/>
          </p:cNvSpPr>
          <p:nvPr>
            <p:ph type="sldNum" sz="quarter" idx="12"/>
          </p:nvPr>
        </p:nvSpPr>
        <p:spPr/>
        <p:txBody>
          <a:bodyPr/>
          <a:lstStyle/>
          <a:p>
            <a:pPr>
              <a:defRPr/>
            </a:pPr>
            <a:fld id="{0AF38EFD-512B-4531-8A51-5AEF24EFF359}" type="slidenum">
              <a:rPr lang="en-US" smtClean="0"/>
              <a:pPr>
                <a:defRPr/>
              </a:pPr>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0580305"/>
              </p:ext>
            </p:extLst>
          </p:nvPr>
        </p:nvGraphicFramePr>
        <p:xfrm>
          <a:off x="709613" y="2305050"/>
          <a:ext cx="6278562" cy="2244725"/>
        </p:xfrm>
        <a:graphic>
          <a:graphicData uri="http://schemas.openxmlformats.org/presentationml/2006/ole">
            <mc:AlternateContent xmlns:mc="http://schemas.openxmlformats.org/markup-compatibility/2006">
              <mc:Choice xmlns:v="urn:schemas-microsoft-com:vml" Requires="v">
                <p:oleObj spid="_x0000_s221198" name="Equation" r:id="rId3" imgW="2768400" imgH="990360" progId="Equation.DSMT4">
                  <p:embed/>
                </p:oleObj>
              </mc:Choice>
              <mc:Fallback>
                <p:oleObj name="Equation" r:id="rId3" imgW="2768400" imgH="990360" progId="Equation.DSMT4">
                  <p:embed/>
                  <p:pic>
                    <p:nvPicPr>
                      <p:cNvPr id="5" name="Object 4"/>
                      <p:cNvPicPr>
                        <a:picLocks noChangeAspect="1" noChangeArrowheads="1"/>
                      </p:cNvPicPr>
                      <p:nvPr/>
                    </p:nvPicPr>
                    <p:blipFill>
                      <a:blip r:embed="rId4"/>
                      <a:srcRect/>
                      <a:stretch>
                        <a:fillRect/>
                      </a:stretch>
                    </p:blipFill>
                    <p:spPr bwMode="auto">
                      <a:xfrm>
                        <a:off x="709613" y="2305050"/>
                        <a:ext cx="6278562" cy="22447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64466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Naeove~1">
  <a:themeElements>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aeove~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Naeove~1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aeov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aeove~1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aeove~1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aeove~1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aeove~1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aeove~1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35040</TotalTime>
  <Words>2157</Words>
  <Application>Microsoft Office PowerPoint</Application>
  <PresentationFormat>On-screen Show (4:3)</PresentationFormat>
  <Paragraphs>482</Paragraphs>
  <Slides>50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Naeove~1</vt:lpstr>
      <vt:lpstr>Equation</vt:lpstr>
      <vt:lpstr>ECEN 667  Power System Stability</vt:lpstr>
      <vt:lpstr>Announcements</vt:lpstr>
      <vt:lpstr>Adding Network Equations</vt:lpstr>
      <vt:lpstr>Adding Network Equations</vt:lpstr>
      <vt:lpstr>Two Bus Example, Except with No Infinite Bus</vt:lpstr>
      <vt:lpstr>Bus Admittance Matrix</vt:lpstr>
      <vt:lpstr>Current Vector</vt:lpstr>
      <vt:lpstr>B2_CLS_Gen Initial Values</vt:lpstr>
      <vt:lpstr>B2_CLS_Gen Initial Values</vt:lpstr>
      <vt:lpstr>Swing Equations</vt:lpstr>
      <vt:lpstr>Two Bus, Two Generator Differential Equations</vt:lpstr>
      <vt:lpstr>PowerWorld GENCLS Initial States</vt:lpstr>
      <vt:lpstr>Solution at t=0.02</vt:lpstr>
      <vt:lpstr>Solution at t=0.02</vt:lpstr>
      <vt:lpstr>Solution at t=0.02</vt:lpstr>
      <vt:lpstr>PowerWorld GENCLS at t=0.02</vt:lpstr>
      <vt:lpstr>Solution Values Using Euler's</vt:lpstr>
      <vt:lpstr>Solution at t=0.02 with RK2</vt:lpstr>
      <vt:lpstr>Solution at t=0.02 with RK2</vt:lpstr>
      <vt:lpstr>Solution at t=0.02 with RK2</vt:lpstr>
      <vt:lpstr>Solution Values Using RK2</vt:lpstr>
      <vt:lpstr>Angle Reference</vt:lpstr>
      <vt:lpstr>Subtransient Models</vt:lpstr>
      <vt:lpstr>Subtransient Models</vt:lpstr>
      <vt:lpstr>Two Bus Example with Two GENROU Machine Models</vt:lpstr>
      <vt:lpstr>GENROU Block Diagram</vt:lpstr>
      <vt:lpstr>Two Bus Example with Two GENROU Machine Models</vt:lpstr>
      <vt:lpstr>PowerWorld GENROU Initial States</vt:lpstr>
      <vt:lpstr>Solving with Euler's</vt:lpstr>
      <vt:lpstr>Norton Equivalent Current Injections</vt:lpstr>
      <vt:lpstr>Moving between DQ and dq</vt:lpstr>
      <vt:lpstr>Bus Admittance Matrix</vt:lpstr>
      <vt:lpstr>Algebraic Solution Verification</vt:lpstr>
      <vt:lpstr>Results</vt:lpstr>
      <vt:lpstr>Results for Longer Time</vt:lpstr>
      <vt:lpstr>Adding More Models</vt:lpstr>
      <vt:lpstr>Two Bus, Two Gen With Exciters</vt:lpstr>
      <vt:lpstr>Viewing the States</vt:lpstr>
      <vt:lpstr>Two Bus Results with Exciters</vt:lpstr>
      <vt:lpstr>Constant Impedance Loads</vt:lpstr>
      <vt:lpstr>Example 7.4 Case (WSCC 9 Bus)</vt:lpstr>
      <vt:lpstr>Nonlinear Network Equations</vt:lpstr>
      <vt:lpstr>Nonlinear Network Equations</vt:lpstr>
      <vt:lpstr>Nonlinear Network Equations</vt:lpstr>
      <vt:lpstr>Nonlinear Network Equation Newton Solution</vt:lpstr>
      <vt:lpstr>Network Equation Jacobian Matrix</vt:lpstr>
      <vt:lpstr>Network Jacobian Matrix</vt:lpstr>
      <vt:lpstr>Example: Constant Current and Constant Power Load</vt:lpstr>
      <vt:lpstr>Example: Constant Current and Constant Power Load</vt:lpstr>
      <vt:lpstr>Example: Constant Current and Constant Power Load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Tom Overbye</dc:creator>
  <cp:lastModifiedBy>Tom</cp:lastModifiedBy>
  <cp:revision>1811</cp:revision>
  <cp:lastPrinted>2017-10-26T15:42:37Z</cp:lastPrinted>
  <dcterms:created xsi:type="dcterms:W3CDTF">1995-06-02T22:12:36Z</dcterms:created>
  <dcterms:modified xsi:type="dcterms:W3CDTF">2017-10-26T22:00:52Z</dcterms:modified>
</cp:coreProperties>
</file>