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5"/>
  </p:notesMasterIdLst>
  <p:handoutMasterIdLst>
    <p:handoutMasterId r:id="rId36"/>
  </p:handoutMasterIdLst>
  <p:sldIdLst>
    <p:sldId id="563" r:id="rId2"/>
    <p:sldId id="820" r:id="rId3"/>
    <p:sldId id="921" r:id="rId4"/>
    <p:sldId id="905" r:id="rId5"/>
    <p:sldId id="908" r:id="rId6"/>
    <p:sldId id="907" r:id="rId7"/>
    <p:sldId id="909" r:id="rId8"/>
    <p:sldId id="910" r:id="rId9"/>
    <p:sldId id="911" r:id="rId10"/>
    <p:sldId id="912" r:id="rId11"/>
    <p:sldId id="913" r:id="rId12"/>
    <p:sldId id="919" r:id="rId13"/>
    <p:sldId id="914" r:id="rId14"/>
    <p:sldId id="915" r:id="rId15"/>
    <p:sldId id="916" r:id="rId16"/>
    <p:sldId id="917" r:id="rId17"/>
    <p:sldId id="918" r:id="rId18"/>
    <p:sldId id="920" r:id="rId19"/>
    <p:sldId id="922" r:id="rId20"/>
    <p:sldId id="906" r:id="rId21"/>
    <p:sldId id="903" r:id="rId22"/>
    <p:sldId id="904" r:id="rId23"/>
    <p:sldId id="880" r:id="rId24"/>
    <p:sldId id="882" r:id="rId25"/>
    <p:sldId id="883" r:id="rId26"/>
    <p:sldId id="884" r:id="rId27"/>
    <p:sldId id="885" r:id="rId28"/>
    <p:sldId id="886" r:id="rId29"/>
    <p:sldId id="887" r:id="rId30"/>
    <p:sldId id="888" r:id="rId31"/>
    <p:sldId id="889" r:id="rId32"/>
    <p:sldId id="890" r:id="rId33"/>
    <p:sldId id="891" r:id="rId34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1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2" descr="http://brandguide.tamu.edu/downloads/logos/TAM-PrimaryMarkA.jpg">
            <a:extLst>
              <a:ext uri="{FF2B5EF4-FFF2-40B4-BE49-F238E27FC236}">
                <a16:creationId xmlns:a16="http://schemas.microsoft.com/office/drawing/2014/main" id="{54314AE7-38A6-4286-B7BC-69F28C6FBD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0282EEEC-EE97-49AE-9891-BBFA9110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667 </a:t>
            </a:r>
            <a:br>
              <a:rPr lang="en-US" altLang="en-US" dirty="0"/>
            </a:br>
            <a:r>
              <a:rPr lang="en-US" altLang="en-US" dirty="0"/>
              <a:t>Power System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latin typeface="Arial" pitchFamily="34" charset="0"/>
                <a:cs typeface="Arial" pitchFamily="34" charset="0"/>
              </a:rPr>
              <a:t>Lecture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24:Stabilizer Design, Measurement </a:t>
            </a:r>
            <a:r>
              <a:rPr lang="en-US" b="1" kern="0" dirty="0">
                <a:latin typeface="Arial" pitchFamily="34" charset="0"/>
                <a:cs typeface="Arial" pitchFamily="34" charset="0"/>
              </a:rPr>
              <a:t>Based </a:t>
            </a:r>
            <a:r>
              <a:rPr lang="en-US" b="1" kern="0">
                <a:latin typeface="Arial" pitchFamily="34" charset="0"/>
                <a:cs typeface="Arial" pitchFamily="34" charset="0"/>
              </a:rPr>
              <a:t>Modal </a:t>
            </a:r>
            <a:r>
              <a:rPr lang="en-US" b="1" kern="0" smtClean="0">
                <a:latin typeface="Arial" pitchFamily="34" charset="0"/>
                <a:cs typeface="Arial" pitchFamily="34" charset="0"/>
              </a:rPr>
              <a:t>Analysis</a:t>
            </a:r>
            <a:endParaRPr lang="en-US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200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University, </a:t>
            </a:r>
            <a:r>
              <a:rPr lang="en-US" dirty="0">
                <a:hlinkClick r:id="rId2"/>
              </a:rPr>
              <a:t>overbye@tamu.edu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r>
              <a:rPr lang="en-US" dirty="0"/>
              <a:t>Stabilizer Design </a:t>
            </a:r>
            <a:r>
              <a:rPr lang="en-US" dirty="0" smtClean="0"/>
              <a:t>Phase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move the eigenvalues further into the left-half plane</a:t>
            </a:r>
          </a:p>
          <a:p>
            <a:r>
              <a:rPr lang="en-US" dirty="0" smtClean="0"/>
              <a:t>Initial direction the eigenvalues move as the stabilizer gain is increased from zero depends on the phase at the oscillatory frequency</a:t>
            </a:r>
          </a:p>
          <a:p>
            <a:pPr lvl="1"/>
            <a:r>
              <a:rPr lang="en-US" dirty="0" smtClean="0"/>
              <a:t>If the phase is close to zero, the real component changes significantly but not the imaginary component</a:t>
            </a:r>
          </a:p>
          <a:p>
            <a:pPr lvl="1"/>
            <a:r>
              <a:rPr lang="en-US" dirty="0" smtClean="0"/>
              <a:t>If the phase is around -45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then both change about equally</a:t>
            </a:r>
          </a:p>
          <a:p>
            <a:pPr lvl="1"/>
            <a:r>
              <a:rPr lang="en-US" dirty="0" smtClean="0"/>
              <a:t>If the phase is close to -90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then there is little change in the real component but a large change in the imaginary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8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Design </a:t>
            </a:r>
            <a:r>
              <a:rPr lang="en-US" dirty="0" smtClean="0"/>
              <a:t>Tuning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/>
              <a:t>Theoretic tuning criteria:</a:t>
            </a:r>
          </a:p>
          <a:p>
            <a:pPr lvl="1"/>
            <a:r>
              <a:rPr lang="en-US" dirty="0"/>
              <a:t>Compensated phase should pass -90</a:t>
            </a:r>
            <a:r>
              <a:rPr lang="en-US" baseline="30000" dirty="0"/>
              <a:t>o</a:t>
            </a:r>
            <a:r>
              <a:rPr lang="en-US" dirty="0"/>
              <a:t> after 3.5 Hz</a:t>
            </a:r>
          </a:p>
          <a:p>
            <a:pPr lvl="1"/>
            <a:r>
              <a:rPr lang="en-US" dirty="0"/>
              <a:t>The compensated phase at the oscillatory frequency should be in the range of [-45</a:t>
            </a:r>
            <a:r>
              <a:rPr lang="en-US" baseline="30000" dirty="0"/>
              <a:t>o</a:t>
            </a:r>
            <a:r>
              <a:rPr lang="en-US" dirty="0"/>
              <a:t>, 0</a:t>
            </a:r>
            <a:r>
              <a:rPr lang="en-US" baseline="30000" dirty="0"/>
              <a:t>o</a:t>
            </a:r>
            <a:r>
              <a:rPr lang="en-US" dirty="0"/>
              <a:t>], preferably around -20</a:t>
            </a:r>
            <a:r>
              <a:rPr lang="en-US" baseline="30000" dirty="0"/>
              <a:t>o</a:t>
            </a:r>
            <a:endParaRPr lang="en-US" dirty="0"/>
          </a:p>
          <a:p>
            <a:pPr lvl="1"/>
            <a:r>
              <a:rPr lang="en-US" dirty="0"/>
              <a:t>Ratio 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)/(T</a:t>
            </a:r>
            <a:r>
              <a:rPr lang="en-US" baseline="-25000" dirty="0" smtClean="0"/>
              <a:t>2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) at </a:t>
            </a:r>
            <a:r>
              <a:rPr lang="en-US" dirty="0"/>
              <a:t>high frequencies should not be too large</a:t>
            </a:r>
          </a:p>
          <a:p>
            <a:r>
              <a:rPr lang="en-US" dirty="0"/>
              <a:t>A peak phase lead provided by the compensator occurs at the center </a:t>
            </a:r>
            <a:r>
              <a:rPr lang="en-US" dirty="0" smtClean="0"/>
              <a:t>frequency </a:t>
            </a:r>
            <a:endParaRPr lang="en-US" dirty="0"/>
          </a:p>
          <a:p>
            <a:pPr lvl="1"/>
            <a:r>
              <a:rPr lang="en-US" dirty="0"/>
              <a:t>The peak phase lead increases as ratio T</a:t>
            </a:r>
            <a:r>
              <a:rPr lang="en-US" baseline="-25000" dirty="0"/>
              <a:t>1</a:t>
            </a:r>
            <a:r>
              <a:rPr lang="en-US" dirty="0"/>
              <a:t>/T</a:t>
            </a:r>
            <a:r>
              <a:rPr lang="en-US" baseline="-25000" dirty="0"/>
              <a:t>2</a:t>
            </a:r>
            <a:r>
              <a:rPr lang="en-US" dirty="0"/>
              <a:t> increases</a:t>
            </a:r>
          </a:p>
          <a:p>
            <a:r>
              <a:rPr lang="en-US" dirty="0"/>
              <a:t>A practical method is:</a:t>
            </a:r>
          </a:p>
          <a:p>
            <a:pPr lvl="1"/>
            <a:r>
              <a:rPr lang="en-US" dirty="0"/>
              <a:t>Select a reasonable ratio 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/T</a:t>
            </a:r>
            <a:r>
              <a:rPr lang="en-US" baseline="-25000" dirty="0" smtClean="0"/>
              <a:t>2</a:t>
            </a:r>
            <a:r>
              <a:rPr lang="en-US" dirty="0" smtClean="0"/>
              <a:t>; select 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such that the center frequency is around the oscillatory frequency without </a:t>
            </a:r>
            <a:r>
              <a:rPr lang="en-US" dirty="0" smtClean="0"/>
              <a:t>the PSS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36091"/>
              </p:ext>
            </p:extLst>
          </p:nvPr>
        </p:nvGraphicFramePr>
        <p:xfrm>
          <a:off x="4267200" y="3962400"/>
          <a:ext cx="1752600" cy="48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1091880" imgH="304560" progId="Equation.DSMT4">
                  <p:embed/>
                </p:oleObj>
              </mc:Choice>
              <mc:Fallback>
                <p:oleObj name="Equation" r:id="rId3" imgW="1091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962400"/>
                        <a:ext cx="1752600" cy="489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02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2269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8463" y="1676400"/>
            <a:ext cx="3218382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average T</a:t>
            </a:r>
            <a:r>
              <a:rPr lang="en-US" baseline="-25000" dirty="0" smtClean="0"/>
              <a:t>1</a:t>
            </a:r>
            <a:r>
              <a:rPr lang="en-US" dirty="0" smtClean="0"/>
              <a:t> value</a:t>
            </a:r>
            <a:br>
              <a:rPr lang="en-US" dirty="0" smtClean="0"/>
            </a:br>
            <a:r>
              <a:rPr lang="en-US" dirty="0" smtClean="0"/>
              <a:t>is about 0.25 seconds</a:t>
            </a:r>
            <a:br>
              <a:rPr lang="en-US" dirty="0" smtClean="0"/>
            </a:br>
            <a:r>
              <a:rPr lang="en-US" dirty="0" smtClean="0"/>
              <a:t>and T</a:t>
            </a:r>
            <a:r>
              <a:rPr lang="en-US" baseline="-25000" dirty="0" smtClean="0"/>
              <a:t>2</a:t>
            </a:r>
            <a:r>
              <a:rPr lang="en-US" dirty="0" smtClean="0"/>
              <a:t> is 0.1 seconds,</a:t>
            </a:r>
            <a:br>
              <a:rPr lang="en-US" dirty="0" smtClean="0"/>
            </a:br>
            <a:r>
              <a:rPr lang="en-US" dirty="0" smtClean="0"/>
              <a:t>but most T</a:t>
            </a:r>
            <a:r>
              <a:rPr lang="en-US" baseline="-25000" dirty="0" smtClean="0"/>
              <a:t>2</a:t>
            </a:r>
            <a:r>
              <a:rPr lang="en-US" dirty="0" smtClean="0"/>
              <a:t> values</a:t>
            </a:r>
            <a:br>
              <a:rPr lang="en-US" dirty="0" smtClean="0"/>
            </a:br>
            <a:r>
              <a:rPr lang="en-US" dirty="0" smtClean="0"/>
              <a:t>are less than 0.05;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average T</a:t>
            </a:r>
            <a:r>
              <a:rPr lang="en-US" baseline="-25000" dirty="0" smtClean="0"/>
              <a:t>1</a:t>
            </a:r>
            <a:r>
              <a:rPr lang="en-US" dirty="0" smtClean="0"/>
              <a:t>/T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ratio is 6.3</a:t>
            </a:r>
          </a:p>
        </p:txBody>
      </p:sp>
    </p:spTree>
    <p:extLst>
      <p:ext uri="{BB962C8B-B14F-4D97-AF65-F5344CB8AC3E}">
        <p14:creationId xmlns:p14="http://schemas.microsoft.com/office/powerpoint/2010/main" val="98318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Design Tuning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/>
              <a:t>Eigenvalues moves as K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increases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practical method is to find K</a:t>
            </a:r>
            <a:r>
              <a:rPr lang="en-US" baseline="-25000" dirty="0" smtClean="0"/>
              <a:t>INST</a:t>
            </a:r>
            <a:r>
              <a:rPr lang="en-US" dirty="0" smtClean="0"/>
              <a:t>, then set K</a:t>
            </a:r>
            <a:r>
              <a:rPr lang="en-US" baseline="-25000" dirty="0" smtClean="0"/>
              <a:t>OPT</a:t>
            </a:r>
            <a:r>
              <a:rPr lang="en-US" dirty="0" smtClean="0"/>
              <a:t> as about 1/3 or ¼ this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3020F-4C95-45CC-96E9-8319412D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2437710" cy="3402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0" y="2057400"/>
            <a:ext cx="41148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1"/>
            <a:r>
              <a:rPr lang="en-US" kern="0" dirty="0" smtClean="0"/>
              <a:t>K</a:t>
            </a:r>
            <a:r>
              <a:rPr lang="en-US" kern="0" baseline="-25000" dirty="0" smtClean="0"/>
              <a:t>OPT</a:t>
            </a:r>
            <a:r>
              <a:rPr lang="en-US" kern="0" dirty="0" smtClean="0"/>
              <a:t> </a:t>
            </a:r>
            <a:r>
              <a:rPr lang="en-US" kern="0" dirty="0"/>
              <a:t>is </a:t>
            </a:r>
            <a:r>
              <a:rPr lang="en-US" kern="0" dirty="0" smtClean="0"/>
              <a:t>where </a:t>
            </a:r>
            <a:r>
              <a:rPr lang="en-US" kern="0" dirty="0"/>
              <a:t>the damping is maximized</a:t>
            </a:r>
          </a:p>
          <a:p>
            <a:pPr lvl="1"/>
            <a:r>
              <a:rPr lang="en-US" kern="0" dirty="0" smtClean="0"/>
              <a:t>K</a:t>
            </a:r>
            <a:r>
              <a:rPr lang="en-US" kern="0" baseline="-25000" dirty="0" smtClean="0"/>
              <a:t>INST</a:t>
            </a:r>
            <a:r>
              <a:rPr lang="en-US" kern="0" dirty="0" smtClean="0"/>
              <a:t> </a:t>
            </a:r>
            <a:r>
              <a:rPr lang="en-US" kern="0" dirty="0"/>
              <a:t>is the gain at which sustained oscillations or an instability occur</a:t>
            </a:r>
          </a:p>
        </p:txBody>
      </p:sp>
    </p:spTree>
    <p:extLst>
      <p:ext uri="{BB962C8B-B14F-4D97-AF65-F5344CB8AC3E}">
        <p14:creationId xmlns:p14="http://schemas.microsoft.com/office/powerpoint/2010/main" val="243069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42 Bus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63040"/>
          </a:xfrm>
        </p:spPr>
        <p:txBody>
          <a:bodyPr/>
          <a:lstStyle/>
          <a:p>
            <a:r>
              <a:rPr lang="en-US" dirty="0"/>
              <a:t>A three-phase fault is applied to the </a:t>
            </a:r>
            <a:r>
              <a:rPr lang="en-US" dirty="0" smtClean="0"/>
              <a:t>middle of the 345 kV transmission line between Prairie (bus 22) and Hawk (bus 3) with both ends opened at 0.05 seconds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94472-4B16-4AB9-AC68-BFD7BBDFC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5791200" cy="38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3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/>
              <a:t>Generator speeds and rotor angles are observed to have a poorly damped oscillation around 0.6 Hz.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Step 1: </a:t>
            </a:r>
            <a:r>
              <a:rPr lang="en-US" dirty="0" smtClean="0"/>
              <a:t>Decide Generators to Tune and Frequency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74B02-D32E-42DE-A386-581A3D915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51" y="2286000"/>
            <a:ext cx="4343400" cy="3293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289B5-B803-4756-87E7-93B1BEF7E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4" y="2286000"/>
            <a:ext cx="4333003" cy="32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4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Decide Generators to Tune and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63040"/>
          </a:xfrm>
        </p:spPr>
        <p:txBody>
          <a:bodyPr/>
          <a:lstStyle/>
          <a:p>
            <a:r>
              <a:rPr lang="en-US" dirty="0"/>
              <a:t>In addition to interpreting from those plots, </a:t>
            </a:r>
            <a:r>
              <a:rPr lang="en-US" dirty="0" smtClean="0"/>
              <a:t>a modal </a:t>
            </a:r>
            <a:r>
              <a:rPr lang="en-US" dirty="0"/>
              <a:t>analysis tool could assist </a:t>
            </a:r>
            <a:r>
              <a:rPr lang="en-US" dirty="0" smtClean="0"/>
              <a:t>in finding the oscillation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We are going to tune </a:t>
            </a:r>
            <a:r>
              <a:rPr lang="en-US" dirty="0" smtClean="0"/>
              <a:t>PSS1A </a:t>
            </a:r>
            <a:r>
              <a:rPr lang="en-US" dirty="0"/>
              <a:t>models for </a:t>
            </a:r>
            <a:r>
              <a:rPr lang="en-US" dirty="0" smtClean="0"/>
              <a:t>all generators using the same parameters (doing them individually would be better by more time consuming)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25115-3CB5-4BC6-8C72-9D680E4B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581844"/>
            <a:ext cx="8610600" cy="16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0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</a:t>
            </a:r>
            <a:r>
              <a:rPr lang="en-US" dirty="0" smtClean="0"/>
              <a:t>hase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ratio of T</a:t>
            </a:r>
            <a:r>
              <a:rPr lang="en-US" baseline="-25000" dirty="0" smtClean="0"/>
              <a:t>1</a:t>
            </a:r>
            <a:r>
              <a:rPr lang="en-US" dirty="0" smtClean="0"/>
              <a:t>/T</a:t>
            </a:r>
            <a:r>
              <a:rPr lang="en-US" baseline="-25000" dirty="0" smtClean="0"/>
              <a:t>2</a:t>
            </a:r>
            <a:r>
              <a:rPr lang="en-US" dirty="0" smtClean="0"/>
              <a:t> to be ten</a:t>
            </a:r>
          </a:p>
          <a:p>
            <a:r>
              <a:rPr lang="en-US" dirty="0" smtClean="0"/>
              <a:t>Select T</a:t>
            </a:r>
            <a:r>
              <a:rPr lang="en-US" baseline="-25000" dirty="0" smtClean="0"/>
              <a:t>1</a:t>
            </a:r>
            <a:r>
              <a:rPr lang="en-US" dirty="0" smtClean="0"/>
              <a:t> so f</a:t>
            </a:r>
            <a:r>
              <a:rPr lang="en-US" baseline="-25000" dirty="0" smtClean="0"/>
              <a:t>c</a:t>
            </a:r>
            <a:r>
              <a:rPr lang="en-US" dirty="0" smtClean="0"/>
              <a:t> is 0.6 Hz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542774"/>
              </p:ext>
            </p:extLst>
          </p:nvPr>
        </p:nvGraphicFramePr>
        <p:xfrm>
          <a:off x="762000" y="2438400"/>
          <a:ext cx="5410200" cy="222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3060360" imgH="1257120" progId="Equation.DSMT4">
                  <p:embed/>
                </p:oleObj>
              </mc:Choice>
              <mc:Fallback>
                <p:oleObj name="Equation" r:id="rId3" imgW="3060360" imgH="1257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5410200" cy="2221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64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dirty="0" smtClean="0"/>
              <a:t>Gain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/>
              <a:t>Find the </a:t>
            </a:r>
            <a:r>
              <a:rPr lang="en-US" dirty="0" smtClean="0"/>
              <a:t>K</a:t>
            </a:r>
            <a:r>
              <a:rPr lang="en-US" baseline="-25000" dirty="0" smtClean="0"/>
              <a:t>INST</a:t>
            </a:r>
            <a:r>
              <a:rPr lang="en-US" dirty="0" smtClean="0"/>
              <a:t>, which is </a:t>
            </a:r>
            <a:r>
              <a:rPr lang="en-US" dirty="0"/>
              <a:t>the gain at which sustained oscillations or an instability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This occurs at about 9 for the gain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314670"/>
            <a:ext cx="2993127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Easiest to see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oscillations just by</a:t>
            </a:r>
            <a:br>
              <a:rPr lang="en-US" dirty="0" smtClean="0"/>
            </a:br>
            <a:r>
              <a:rPr lang="en-US" dirty="0" smtClean="0"/>
              <a:t>plotting the stabilizer</a:t>
            </a:r>
            <a:br>
              <a:rPr lang="en-US" dirty="0" smtClean="0"/>
            </a:br>
            <a:r>
              <a:rPr lang="en-US" dirty="0" smtClean="0"/>
              <a:t>output signal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0506"/>
            <a:ext cx="4800600" cy="38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4: Testing on Original Syste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With gain set to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44980"/>
            <a:ext cx="5422806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4717" y="3048000"/>
            <a:ext cx="2672083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Better tuning would be possible with customizing for the individual generators</a:t>
            </a:r>
          </a:p>
        </p:txBody>
      </p:sp>
    </p:spTree>
    <p:extLst>
      <p:ext uri="{BB962C8B-B14F-4D97-AF65-F5344CB8AC3E}">
        <p14:creationId xmlns:p14="http://schemas.microsoft.com/office/powerpoint/2010/main" val="34306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Chapter 9</a:t>
            </a:r>
            <a:endParaRPr lang="en-US" dirty="0" smtClean="0"/>
          </a:p>
          <a:p>
            <a:r>
              <a:rPr lang="en-US" dirty="0" smtClean="0"/>
              <a:t>Homework 7 is posted; due on Thursday Nov 30</a:t>
            </a:r>
          </a:p>
          <a:p>
            <a:r>
              <a:rPr lang="en-US" dirty="0" smtClean="0"/>
              <a:t>Final is as per TAMU schedule.  That is, Friday Dec 8 from 3 to 5pm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Input Stabilizers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8" t="44768" r="16493" b="33077"/>
          <a:stretch/>
        </p:blipFill>
        <p:spPr bwMode="auto">
          <a:xfrm>
            <a:off x="979714" y="1386840"/>
            <a:ext cx="7467600" cy="26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t="31115" r="5498" b="45548"/>
          <a:stretch/>
        </p:blipFill>
        <p:spPr bwMode="auto">
          <a:xfrm>
            <a:off x="990600" y="4648200"/>
            <a:ext cx="740228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5811" y="6339300"/>
            <a:ext cx="360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Images Source: IEEE </a:t>
            </a:r>
            <a:r>
              <a:rPr lang="en-US" sz="1600" dirty="0" err="1" smtClean="0"/>
              <a:t>Std</a:t>
            </a:r>
            <a:r>
              <a:rPr lang="en-US" sz="1600" dirty="0" smtClean="0"/>
              <a:t> 421.5-2016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1253" y="4009607"/>
            <a:ext cx="119455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PSS3C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119455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PSS2C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2514600"/>
            <a:ext cx="3493264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PSS2C supersedes</a:t>
            </a:r>
            <a:br>
              <a:rPr lang="en-US" dirty="0" smtClean="0"/>
            </a:br>
            <a:r>
              <a:rPr lang="en-US" dirty="0" smtClean="0"/>
              <a:t>the PSS2B, adding an</a:t>
            </a:r>
            <a:br>
              <a:rPr lang="en-US" dirty="0" smtClean="0"/>
            </a:br>
            <a:r>
              <a:rPr lang="en-US" dirty="0" smtClean="0"/>
              <a:t>additional lead-lag block</a:t>
            </a:r>
            <a:br>
              <a:rPr lang="en-US" dirty="0" smtClean="0"/>
            </a:br>
            <a:r>
              <a:rPr lang="en-US" dirty="0" smtClean="0"/>
              <a:t>and bypass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63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TSGC 2000 </a:t>
            </a:r>
            <a:r>
              <a:rPr lang="en-US" smtClean="0"/>
              <a:t>Bus VPM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537063"/>
            <a:ext cx="3352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0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1"/>
          <a:stretch/>
        </p:blipFill>
        <p:spPr bwMode="auto">
          <a:xfrm>
            <a:off x="259080" y="1378131"/>
            <a:ext cx="5303520" cy="39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TSGC 2000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Results obtained with a time period from 1 to 20 seconds, sampling at 4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696" b="40000"/>
          <a:stretch/>
        </p:blipFill>
        <p:spPr bwMode="auto">
          <a:xfrm>
            <a:off x="533400" y="2484120"/>
            <a:ext cx="7391400" cy="347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1828800"/>
            <a:ext cx="2752677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significant</a:t>
            </a:r>
            <a:br>
              <a:rPr lang="en-US" dirty="0" smtClean="0"/>
            </a:br>
            <a:r>
              <a:rPr lang="en-US" dirty="0" smtClean="0"/>
              <a:t>frequencies are</a:t>
            </a:r>
            <a:br>
              <a:rPr lang="en-US" dirty="0" smtClean="0"/>
            </a:br>
            <a:r>
              <a:rPr lang="en-US" dirty="0" smtClean="0"/>
              <a:t>at 0.225 and 0.328</a:t>
            </a:r>
            <a:br>
              <a:rPr lang="en-US" dirty="0" smtClean="0"/>
            </a:br>
            <a:r>
              <a:rPr lang="en-US" dirty="0" smtClean="0"/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val="27892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762000"/>
          </a:xfrm>
        </p:spPr>
        <p:txBody>
          <a:bodyPr/>
          <a:lstStyle/>
          <a:p>
            <a:r>
              <a:rPr lang="en-US" dirty="0" smtClean="0"/>
              <a:t>Mode Observability, Shape, Controllability and Participation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frequency and damping, there are several other mode characteristics</a:t>
            </a:r>
          </a:p>
          <a:p>
            <a:r>
              <a:rPr lang="en-US" dirty="0" smtClean="0"/>
              <a:t>Observability tells how much of the mode is in a signal, hence it is associated with a particular signal</a:t>
            </a:r>
          </a:p>
          <a:p>
            <a:r>
              <a:rPr lang="en-US" dirty="0" smtClean="0"/>
              <a:t>Mode Shape is a complex number that tells the magnitude and phase angle of the mode in the signal (hence it quantifies observability)</a:t>
            </a:r>
          </a:p>
          <a:p>
            <a:r>
              <a:rPr lang="en-US" dirty="0" smtClean="0"/>
              <a:t>Controllability specifies the amount by which a mode can be damped by a particular controller</a:t>
            </a:r>
          </a:p>
          <a:p>
            <a:r>
              <a:rPr lang="en-US" dirty="0" smtClean="0"/>
              <a:t>Participation facts is used to quantify how much damping can be provided for a mode by a PSS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Modal Shape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Example uses the four generator system shown below in which the generators are represented by a combination of GENCLS and GENROU.  The contingency is a self-clearing fault at bus 1</a:t>
            </a:r>
          </a:p>
          <a:p>
            <a:pPr lvl="1"/>
            <a:r>
              <a:rPr lang="en-US" dirty="0" smtClean="0"/>
              <a:t>The generator speeds (the signals)</a:t>
            </a:r>
            <a:br>
              <a:rPr lang="en-US" dirty="0" smtClean="0"/>
            </a:br>
            <a:r>
              <a:rPr lang="en-US" dirty="0" smtClean="0"/>
              <a:t>are as shown in the right figure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6099" r="35276" b="29426"/>
          <a:stretch/>
        </p:blipFill>
        <p:spPr bwMode="auto">
          <a:xfrm>
            <a:off x="457200" y="3954780"/>
            <a:ext cx="4114800" cy="2293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4290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6235281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is saved as B4_Modes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r>
              <a:rPr lang="en-US" dirty="0"/>
              <a:t>Determining Modal </a:t>
            </a:r>
            <a:r>
              <a:rPr lang="en-US" dirty="0" smtClean="0"/>
              <a:t>Shape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Example uses the multi-signal VPM to determine the key modes in the signals</a:t>
            </a:r>
          </a:p>
          <a:p>
            <a:pPr lvl="1"/>
            <a:r>
              <a:rPr lang="en-US" dirty="0" smtClean="0"/>
              <a:t>Four modes were identified</a:t>
            </a:r>
            <a:r>
              <a:rPr lang="en-US" smtClean="0"/>
              <a:t>, though </a:t>
            </a:r>
            <a:r>
              <a:rPr lang="en-US" dirty="0" smtClean="0"/>
              <a:t>the key </a:t>
            </a:r>
            <a:r>
              <a:rPr lang="en-US" smtClean="0"/>
              <a:t>ones were </a:t>
            </a:r>
            <a:r>
              <a:rPr lang="en-US" dirty="0" smtClean="0"/>
              <a:t>at 1.22, 1.60 and 2.76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400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800026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r>
              <a:rPr lang="en-US" dirty="0"/>
              <a:t>Determining Modal Shape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Information about the mode shape is available for each signal; the mode content in each signal can also be isolated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401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2819400"/>
            <a:ext cx="402771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1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733800" cy="293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1600" y="2508196"/>
            <a:ext cx="3764172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Graph shows original and </a:t>
            </a:r>
            <a:br>
              <a:rPr lang="en-US" dirty="0" smtClean="0"/>
            </a:br>
            <a:r>
              <a:rPr lang="en-US" dirty="0" smtClean="0"/>
              <a:t>the reproduced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r>
              <a:rPr lang="en-US" dirty="0"/>
              <a:t>Determining Modal Shape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shows the contribution provided by each mode in the generator 1 </a:t>
            </a:r>
            <a:r>
              <a:rPr lang="en-US" smtClean="0"/>
              <a:t>speed signal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40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267200" cy="335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362200"/>
            <a:ext cx="420980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Reproduced without 1.22 and</a:t>
            </a:r>
            <a:br>
              <a:rPr lang="en-US" dirty="0" smtClean="0"/>
            </a:br>
            <a:r>
              <a:rPr lang="en-US" dirty="0" smtClean="0"/>
              <a:t>2.76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1" y="2378529"/>
            <a:ext cx="32004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Reproduced without 2.76 Hz </a:t>
            </a:r>
            <a:endParaRPr lang="en-US" dirty="0"/>
          </a:p>
        </p:txBody>
      </p:sp>
      <p:pic>
        <p:nvPicPr>
          <p:cNvPr id="140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37" y="3145090"/>
            <a:ext cx="4020535" cy="316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762000"/>
          </a:xfrm>
        </p:spPr>
        <p:txBody>
          <a:bodyPr/>
          <a:lstStyle/>
          <a:p>
            <a:r>
              <a:rPr lang="en-US" dirty="0" smtClean="0"/>
              <a:t>Modes Shape by Generator (for Speed)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The table shows the contributions by mode for the different generator speed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33778"/>
              </p:ext>
            </p:extLst>
          </p:nvPr>
        </p:nvGraphicFramePr>
        <p:xfrm>
          <a:off x="533400" y="2438400"/>
          <a:ext cx="4343402" cy="2149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Mode (Hz)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Gen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Gen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Gen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Gen 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1.494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2.367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2.203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2.953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1.639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0.378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4.913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018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26129"/>
            <a:ext cx="3781038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5257800"/>
            <a:ext cx="5508239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Image on the right shows the Gen 4</a:t>
            </a:r>
            <a:br>
              <a:rPr lang="en-US" dirty="0" smtClean="0"/>
            </a:br>
            <a:r>
              <a:rPr lang="en-US" dirty="0" smtClean="0"/>
              <a:t>2.76 Hz mode; note it is highly damped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Depend on the Signals!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853440"/>
          </a:xfrm>
        </p:spPr>
        <p:txBody>
          <a:bodyPr/>
          <a:lstStyle/>
          <a:p>
            <a:r>
              <a:rPr lang="en-US" dirty="0" smtClean="0"/>
              <a:t>The below image shows the bus voltages for the  previous system, with some (poorly tuned) exciters</a:t>
            </a:r>
          </a:p>
          <a:p>
            <a:pPr lvl="1"/>
            <a:r>
              <a:rPr lang="en-US" dirty="0" smtClean="0"/>
              <a:t>Response includes a significant 0.664 Hz mode from the gen</a:t>
            </a:r>
            <a:br>
              <a:rPr lang="en-US" dirty="0" smtClean="0"/>
            </a:br>
            <a:r>
              <a:rPr lang="en-US" dirty="0" smtClean="0"/>
              <a:t>4 exciter (which can be seen in its SMIB eigenvalues)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400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3507"/>
            <a:ext cx="411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08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83379"/>
            <a:ext cx="382023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Interconnect Frequency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6019800"/>
            <a:ext cx="81379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Results Provided by </a:t>
            </a:r>
            <a:r>
              <a:rPr lang="en-US" dirty="0" err="1" smtClean="0"/>
              <a:t>Ogbonnaya</a:t>
            </a:r>
            <a:r>
              <a:rPr lang="en-US" dirty="0" smtClean="0"/>
              <a:t> </a:t>
            </a:r>
            <a:r>
              <a:rPr lang="en-US" dirty="0" err="1" smtClean="0"/>
              <a:t>Bassey</a:t>
            </a:r>
            <a:r>
              <a:rPr lang="en-US" dirty="0" smtClean="0"/>
              <a:t> using FNET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64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043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Inter-Area Modes in the WECC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dominant inter-area modes in the WECC have been well studied</a:t>
            </a:r>
          </a:p>
          <a:p>
            <a:r>
              <a:rPr lang="en-US" dirty="0" smtClean="0"/>
              <a:t>A good reference paper is D. </a:t>
            </a:r>
            <a:r>
              <a:rPr lang="en-US" dirty="0" err="1" smtClean="0"/>
              <a:t>Trudnowski</a:t>
            </a:r>
            <a:r>
              <a:rPr lang="en-US" dirty="0" smtClean="0"/>
              <a:t>, “Properties of the Dominant Inter-Area Modes in the WECC Interconnect,” 2012</a:t>
            </a:r>
          </a:p>
          <a:p>
            <a:pPr lvl="1"/>
            <a:r>
              <a:rPr lang="en-US" dirty="0" smtClean="0"/>
              <a:t>Four well known modes are </a:t>
            </a:r>
            <a:br>
              <a:rPr lang="en-US" dirty="0" smtClean="0"/>
            </a:br>
            <a:r>
              <a:rPr lang="en-US" dirty="0" smtClean="0"/>
              <a:t>NS Mode A (0.25 Hz), </a:t>
            </a:r>
            <a:br>
              <a:rPr lang="en-US" dirty="0" smtClean="0"/>
            </a:br>
            <a:r>
              <a:rPr lang="en-US" dirty="0" smtClean="0"/>
              <a:t>NS Mode B (or Alberta Mode), </a:t>
            </a:r>
            <a:br>
              <a:rPr lang="en-US" dirty="0" smtClean="0"/>
            </a:br>
            <a:r>
              <a:rPr lang="en-US" dirty="0" smtClean="0"/>
              <a:t>(0.4 Hz), BC Mode (0.6 Hz), </a:t>
            </a:r>
            <a:br>
              <a:rPr lang="en-US" dirty="0" smtClean="0"/>
            </a:br>
            <a:r>
              <a:rPr lang="en-US" dirty="0" smtClean="0"/>
              <a:t>Montana Mode (0.8 Hz)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40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36" y="4205177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0592" y="3200400"/>
            <a:ext cx="3006208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Below figure from</a:t>
            </a:r>
            <a:br>
              <a:rPr lang="en-US" sz="2000" dirty="0" smtClean="0"/>
            </a:br>
            <a:r>
              <a:rPr lang="en-US" sz="2000" dirty="0" smtClean="0"/>
              <a:t>paper shows NS Mode A</a:t>
            </a:r>
          </a:p>
          <a:p>
            <a:r>
              <a:rPr lang="en-US" sz="2000" dirty="0" smtClean="0"/>
              <a:t>On May 29,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3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WECC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Figure shows bus frequencies at several WECC buses</a:t>
            </a:r>
            <a:br>
              <a:rPr lang="en-US" dirty="0" smtClean="0"/>
            </a:br>
            <a:r>
              <a:rPr lang="en-US" dirty="0" smtClean="0"/>
              <a:t>following a large system disturbance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4028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3"/>
          <a:stretch/>
        </p:blipFill>
        <p:spPr bwMode="auto">
          <a:xfrm>
            <a:off x="762000" y="2286000"/>
            <a:ext cx="518160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WECC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The VPM was run simultaneously on all the signals</a:t>
            </a:r>
          </a:p>
          <a:p>
            <a:pPr lvl="1"/>
            <a:r>
              <a:rPr lang="en-US" dirty="0"/>
              <a:t>Frequencies of </a:t>
            </a:r>
            <a:r>
              <a:rPr lang="en-US" dirty="0" smtClean="0"/>
              <a:t>0.20 Hz (16% damping and 0.34 Hz (11.8% damping)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40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781038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5567362"/>
            <a:ext cx="3695242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Angle of 58.7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at 0.34 Hz 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132</a:t>
            </a:r>
            <a:r>
              <a:rPr lang="en-US" dirty="0">
                <a:sym typeface="Symbol"/>
              </a:rPr>
              <a:t> </a:t>
            </a:r>
            <a:r>
              <a:rPr lang="en-US" dirty="0" smtClean="0"/>
              <a:t> at 0.20 Hz</a:t>
            </a:r>
            <a:endParaRPr lang="en-US" dirty="0"/>
          </a:p>
        </p:txBody>
      </p:sp>
      <p:pic>
        <p:nvPicPr>
          <p:cNvPr id="1403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53" y="2514600"/>
            <a:ext cx="3754247" cy="295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53000" y="5567361"/>
            <a:ext cx="396935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Angle of -137.1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at 0.34 Hz 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142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at 0.20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" y="1280160"/>
            <a:ext cx="8382000" cy="4602480"/>
          </a:xfrm>
        </p:spPr>
        <p:txBody>
          <a:bodyPr>
            <a:normAutofit/>
          </a:bodyPr>
          <a:lstStyle/>
          <a:p>
            <a:r>
              <a:rPr lang="en-US" dirty="0" smtClean="0"/>
              <a:t>The below graph shows a slight frequency oscillation in a transient stability run</a:t>
            </a:r>
          </a:p>
          <a:p>
            <a:pPr lvl="1"/>
            <a:r>
              <a:rPr lang="en-US" dirty="0" smtClean="0"/>
              <a:t>The question is to figure out the source of the oscillation (shown here in </a:t>
            </a:r>
            <a:br>
              <a:rPr lang="en-US" dirty="0" smtClean="0"/>
            </a:br>
            <a:r>
              <a:rPr lang="en-US" dirty="0" smtClean="0"/>
              <a:t>the bus frequency)</a:t>
            </a:r>
          </a:p>
          <a:p>
            <a:pPr lvl="1"/>
            <a:r>
              <a:rPr lang="en-US" dirty="0" smtClean="0"/>
              <a:t>Plotting all the frequency </a:t>
            </a:r>
            <a:br>
              <a:rPr lang="en-US" dirty="0" smtClean="0"/>
            </a:br>
            <a:r>
              <a:rPr lang="en-US" dirty="0" smtClean="0"/>
              <a:t>values is one option, </a:t>
            </a:r>
            <a:br>
              <a:rPr lang="en-US" dirty="0" smtClean="0"/>
            </a:br>
            <a:r>
              <a:rPr lang="en-US" dirty="0" smtClean="0"/>
              <a:t>but sometimes small </a:t>
            </a:r>
            <a:br>
              <a:rPr lang="en-US" dirty="0" smtClean="0"/>
            </a:br>
            <a:r>
              <a:rPr lang="en-US" dirty="0" smtClean="0"/>
              <a:t>oscillations could get lost</a:t>
            </a:r>
          </a:p>
          <a:p>
            <a:pPr lvl="1"/>
            <a:r>
              <a:rPr lang="en-US" dirty="0" smtClean="0"/>
              <a:t>A solution is to do an FFT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 anchor="ctr"/>
          <a:lstStyle/>
          <a:p>
            <a:r>
              <a:rPr lang="en-US" dirty="0" smtClean="0"/>
              <a:t>Fast Fourier Transform (FFT) Applications: Motivational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982480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give an example of stabilizer design using the below single-input power system stabilizer (type PSS1A from IEEE Std. 421-5)</a:t>
            </a:r>
          </a:p>
          <a:p>
            <a:pPr lvl="1"/>
            <a:r>
              <a:rPr lang="en-US" dirty="0" smtClean="0"/>
              <a:t>We already considered the theory in lecture 22</a:t>
            </a:r>
          </a:p>
          <a:p>
            <a:pPr lvl="1"/>
            <a:r>
              <a:rPr lang="en-US" dirty="0" smtClean="0"/>
              <a:t>The PSS1A is very similar to the IEEEST Stabilizer  and STAB1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172200"/>
            <a:ext cx="3504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</a:t>
            </a:r>
            <a:r>
              <a:rPr lang="en-US" sz="1600" dirty="0" err="1" smtClean="0"/>
              <a:t>Std</a:t>
            </a:r>
            <a:r>
              <a:rPr lang="en-US" sz="1600" dirty="0" smtClean="0"/>
              <a:t> 421.5-2016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2" r="21304" b="8818"/>
          <a:stretch/>
        </p:blipFill>
        <p:spPr bwMode="auto">
          <a:xfrm>
            <a:off x="990600" y="4025537"/>
            <a:ext cx="7086600" cy="1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3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papers on the </a:t>
            </a:r>
            <a:r>
              <a:rPr lang="en-US" dirty="0" smtClean="0"/>
              <a:t>example approach are</a:t>
            </a:r>
            <a:endParaRPr lang="en-US" dirty="0"/>
          </a:p>
          <a:p>
            <a:pPr lvl="1"/>
            <a:r>
              <a:rPr lang="en-US" sz="2000" dirty="0"/>
              <a:t>E. V. Larsen and D. A. Swann, "Applying Power System Stabilizers Part I: General Concepts," in IEEE Transactions on Power Apparatus and Systems, vol.100, no. 6, pp. 3017-3024, June 1981.</a:t>
            </a:r>
          </a:p>
          <a:p>
            <a:pPr lvl="1"/>
            <a:r>
              <a:rPr lang="en-US" sz="2000" dirty="0"/>
              <a:t>E. V. Larsen and D. A. Swann, "Applying Power System Stabilizers Part II: Performance Objectives and Tuning Concepts," in IEEE Transactions on Power Apparatus and Systems, vol.100, no. 6, pp. 3025-3033, June 1981.</a:t>
            </a:r>
          </a:p>
          <a:p>
            <a:pPr lvl="1"/>
            <a:r>
              <a:rPr lang="en-US" sz="2000" dirty="0"/>
              <a:t>E. V. Larsen and D. A. Swann, "Applying Power System Stabilizers Part III: Practical Considerations," in IEEE Transactions on Power Apparatus and Systems, vol.100, no. 6, pp. 3034-3046, June 1981.</a:t>
            </a:r>
          </a:p>
          <a:p>
            <a:pPr lvl="1"/>
            <a:r>
              <a:rPr lang="en-US" sz="2000" dirty="0"/>
              <a:t>Shin, </a:t>
            </a:r>
            <a:r>
              <a:rPr lang="en-US" sz="2000" dirty="0" err="1"/>
              <a:t>Jeonghoon</a:t>
            </a:r>
            <a:r>
              <a:rPr lang="en-US" sz="2000" dirty="0"/>
              <a:t> &amp; Nam, Su-</a:t>
            </a:r>
            <a:r>
              <a:rPr lang="en-US" sz="2000" dirty="0" err="1"/>
              <a:t>Chul</a:t>
            </a:r>
            <a:r>
              <a:rPr lang="en-US" sz="2000" dirty="0"/>
              <a:t> &amp; Lee, Jae-Gul &amp; </a:t>
            </a:r>
            <a:r>
              <a:rPr lang="en-US" sz="2000" dirty="0" err="1"/>
              <a:t>Baek</a:t>
            </a:r>
            <a:r>
              <a:rPr lang="en-US" sz="2000" dirty="0"/>
              <a:t>, </a:t>
            </a:r>
            <a:r>
              <a:rPr lang="en-US" sz="2000" dirty="0" err="1"/>
              <a:t>Seung-Mook</a:t>
            </a:r>
            <a:r>
              <a:rPr lang="en-US" sz="2000" dirty="0"/>
              <a:t> &amp; Choy, Young-Do &amp; Kim, Tae-</a:t>
            </a:r>
            <a:r>
              <a:rPr lang="en-US" sz="2000" dirty="0" err="1"/>
              <a:t>Kyun</a:t>
            </a:r>
            <a:r>
              <a:rPr lang="en-US" sz="2000" dirty="0"/>
              <a:t>. (2010). A Practical Power System Stabilizer Tuning Method and its Verification in Field Test. Journal of Electrical Engineering and Technology. 5. 400-406.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5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noted by Larsen, the basic function of stabilizers is to modulate the generator excitation to damp generator oscillations in frequency range of about 0.2 to 2.5 Hz</a:t>
            </a:r>
          </a:p>
          <a:p>
            <a:pPr lvl="1"/>
            <a:r>
              <a:rPr lang="en-US" dirty="0" smtClean="0"/>
              <a:t>This requires adding a torque that is in phase with the speed variation; this requires compensating for the gain and phase characteristics of the excitation system, generator, and power system</a:t>
            </a:r>
          </a:p>
          <a:p>
            <a:r>
              <a:rPr lang="en-US" dirty="0" smtClean="0"/>
              <a:t>The stabilizer input is </a:t>
            </a:r>
            <a:br>
              <a:rPr lang="en-US" dirty="0" smtClean="0"/>
            </a:br>
            <a:r>
              <a:rPr lang="en-US" dirty="0" smtClean="0"/>
              <a:t>typically shaft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A2D48-E139-4BC3-8DF6-97622C19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733800"/>
            <a:ext cx="4343400" cy="2377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172200"/>
            <a:ext cx="4717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Figure 1 from Larsen, 1981, Part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978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6</a:t>
            </a:r>
            <a:r>
              <a:rPr lang="en-US" dirty="0" smtClean="0"/>
              <a:t> is used to represent measurement delay; it is usually zero (ignoring the delay) or a small value (&lt; 0.02 sec)</a:t>
            </a:r>
          </a:p>
          <a:p>
            <a:r>
              <a:rPr lang="en-US" dirty="0" smtClean="0"/>
              <a:t>The washout filter removes low frequencies; T</a:t>
            </a:r>
            <a:r>
              <a:rPr lang="en-US" baseline="-25000" dirty="0" smtClean="0"/>
              <a:t>5</a:t>
            </a:r>
            <a:r>
              <a:rPr lang="en-US" dirty="0"/>
              <a:t> </a:t>
            </a:r>
            <a:r>
              <a:rPr lang="en-US" dirty="0" smtClean="0"/>
              <a:t>is usually several seconds (with an average of say 5)</a:t>
            </a:r>
          </a:p>
          <a:p>
            <a:pPr lvl="1"/>
            <a:r>
              <a:rPr lang="en-US" dirty="0" smtClean="0"/>
              <a:t>Some guidelines say less than ten seconds to quickly remove the low frequency component</a:t>
            </a:r>
          </a:p>
          <a:p>
            <a:pPr lvl="1"/>
            <a:r>
              <a:rPr lang="en-US" dirty="0" smtClean="0"/>
              <a:t>Some stabilizer inputs include two washout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2" r="21304" b="8818"/>
          <a:stretch/>
        </p:blipFill>
        <p:spPr bwMode="auto">
          <a:xfrm>
            <a:off x="1066800" y="4419600"/>
            <a:ext cx="7086600" cy="1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172200"/>
            <a:ext cx="3504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IEEE </a:t>
            </a:r>
            <a:r>
              <a:rPr lang="en-US" sz="1600" dirty="0" err="1" smtClean="0"/>
              <a:t>Std</a:t>
            </a:r>
            <a:r>
              <a:rPr lang="en-US" sz="1600" dirty="0" smtClean="0"/>
              <a:t> 421.5-2016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00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Washout Filter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752600"/>
            <a:ext cx="2016899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T</a:t>
            </a:r>
            <a:r>
              <a:rPr lang="en-US" baseline="-25000" dirty="0" smtClean="0"/>
              <a:t>5</a:t>
            </a:r>
            <a:r>
              <a:rPr lang="en-US" dirty="0" smtClean="0"/>
              <a:t>= 10</a:t>
            </a:r>
            <a:br>
              <a:rPr lang="en-US" dirty="0" smtClean="0"/>
            </a:br>
            <a:r>
              <a:rPr lang="en-US" dirty="0" smtClean="0"/>
              <a:t>at 0.1 Hz the</a:t>
            </a:r>
            <a:br>
              <a:rPr lang="en-US" dirty="0" smtClean="0"/>
            </a:br>
            <a:r>
              <a:rPr lang="en-US" dirty="0" smtClean="0"/>
              <a:t>gain is 0.987;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T</a:t>
            </a:r>
            <a:r>
              <a:rPr lang="en-US" baseline="-25000" dirty="0"/>
              <a:t>5</a:t>
            </a:r>
            <a:r>
              <a:rPr lang="en-US" dirty="0"/>
              <a:t>=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at 0.1 Hz</a:t>
            </a:r>
            <a:br>
              <a:rPr lang="en-US" dirty="0" smtClean="0"/>
            </a:br>
            <a:r>
              <a:rPr lang="en-US" dirty="0" smtClean="0"/>
              <a:t>the gain is</a:t>
            </a:r>
            <a:br>
              <a:rPr lang="en-US" dirty="0" smtClean="0"/>
            </a:br>
            <a:r>
              <a:rPr lang="en-US" dirty="0" smtClean="0"/>
              <a:t>0.53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6274" r="-4443" b="9042"/>
          <a:stretch/>
        </p:blipFill>
        <p:spPr bwMode="auto">
          <a:xfrm>
            <a:off x="304800" y="19050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5432128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Graph plots the equivalent of T</a:t>
            </a:r>
            <a:r>
              <a:rPr lang="en-US" baseline="-25000" dirty="0" smtClean="0"/>
              <a:t>5</a:t>
            </a:r>
            <a:r>
              <a:rPr lang="en-US" dirty="0" smtClean="0"/>
              <a:t> for an</a:t>
            </a:r>
            <a:br>
              <a:rPr lang="en-US" dirty="0" smtClean="0"/>
            </a:br>
            <a:r>
              <a:rPr lang="en-US" dirty="0" smtClean="0"/>
              <a:t>example actual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9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Torsional </a:t>
            </a:r>
            <a:r>
              <a:rPr lang="en-US" dirty="0"/>
              <a:t>filter is a </a:t>
            </a:r>
            <a:r>
              <a:rPr lang="en-US" dirty="0" smtClean="0"/>
              <a:t>low pass </a:t>
            </a:r>
            <a:r>
              <a:rPr lang="en-US" dirty="0"/>
              <a:t>filter to attenuate the torsional mode </a:t>
            </a:r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We will ignore it here</a:t>
            </a:r>
          </a:p>
          <a:p>
            <a:r>
              <a:rPr lang="en-US" dirty="0" smtClean="0"/>
              <a:t>Key parameters to be tuned at the gain, K</a:t>
            </a:r>
            <a:r>
              <a:rPr lang="en-US" baseline="-25000" dirty="0" smtClean="0"/>
              <a:t>s</a:t>
            </a:r>
            <a:r>
              <a:rPr lang="en-US" dirty="0" smtClean="0"/>
              <a:t>, and the time constants on the two lead-lag blocks (to provide the phase compensation)</a:t>
            </a:r>
          </a:p>
          <a:p>
            <a:pPr lvl="1"/>
            <a:r>
              <a:rPr lang="en-US" dirty="0" smtClean="0"/>
              <a:t>We’ll assume T</a:t>
            </a:r>
            <a:r>
              <a:rPr lang="en-US" baseline="-25000" dirty="0" smtClean="0"/>
              <a:t>1</a:t>
            </a:r>
            <a:r>
              <a:rPr lang="en-US" dirty="0" smtClean="0"/>
              <a:t>=T</a:t>
            </a:r>
            <a:r>
              <a:rPr lang="en-US" baseline="-25000" dirty="0" smtClean="0"/>
              <a:t>3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=T</a:t>
            </a:r>
            <a:r>
              <a:rPr lang="en-US" baseline="-25000" dirty="0" smtClean="0"/>
              <a:t>4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64582" r="21304" b="8818"/>
          <a:stretch/>
        </p:blipFill>
        <p:spPr bwMode="auto">
          <a:xfrm>
            <a:off x="1066800" y="4419600"/>
            <a:ext cx="7086600" cy="1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065"/>
      </p:ext>
    </p:extLst>
  </p:cSld>
  <p:clrMapOvr>
    <a:masterClrMapping/>
  </p:clrMapOvr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35619</TotalTime>
  <Words>1530</Words>
  <Application>Microsoft Office PowerPoint</Application>
  <PresentationFormat>On-screen Show (4:3)</PresentationFormat>
  <Paragraphs>202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Naeove~1</vt:lpstr>
      <vt:lpstr>Equation</vt:lpstr>
      <vt:lpstr>ECEN 667  Power System Stability</vt:lpstr>
      <vt:lpstr>Announcements</vt:lpstr>
      <vt:lpstr>Eastern Interconnect Frequency Distribution</vt:lpstr>
      <vt:lpstr>Stabilizer Design</vt:lpstr>
      <vt:lpstr>Stabilizer References</vt:lpstr>
      <vt:lpstr>Stabilizer Design</vt:lpstr>
      <vt:lpstr>Stabilizer Design</vt:lpstr>
      <vt:lpstr>Example Washout Filter Values</vt:lpstr>
      <vt:lpstr>Stabilizer Design</vt:lpstr>
      <vt:lpstr>Stabilizer Design Phase Compensation</vt:lpstr>
      <vt:lpstr>Stabilizer Design Tuning Criteria</vt:lpstr>
      <vt:lpstr>Example T1 and T2 Values</vt:lpstr>
      <vt:lpstr>Stabilizer Design Tuning Criteria</vt:lpstr>
      <vt:lpstr>Example with 42 Bus System</vt:lpstr>
      <vt:lpstr>Step 1: Decide Generators to Tune and Frequency</vt:lpstr>
      <vt:lpstr>Step 1: Decide Generators to Tune and Frequency</vt:lpstr>
      <vt:lpstr>Step 2: Phase Compensation</vt:lpstr>
      <vt:lpstr>Step 3: Gain Tuning</vt:lpstr>
      <vt:lpstr>Step 4: Testing on Original System</vt:lpstr>
      <vt:lpstr>Dual Input Stabilizers  </vt:lpstr>
      <vt:lpstr>TSGC 2000 Bus VPM Example</vt:lpstr>
      <vt:lpstr>TSGC 2000 Bus Example</vt:lpstr>
      <vt:lpstr>Mode Observability, Shape, Controllability and Participation Factors</vt:lpstr>
      <vt:lpstr>Determining Modal Shape Example</vt:lpstr>
      <vt:lpstr>Determining Modal Shape Example</vt:lpstr>
      <vt:lpstr>Determining Modal Shape Example</vt:lpstr>
      <vt:lpstr>Determining Modal Shape Example</vt:lpstr>
      <vt:lpstr>Modes Shape by Generator (for Speed)</vt:lpstr>
      <vt:lpstr>Modes Depend on the Signals!</vt:lpstr>
      <vt:lpstr>Inter-Area Modes in the WECC</vt:lpstr>
      <vt:lpstr>Example WECC Results</vt:lpstr>
      <vt:lpstr>Example WECC Results</vt:lpstr>
      <vt:lpstr>Fast Fourier Transform (FFT) Applications: Motivational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ECEN667_2017_Lect24</dc:title>
  <dc:creator>Tom Overbye</dc:creator>
  <cp:lastModifiedBy>Idehen, Ikponmwosa</cp:lastModifiedBy>
  <cp:revision>1888</cp:revision>
  <cp:lastPrinted>2017-10-26T15:42:37Z</cp:lastPrinted>
  <dcterms:created xsi:type="dcterms:W3CDTF">1995-06-02T22:12:36Z</dcterms:created>
  <dcterms:modified xsi:type="dcterms:W3CDTF">2017-11-29T00:25:36Z</dcterms:modified>
</cp:coreProperties>
</file>