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563" r:id="rId2"/>
    <p:sldId id="820" r:id="rId3"/>
    <p:sldId id="919" r:id="rId4"/>
    <p:sldId id="921" r:id="rId5"/>
    <p:sldId id="922" r:id="rId6"/>
    <p:sldId id="928" r:id="rId7"/>
    <p:sldId id="923" r:id="rId8"/>
    <p:sldId id="924" r:id="rId9"/>
    <p:sldId id="929" r:id="rId10"/>
    <p:sldId id="930" r:id="rId11"/>
    <p:sldId id="931" r:id="rId12"/>
    <p:sldId id="932" r:id="rId13"/>
    <p:sldId id="933" r:id="rId14"/>
    <p:sldId id="934" r:id="rId15"/>
    <p:sldId id="935" r:id="rId16"/>
    <p:sldId id="936" r:id="rId17"/>
    <p:sldId id="937" r:id="rId18"/>
    <p:sldId id="939" r:id="rId19"/>
    <p:sldId id="940" r:id="rId20"/>
    <p:sldId id="941" r:id="rId21"/>
    <p:sldId id="942" r:id="rId22"/>
    <p:sldId id="943" r:id="rId23"/>
    <p:sldId id="944" r:id="rId24"/>
    <p:sldId id="946" r:id="rId25"/>
    <p:sldId id="947" r:id="rId26"/>
    <p:sldId id="948" r:id="rId27"/>
    <p:sldId id="949" r:id="rId28"/>
    <p:sldId id="950" r:id="rId29"/>
    <p:sldId id="951" r:id="rId30"/>
    <p:sldId id="952" r:id="rId31"/>
    <p:sldId id="953" r:id="rId32"/>
    <p:sldId id="954" r:id="rId33"/>
    <p:sldId id="955" r:id="rId34"/>
    <p:sldId id="956" r:id="rId35"/>
    <p:sldId id="957" r:id="rId36"/>
    <p:sldId id="958" r:id="rId37"/>
    <p:sldId id="959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67" r:id="rId46"/>
    <p:sldId id="968" r:id="rId4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1" autoAdjust="0"/>
  </p:normalViewPr>
  <p:slideViewPr>
    <p:cSldViewPr>
      <p:cViewPr varScale="1">
        <p:scale>
          <a:sx n="109" d="100"/>
          <a:sy n="109" d="100"/>
        </p:scale>
        <p:origin x="-9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62.wmf"/><Relationship Id="rId18" Type="http://schemas.openxmlformats.org/officeDocument/2006/relationships/image" Target="../media/image54.wmf"/><Relationship Id="rId3" Type="http://schemas.openxmlformats.org/officeDocument/2006/relationships/image" Target="../media/image56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64.wmf"/><Relationship Id="rId2" Type="http://schemas.openxmlformats.org/officeDocument/2006/relationships/image" Target="../media/image55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59.wmf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image" Target="../media/image46.wmf"/><Relationship Id="rId4" Type="http://schemas.openxmlformats.org/officeDocument/2006/relationships/image" Target="../media/image57.wmf"/><Relationship Id="rId9" Type="http://schemas.openxmlformats.org/officeDocument/2006/relationships/image" Target="../media/image60.wmf"/><Relationship Id="rId1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2" descr="http://brandguide.tamu.edu/downloads/logos/TAM-PrimaryMarkA.jpg">
            <a:extLst>
              <a:ext uri="{FF2B5EF4-FFF2-40B4-BE49-F238E27FC236}">
                <a16:creationId xmlns:a16="http://schemas.microsoft.com/office/drawing/2014/main" xmlns="" id="{54314AE7-38A6-4286-B7BC-69F28C6FBD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3333" r="7999" b="20666"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xmlns="" id="{0282EEEC-EE97-49AE-9891-BBFA91108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9" Type="http://schemas.openxmlformats.org/officeDocument/2006/relationships/image" Target="../media/image54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oleObject" Target="../embeddings/oleObject35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47.wmf"/><Relationship Id="rId32" Type="http://schemas.openxmlformats.org/officeDocument/2006/relationships/oleObject" Target="../embeddings/oleObject34.bin"/><Relationship Id="rId37" Type="http://schemas.openxmlformats.org/officeDocument/2006/relationships/image" Target="../media/image53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49.wmf"/><Relationship Id="rId36" Type="http://schemas.openxmlformats.org/officeDocument/2006/relationships/oleObject" Target="../embeddings/oleObject36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50.wmf"/><Relationship Id="rId35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9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34" Type="http://schemas.openxmlformats.org/officeDocument/2006/relationships/oleObject" Target="../embeddings/oleObject54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33" Type="http://schemas.openxmlformats.org/officeDocument/2006/relationships/image" Target="../media/image63.wmf"/><Relationship Id="rId38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61.wmf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64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62.wmf"/><Relationship Id="rId36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2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9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50.wmf"/><Relationship Id="rId35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667 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latin typeface="Arial" pitchFamily="34" charset="0"/>
                <a:cs typeface="Arial" pitchFamily="34" charset="0"/>
              </a:rPr>
              <a:t>Lecture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6: </a:t>
            </a:r>
            <a:r>
              <a:rPr lang="en-US" b="1" kern="0" dirty="0">
                <a:latin typeface="Arial" pitchFamily="34" charset="0"/>
                <a:cs typeface="Arial" pitchFamily="34" charset="0"/>
              </a:rPr>
              <a:t>Transient Stability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Intro, Synchronous Machine Models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200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2"/>
              </a:rPr>
              <a:t>overbye@tamu.edu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/>
              <a:t>More detailed models are added by selecting “Stability Case Info” from the ribbon, then Case Information, Load Characteristics Models.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/>
              <a:t>Models can be specified for the entire case (system), or individual areas, zones, owners, buses or loads.  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/>
              <a:t>To insert a load model click right click and select insert </a:t>
            </a:r>
            <a:br>
              <a:rPr lang="en-US" altLang="en-US" dirty="0"/>
            </a:br>
            <a:r>
              <a:rPr lang="en-US" altLang="en-US" dirty="0"/>
              <a:t>to display the Load Characteristic Information dialog.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40"/>
          <a:stretch>
            <a:fillRect/>
          </a:stretch>
        </p:blipFill>
        <p:spPr bwMode="auto">
          <a:xfrm>
            <a:off x="762000" y="4572000"/>
            <a:ext cx="5581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81800" y="4695652"/>
            <a:ext cx="2043112" cy="15573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Right click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here to get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local menu and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select insert.</a:t>
            </a:r>
          </a:p>
        </p:txBody>
      </p:sp>
    </p:spTree>
    <p:extLst>
      <p:ext uri="{BB962C8B-B14F-4D97-AF65-F5344CB8AC3E}">
        <p14:creationId xmlns:p14="http://schemas.microsoft.com/office/powerpoint/2010/main" val="2506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377440"/>
          </a:xfrm>
        </p:spPr>
        <p:txBody>
          <a:bodyPr/>
          <a:lstStyle/>
          <a:p>
            <a:r>
              <a:rPr lang="en-US" dirty="0" smtClean="0"/>
              <a:t>Loads can either be static or dynamic, with dynamic models often used to represent induction motors</a:t>
            </a:r>
          </a:p>
          <a:p>
            <a:r>
              <a:rPr lang="en-US" dirty="0" smtClean="0"/>
              <a:t>Some load models include a mixture of different types of loads; one example is the CLOD model represents a mixture of static and dynamic models</a:t>
            </a:r>
          </a:p>
          <a:p>
            <a:r>
              <a:rPr lang="en-US" dirty="0" smtClean="0"/>
              <a:t>Loads models/changed in PowerWorld using the Load Characteristic Information Dialog </a:t>
            </a:r>
          </a:p>
          <a:p>
            <a:r>
              <a:rPr lang="en-US" dirty="0" smtClean="0"/>
              <a:t>Next slide shows voltage results for static versus dynamic load models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Case </a:t>
            </a:r>
            <a:r>
              <a:rPr lang="en-US" altLang="en-US" dirty="0">
                <a:solidFill>
                  <a:srgbClr val="FF0000"/>
                </a:solidFill>
              </a:rPr>
              <a:t>Name: </a:t>
            </a:r>
            <a:r>
              <a:rPr lang="en-US" altLang="en-US" dirty="0" smtClean="0">
                <a:solidFill>
                  <a:srgbClr val="FF0000"/>
                </a:solidFill>
              </a:rPr>
              <a:t>WSCC_9Bus_Load</a:t>
            </a:r>
            <a:endParaRPr lang="en-US" altLang="en-US" sz="3200" dirty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WSCC Case Without/With Complex Load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Below graphs compare the voltage response following a fault with a static impedance load (left) and the CLOD model, which includes induction motors (right)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3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4640"/>
            <a:ext cx="42110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640"/>
            <a:ext cx="42110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Under-Voltage Motor 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In the PowerWorld CLOD model, under-voltage motor tripping may be set by the following parameters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Vi = voltage at which trip will occur (default = 0.75 </a:t>
            </a:r>
            <a:r>
              <a:rPr lang="en-US" altLang="en-US" dirty="0" err="1">
                <a:solidFill>
                  <a:srgbClr val="000000"/>
                </a:solidFill>
              </a:rPr>
              <a:t>pu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Ti (cycles) = length of time voltage needs to be below Vi before trip will occur (default = 60 cycles, or 1 second)</a:t>
            </a:r>
          </a:p>
          <a:p>
            <a:pPr>
              <a:spcBef>
                <a:spcPts val="35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In this example </a:t>
            </a:r>
            <a:r>
              <a:rPr lang="en-US" altLang="en-US" dirty="0" smtClean="0">
                <a:solidFill>
                  <a:srgbClr val="000000"/>
                </a:solidFill>
              </a:rPr>
              <a:t>change the tripping values to 0.8 </a:t>
            </a:r>
            <a:r>
              <a:rPr lang="en-US" altLang="en-US" dirty="0" err="1" smtClean="0">
                <a:solidFill>
                  <a:srgbClr val="000000"/>
                </a:solidFill>
              </a:rPr>
              <a:t>pu</a:t>
            </a:r>
            <a:r>
              <a:rPr lang="en-US" altLang="en-US" dirty="0" smtClean="0">
                <a:solidFill>
                  <a:srgbClr val="000000"/>
                </a:solidFill>
              </a:rPr>
              <a:t> and 30 cycles and you </a:t>
            </a:r>
            <a:r>
              <a:rPr lang="en-US" altLang="en-US" dirty="0">
                <a:solidFill>
                  <a:srgbClr val="000000"/>
                </a:solidFill>
              </a:rPr>
              <a:t>will see the motors tripping out on buses 5, 6, and 8 (the load buses) – this is especially visible on the bus voltages plot.  </a:t>
            </a:r>
            <a:r>
              <a:rPr lang="en-US" altLang="en-US" dirty="0" smtClean="0">
                <a:solidFill>
                  <a:srgbClr val="000000"/>
                </a:solidFill>
              </a:rPr>
              <a:t>These trips allow the clearing time to be a bit longer than would otherwise be the case.</a:t>
            </a:r>
          </a:p>
          <a:p>
            <a:pPr>
              <a:spcBef>
                <a:spcPts val="35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Set </a:t>
            </a:r>
            <a:r>
              <a:rPr lang="en-US" altLang="en-US" dirty="0">
                <a:solidFill>
                  <a:srgbClr val="000000"/>
                </a:solidFill>
              </a:rPr>
              <a:t>Vi = 0 in this model to turn off </a:t>
            </a:r>
            <a:r>
              <a:rPr lang="en-US" altLang="en-US" dirty="0" smtClean="0">
                <a:solidFill>
                  <a:srgbClr val="000000"/>
                </a:solidFill>
              </a:rPr>
              <a:t>motor </a:t>
            </a:r>
            <a:r>
              <a:rPr lang="en-US" altLang="en-US" dirty="0">
                <a:solidFill>
                  <a:srgbClr val="000000"/>
                </a:solidFill>
              </a:rPr>
              <a:t>tripping.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 Bus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Next we consider a slightly larger, 9 generator, 37 bus system.  To view this system </a:t>
            </a:r>
            <a:r>
              <a:rPr lang="en-US" altLang="en-US" i="1" dirty="0">
                <a:solidFill>
                  <a:srgbClr val="FF0000"/>
                </a:solidFill>
              </a:rPr>
              <a:t>open case </a:t>
            </a:r>
            <a:r>
              <a:rPr lang="en-US" altLang="en-US" i="1" dirty="0" smtClean="0">
                <a:solidFill>
                  <a:srgbClr val="FF0000"/>
                </a:solidFill>
              </a:rPr>
              <a:t>GOS_37Bus</a:t>
            </a:r>
            <a:r>
              <a:rPr lang="en-US" altLang="en-US" dirty="0">
                <a:solidFill>
                  <a:srgbClr val="000000"/>
                </a:solidFill>
              </a:rPr>
              <a:t>.  The system one-line is shown below.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72200" y="2667000"/>
            <a:ext cx="27432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To see summary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listings of the transient stability models in this case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select “Stability Case Info” from the ribbon, and then either “TS Generator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Summary” or “TS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Case Summary”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3212"/>
            <a:ext cx="54864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Stability Case and Model Summary Displays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20160" r="38879" b="52800"/>
          <a:stretch>
            <a:fillRect/>
          </a:stretch>
        </p:blipFill>
        <p:spPr bwMode="auto">
          <a:xfrm>
            <a:off x="228600" y="1524000"/>
            <a:ext cx="52816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19200" r="28410" b="55679"/>
          <a:stretch>
            <a:fillRect/>
          </a:stretch>
        </p:blipFill>
        <p:spPr bwMode="auto">
          <a:xfrm>
            <a:off x="228600" y="4114800"/>
            <a:ext cx="656113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0725" y="1752600"/>
            <a:ext cx="26574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Right click on a line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and select “Show 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Dialog” for more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information.  </a:t>
            </a:r>
          </a:p>
        </p:txBody>
      </p:sp>
    </p:spTree>
    <p:extLst>
      <p:ext uri="{BB962C8B-B14F-4D97-AF65-F5344CB8AC3E}">
        <p14:creationId xmlns:p14="http://schemas.microsoft.com/office/powerpoint/2010/main" val="3714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 Bus Case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371600"/>
            <a:ext cx="1571264" cy="34163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br>
              <a:rPr lang="en-US" dirty="0" smtClean="0"/>
            </a:br>
            <a:r>
              <a:rPr lang="en-US" dirty="0" smtClean="0"/>
              <a:t>shows the</a:t>
            </a:r>
            <a:br>
              <a:rPr lang="en-US" dirty="0" smtClean="0"/>
            </a:br>
            <a:r>
              <a:rPr lang="en-US" dirty="0" smtClean="0"/>
              <a:t>generator</a:t>
            </a:r>
            <a:br>
              <a:rPr lang="en-US" dirty="0" smtClean="0"/>
            </a:br>
            <a:r>
              <a:rPr lang="en-US" dirty="0" smtClean="0"/>
              <a:t>frequency</a:t>
            </a:r>
            <a:br>
              <a:rPr lang="en-US" dirty="0" smtClean="0"/>
            </a:br>
            <a:r>
              <a:rPr lang="en-US" dirty="0" smtClean="0"/>
              <a:t>response</a:t>
            </a:r>
            <a:br>
              <a:rPr lang="en-US" dirty="0" smtClean="0"/>
            </a:br>
            <a:r>
              <a:rPr lang="en-US" dirty="0" smtClean="0"/>
              <a:t>following</a:t>
            </a:r>
            <a:br>
              <a:rPr lang="en-US" dirty="0" smtClean="0"/>
            </a:br>
            <a:r>
              <a:rPr lang="en-US" dirty="0" smtClean="0"/>
              <a:t>the loss</a:t>
            </a:r>
            <a:br>
              <a:rPr lang="en-US" dirty="0" smtClean="0"/>
            </a:br>
            <a:r>
              <a:rPr lang="en-US" dirty="0" smtClean="0"/>
              <a:t>of one</a:t>
            </a:r>
            <a:br>
              <a:rPr lang="en-US" dirty="0" smtClean="0"/>
            </a:br>
            <a:r>
              <a:rPr lang="en-US" dirty="0" smtClean="0"/>
              <a:t>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Through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Simulator provides functionality to make it easy to see what is occurring during a solution.  This functionality is accessed on the States/Manual Control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2743200"/>
            <a:ext cx="8402638" cy="3827463"/>
            <a:chOff x="228600" y="2971800"/>
            <a:chExt cx="8402638" cy="382746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9" b="45537"/>
            <a:stretch>
              <a:fillRect/>
            </a:stretch>
          </p:blipFill>
          <p:spPr bwMode="auto">
            <a:xfrm>
              <a:off x="457200" y="2971800"/>
              <a:ext cx="5943600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28600" y="6096000"/>
              <a:ext cx="525780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Run a Specified Number of  Timesteps or Run Until a Specified Time, then Pause. 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868988" y="5943600"/>
              <a:ext cx="2185987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See detailed results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at the Paused Time 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858000" y="3124200"/>
              <a:ext cx="1773238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Transfer results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to Power Flow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to view using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standard 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PowerWorld 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displays and </a:t>
              </a:r>
              <a:br>
                <a:rPr lang="en-US" altLang="en-US" sz="2000">
                  <a:solidFill>
                    <a:srgbClr val="000000"/>
                  </a:solidFill>
                </a:rPr>
              </a:br>
              <a:r>
                <a:rPr lang="en-US" altLang="en-US" sz="2000">
                  <a:solidFill>
                    <a:srgbClr val="000000"/>
                  </a:solidFill>
                </a:rPr>
                <a:t>one-lines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937250" y="3429000"/>
              <a:ext cx="927100" cy="22860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4565650" y="5022850"/>
              <a:ext cx="1841500" cy="92710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1371600" y="4108450"/>
              <a:ext cx="1143000" cy="207010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machines are used to convert mechanical energy into electrical energy (generators) and from electrical energy into mechanical energy (motors)</a:t>
            </a:r>
          </a:p>
          <a:p>
            <a:pPr lvl="1"/>
            <a:r>
              <a:rPr lang="en-US" dirty="0" smtClean="0"/>
              <a:t>Many devices can operate in either mode, but are usually customized for one or the other</a:t>
            </a:r>
          </a:p>
          <a:p>
            <a:r>
              <a:rPr lang="en-US" dirty="0" smtClean="0"/>
              <a:t>Vast majority of electricity is generated using synchronous generators and some is consumed using synchronous motors, so that is where we'll start</a:t>
            </a:r>
          </a:p>
          <a:p>
            <a:r>
              <a:rPr lang="en-US" dirty="0" smtClean="0"/>
              <a:t>Much literature on subject, and sometimes overly confusing with the use of different conventions and </a:t>
            </a:r>
            <a:r>
              <a:rPr lang="en-US" dirty="0" err="1" smtClean="0"/>
              <a:t>nominclature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838200" y="1752600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13238095" imgH="13180952" progId="Paint.Picture">
                  <p:embed/>
                </p:oleObj>
              </mc:Choice>
              <mc:Fallback>
                <p:oleObj name="Bitmap Image" r:id="rId3" imgW="13238095" imgH="1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715000" y="1676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066800" y="1524000"/>
            <a:ext cx="4692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</a:t>
            </a:r>
            <a:r>
              <a:rPr lang="en-US" altLang="en-US" sz="2800" dirty="0">
                <a:sym typeface="Symbol" pitchFamily="18" charset="2"/>
              </a:rPr>
              <a:t> bal. windings (</a:t>
            </a:r>
            <a:r>
              <a:rPr lang="en-US" altLang="en-US" sz="2800" dirty="0" err="1">
                <a:sym typeface="Symbol" pitchFamily="18" charset="2"/>
              </a:rPr>
              <a:t>a,b,c</a:t>
            </a:r>
            <a:r>
              <a:rPr lang="en-US" altLang="en-US" sz="2800" dirty="0">
                <a:sym typeface="Symbol" pitchFamily="18" charset="2"/>
              </a:rPr>
              <a:t>) – stator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4495800" y="2209800"/>
            <a:ext cx="4017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ym typeface="Symbol" pitchFamily="18" charset="2"/>
              </a:rPr>
              <a:t>Field winding (fd) on rotor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486400" y="3200400"/>
            <a:ext cx="2935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Damper in “d” axis</a:t>
            </a:r>
          </a:p>
          <a:p>
            <a:r>
              <a:rPr lang="en-US" altLang="en-US" sz="2800" dirty="0">
                <a:sym typeface="Symbol" pitchFamily="18" charset="2"/>
              </a:rPr>
              <a:t>(1d) on rotor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5105400" y="4800600"/>
            <a:ext cx="3260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2 dampers in “q” axis</a:t>
            </a:r>
          </a:p>
          <a:p>
            <a:r>
              <a:rPr lang="en-US" altLang="en-US" sz="2800" dirty="0">
                <a:sym typeface="Symbol" pitchFamily="18" charset="2"/>
              </a:rPr>
              <a:t>(1q, 2q) on rotor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 Machine Modeling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 3, skip 3.7 for now</a:t>
            </a:r>
          </a:p>
          <a:p>
            <a:r>
              <a:rPr lang="en-US" dirty="0" smtClean="0"/>
              <a:t>Homework </a:t>
            </a:r>
            <a:r>
              <a:rPr lang="en-US" dirty="0" smtClean="0"/>
              <a:t>2, which is posted on the website, is due on Thursday Sept 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Dq0 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Stator is </a:t>
            </a:r>
            <a:r>
              <a:rPr lang="en-US" dirty="0" err="1" smtClean="0"/>
              <a:t>stationary,rotor</a:t>
            </a:r>
            <a:r>
              <a:rPr lang="en-US" dirty="0" smtClean="0"/>
              <a:t> is rotating at synchronous speed</a:t>
            </a:r>
          </a:p>
          <a:p>
            <a:r>
              <a:rPr lang="en-US" dirty="0" smtClean="0"/>
              <a:t>Rotor values need to be transformed to fixed reference frame for analysis</a:t>
            </a:r>
          </a:p>
          <a:p>
            <a:r>
              <a:rPr lang="en-US" dirty="0"/>
              <a:t>D</a:t>
            </a:r>
            <a:r>
              <a:rPr lang="en-US" dirty="0" smtClean="0"/>
              <a:t>one using Park's transformation into what is known as the dq0 reference frame (direct, quadrature, zero)</a:t>
            </a:r>
          </a:p>
          <a:p>
            <a:pPr lvl="1"/>
            <a:r>
              <a:rPr lang="en-US" dirty="0" smtClean="0"/>
              <a:t>Parks’ 1929 paper voted 2</a:t>
            </a:r>
            <a:r>
              <a:rPr lang="en-US" baseline="30000" dirty="0" smtClean="0"/>
              <a:t>nd</a:t>
            </a:r>
            <a:r>
              <a:rPr lang="en-US" dirty="0" smtClean="0"/>
              <a:t> most important power paper of  20</a:t>
            </a:r>
            <a:r>
              <a:rPr lang="en-US" baseline="30000" dirty="0" smtClean="0"/>
              <a:t>th</a:t>
            </a:r>
            <a:r>
              <a:rPr lang="en-US" dirty="0" smtClean="0"/>
              <a:t> century (1</a:t>
            </a:r>
            <a:r>
              <a:rPr lang="en-US" baseline="30000" dirty="0" smtClean="0"/>
              <a:t>st</a:t>
            </a:r>
            <a:r>
              <a:rPr lang="en-US" dirty="0" smtClean="0"/>
              <a:t> was Fortescue’s sym. components paper)</a:t>
            </a:r>
          </a:p>
          <a:p>
            <a:r>
              <a:rPr lang="en-US" dirty="0" smtClean="0"/>
              <a:t>Convention used here is the q-axis leads the d-axis (which is the IEEE standard)</a:t>
            </a:r>
          </a:p>
          <a:p>
            <a:pPr lvl="1"/>
            <a:r>
              <a:rPr lang="en-US" dirty="0" smtClean="0"/>
              <a:t>Others (such as Anderson and </a:t>
            </a:r>
            <a:r>
              <a:rPr lang="en-US" dirty="0" err="1" smtClean="0"/>
              <a:t>Fouad</a:t>
            </a:r>
            <a:r>
              <a:rPr lang="en-US" dirty="0" smtClean="0"/>
              <a:t>) use a q-axis lagging convention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04971"/>
              </p:ext>
            </p:extLst>
          </p:nvPr>
        </p:nvGraphicFramePr>
        <p:xfrm>
          <a:off x="3276600" y="2438400"/>
          <a:ext cx="22526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2692080" imgH="4825800" progId="Equation.DSMT4">
                  <p:embed/>
                </p:oleObj>
              </mc:Choice>
              <mc:Fallback>
                <p:oleObj name="Equation" r:id="rId3" imgW="2692080" imgH="482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22526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65760" y="1280160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Kirchhoff’s Voltage Law, Ohm’s Law, Faraday’s Law, Newton’s Second Law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249" y="2438400"/>
            <a:ext cx="7696200" cy="3581400"/>
            <a:chOff x="838200" y="2743200"/>
            <a:chExt cx="7696200" cy="3581400"/>
          </a:xfrm>
        </p:grpSpPr>
        <p:graphicFrame>
          <p:nvGraphicFramePr>
            <p:cNvPr id="20889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9933588"/>
                </p:ext>
              </p:extLst>
            </p:nvPr>
          </p:nvGraphicFramePr>
          <p:xfrm>
            <a:off x="838200" y="3276600"/>
            <a:ext cx="2020888" cy="30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5" imgW="2120760" imgH="3200400" progId="Equation.DSMT4">
                    <p:embed/>
                  </p:oleObj>
                </mc:Choice>
                <mc:Fallback>
                  <p:oleObj name="Equation" r:id="rId5" imgW="2120760" imgH="3200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276600"/>
                          <a:ext cx="2020888" cy="30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9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901271"/>
                </p:ext>
              </p:extLst>
            </p:nvPr>
          </p:nvGraphicFramePr>
          <p:xfrm>
            <a:off x="6172200" y="2971800"/>
            <a:ext cx="2362200" cy="166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7" imgW="3301920" imgH="2323800" progId="Equation.DSMT4">
                    <p:embed/>
                  </p:oleObj>
                </mc:Choice>
                <mc:Fallback>
                  <p:oleObj name="Equation" r:id="rId7" imgW="3301920" imgH="232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2971800"/>
                          <a:ext cx="2362200" cy="166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903" name="Text Box 7"/>
            <p:cNvSpPr txBox="1">
              <a:spLocks noChangeArrowheads="1"/>
            </p:cNvSpPr>
            <p:nvPr/>
          </p:nvSpPr>
          <p:spPr bwMode="auto">
            <a:xfrm>
              <a:off x="1371600" y="27432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Stator</a:t>
              </a:r>
            </a:p>
          </p:txBody>
        </p:sp>
        <p:sp>
          <p:nvSpPr>
            <p:cNvPr id="208904" name="Text Box 8"/>
            <p:cNvSpPr txBox="1">
              <a:spLocks noChangeArrowheads="1"/>
            </p:cNvSpPr>
            <p:nvPr/>
          </p:nvSpPr>
          <p:spPr bwMode="auto">
            <a:xfrm>
              <a:off x="3733800" y="27432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Rotor</a:t>
              </a:r>
            </a:p>
          </p:txBody>
        </p:sp>
        <p:sp>
          <p:nvSpPr>
            <p:cNvPr id="208905" name="Text Box 9"/>
            <p:cNvSpPr txBox="1">
              <a:spLocks noChangeArrowheads="1"/>
            </p:cNvSpPr>
            <p:nvPr/>
          </p:nvSpPr>
          <p:spPr bwMode="auto">
            <a:xfrm>
              <a:off x="6553200" y="27432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Shaft</a:t>
              </a:r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Laws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2851150" y="1720850"/>
          <a:ext cx="36703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3670200" imgH="3974760" progId="Equation.DSMT4">
                  <p:embed/>
                </p:oleObj>
              </mc:Choice>
              <mc:Fallback>
                <p:oleObj name="Equation" r:id="rId3" imgW="3670200" imgH="397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1720850"/>
                        <a:ext cx="3670300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Dq0 transformations 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7488"/>
              </p:ext>
            </p:extLst>
          </p:nvPr>
        </p:nvGraphicFramePr>
        <p:xfrm>
          <a:off x="365760" y="1280160"/>
          <a:ext cx="661035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9144000" imgH="3073320" progId="Equation.DSMT4">
                  <p:embed/>
                </p:oleObj>
              </mc:Choice>
              <mc:Fallback>
                <p:oleObj name="Equation" r:id="rId3" imgW="9144000" imgH="307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61035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65760" y="3657600"/>
            <a:ext cx="254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with the inverse,</a:t>
            </a:r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56922"/>
              </p:ext>
            </p:extLst>
          </p:nvPr>
        </p:nvGraphicFramePr>
        <p:xfrm>
          <a:off x="365760" y="4191000"/>
          <a:ext cx="57912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7467480" imgH="2692080" progId="Equation.3">
                  <p:embed/>
                </p:oleObj>
              </mc:Choice>
              <mc:Fallback>
                <p:oleObj name="Equation" r:id="rId5" imgW="7467480" imgH="269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4191000"/>
                        <a:ext cx="579120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Dq0 transformations 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" y="1280160"/>
            <a:ext cx="7863840" cy="3672840"/>
            <a:chOff x="1143000" y="2057400"/>
            <a:chExt cx="7239000" cy="3352800"/>
          </a:xfrm>
        </p:grpSpPr>
        <p:graphicFrame>
          <p:nvGraphicFramePr>
            <p:cNvPr id="2129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355940"/>
                </p:ext>
              </p:extLst>
            </p:nvPr>
          </p:nvGraphicFramePr>
          <p:xfrm>
            <a:off x="3810000" y="2209800"/>
            <a:ext cx="1784350" cy="320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3" imgW="2692080" imgH="4825800" progId="Equation.DSMT4">
                    <p:embed/>
                  </p:oleObj>
                </mc:Choice>
                <mc:Fallback>
                  <p:oleObj name="Equation" r:id="rId3" imgW="2692080" imgH="482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2209800"/>
                          <a:ext cx="1784350" cy="320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29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844890"/>
                </p:ext>
              </p:extLst>
            </p:nvPr>
          </p:nvGraphicFramePr>
          <p:xfrm>
            <a:off x="6248400" y="2286000"/>
            <a:ext cx="2133600" cy="153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5" imgW="3301920" imgH="2374560" progId="Equation.DSMT4">
                    <p:embed/>
                  </p:oleObj>
                </mc:Choice>
                <mc:Fallback>
                  <p:oleObj name="Equation" r:id="rId5" imgW="3301920" imgH="237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286000"/>
                          <a:ext cx="2133600" cy="153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2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6530686"/>
                </p:ext>
              </p:extLst>
            </p:nvPr>
          </p:nvGraphicFramePr>
          <p:xfrm>
            <a:off x="1143000" y="2743200"/>
            <a:ext cx="2032000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7" imgW="3060360" imgH="3784320" progId="Equation.DSMT4">
                    <p:embed/>
                  </p:oleObj>
                </mc:Choice>
                <mc:Fallback>
                  <p:oleObj name="Equation" r:id="rId7" imgW="3060360" imgH="3784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2743200"/>
                          <a:ext cx="2032000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1676400" y="2057400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Stator</a:t>
              </a:r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Rotor</a:t>
              </a: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>
              <a:off x="6400800" y="2057400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Shaft</a:t>
              </a: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System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2716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Electrical system: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038600" y="1447800"/>
          <a:ext cx="3543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3543300" imgH="1803400" progId="Equation.DSMT4">
                  <p:embed/>
                </p:oleObj>
              </mc:Choice>
              <mc:Fallback>
                <p:oleObj name="Equation" r:id="rId3" imgW="3543300" imgH="180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47800"/>
                        <a:ext cx="35433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3011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Mechanical system: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219200" y="4038600"/>
          <a:ext cx="73152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7315200" imgH="2082800" progId="Equation.DSMT4">
                  <p:embed/>
                </p:oleObj>
              </mc:Choice>
              <mc:Fallback>
                <p:oleObj name="Equation" r:id="rId5" imgW="7315200" imgH="208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73152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200" y="228600"/>
            <a:ext cx="8991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&amp; Mechanical Relationships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Torque is derived by looking at the overall energy balance in the system</a:t>
            </a:r>
          </a:p>
          <a:p>
            <a:r>
              <a:rPr lang="en-US" dirty="0" smtClean="0"/>
              <a:t>Three systems: electrical, mechanical and the coupling magnetic field</a:t>
            </a:r>
          </a:p>
          <a:p>
            <a:pPr lvl="1"/>
            <a:r>
              <a:rPr lang="en-US" dirty="0" smtClean="0"/>
              <a:t>Electrical system losses in form of resistance</a:t>
            </a:r>
          </a:p>
          <a:p>
            <a:pPr lvl="1"/>
            <a:r>
              <a:rPr lang="en-US" dirty="0" smtClean="0"/>
              <a:t>Mechanical system losses in the form of friction</a:t>
            </a:r>
          </a:p>
          <a:p>
            <a:r>
              <a:rPr lang="en-US" dirty="0" smtClean="0"/>
              <a:t>Coupling field is assumed to be lossless, hence we can track how energy moves between the electrical and mechanical systems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0491"/>
              </p:ext>
            </p:extLst>
          </p:nvPr>
        </p:nvGraphicFramePr>
        <p:xfrm>
          <a:off x="457200" y="1295400"/>
          <a:ext cx="6720840" cy="340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3" imgW="18157184" imgH="9202435" progId="Paint.Picture">
                  <p:embed/>
                </p:oleObj>
              </mc:Choice>
              <mc:Fallback>
                <p:oleObj name="Bitmap Image" r:id="rId3" imgW="18157184" imgH="92024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6720840" cy="340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Conversion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42839"/>
              </p:ext>
            </p:extLst>
          </p:nvPr>
        </p:nvGraphicFramePr>
        <p:xfrm>
          <a:off x="1219200" y="5334000"/>
          <a:ext cx="5829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5829300" imgH="825500" progId="Equation.3">
                  <p:embed/>
                </p:oleObj>
              </mc:Choice>
              <mc:Fallback>
                <p:oleObj name="Equation" r:id="rId5" imgW="5829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5829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43000" y="480060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Look at the instantaneous power: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1524000"/>
          <a:ext cx="78359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7835900" imgH="4635500" progId="Equation.3">
                  <p:embed/>
                </p:oleObj>
              </mc:Choice>
              <mc:Fallback>
                <p:oleObj name="Equation" r:id="rId3" imgW="7835900" imgH="463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83590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to Conservation of Power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40065"/>
              </p:ext>
            </p:extLst>
          </p:nvPr>
        </p:nvGraphicFramePr>
        <p:xfrm>
          <a:off x="365760" y="1280160"/>
          <a:ext cx="66929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6692900" imgH="4546600" progId="Equation.3">
                  <p:embed/>
                </p:oleObj>
              </mc:Choice>
              <mc:Fallback>
                <p:oleObj name="Equation" r:id="rId3" imgW="6692900" imgH="454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6929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Transformed Variables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WSCC Case One-line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30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16627"/>
          <a:stretch/>
        </p:blipFill>
        <p:spPr bwMode="auto">
          <a:xfrm>
            <a:off x="443429" y="1219200"/>
            <a:ext cx="81381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419600"/>
            <a:ext cx="3266279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contingency</a:t>
            </a:r>
            <a:br>
              <a:rPr lang="en-US" dirty="0" smtClean="0"/>
            </a:br>
            <a:r>
              <a:rPr lang="en-US" dirty="0" smtClean="0"/>
              <a:t>is to trip the generator</a:t>
            </a:r>
            <a:br>
              <a:rPr lang="en-US" dirty="0" smtClean="0"/>
            </a:br>
            <a:r>
              <a:rPr lang="en-US" dirty="0" smtClean="0"/>
              <a:t>at bus 3.  Select</a:t>
            </a:r>
            <a:br>
              <a:rPr lang="en-US" dirty="0" smtClean="0"/>
            </a:br>
            <a:r>
              <a:rPr lang="en-US" dirty="0" smtClean="0"/>
              <a:t>Run Transient Stability</a:t>
            </a:r>
            <a:br>
              <a:rPr lang="en-US" dirty="0" smtClean="0"/>
            </a:br>
            <a:r>
              <a:rPr lang="en-US" dirty="0" smtClean="0"/>
              <a:t>to get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76750" y="321945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90500" imgH="419100" progId="Equation.3">
                  <p:embed/>
                </p:oleObj>
              </mc:Choice>
              <mc:Fallback>
                <p:oleObj name="Equation" r:id="rId3" imgW="190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219450"/>
                        <a:ext cx="190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08729"/>
              </p:ext>
            </p:extLst>
          </p:nvPr>
        </p:nvGraphicFramePr>
        <p:xfrm>
          <a:off x="365760" y="1280160"/>
          <a:ext cx="78613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7861300" imgH="3086100" progId="Equation.3">
                  <p:embed/>
                </p:oleObj>
              </mc:Choice>
              <mc:Fallback>
                <p:oleObj name="Equation" r:id="rId5" imgW="7861300" imgH="308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8613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Transformed Variables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" y="1280160"/>
            <a:ext cx="6026150" cy="3403600"/>
            <a:chOff x="1060450" y="1600200"/>
            <a:chExt cx="6026150" cy="340360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429439"/>
                </p:ext>
              </p:extLst>
            </p:nvPr>
          </p:nvGraphicFramePr>
          <p:xfrm>
            <a:off x="1060450" y="1600200"/>
            <a:ext cx="10414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" name="Equation" r:id="rId3" imgW="1040948" imgH="888614" progId="Equation.DSMT4">
                    <p:embed/>
                  </p:oleObj>
                </mc:Choice>
                <mc:Fallback>
                  <p:oleObj name="Equation" r:id="rId3" imgW="1040948" imgH="8886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450" y="1600200"/>
                          <a:ext cx="10414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209800" y="1600200"/>
              <a:ext cx="10668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5676040"/>
                </p:ext>
              </p:extLst>
            </p:nvPr>
          </p:nvGraphicFramePr>
          <p:xfrm>
            <a:off x="2362200" y="1676400"/>
            <a:ext cx="6477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6" name="Equation" r:id="rId5" imgW="647700" imgH="825500" progId="Equation.3">
                    <p:embed/>
                  </p:oleObj>
                </mc:Choice>
                <mc:Fallback>
                  <p:oleObj name="Equation" r:id="rId5" imgW="6477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1676400"/>
                          <a:ext cx="6477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934944"/>
                </p:ext>
              </p:extLst>
            </p:nvPr>
          </p:nvGraphicFramePr>
          <p:xfrm>
            <a:off x="3429000" y="1676400"/>
            <a:ext cx="749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7" name="Equation" r:id="rId7" imgW="749300" imgH="825500" progId="Equation.3">
                    <p:embed/>
                  </p:oleObj>
                </mc:Choice>
                <mc:Fallback>
                  <p:oleObj name="Equation" r:id="rId7" imgW="7493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676400"/>
                          <a:ext cx="7493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4267200" y="18288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0144738"/>
                </p:ext>
              </p:extLst>
            </p:nvPr>
          </p:nvGraphicFramePr>
          <p:xfrm>
            <a:off x="4419600" y="1905000"/>
            <a:ext cx="2794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8" name="Equation" r:id="rId9" imgW="279279" imgH="431613" progId="Equation.3">
                    <p:embed/>
                  </p:oleObj>
                </mc:Choice>
                <mc:Fallback>
                  <p:oleObj name="Equation" r:id="rId9" imgW="279279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905000"/>
                          <a:ext cx="2794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301691"/>
                </p:ext>
              </p:extLst>
            </p:nvPr>
          </p:nvGraphicFramePr>
          <p:xfrm>
            <a:off x="4876800" y="1676400"/>
            <a:ext cx="8890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9" name="Equation" r:id="rId11" imgW="889000" imgH="825500" progId="Equation.3">
                    <p:embed/>
                  </p:oleObj>
                </mc:Choice>
                <mc:Fallback>
                  <p:oleObj name="Equation" r:id="rId11" imgW="8890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1676400"/>
                          <a:ext cx="8890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5867400" y="18288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6823946"/>
                </p:ext>
              </p:extLst>
            </p:nvPr>
          </p:nvGraphicFramePr>
          <p:xfrm>
            <a:off x="6019800" y="1905000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0" name="Equation" r:id="rId13" imgW="266469" imgH="431425" progId="Equation.3">
                    <p:embed/>
                  </p:oleObj>
                </mc:Choice>
                <mc:Fallback>
                  <p:oleObj name="Equation" r:id="rId13" imgW="266469" imgH="4314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1905000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592520"/>
                </p:ext>
              </p:extLst>
            </p:nvPr>
          </p:nvGraphicFramePr>
          <p:xfrm>
            <a:off x="6477000" y="1676400"/>
            <a:ext cx="6096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1" name="Equation" r:id="rId15" imgW="609600" imgH="825500" progId="Equation.3">
                    <p:embed/>
                  </p:oleObj>
                </mc:Choice>
                <mc:Fallback>
                  <p:oleObj name="Equation" r:id="rId15" imgW="6096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1676400"/>
                          <a:ext cx="6096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115633"/>
                </p:ext>
              </p:extLst>
            </p:nvPr>
          </p:nvGraphicFramePr>
          <p:xfrm>
            <a:off x="2209800" y="32004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2" name="Equation" r:id="rId17" imgW="241195" imgH="241195" progId="Equation.3">
                    <p:embed/>
                  </p:oleObj>
                </mc:Choice>
                <mc:Fallback>
                  <p:oleObj name="Equation" r:id="rId17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32004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438400" y="3048000"/>
              <a:ext cx="457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5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845350"/>
                </p:ext>
              </p:extLst>
            </p:nvPr>
          </p:nvGraphicFramePr>
          <p:xfrm>
            <a:off x="2514600" y="3124200"/>
            <a:ext cx="254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3" name="Equation" r:id="rId19" imgW="253890" imgH="431613" progId="Equation.3">
                    <p:embed/>
                  </p:oleObj>
                </mc:Choice>
                <mc:Fallback>
                  <p:oleObj name="Equation" r:id="rId19" imgW="253890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124200"/>
                          <a:ext cx="2540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508643"/>
                </p:ext>
              </p:extLst>
            </p:nvPr>
          </p:nvGraphicFramePr>
          <p:xfrm>
            <a:off x="2971800" y="2895600"/>
            <a:ext cx="8636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4" name="Equation" r:id="rId21" imgW="863600" imgH="825500" progId="Equation.3">
                    <p:embed/>
                  </p:oleObj>
                </mc:Choice>
                <mc:Fallback>
                  <p:oleObj name="Equation" r:id="rId21" imgW="8636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2895600"/>
                          <a:ext cx="8636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3886200" y="3048000"/>
              <a:ext cx="6096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5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911400"/>
                </p:ext>
              </p:extLst>
            </p:nvPr>
          </p:nvGraphicFramePr>
          <p:xfrm>
            <a:off x="3962400" y="3124200"/>
            <a:ext cx="4445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5" name="Equation" r:id="rId23" imgW="444307" imgH="495085" progId="Equation.3">
                    <p:embed/>
                  </p:oleObj>
                </mc:Choice>
                <mc:Fallback>
                  <p:oleObj name="Equation" r:id="rId23" imgW="444307" imgH="4950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124200"/>
                          <a:ext cx="4445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904825"/>
                </p:ext>
              </p:extLst>
            </p:nvPr>
          </p:nvGraphicFramePr>
          <p:xfrm>
            <a:off x="4572000" y="2819400"/>
            <a:ext cx="10541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6" name="Equation" r:id="rId25" imgW="1054100" imgH="889000" progId="Equation.3">
                    <p:embed/>
                  </p:oleObj>
                </mc:Choice>
                <mc:Fallback>
                  <p:oleObj name="Equation" r:id="rId25" imgW="10541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819400"/>
                          <a:ext cx="10541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5715000" y="30480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5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841468"/>
                </p:ext>
              </p:extLst>
            </p:nvPr>
          </p:nvGraphicFramePr>
          <p:xfrm>
            <a:off x="5791200" y="3124200"/>
            <a:ext cx="4064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7" name="Equation" r:id="rId27" imgW="406224" imgH="431613" progId="Equation.3">
                    <p:embed/>
                  </p:oleObj>
                </mc:Choice>
                <mc:Fallback>
                  <p:oleObj name="Equation" r:id="rId27" imgW="406224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3124200"/>
                          <a:ext cx="4064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732547"/>
                </p:ext>
              </p:extLst>
            </p:nvPr>
          </p:nvGraphicFramePr>
          <p:xfrm>
            <a:off x="6324600" y="2895600"/>
            <a:ext cx="749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8" name="Equation" r:id="rId29" imgW="749300" imgH="825500" progId="Equation.3">
                    <p:embed/>
                  </p:oleObj>
                </mc:Choice>
                <mc:Fallback>
                  <p:oleObj name="Equation" r:id="rId29" imgW="7493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2895600"/>
                          <a:ext cx="7493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468622"/>
                </p:ext>
              </p:extLst>
            </p:nvPr>
          </p:nvGraphicFramePr>
          <p:xfrm>
            <a:off x="2209800" y="44196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9" name="Equation" r:id="rId31" imgW="241195" imgH="241195" progId="Equation.3">
                    <p:embed/>
                  </p:oleObj>
                </mc:Choice>
                <mc:Fallback>
                  <p:oleObj name="Equation" r:id="rId31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44196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2438400" y="4267200"/>
              <a:ext cx="457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277167"/>
                </p:ext>
              </p:extLst>
            </p:nvPr>
          </p:nvGraphicFramePr>
          <p:xfrm>
            <a:off x="2514600" y="4343400"/>
            <a:ext cx="381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0" name="Equation" r:id="rId32" imgW="380835" imgH="495085" progId="Equation.3">
                    <p:embed/>
                  </p:oleObj>
                </mc:Choice>
                <mc:Fallback>
                  <p:oleObj name="Equation" r:id="rId32" imgW="380835" imgH="4950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343400"/>
                          <a:ext cx="3810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359921"/>
                </p:ext>
              </p:extLst>
            </p:nvPr>
          </p:nvGraphicFramePr>
          <p:xfrm>
            <a:off x="2971800" y="4114800"/>
            <a:ext cx="9906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1" name="Equation" r:id="rId34" imgW="990600" imgH="889000" progId="Equation.3">
                    <p:embed/>
                  </p:oleObj>
                </mc:Choice>
                <mc:Fallback>
                  <p:oleObj name="Equation" r:id="rId34" imgW="9906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114800"/>
                          <a:ext cx="9906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4038600" y="4267200"/>
              <a:ext cx="457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436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699010"/>
                </p:ext>
              </p:extLst>
            </p:nvPr>
          </p:nvGraphicFramePr>
          <p:xfrm>
            <a:off x="4038600" y="4343400"/>
            <a:ext cx="4445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2" name="Equation" r:id="rId36" imgW="444307" imgH="495085" progId="Equation.3">
                    <p:embed/>
                  </p:oleObj>
                </mc:Choice>
                <mc:Fallback>
                  <p:oleObj name="Equation" r:id="rId36" imgW="444307" imgH="4950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343400"/>
                          <a:ext cx="44450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052096"/>
                </p:ext>
              </p:extLst>
            </p:nvPr>
          </p:nvGraphicFramePr>
          <p:xfrm>
            <a:off x="4572000" y="4114800"/>
            <a:ext cx="7874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3" name="Equation" r:id="rId38" imgW="787400" imgH="889000" progId="Equation.3">
                    <p:embed/>
                  </p:oleObj>
                </mc:Choice>
                <mc:Fallback>
                  <p:oleObj name="Equation" r:id="rId38" imgW="7874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114800"/>
                          <a:ext cx="7874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1066800" y="5029200"/>
            <a:ext cx="647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This </a:t>
            </a:r>
            <a:r>
              <a:rPr lang="en-US" altLang="en-US" sz="2800" dirty="0" smtClean="0"/>
              <a:t>requires the lossless </a:t>
            </a:r>
            <a:r>
              <a:rPr lang="en-US" altLang="en-US" sz="2800" dirty="0"/>
              <a:t>coupling </a:t>
            </a:r>
            <a:r>
              <a:rPr lang="en-US" altLang="en-US" sz="2800" dirty="0" smtClean="0"/>
              <a:t>field assumption</a:t>
            </a:r>
            <a:endParaRPr lang="en-US" alt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Coupling Field Energy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4975" y="1295400"/>
            <a:ext cx="752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For independent states </a:t>
            </a:r>
            <a:r>
              <a:rPr lang="en-US" altLang="en-US" sz="2800" i="1" dirty="0">
                <a:sym typeface="Symbol" pitchFamily="18" charset="2"/>
              </a:rPr>
              <a:t>, </a:t>
            </a:r>
            <a:r>
              <a:rPr lang="en-US" altLang="en-US" sz="2800" i="1" baseline="-25000" dirty="0">
                <a:sym typeface="Symbol" pitchFamily="18" charset="2"/>
              </a:rPr>
              <a:t>a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>
                <a:sym typeface="Symbol" pitchFamily="18" charset="2"/>
              </a:rPr>
              <a:t>b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>
                <a:sym typeface="Symbol" pitchFamily="18" charset="2"/>
              </a:rPr>
              <a:t>c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 err="1">
                <a:sym typeface="Symbol" pitchFamily="18" charset="2"/>
              </a:rPr>
              <a:t>fd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>
                <a:sym typeface="Symbol" pitchFamily="18" charset="2"/>
              </a:rPr>
              <a:t>1d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>
                <a:sym typeface="Symbol" pitchFamily="18" charset="2"/>
              </a:rPr>
              <a:t>1q</a:t>
            </a:r>
            <a:r>
              <a:rPr lang="en-US" altLang="en-US" sz="2800" i="1" dirty="0">
                <a:sym typeface="Symbol" pitchFamily="18" charset="2"/>
              </a:rPr>
              <a:t>, </a:t>
            </a:r>
            <a:r>
              <a:rPr lang="en-US" altLang="en-US" sz="2800" i="1" baseline="-25000" dirty="0">
                <a:sym typeface="Symbol" pitchFamily="18" charset="2"/>
              </a:rPr>
              <a:t>2q</a:t>
            </a:r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2171700"/>
            <a:ext cx="7385050" cy="4343400"/>
            <a:chOff x="1136650" y="2209800"/>
            <a:chExt cx="7385050" cy="4343400"/>
          </a:xfrm>
        </p:grpSpPr>
        <p:graphicFrame>
          <p:nvGraphicFramePr>
            <p:cNvPr id="153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020498"/>
                </p:ext>
              </p:extLst>
            </p:nvPr>
          </p:nvGraphicFramePr>
          <p:xfrm>
            <a:off x="1136650" y="2209800"/>
            <a:ext cx="10414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Equation" r:id="rId3" imgW="1040948" imgH="888614" progId="Equation.DSMT4">
                    <p:embed/>
                  </p:oleObj>
                </mc:Choice>
                <mc:Fallback>
                  <p:oleObj name="Equation" r:id="rId3" imgW="1040948" imgH="8886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6650" y="2209800"/>
                          <a:ext cx="10414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2286000" y="2209800"/>
              <a:ext cx="9144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507961"/>
                </p:ext>
              </p:extLst>
            </p:nvPr>
          </p:nvGraphicFramePr>
          <p:xfrm>
            <a:off x="2355850" y="2209800"/>
            <a:ext cx="7493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0" name="Equation" r:id="rId5" imgW="749300" imgH="889000" progId="Equation.DSMT4">
                    <p:embed/>
                  </p:oleObj>
                </mc:Choice>
                <mc:Fallback>
                  <p:oleObj name="Equation" r:id="rId5" imgW="749300" imgH="889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850" y="2209800"/>
                          <a:ext cx="7493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28411"/>
                </p:ext>
              </p:extLst>
            </p:nvPr>
          </p:nvGraphicFramePr>
          <p:xfrm>
            <a:off x="3352800" y="2286000"/>
            <a:ext cx="749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Equation" r:id="rId7" imgW="749300" imgH="825500" progId="Equation.3">
                    <p:embed/>
                  </p:oleObj>
                </mc:Choice>
                <mc:Fallback>
                  <p:oleObj name="Equation" r:id="rId7" imgW="7493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286000"/>
                          <a:ext cx="7493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4114800" y="2209800"/>
              <a:ext cx="9144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69268"/>
                </p:ext>
              </p:extLst>
            </p:nvPr>
          </p:nvGraphicFramePr>
          <p:xfrm>
            <a:off x="4184650" y="2209800"/>
            <a:ext cx="7493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Equation" r:id="rId9" imgW="749300" imgH="977900" progId="Equation.DSMT4">
                    <p:embed/>
                  </p:oleObj>
                </mc:Choice>
                <mc:Fallback>
                  <p:oleObj name="Equation" r:id="rId9" imgW="749300" imgH="977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650" y="2209800"/>
                          <a:ext cx="7493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458747"/>
                </p:ext>
              </p:extLst>
            </p:nvPr>
          </p:nvGraphicFramePr>
          <p:xfrm>
            <a:off x="5181600" y="2286000"/>
            <a:ext cx="8890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Equation" r:id="rId11" imgW="889000" imgH="825500" progId="Equation.3">
                    <p:embed/>
                  </p:oleObj>
                </mc:Choice>
                <mc:Fallback>
                  <p:oleObj name="Equation" r:id="rId11" imgW="8890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2286000"/>
                          <a:ext cx="8890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6096000" y="2209800"/>
              <a:ext cx="9144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7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6656926"/>
                </p:ext>
              </p:extLst>
            </p:nvPr>
          </p:nvGraphicFramePr>
          <p:xfrm>
            <a:off x="6165850" y="2209800"/>
            <a:ext cx="7493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Equation" r:id="rId13" imgW="749300" imgH="977900" progId="Equation.DSMT4">
                    <p:embed/>
                  </p:oleObj>
                </mc:Choice>
                <mc:Fallback>
                  <p:oleObj name="Equation" r:id="rId13" imgW="749300" imgH="977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5850" y="2209800"/>
                          <a:ext cx="7493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1563836"/>
                </p:ext>
              </p:extLst>
            </p:nvPr>
          </p:nvGraphicFramePr>
          <p:xfrm>
            <a:off x="7162800" y="2286000"/>
            <a:ext cx="6096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Equation" r:id="rId15" imgW="609600" imgH="825500" progId="Equation.3">
                    <p:embed/>
                  </p:oleObj>
                </mc:Choice>
                <mc:Fallback>
                  <p:oleObj name="Equation" r:id="rId15" imgW="6096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286000"/>
                          <a:ext cx="6096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794607"/>
                </p:ext>
              </p:extLst>
            </p:nvPr>
          </p:nvGraphicFramePr>
          <p:xfrm>
            <a:off x="2286000" y="41910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6" name="Equation" r:id="rId17" imgW="241195" imgH="241195" progId="Equation.3">
                    <p:embed/>
                  </p:oleObj>
                </mc:Choice>
                <mc:Fallback>
                  <p:oleObj name="Equation" r:id="rId17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1910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667000" y="3810000"/>
              <a:ext cx="9144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7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1828141"/>
                </p:ext>
              </p:extLst>
            </p:nvPr>
          </p:nvGraphicFramePr>
          <p:xfrm>
            <a:off x="2736850" y="3810000"/>
            <a:ext cx="7493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7" name="Equation" r:id="rId19" imgW="749300" imgH="977900" progId="Equation.DSMT4">
                    <p:embed/>
                  </p:oleObj>
                </mc:Choice>
                <mc:Fallback>
                  <p:oleObj name="Equation" r:id="rId19" imgW="749300" imgH="977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850" y="3810000"/>
                          <a:ext cx="7493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186128"/>
                </p:ext>
              </p:extLst>
            </p:nvPr>
          </p:nvGraphicFramePr>
          <p:xfrm>
            <a:off x="3657600" y="3886200"/>
            <a:ext cx="8636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Equation" r:id="rId21" imgW="863600" imgH="825500" progId="Equation.3">
                    <p:embed/>
                  </p:oleObj>
                </mc:Choice>
                <mc:Fallback>
                  <p:oleObj name="Equation" r:id="rId21" imgW="8636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886200"/>
                          <a:ext cx="8636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572000" y="3810000"/>
              <a:ext cx="9144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7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829611"/>
                </p:ext>
              </p:extLst>
            </p:nvPr>
          </p:nvGraphicFramePr>
          <p:xfrm>
            <a:off x="4660900" y="3816350"/>
            <a:ext cx="7493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Equation" r:id="rId23" imgW="749300" imgH="1028700" progId="Equation.DSMT4">
                    <p:embed/>
                  </p:oleObj>
                </mc:Choice>
                <mc:Fallback>
                  <p:oleObj name="Equation" r:id="rId23" imgW="749300" imgH="1028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0900" y="3816350"/>
                          <a:ext cx="7493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4180845"/>
                </p:ext>
              </p:extLst>
            </p:nvPr>
          </p:nvGraphicFramePr>
          <p:xfrm>
            <a:off x="5638800" y="3810000"/>
            <a:ext cx="10541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tion" r:id="rId25" imgW="1054100" imgH="889000" progId="Equation.3">
                    <p:embed/>
                  </p:oleObj>
                </mc:Choice>
                <mc:Fallback>
                  <p:oleObj name="Equation" r:id="rId25" imgW="10541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3810000"/>
                          <a:ext cx="10541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6705600" y="3810000"/>
              <a:ext cx="9144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8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071813"/>
                </p:ext>
              </p:extLst>
            </p:nvPr>
          </p:nvGraphicFramePr>
          <p:xfrm>
            <a:off x="6775450" y="3810000"/>
            <a:ext cx="7493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Equation" r:id="rId27" imgW="749300" imgH="977900" progId="Equation.DSMT4">
                    <p:embed/>
                  </p:oleObj>
                </mc:Choice>
                <mc:Fallback>
                  <p:oleObj name="Equation" r:id="rId27" imgW="749300" imgH="977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5450" y="3810000"/>
                          <a:ext cx="7493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4682089"/>
                </p:ext>
              </p:extLst>
            </p:nvPr>
          </p:nvGraphicFramePr>
          <p:xfrm>
            <a:off x="7772400" y="3886200"/>
            <a:ext cx="749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Equation" r:id="rId29" imgW="749300" imgH="825500" progId="Equation.3">
                    <p:embed/>
                  </p:oleObj>
                </mc:Choice>
                <mc:Fallback>
                  <p:oleObj name="Equation" r:id="rId29" imgW="749300" imgH="825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3886200"/>
                          <a:ext cx="7493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603126"/>
                </p:ext>
              </p:extLst>
            </p:nvPr>
          </p:nvGraphicFramePr>
          <p:xfrm>
            <a:off x="2273300" y="58674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" name="Equation" r:id="rId31" imgW="241195" imgH="241195" progId="Equation.3">
                    <p:embed/>
                  </p:oleObj>
                </mc:Choice>
                <mc:Fallback>
                  <p:oleObj name="Equation" r:id="rId31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58674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2590800" y="5486400"/>
              <a:ext cx="9144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8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261754"/>
                </p:ext>
              </p:extLst>
            </p:nvPr>
          </p:nvGraphicFramePr>
          <p:xfrm>
            <a:off x="2660650" y="5492750"/>
            <a:ext cx="7493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4" name="Equation" r:id="rId32" imgW="749300" imgH="1028700" progId="Equation.DSMT4">
                    <p:embed/>
                  </p:oleObj>
                </mc:Choice>
                <mc:Fallback>
                  <p:oleObj name="Equation" r:id="rId32" imgW="749300" imgH="1028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650" y="5492750"/>
                          <a:ext cx="7493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168056"/>
                </p:ext>
              </p:extLst>
            </p:nvPr>
          </p:nvGraphicFramePr>
          <p:xfrm>
            <a:off x="3581400" y="5511800"/>
            <a:ext cx="9906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5" name="Equation" r:id="rId34" imgW="990600" imgH="889000" progId="Equation.3">
                    <p:embed/>
                  </p:oleObj>
                </mc:Choice>
                <mc:Fallback>
                  <p:oleObj name="Equation" r:id="rId34" imgW="9906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511800"/>
                          <a:ext cx="9906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4648200" y="5486400"/>
              <a:ext cx="9144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8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226287"/>
                </p:ext>
              </p:extLst>
            </p:nvPr>
          </p:nvGraphicFramePr>
          <p:xfrm>
            <a:off x="4737100" y="5492750"/>
            <a:ext cx="7493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6" name="Equation" r:id="rId36" imgW="749300" imgH="1028700" progId="Equation.DSMT4">
                    <p:embed/>
                  </p:oleObj>
                </mc:Choice>
                <mc:Fallback>
                  <p:oleObj name="Equation" r:id="rId36" imgW="749300" imgH="1028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7100" y="5492750"/>
                          <a:ext cx="7493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108844"/>
                </p:ext>
              </p:extLst>
            </p:nvPr>
          </p:nvGraphicFramePr>
          <p:xfrm>
            <a:off x="5689600" y="5511800"/>
            <a:ext cx="7874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7" name="Equation" r:id="rId38" imgW="787400" imgH="889000" progId="Equation.3">
                    <p:embed/>
                  </p:oleObj>
                </mc:Choice>
                <mc:Fallback>
                  <p:oleObj name="Equation" r:id="rId38" imgW="7874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9600" y="5511800"/>
                          <a:ext cx="7874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Coupling Field Energy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29347"/>
              </p:ext>
            </p:extLst>
          </p:nvPr>
        </p:nvGraphicFramePr>
        <p:xfrm>
          <a:off x="685800" y="1598613"/>
          <a:ext cx="373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3733800" imgH="977900" progId="Equation.DSMT4">
                  <p:embed/>
                </p:oleObj>
              </mc:Choice>
              <mc:Fallback>
                <p:oleObj name="Equation" r:id="rId3" imgW="3733800" imgH="97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98613"/>
                        <a:ext cx="3733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876800" y="1785374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etc.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467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There are eight such “reciprocity conditions for this model.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These are key conditions – i.e. the first one gives an expression for the torque in terms of the coupling field energy.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Equate the Coefficients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524000"/>
            <a:ext cx="7518400" cy="4089400"/>
            <a:chOff x="1219200" y="1676400"/>
            <a:chExt cx="7518400" cy="4089400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188683"/>
                </p:ext>
              </p:extLst>
            </p:nvPr>
          </p:nvGraphicFramePr>
          <p:xfrm>
            <a:off x="1600200" y="1676400"/>
            <a:ext cx="13716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3" imgW="1371600" imgH="1041120" progId="Equation.3">
                    <p:embed/>
                  </p:oleObj>
                </mc:Choice>
                <mc:Fallback>
                  <p:oleObj name="Equation" r:id="rId3" imgW="1371600" imgH="1041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1676400"/>
                          <a:ext cx="1371600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606718"/>
                </p:ext>
              </p:extLst>
            </p:nvPr>
          </p:nvGraphicFramePr>
          <p:xfrm>
            <a:off x="2971800" y="1676400"/>
            <a:ext cx="30099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name="Equation" r:id="rId5" imgW="3009900" imgH="825500" progId="Equation.DSMT4">
                    <p:embed/>
                  </p:oleObj>
                </mc:Choice>
                <mc:Fallback>
                  <p:oleObj name="Equation" r:id="rId5" imgW="3009900" imgH="825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1676400"/>
                          <a:ext cx="30099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455416"/>
                </p:ext>
              </p:extLst>
            </p:nvPr>
          </p:nvGraphicFramePr>
          <p:xfrm>
            <a:off x="1219200" y="3124200"/>
            <a:ext cx="16256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7" imgW="1625600" imgH="977900" progId="Equation.3">
                    <p:embed/>
                  </p:oleObj>
                </mc:Choice>
                <mc:Fallback>
                  <p:oleObj name="Equation" r:id="rId7" imgW="1625600" imgH="977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124200"/>
                          <a:ext cx="16256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998848"/>
                </p:ext>
              </p:extLst>
            </p:nvPr>
          </p:nvGraphicFramePr>
          <p:xfrm>
            <a:off x="2895600" y="3124200"/>
            <a:ext cx="41783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9" imgW="4178300" imgH="1028700" progId="Equation.DSMT4">
                    <p:embed/>
                  </p:oleObj>
                </mc:Choice>
                <mc:Fallback>
                  <p:oleObj name="Equation" r:id="rId9" imgW="4178300" imgH="1028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3124200"/>
                          <a:ext cx="41783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182425"/>
                </p:ext>
              </p:extLst>
            </p:nvPr>
          </p:nvGraphicFramePr>
          <p:xfrm>
            <a:off x="1219200" y="4724400"/>
            <a:ext cx="15494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Equation" r:id="rId11" imgW="1548728" imgH="1040948" progId="Equation.3">
                    <p:embed/>
                  </p:oleObj>
                </mc:Choice>
                <mc:Fallback>
                  <p:oleObj name="Equation" r:id="rId11" imgW="1548728" imgH="10409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724400"/>
                          <a:ext cx="1549400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059717"/>
                </p:ext>
              </p:extLst>
            </p:nvPr>
          </p:nvGraphicFramePr>
          <p:xfrm>
            <a:off x="2819400" y="4724400"/>
            <a:ext cx="59182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Equation" r:id="rId13" imgW="5918200" imgH="1028700" progId="Equation.DSMT4">
                    <p:embed/>
                  </p:oleObj>
                </mc:Choice>
                <mc:Fallback>
                  <p:oleObj name="Equation" r:id="rId13" imgW="5918200" imgH="1028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724400"/>
                          <a:ext cx="59182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Equate the Coefficients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These are key conditions – i.e. the first one gives an </a:t>
            </a:r>
            <a:r>
              <a:rPr lang="en-US" altLang="en-US" dirty="0" smtClean="0"/>
              <a:t>expression </a:t>
            </a:r>
            <a:r>
              <a:rPr lang="en-US" altLang="en-US" dirty="0"/>
              <a:t>for the torque in terms of the coupling field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Field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coupling field energy is calculated using a path independent integration</a:t>
            </a:r>
          </a:p>
          <a:p>
            <a:pPr lvl="1"/>
            <a:r>
              <a:rPr lang="en-US" dirty="0" smtClean="0"/>
              <a:t>For integral to be path independent, the partial derivatives of all integrands with respect to the other states must be equal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Since integration is path independent, choose a convenient path</a:t>
            </a:r>
          </a:p>
          <a:p>
            <a:pPr lvl="1"/>
            <a:r>
              <a:rPr lang="en-US" dirty="0" smtClean="0"/>
              <a:t>Start with a de-energized system so all variables are zero</a:t>
            </a:r>
          </a:p>
          <a:p>
            <a:pPr lvl="1"/>
            <a:r>
              <a:rPr lang="en-US" dirty="0" smtClean="0"/>
              <a:t>Integrate shaft position while other variables are zero, hence no energy</a:t>
            </a:r>
          </a:p>
          <a:p>
            <a:pPr lvl="1"/>
            <a:r>
              <a:rPr lang="en-US" dirty="0" smtClean="0"/>
              <a:t>Integrate sources in sequence with shaft at final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shaft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41907"/>
              </p:ext>
            </p:extLst>
          </p:nvPr>
        </p:nvGraphicFramePr>
        <p:xfrm>
          <a:off x="1219200" y="3048000"/>
          <a:ext cx="335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3987720" imgH="1041120" progId="Equation.DSMT4">
                  <p:embed/>
                </p:oleObj>
              </mc:Choice>
              <mc:Fallback>
                <p:oleObj name="Equation" r:id="rId3" imgW="39877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0"/>
                        <a:ext cx="3352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2809"/>
              </p:ext>
            </p:extLst>
          </p:nvPr>
        </p:nvGraphicFramePr>
        <p:xfrm>
          <a:off x="365760" y="1280160"/>
          <a:ext cx="8016240" cy="465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9092880" imgH="5283000" progId="Equation.DSMT4">
                  <p:embed/>
                </p:oleObj>
              </mc:Choice>
              <mc:Fallback>
                <p:oleObj name="Equation" r:id="rId3" imgW="9092880" imgH="528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8016240" cy="465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 the Integration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65760" y="1280160"/>
            <a:ext cx="8535987" cy="286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 dirty="0"/>
              <a:t>Assume: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i</a:t>
            </a:r>
            <a:r>
              <a:rPr lang="en-US" altLang="en-US" sz="2800" i="1" baseline="-25000" dirty="0" err="1"/>
              <a:t>q</a:t>
            </a:r>
            <a:r>
              <a:rPr lang="en-US" altLang="en-US" sz="2800" i="1" dirty="0"/>
              <a:t>, i</a:t>
            </a:r>
            <a:r>
              <a:rPr lang="en-US" altLang="en-US" sz="2800" i="1" baseline="-25000" dirty="0"/>
              <a:t>d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i</a:t>
            </a:r>
            <a:r>
              <a:rPr lang="en-US" altLang="en-US" sz="2800" i="1" baseline="-25000" dirty="0" err="1"/>
              <a:t>o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i</a:t>
            </a:r>
            <a:r>
              <a:rPr lang="en-US" altLang="en-US" sz="2800" i="1" baseline="-25000" dirty="0" err="1"/>
              <a:t>fd</a:t>
            </a:r>
            <a:r>
              <a:rPr lang="en-US" altLang="en-US" sz="2800" i="1" dirty="0"/>
              <a:t>, i</a:t>
            </a:r>
            <a:r>
              <a:rPr lang="en-US" altLang="en-US" sz="2800" i="1" baseline="-25000" dirty="0"/>
              <a:t>1d</a:t>
            </a:r>
            <a:r>
              <a:rPr lang="en-US" altLang="en-US" sz="2800" i="1" dirty="0"/>
              <a:t>, i</a:t>
            </a:r>
            <a:r>
              <a:rPr lang="en-US" altLang="en-US" sz="2800" i="1" baseline="-25000" dirty="0"/>
              <a:t>1q</a:t>
            </a:r>
            <a:r>
              <a:rPr lang="en-US" altLang="en-US" sz="2800" i="1" dirty="0"/>
              <a:t>, i</a:t>
            </a:r>
            <a:r>
              <a:rPr lang="en-US" altLang="en-US" sz="2800" i="1" baseline="-25000" dirty="0"/>
              <a:t>2q</a:t>
            </a:r>
            <a:r>
              <a:rPr lang="en-US" altLang="en-US" sz="2800" dirty="0"/>
              <a:t> are independent of </a:t>
            </a:r>
            <a:r>
              <a:rPr lang="en-US" altLang="en-US" sz="2800" i="1" dirty="0">
                <a:sym typeface="Symbol" pitchFamily="18" charset="2"/>
              </a:rPr>
              <a:t></a:t>
            </a:r>
            <a:r>
              <a:rPr lang="en-US" altLang="en-US" sz="2800" i="1" baseline="-25000" dirty="0">
                <a:sym typeface="Symbol" pitchFamily="18" charset="2"/>
              </a:rPr>
              <a:t>shaft</a:t>
            </a:r>
            <a:r>
              <a:rPr lang="en-US" altLang="en-US" sz="2800" dirty="0">
                <a:sym typeface="Symbol" pitchFamily="18" charset="2"/>
              </a:rPr>
              <a:t> (current/flux linkage relationship is independent of </a:t>
            </a:r>
            <a:r>
              <a:rPr lang="en-US" altLang="en-US" sz="2800" i="1" dirty="0">
                <a:sym typeface="Symbol" pitchFamily="18" charset="2"/>
              </a:rPr>
              <a:t></a:t>
            </a:r>
            <a:r>
              <a:rPr lang="en-US" altLang="en-US" sz="2800" i="1" baseline="-25000" dirty="0" smtClean="0">
                <a:sym typeface="Symbol" pitchFamily="18" charset="2"/>
              </a:rPr>
              <a:t>shaft</a:t>
            </a:r>
            <a:r>
              <a:rPr lang="en-US" altLang="en-US" sz="2800" i="1" dirty="0" smtClean="0">
                <a:sym typeface="Symbol" pitchFamily="18" charset="2"/>
              </a:rPr>
              <a:t>)</a:t>
            </a:r>
          </a:p>
          <a:p>
            <a:pPr eaLnBrk="1" hangingPunct="1"/>
            <a:r>
              <a:rPr lang="en-US" altLang="en-US" sz="2800" dirty="0" smtClean="0">
                <a:sym typeface="Symbol" pitchFamily="18" charset="2"/>
              </a:rPr>
              <a:t>Then </a:t>
            </a:r>
            <a:r>
              <a:rPr lang="en-US" altLang="en-US" sz="2800" dirty="0" err="1" smtClean="0">
                <a:sym typeface="Symbol" pitchFamily="18" charset="2"/>
              </a:rPr>
              <a:t>W</a:t>
            </a:r>
            <a:r>
              <a:rPr lang="en-US" altLang="en-US" sz="2800" baseline="-25000" dirty="0" err="1" smtClean="0">
                <a:sym typeface="Symbol" pitchFamily="18" charset="2"/>
              </a:rPr>
              <a:t>f</a:t>
            </a:r>
            <a:r>
              <a:rPr lang="en-US" altLang="en-US" sz="2800" dirty="0" smtClean="0">
                <a:sym typeface="Symbol" pitchFamily="18" charset="2"/>
              </a:rPr>
              <a:t> will be independent of </a:t>
            </a:r>
            <a:r>
              <a:rPr lang="en-US" altLang="en-US" sz="2800" i="1" dirty="0">
                <a:sym typeface="Symbol" pitchFamily="18" charset="2"/>
              </a:rPr>
              <a:t></a:t>
            </a:r>
            <a:r>
              <a:rPr lang="en-US" altLang="en-US" sz="2800" i="1" baseline="-25000" dirty="0">
                <a:sym typeface="Symbol" pitchFamily="18" charset="2"/>
              </a:rPr>
              <a:t>shaft </a:t>
            </a:r>
            <a:r>
              <a:rPr lang="en-US" altLang="en-US" sz="2800" dirty="0" smtClean="0">
                <a:sym typeface="Symbol" pitchFamily="18" charset="2"/>
              </a:rPr>
              <a:t>as well</a:t>
            </a:r>
          </a:p>
          <a:p>
            <a:pPr eaLnBrk="1" hangingPunct="1"/>
            <a:r>
              <a:rPr lang="en-US" altLang="en-US" sz="2800" dirty="0" smtClean="0">
                <a:sym typeface="Symbol" pitchFamily="18" charset="2"/>
              </a:rPr>
              <a:t>Since we have </a:t>
            </a:r>
          </a:p>
          <a:p>
            <a:pPr eaLnBrk="1" hangingPunct="1"/>
            <a:endParaRPr lang="en-US" altLang="en-US" dirty="0">
              <a:sym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883009"/>
              </p:ext>
            </p:extLst>
          </p:nvPr>
        </p:nvGraphicFramePr>
        <p:xfrm>
          <a:off x="1371600" y="5029200"/>
          <a:ext cx="330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3302000" imgH="825500" progId="Equation.3">
                  <p:embed/>
                </p:oleObj>
              </mc:Choice>
              <mc:Fallback>
                <p:oleObj name="Equation" r:id="rId3" imgW="33020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3302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8376"/>
              </p:ext>
            </p:extLst>
          </p:nvPr>
        </p:nvGraphicFramePr>
        <p:xfrm>
          <a:off x="1295400" y="3733800"/>
          <a:ext cx="50053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2057400" imgH="469800" progId="Equation.DSMT4">
                  <p:embed/>
                </p:oleObj>
              </mc:Choice>
              <mc:Fallback>
                <p:oleObj name="Equation" r:id="rId5" imgW="2057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33800"/>
                        <a:ext cx="50053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00600" y="1524000"/>
          <a:ext cx="21907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2857500" imgH="1854200" progId="Equation.DSMT4">
                  <p:embed/>
                </p:oleObj>
              </mc:Choice>
              <mc:Fallback>
                <p:oleObj name="Equation" r:id="rId3" imgW="28575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190750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19200" y="1524000"/>
          <a:ext cx="21336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5" imgW="2451100" imgH="825500" progId="Equation.DSMT4">
                  <p:embed/>
                </p:oleObj>
              </mc:Choice>
              <mc:Fallback>
                <p:oleObj name="Equation" r:id="rId5" imgW="24511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21336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19047"/>
              </p:ext>
            </p:extLst>
          </p:nvPr>
        </p:nvGraphicFramePr>
        <p:xfrm>
          <a:off x="1066800" y="3733800"/>
          <a:ext cx="2667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7" imgW="3251200" imgH="3251200" progId="Equation.DSMT4">
                  <p:embed/>
                </p:oleObj>
              </mc:Choice>
              <mc:Fallback>
                <p:oleObj name="Equation" r:id="rId7" imgW="3251200" imgH="325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2667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724400" y="3200400"/>
          <a:ext cx="2286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9" imgW="2870200" imgH="1879600" progId="Equation.DSMT4">
                  <p:embed/>
                </p:oleObj>
              </mc:Choice>
              <mc:Fallback>
                <p:oleObj name="Equation" r:id="rId9" imgW="2870200" imgH="187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00400"/>
                        <a:ext cx="22860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4953000"/>
          <a:ext cx="42672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1" imgW="6083300" imgH="1905000" progId="Equation.DSMT4">
                  <p:embed/>
                </p:oleObj>
              </mc:Choice>
              <mc:Fallback>
                <p:oleObj name="Equation" r:id="rId11" imgW="6083300" imgH="190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953000"/>
                        <a:ext cx="42672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Define Unscaled Variables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258" y="2432858"/>
            <a:ext cx="3727302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s</a:t>
            </a:r>
            <a:r>
              <a:rPr lang="en-US" dirty="0" smtClean="0"/>
              <a:t> is the rated</a:t>
            </a:r>
            <a:br>
              <a:rPr lang="en-US" dirty="0" smtClean="0"/>
            </a:br>
            <a:r>
              <a:rPr lang="en-US" dirty="0" smtClean="0"/>
              <a:t>synchronous speed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d </a:t>
            </a:r>
            <a:r>
              <a:rPr lang="en-US" dirty="0" smtClean="0"/>
              <a:t>plays an important role! 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to Per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with power flow, values are usually expressed in per unit, here on the machine power rating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Two common sign conventions for current: motor has positive currents into machine, generator has positive out of the machine</a:t>
            </a:r>
          </a:p>
          <a:p>
            <a:r>
              <a:rPr lang="en-US" altLang="en-US" dirty="0"/>
              <a:t>Modify the flux linkage current relationship to account for the non power invariant “</a:t>
            </a:r>
            <a:r>
              <a:rPr lang="en-US" altLang="en-US" dirty="0" err="1"/>
              <a:t>dqo</a:t>
            </a:r>
            <a:r>
              <a:rPr lang="en-US" altLang="en-US" dirty="0"/>
              <a:t>” transformation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13765"/>
              </p:ext>
            </p:extLst>
          </p:nvPr>
        </p:nvGraphicFramePr>
        <p:xfrm>
          <a:off x="914400" y="2362200"/>
          <a:ext cx="274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2743200" imgH="431800" progId="Equation.3">
                  <p:embed/>
                </p:oleObj>
              </mc:Choice>
              <mc:Fallback>
                <p:oleObj name="Equation" r:id="rId3" imgW="274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2743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1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Governors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Governors are used to control the generator power outputs, helping the maintain a desired frequency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Covered in sections 4.4 and 4.5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As was the case with machine models and exciters, governors can be entered using the Generator Dialog. 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Add TGOV1 models for all three generators using the default values.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31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33293" r="33294" b="39913"/>
          <a:stretch/>
        </p:blipFill>
        <p:spPr bwMode="auto">
          <a:xfrm>
            <a:off x="3006231" y="4191000"/>
            <a:ext cx="56692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19200" y="1371600"/>
          <a:ext cx="65278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6527800" imgH="3009900" progId="Equation.DSMT4">
                  <p:embed/>
                </p:oleObj>
              </mc:Choice>
              <mc:Fallback>
                <p:oleObj name="Equation" r:id="rId3" imgW="6527800" imgH="300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65278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45720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where </a:t>
            </a:r>
            <a:r>
              <a:rPr lang="en-US" altLang="en-US" sz="2800" i="1"/>
              <a:t>V</a:t>
            </a:r>
            <a:r>
              <a:rPr lang="en-US" altLang="en-US" sz="2800" i="1" baseline="-25000"/>
              <a:t>BABC</a:t>
            </a:r>
            <a:r>
              <a:rPr lang="en-US" altLang="en-US" sz="2800" i="1"/>
              <a:t> </a:t>
            </a:r>
            <a:r>
              <a:rPr lang="en-US" altLang="en-US" sz="2800"/>
              <a:t>is rated RMS line-to-neutral stator voltage and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127250" y="5632450"/>
          <a:ext cx="5054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5" imgW="5054600" imgH="927100" progId="Equation.DSMT4">
                  <p:embed/>
                </p:oleObj>
              </mc:Choice>
              <mc:Fallback>
                <p:oleObj name="Equation" r:id="rId5" imgW="50546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5632450"/>
                        <a:ext cx="5054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to Per Unit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79484"/>
              </p:ext>
            </p:extLst>
          </p:nvPr>
        </p:nvGraphicFramePr>
        <p:xfrm>
          <a:off x="1219200" y="1295400"/>
          <a:ext cx="61595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6159500" imgH="3302000" progId="Equation.DSMT4">
                  <p:embed/>
                </p:oleObj>
              </mc:Choice>
              <mc:Fallback>
                <p:oleObj name="Equation" r:id="rId3" imgW="6159500" imgH="330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159500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472440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where </a:t>
            </a:r>
            <a:r>
              <a:rPr lang="en-US" altLang="en-US" sz="2800" i="1"/>
              <a:t>V</a:t>
            </a:r>
            <a:r>
              <a:rPr lang="en-US" altLang="en-US" sz="2800" i="1" baseline="-25000"/>
              <a:t>BDQ</a:t>
            </a:r>
            <a:r>
              <a:rPr lang="en-US" altLang="en-US" sz="2800"/>
              <a:t> is rated peak line-to-neutral stator voltage and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209800" y="5486400"/>
          <a:ext cx="4572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4572000" imgH="1028520" progId="Equation.DSMT4">
                  <p:embed/>
                </p:oleObj>
              </mc:Choice>
              <mc:Fallback>
                <p:oleObj name="Equation" r:id="rId5" imgW="457200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4572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to Per Unit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83224"/>
              </p:ext>
            </p:extLst>
          </p:nvPr>
        </p:nvGraphicFramePr>
        <p:xfrm>
          <a:off x="595942" y="1447800"/>
          <a:ext cx="78867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7886700" imgH="3302000" progId="Equation.DSMT4">
                  <p:embed/>
                </p:oleObj>
              </mc:Choice>
              <mc:Fallback>
                <p:oleObj name="Equation" r:id="rId3" imgW="7886700" imgH="330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2" y="1447800"/>
                        <a:ext cx="7886700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to Per Unit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181600"/>
            <a:ext cx="6274475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Hence the </a:t>
            </a:r>
            <a:r>
              <a:rPr lang="en-US" sz="2800" i="1" dirty="0" smtClean="0">
                <a:latin typeface="+mn-lt"/>
                <a:sym typeface="Symbol"/>
              </a:rPr>
              <a:t></a:t>
            </a:r>
            <a:r>
              <a:rPr lang="en-US" sz="2800" dirty="0" smtClean="0">
                <a:latin typeface="+mn-lt"/>
              </a:rPr>
              <a:t>  variables are just normalized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flux linkages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5998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 smtClean="0"/>
              <a:t>Where </a:t>
            </a:r>
            <a:r>
              <a:rPr lang="en-US" altLang="en-US" sz="2800" dirty="0"/>
              <a:t>the rotor circuit base voltages are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77954"/>
              </p:ext>
            </p:extLst>
          </p:nvPr>
        </p:nvGraphicFramePr>
        <p:xfrm>
          <a:off x="1371600" y="1879600"/>
          <a:ext cx="43942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4394200" imgH="2006600" progId="Equation.DSMT4">
                  <p:embed/>
                </p:oleObj>
              </mc:Choice>
              <mc:Fallback>
                <p:oleObj name="Equation" r:id="rId3" imgW="43942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79600"/>
                        <a:ext cx="43942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0258" y="3873731"/>
            <a:ext cx="6330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 smtClean="0"/>
              <a:t>And </a:t>
            </a:r>
            <a:r>
              <a:rPr lang="en-US" altLang="en-US" sz="2800" dirty="0"/>
              <a:t>the rotor circuit base flux linkages are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43100" y="4495800"/>
          <a:ext cx="45212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4521200" imgH="2006600" progId="Equation.DSMT4">
                  <p:embed/>
                </p:oleObj>
              </mc:Choice>
              <mc:Fallback>
                <p:oleObj name="Equation" r:id="rId5" imgW="45212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495800"/>
                        <a:ext cx="45212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to Per Unit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73657"/>
              </p:ext>
            </p:extLst>
          </p:nvPr>
        </p:nvGraphicFramePr>
        <p:xfrm>
          <a:off x="365760" y="1280160"/>
          <a:ext cx="694055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7124700" imgH="4978400" progId="Equation.DSMT4">
                  <p:embed/>
                </p:oleObj>
              </mc:Choice>
              <mc:Fallback>
                <p:oleObj name="Equation" r:id="rId3" imgW="7124700" imgH="497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94055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to Per Unit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Per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Almost done with the per unit conversions!  Finally define inertia constants and torque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13491"/>
              </p:ext>
            </p:extLst>
          </p:nvPr>
        </p:nvGraphicFramePr>
        <p:xfrm>
          <a:off x="914398" y="2362200"/>
          <a:ext cx="584718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3" imgW="2984400" imgH="1244520" progId="Equation.DSMT4">
                  <p:embed/>
                </p:oleObj>
              </mc:Choice>
              <mc:Fallback>
                <p:oleObj name="Equation" r:id="rId3" imgW="2984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8" y="2362200"/>
                        <a:ext cx="5847183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4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09650" y="1600200"/>
          <a:ext cx="3009900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3" imgW="4051300" imgH="3060700" progId="Equation.DSMT4">
                  <p:embed/>
                </p:oleObj>
              </mc:Choice>
              <mc:Fallback>
                <p:oleObj name="Equation" r:id="rId3" imgW="4051300" imgH="306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00200"/>
                        <a:ext cx="3009900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800600" y="1600200"/>
          <a:ext cx="28194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5" imgW="3568700" imgH="2006600" progId="Equation.DSMT4">
                  <p:embed/>
                </p:oleObj>
              </mc:Choice>
              <mc:Fallback>
                <p:oleObj name="Equation" r:id="rId5" imgW="35687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00200"/>
                        <a:ext cx="28194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867275" y="3267075"/>
          <a:ext cx="276225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7" imgW="3479760" imgH="2082600" progId="Equation.DSMT4">
                  <p:embed/>
                </p:oleObj>
              </mc:Choice>
              <mc:Fallback>
                <p:oleObj name="Equation" r:id="rId7" imgW="34797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3267075"/>
                        <a:ext cx="2762250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676400" y="4724400"/>
          <a:ext cx="419100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9" imgW="5143500" imgH="1879600" progId="Equation.DSMT4">
                  <p:embed/>
                </p:oleObj>
              </mc:Choice>
              <mc:Fallback>
                <p:oleObj name="Equation" r:id="rId9" imgW="5143500" imgH="187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419100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 Machine Equations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WSCC Case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Use the “Add Plot” button on the plot designer to insert new plots to show 1) the generator speeds, and 2) the generator mechanical input power.  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/>
              <a:t>Change contingency to be the opening of the bus 3 generator at time t=1 second.  There is no “fault” to be cleared in this example, the only event is opening the generator.  Run case for 20 seconds.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Case Name: WSCC_9Bus_WithGovernors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Angles on Different Reference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5" y="1248995"/>
            <a:ext cx="3733800" cy="283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7572"/>
            <a:ext cx="3795765" cy="287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0107" y="4215444"/>
            <a:ext cx="3490058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Synchronous Reference</a:t>
            </a:r>
            <a:br>
              <a:rPr lang="en-US" dirty="0" smtClean="0"/>
            </a:br>
            <a:r>
              <a:rPr lang="en-US" dirty="0" smtClean="0"/>
              <a:t>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286" y="4215444"/>
            <a:ext cx="415036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 of Generator Angles</a:t>
            </a:r>
            <a:br>
              <a:rPr lang="en-US" dirty="0" smtClean="0"/>
            </a:br>
            <a:r>
              <a:rPr lang="en-US" dirty="0" smtClean="0"/>
              <a:t>Reference</a:t>
            </a:r>
            <a:r>
              <a:rPr lang="en-US" dirty="0"/>
              <a:t> </a:t>
            </a:r>
            <a:r>
              <a:rPr lang="en-US" dirty="0" smtClean="0"/>
              <a:t>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5181600"/>
            <a:ext cx="6550191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Both are equally “correct”, but it is much easier</a:t>
            </a:r>
            <a:br>
              <a:rPr lang="en-US" dirty="0" smtClean="0"/>
            </a:br>
            <a:r>
              <a:rPr lang="en-US" dirty="0" smtClean="0"/>
              <a:t>to see the rotor angle variation when using the</a:t>
            </a:r>
            <a:br>
              <a:rPr lang="en-US" dirty="0" smtClean="0"/>
            </a:br>
            <a:r>
              <a:rPr lang="en-US" dirty="0" smtClean="0"/>
              <a:t>average of generator angles reference frame</a:t>
            </a:r>
          </a:p>
        </p:txBody>
      </p:sp>
    </p:spTree>
    <p:extLst>
      <p:ext uri="{BB962C8B-B14F-4D97-AF65-F5344CB8AC3E}">
        <p14:creationId xmlns:p14="http://schemas.microsoft.com/office/powerpoint/2010/main" val="3588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Designer with New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32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 b="34307"/>
          <a:stretch/>
        </p:blipFill>
        <p:spPr bwMode="auto">
          <a:xfrm>
            <a:off x="381000" y="13716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255" y="5638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Note that when new plots are added using “Add Plot”, new Folders appear in the plot list.  This will result in separate plots for each group</a:t>
            </a:r>
          </a:p>
        </p:txBody>
      </p:sp>
    </p:spTree>
    <p:extLst>
      <p:ext uri="{BB962C8B-B14F-4D97-AF65-F5344CB8AC3E}">
        <p14:creationId xmlns:p14="http://schemas.microsoft.com/office/powerpoint/2010/main" val="24239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3 Open Contingency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4480560"/>
            <a:ext cx="86106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The left figure shows the generator speed, while the right figure shows the generator mechanical power inputs for the loss of generator 3.  This is a severe contingency since more than 25% of the system generation is lost, resulting in a frequency dip of almost one Hz.  Notice frequency does not return to 60 Hz.    </a:t>
            </a: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280160"/>
            <a:ext cx="42110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0160"/>
            <a:ext cx="42110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65760" y="1280160"/>
            <a:ext cx="870204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The load model used in transient stability can have a significant impact on the </a:t>
            </a:r>
            <a:r>
              <a:rPr lang="en-US" altLang="en-US" sz="2800" dirty="0" smtClean="0">
                <a:solidFill>
                  <a:srgbClr val="000000"/>
                </a:solidFill>
              </a:rPr>
              <a:t>results 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By </a:t>
            </a:r>
            <a:r>
              <a:rPr lang="en-US" altLang="en-US" sz="2800" dirty="0">
                <a:solidFill>
                  <a:srgbClr val="000000"/>
                </a:solidFill>
              </a:rPr>
              <a:t>default PowerWorld uses constant impedance models but makes it very easy to add more complex loads.</a:t>
            </a:r>
          </a:p>
          <a:p>
            <a:pPr>
              <a:spcBef>
                <a:spcPts val="700"/>
              </a:spcBef>
              <a:buClr>
                <a:schemeClr val="accent1">
                  <a:lumMod val="50000"/>
                </a:schemeClr>
              </a:buClr>
              <a:buFont typeface="Times New Roman" pitchFamily="18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The default (global) models are specified on the Options, Power System Model page.  </a:t>
            </a:r>
          </a:p>
        </p:txBody>
      </p:sp>
      <p:pic>
        <p:nvPicPr>
          <p:cNvPr id="931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4399" r="42105" b="57940"/>
          <a:stretch/>
        </p:blipFill>
        <p:spPr bwMode="auto">
          <a:xfrm>
            <a:off x="685800" y="4191000"/>
            <a:ext cx="603504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0" y="4191000"/>
            <a:ext cx="2041525" cy="194117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These models are used only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when no other models are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specified.  </a:t>
            </a:r>
          </a:p>
        </p:txBody>
      </p:sp>
    </p:spTree>
    <p:extLst>
      <p:ext uri="{BB962C8B-B14F-4D97-AF65-F5344CB8AC3E}">
        <p14:creationId xmlns:p14="http://schemas.microsoft.com/office/powerpoint/2010/main" val="748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34088</TotalTime>
  <Words>1479</Words>
  <Application>Microsoft Office PowerPoint</Application>
  <PresentationFormat>On-screen Show (4:3)</PresentationFormat>
  <Paragraphs>198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Naeove~1</vt:lpstr>
      <vt:lpstr>Bitmap Image</vt:lpstr>
      <vt:lpstr>Equation</vt:lpstr>
      <vt:lpstr>ECEN 667  Power System Stability</vt:lpstr>
      <vt:lpstr>Announcements</vt:lpstr>
      <vt:lpstr>WSCC Case One-line</vt:lpstr>
      <vt:lpstr>Generator Governors</vt:lpstr>
      <vt:lpstr>Additional WSCC Case Changes</vt:lpstr>
      <vt:lpstr>Generator Angles on Different Reference Frames</vt:lpstr>
      <vt:lpstr>Plot Designer with New Plots</vt:lpstr>
      <vt:lpstr>Gen 3 Open Contingency Results</vt:lpstr>
      <vt:lpstr>Load Modeling</vt:lpstr>
      <vt:lpstr>Load Modeling</vt:lpstr>
      <vt:lpstr>Dynamic Load Models</vt:lpstr>
      <vt:lpstr>WSCC Case Without/With Complex Load Models</vt:lpstr>
      <vt:lpstr>Under-Voltage Motor Tripping</vt:lpstr>
      <vt:lpstr>37 Bus System</vt:lpstr>
      <vt:lpstr>Transient Stability Case and Model Summary Displays</vt:lpstr>
      <vt:lpstr>37 Bus Case Solution</vt:lpstr>
      <vt:lpstr>Stepping Through a Solution</vt:lpstr>
      <vt:lpstr>Synchronous Machine Modeling</vt:lpstr>
      <vt:lpstr>PowerPoint Presentation</vt:lpstr>
      <vt:lpstr>Dq0 Reference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 Torque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Coupling Field Energy</vt:lpstr>
      <vt:lpstr>PowerPoint Presentation</vt:lpstr>
      <vt:lpstr>Torque</vt:lpstr>
      <vt:lpstr>PowerPoint Presentation</vt:lpstr>
      <vt:lpstr>Convert to Per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Convert to Per Unit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Tom</cp:lastModifiedBy>
  <cp:revision>1692</cp:revision>
  <cp:lastPrinted>2013-12-02T14:53:46Z</cp:lastPrinted>
  <dcterms:created xsi:type="dcterms:W3CDTF">1995-06-02T22:12:36Z</dcterms:created>
  <dcterms:modified xsi:type="dcterms:W3CDTF">2017-09-14T21:17:01Z</dcterms:modified>
</cp:coreProperties>
</file>