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4" r:id="rId3"/>
    <p:sldId id="282" r:id="rId4"/>
    <p:sldId id="259" r:id="rId5"/>
    <p:sldId id="302" r:id="rId6"/>
    <p:sldId id="311" r:id="rId7"/>
    <p:sldId id="303" r:id="rId8"/>
    <p:sldId id="314" r:id="rId9"/>
    <p:sldId id="315" r:id="rId10"/>
    <p:sldId id="316" r:id="rId11"/>
    <p:sldId id="309" r:id="rId12"/>
    <p:sldId id="267" r:id="rId13"/>
    <p:sldId id="268" r:id="rId14"/>
    <p:sldId id="306" r:id="rId15"/>
    <p:sldId id="270" r:id="rId16"/>
    <p:sldId id="271" r:id="rId17"/>
    <p:sldId id="272" r:id="rId18"/>
    <p:sldId id="273" r:id="rId19"/>
    <p:sldId id="313" r:id="rId20"/>
    <p:sldId id="317" r:id="rId21"/>
    <p:sldId id="31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19" r:id="rId31"/>
    <p:sldId id="283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>
        <p:scale>
          <a:sx n="118" d="100"/>
          <a:sy n="118" d="100"/>
        </p:scale>
        <p:origin x="-19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49D71-AACC-4ED6-9DFB-FB0DE4BF90D2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94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13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321D33-AA93-4B38-B760-ACA3B3B7AB7E}" type="slidenum">
              <a:rPr lang="en-US" altLang="en-US" sz="1200" smtClean="0"/>
              <a:pPr eaLnBrk="1" hangingPunct="1"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608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896" indent="-285729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2918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085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252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420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587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8754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5921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0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1A428B-44AE-453C-884F-A4DC2F6C4774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00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651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58772-C31B-4A44-870C-BBD081C2FD5E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101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FA7D8-B1F2-4E4B-B8C3-3DC04335B889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21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4A40C-9F52-44A6-B677-022B7259421C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318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E7AAC-7711-4035-A62F-621A0155E53F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03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ia.gov/outlooks/aeo/pdf/electricity_generation.pdf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leantechnica.com/2015/08/13/us-solar-pv-cost-fell-50-5-years-government-report/screen-shot-2015-08-12-at-12-33-53-p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energysage.com/how-much-does-the-average-solar-panel-installation-cost-in-the-u-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world.com/gloveroverbyesar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: Power Systems Overview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TAMU ECE Energy and Power Group Picnic: September 27, 2019</a:t>
            </a:r>
            <a:endParaRPr lang="en-US" dirty="0"/>
          </a:p>
        </p:txBody>
      </p:sp>
      <p:pic>
        <p:nvPicPr>
          <p:cNvPr id="44034" name="Picture 2" descr="Image may contain: 2 people, people sta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53400" cy="54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8159606" cy="147117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picture is from our event last spring.  If you would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like to join us this year</a:t>
            </a:r>
            <a:r>
              <a:rPr lang="en-US" dirty="0">
                <a:solidFill>
                  <a:srgbClr val="000000"/>
                </a:solidFill>
              </a:rPr>
              <a:t>, RSVP to Alex Bello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(zandra23@ece.tamu.edu)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dirty="0" smtClean="0"/>
              <a:t>ECEN 615 Motivation: A Vision for a Long-Term Sustainable Electric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altLang="en-US" dirty="0"/>
              <a:t>In 2000 the </a:t>
            </a:r>
            <a:r>
              <a:rPr lang="en-US" altLang="en-US" dirty="0" smtClean="0"/>
              <a:t>US National Academy of Engineering (NAE) </a:t>
            </a:r>
            <a:r>
              <a:rPr lang="en-US" altLang="en-US" dirty="0"/>
              <a:t>named Electrification (the </a:t>
            </a:r>
            <a:r>
              <a:rPr lang="en-US" altLang="en-US" dirty="0" smtClean="0"/>
              <a:t>vast </a:t>
            </a:r>
            <a:r>
              <a:rPr lang="en-US" altLang="en-US" dirty="0"/>
              <a:t>networks of electricity that power the developed world) as the top engineering technology of the 20th century </a:t>
            </a:r>
          </a:p>
          <a:p>
            <a:pPr lvl="1"/>
            <a:r>
              <a:rPr lang="en-US" altLang="en-US" dirty="0"/>
              <a:t>Beating automobiles (2), airplanes (3),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water </a:t>
            </a:r>
            <a:r>
              <a:rPr lang="en-US" altLang="en-US" dirty="0"/>
              <a:t>(4), electronics (5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Electricity has changed the world!</a:t>
            </a:r>
            <a:endParaRPr lang="en-US" altLang="en-US" dirty="0"/>
          </a:p>
          <a:p>
            <a:r>
              <a:rPr lang="en-US" altLang="en-US" dirty="0" smtClean="0"/>
              <a:t>For the 21th </a:t>
            </a:r>
            <a:r>
              <a:rPr lang="en-US" altLang="en-US" dirty="0"/>
              <a:t>century </a:t>
            </a:r>
            <a:r>
              <a:rPr lang="en-US" altLang="en-US" dirty="0" smtClean="0"/>
              <a:t>the winner </a:t>
            </a:r>
            <a:br>
              <a:rPr lang="en-US" altLang="en-US" dirty="0" smtClean="0"/>
            </a:br>
            <a:r>
              <a:rPr lang="en-US" altLang="en-US" dirty="0" smtClean="0"/>
              <a:t>could be “</a:t>
            </a:r>
            <a:r>
              <a:rPr lang="en-US" altLang="en-US" dirty="0"/>
              <a:t>Development of a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sustainable </a:t>
            </a:r>
            <a:r>
              <a:rPr lang="en-US" altLang="en-US" dirty="0"/>
              <a:t>and resilient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electric </a:t>
            </a:r>
            <a:r>
              <a:rPr lang="en-US" altLang="en-US" dirty="0"/>
              <a:t>infrastructure for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entire </a:t>
            </a:r>
            <a:r>
              <a:rPr lang="en-US" altLang="en-US" dirty="0"/>
              <a:t>world”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7999"/>
            <a:ext cx="2362200" cy="18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743200" cy="17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Power System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Electric utility: can range from quite small, such as an island, to one covering half the continent</a:t>
            </a:r>
          </a:p>
          <a:p>
            <a:pPr lvl="1" eaLnBrk="1" hangingPunct="1">
              <a:buClr>
                <a:srgbClr val="1E0000"/>
              </a:buClr>
            </a:pPr>
            <a:r>
              <a:rPr lang="en-US" altLang="en-US" dirty="0"/>
              <a:t>there are four major interconnected ac power systems in North American, each operating at 60 Hz ac; 50 Hz is used in some other countries.   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 err="1"/>
              <a:t>Microgrids</a:t>
            </a:r>
            <a:r>
              <a:rPr lang="en-US" altLang="en-US" dirty="0"/>
              <a:t> </a:t>
            </a:r>
            <a:r>
              <a:rPr lang="en-US" altLang="en-US" dirty="0" smtClean="0"/>
              <a:t>can power smaller areas (like a campus) and can be optionally connected to the main grid </a:t>
            </a:r>
            <a:endParaRPr lang="en-US" altLang="en-US" dirty="0"/>
          </a:p>
          <a:p>
            <a:pPr eaLnBrk="1" hangingPunct="1">
              <a:buClr>
                <a:srgbClr val="1E0000"/>
              </a:buClr>
            </a:pPr>
            <a:r>
              <a:rPr lang="en-US" altLang="en-US" dirty="0" smtClean="0"/>
              <a:t>Airplanes </a:t>
            </a:r>
            <a:r>
              <a:rPr lang="en-US" altLang="en-US" dirty="0"/>
              <a:t>and Spaceships: reduction in weight is primary consideration; frequency is 400 Hz.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Ships and submarines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Automobiles: dc </a:t>
            </a:r>
            <a:r>
              <a:rPr lang="en-US" altLang="en-US" dirty="0" smtClean="0"/>
              <a:t>12 V standard; 360-376 V for electric</a:t>
            </a:r>
            <a:endParaRPr lang="en-US" altLang="en-US" dirty="0"/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Battery operated portable </a:t>
            </a:r>
            <a:r>
              <a:rPr lang="en-US" altLang="en-US" dirty="0" smtClean="0"/>
              <a:t>systems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North America Interconnections</a:t>
            </a:r>
          </a:p>
        </p:txBody>
      </p:sp>
      <p:pic>
        <p:nvPicPr>
          <p:cNvPr id="11267" name="Picture 4" descr="Interconnec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86600" cy="521335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F0663-78B8-4A29-B1DE-E06220D1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0000"/>
                </a:solidFill>
              </a:rPr>
              <a:t>Electric Interconnections in Texas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EBF767-0CA7-4960-8DED-EE1AE465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28842"/>
            <a:ext cx="6172200" cy="5120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71CDFB-E8BE-43F4-AB74-7A029C07A57C}"/>
              </a:ext>
            </a:extLst>
          </p:cNvPr>
          <p:cNvSpPr/>
          <p:nvPr/>
        </p:nvSpPr>
        <p:spPr>
          <a:xfrm>
            <a:off x="8382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www.puc.texas.gov/industry/maps/maps/ERCOT.pdf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Electric Systems in Energy Context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E0000"/>
              </a:buClr>
            </a:pPr>
            <a:r>
              <a:rPr lang="en-US" altLang="en-US" dirty="0"/>
              <a:t>Class focuses on electric power systems, but we first need to put the electric system in context of the total energy delivery system</a:t>
            </a:r>
          </a:p>
          <a:p>
            <a:pPr eaLnBrk="1" hangingPunct="1">
              <a:lnSpc>
                <a:spcPct val="90000"/>
              </a:lnSpc>
              <a:buClr>
                <a:srgbClr val="1E0000"/>
              </a:buClr>
            </a:pPr>
            <a:r>
              <a:rPr lang="en-US" altLang="en-US" dirty="0"/>
              <a:t>Electricity is used primarily as a means for energy transportation</a:t>
            </a:r>
          </a:p>
          <a:p>
            <a:pPr lvl="1" eaLnBrk="1" hangingPunct="1">
              <a:lnSpc>
                <a:spcPct val="90000"/>
              </a:lnSpc>
              <a:buClr>
                <a:srgbClr val="1E000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Use other sources of energy to create it, and it is usually converted into another form of energy when used</a:t>
            </a:r>
          </a:p>
          <a:p>
            <a:pPr eaLnBrk="1" hangingPunct="1">
              <a:lnSpc>
                <a:spcPct val="90000"/>
              </a:lnSpc>
              <a:buClr>
                <a:srgbClr val="1E0000"/>
              </a:buClr>
            </a:pPr>
            <a:r>
              <a:rPr lang="en-US" altLang="en-US" dirty="0"/>
              <a:t>About 40% of US energy is transported in electric form</a:t>
            </a:r>
          </a:p>
          <a:p>
            <a:pPr eaLnBrk="1" hangingPunct="1">
              <a:lnSpc>
                <a:spcPct val="90000"/>
              </a:lnSpc>
              <a:buClr>
                <a:srgbClr val="1E0000"/>
              </a:buClr>
            </a:pPr>
            <a:r>
              <a:rPr lang="en-US" altLang="en-US" dirty="0"/>
              <a:t>Concerns about need to reduce CO2 emissions and fossil fuel depletion are becoming main drivers for change in world energy infrastructure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Looking at the </a:t>
            </a:r>
            <a:r>
              <a:rPr lang="en-US" dirty="0" smtClean="0"/>
              <a:t>2018 </a:t>
            </a:r>
            <a:r>
              <a:rPr lang="en-US" dirty="0"/>
              <a:t>Energy Pie: Where the USA Got Its Energy</a:t>
            </a:r>
            <a:endParaRPr lang="en-US" altLang="en-US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235116" y="1295400"/>
            <a:ext cx="4756484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500000"/>
                </a:solidFill>
              </a:rPr>
              <a:t>About 40% of our energy is consumed in the form of electricity, a percentage that is gradually increasing. The vast majority on the non-fossil fuel energy is electric!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4287" y="3886200"/>
            <a:ext cx="4191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About </a:t>
            </a:r>
            <a:r>
              <a:rPr lang="en-US" altLang="en-US" sz="2400" dirty="0" smtClean="0">
                <a:solidFill>
                  <a:srgbClr val="000000"/>
                </a:solidFill>
              </a:rPr>
              <a:t>80% </a:t>
            </a:r>
            <a:r>
              <a:rPr lang="en-US" altLang="en-US" sz="2400" dirty="0">
                <a:solidFill>
                  <a:srgbClr val="000000"/>
                </a:solidFill>
              </a:rPr>
              <a:t>Fossil </a:t>
            </a:r>
            <a:r>
              <a:rPr lang="en-US" altLang="en-US" sz="2400" dirty="0" smtClean="0">
                <a:solidFill>
                  <a:srgbClr val="000000"/>
                </a:solidFill>
              </a:rPr>
              <a:t>Fuels (89% </a:t>
            </a:r>
            <a:r>
              <a:rPr lang="en-US" altLang="en-US" sz="2400" dirty="0">
                <a:solidFill>
                  <a:srgbClr val="000000"/>
                </a:solidFill>
              </a:rPr>
              <a:t>in </a:t>
            </a:r>
            <a:r>
              <a:rPr lang="en-US" altLang="en-US" sz="2400" dirty="0" smtClean="0">
                <a:solidFill>
                  <a:srgbClr val="000000"/>
                </a:solidFill>
              </a:rPr>
              <a:t>1980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 smtClean="0">
                <a:solidFill>
                  <a:srgbClr val="000000"/>
                </a:solidFill>
              </a:rPr>
              <a:t>85% in 2000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352800"/>
            <a:ext cx="4482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00000"/>
                </a:solidFill>
              </a:rPr>
              <a:t>In </a:t>
            </a:r>
            <a:r>
              <a:rPr lang="en-US" sz="2400" dirty="0" smtClean="0">
                <a:solidFill>
                  <a:srgbClr val="500000"/>
                </a:solidFill>
              </a:rPr>
              <a:t>2018 </a:t>
            </a:r>
            <a:r>
              <a:rPr lang="en-US" sz="2400" dirty="0">
                <a:solidFill>
                  <a:srgbClr val="500000"/>
                </a:solidFill>
              </a:rPr>
              <a:t>we got about </a:t>
            </a:r>
            <a:r>
              <a:rPr lang="en-US" sz="2400" dirty="0" smtClean="0">
                <a:solidFill>
                  <a:srgbClr val="500000"/>
                </a:solidFill>
              </a:rPr>
              <a:t>2.5%  </a:t>
            </a:r>
            <a:r>
              <a:rPr lang="en-US" sz="2400" dirty="0">
                <a:solidFill>
                  <a:srgbClr val="500000"/>
                </a:solidFill>
              </a:rPr>
              <a:t>of </a:t>
            </a:r>
            <a:br>
              <a:rPr lang="en-US" sz="2400" dirty="0">
                <a:solidFill>
                  <a:srgbClr val="500000"/>
                </a:solidFill>
              </a:rPr>
            </a:br>
            <a:r>
              <a:rPr lang="en-US" sz="2400" dirty="0">
                <a:solidFill>
                  <a:srgbClr val="500000"/>
                </a:solidFill>
              </a:rPr>
              <a:t>our energy from wind and </a:t>
            </a:r>
            <a:r>
              <a:rPr lang="en-US" sz="2400" dirty="0" smtClean="0">
                <a:solidFill>
                  <a:srgbClr val="500000"/>
                </a:solidFill>
              </a:rPr>
              <a:t>0.94% </a:t>
            </a:r>
            <a:r>
              <a:rPr lang="en-US" sz="2400" dirty="0">
                <a:solidFill>
                  <a:srgbClr val="500000"/>
                </a:solidFill>
              </a:rPr>
              <a:t>from solar (PV and solar thermal), </a:t>
            </a:r>
            <a:r>
              <a:rPr lang="en-US" sz="2400" dirty="0" smtClean="0">
                <a:solidFill>
                  <a:srgbClr val="500000"/>
                </a:solidFill>
              </a:rPr>
              <a:t>2.7% </a:t>
            </a:r>
            <a:r>
              <a:rPr lang="en-US" sz="2400" dirty="0">
                <a:solidFill>
                  <a:srgbClr val="500000"/>
                </a:solidFill>
              </a:rPr>
              <a:t>from </a:t>
            </a:r>
            <a:r>
              <a:rPr lang="en-US" sz="2400" dirty="0" smtClean="0">
                <a:solidFill>
                  <a:srgbClr val="500000"/>
                </a:solidFill>
              </a:rPr>
              <a:t>hydro </a:t>
            </a:r>
            <a:endParaRPr lang="en-US" sz="2400" dirty="0">
              <a:solidFill>
                <a:srgbClr val="500000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46235" y="6423412"/>
            <a:ext cx="33849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rgbClr val="1E0000"/>
                </a:solidFill>
              </a:rPr>
              <a:t>Source: EIA Monthly Energy Review, July </a:t>
            </a:r>
            <a:r>
              <a:rPr lang="en-US" sz="1200" dirty="0" smtClean="0">
                <a:solidFill>
                  <a:srgbClr val="1E0000"/>
                </a:solidFill>
              </a:rPr>
              <a:t>2019</a:t>
            </a:r>
          </a:p>
          <a:p>
            <a:endParaRPr lang="en-US" sz="12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4960364"/>
            <a:ext cx="8268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500000"/>
                </a:solidFill>
              </a:rPr>
              <a:t>Total of </a:t>
            </a:r>
            <a:r>
              <a:rPr lang="en-US" sz="2400" dirty="0" smtClean="0">
                <a:solidFill>
                  <a:srgbClr val="500000"/>
                </a:solidFill>
              </a:rPr>
              <a:t>97.7 </a:t>
            </a:r>
            <a:r>
              <a:rPr lang="en-US" sz="2400" dirty="0">
                <a:solidFill>
                  <a:srgbClr val="500000"/>
                </a:solidFill>
              </a:rPr>
              <a:t>Quad; 1 Quad = 293 billion kWh (actual), 1 Quad = 98 billion kWh (used, taking into account efficiency)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7697" y="5903893"/>
            <a:ext cx="4141903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E0000"/>
                </a:solidFill>
              </a:rPr>
              <a:t>EIA is US DOE Energy</a:t>
            </a:r>
            <a:br>
              <a:rPr lang="en-US" altLang="en-US" dirty="0" smtClean="0">
                <a:solidFill>
                  <a:srgbClr val="1E0000"/>
                </a:solidFill>
              </a:rPr>
            </a:br>
            <a:r>
              <a:rPr lang="en-US" altLang="en-US" dirty="0" smtClean="0">
                <a:solidFill>
                  <a:srgbClr val="1E0000"/>
                </a:solidFill>
              </a:rPr>
              <a:t>Information Administration</a:t>
            </a:r>
            <a:endParaRPr lang="en-US" altLang="en-US" dirty="0">
              <a:solidFill>
                <a:srgbClr val="1E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54018"/>
              </p:ext>
            </p:extLst>
          </p:nvPr>
        </p:nvGraphicFramePr>
        <p:xfrm>
          <a:off x="224287" y="1089025"/>
          <a:ext cx="39925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Worksheet" r:id="rId5" imgW="4286250" imgH="3000375" progId="Excel.Sheet.8">
                  <p:embed/>
                </p:oleObj>
              </mc:Choice>
              <mc:Fallback>
                <p:oleObj name="Worksheet" r:id="rId5" imgW="4286250" imgH="30003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9944" t="7883" r="12016" b="10425"/>
                      <a:stretch>
                        <a:fillRect/>
                      </a:stretch>
                    </p:blipFill>
                    <p:spPr bwMode="auto">
                      <a:xfrm>
                        <a:off x="224287" y="1089025"/>
                        <a:ext cx="3992563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 Historical Energy Usage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EIA Monthly Energy Review, July </a:t>
            </a:r>
            <a:r>
              <a:rPr lang="en-US" sz="1400" dirty="0" smtClean="0">
                <a:solidFill>
                  <a:srgbClr val="1E0000"/>
                </a:solidFill>
              </a:rPr>
              <a:t>2019</a:t>
            </a:r>
            <a:endParaRPr lang="en-US" sz="1400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02701"/>
            <a:ext cx="8458200" cy="50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Consumption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2781" y="6316824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EIA Monthly Energy Review, July </a:t>
            </a:r>
            <a:r>
              <a:rPr lang="en-US" sz="1400" dirty="0" smtClean="0">
                <a:solidFill>
                  <a:srgbClr val="1E0000"/>
                </a:solidFill>
              </a:rPr>
              <a:t>2019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60" y="1295400"/>
            <a:ext cx="8201940" cy="494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Electricity Generation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EIA Monthly Energy Review, July </a:t>
            </a:r>
            <a:r>
              <a:rPr lang="en-US" sz="1400" dirty="0" smtClean="0">
                <a:solidFill>
                  <a:srgbClr val="1E0000"/>
                </a:solidFill>
              </a:rPr>
              <a:t>2019</a:t>
            </a:r>
            <a:endParaRPr lang="en-US" sz="1400" dirty="0">
              <a:solidFill>
                <a:srgbClr val="1E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4304" y="4586835"/>
            <a:ext cx="8619667" cy="164352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1E0000"/>
                </a:solidFill>
              </a:rPr>
              <a:t>In 2018 the major sources were natural gas (35.5%), coal (26.8%), </a:t>
            </a:r>
            <a:br>
              <a:rPr lang="en-US" altLang="en-US" sz="2400" dirty="0" smtClean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nuclear (19.2%), hydro (6.8%), wind (6.4%), and solar (2.3%)</a:t>
            </a:r>
          </a:p>
          <a:p>
            <a:pPr eaLnBrk="1" hangingPunct="1"/>
            <a:r>
              <a:rPr lang="en-US" altLang="en-US" sz="2400" dirty="0" smtClean="0">
                <a:solidFill>
                  <a:srgbClr val="1E0000"/>
                </a:solidFill>
              </a:rPr>
              <a:t>Wind and solar are rapidly growing (11% and 25% growth in 2018)</a:t>
            </a:r>
            <a:br>
              <a:rPr lang="en-US" altLang="en-US" sz="2400" dirty="0" smtClean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though the growth is slowing (solar was a over 100% from 2012-13)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143000"/>
            <a:ext cx="830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905000"/>
            <a:ext cx="2353529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Slides will be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posted before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each lecture 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website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13068"/>
            <a:ext cx="5638800" cy="55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Generator Capacity Additions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95400" y="6440941"/>
            <a:ext cx="3883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dirty="0">
                <a:solidFill>
                  <a:srgbClr val="1E0000"/>
                </a:solidFill>
              </a:rPr>
              <a:t>Sources: www.eia.gov/todayinenergy/detail.php?id=25432</a:t>
            </a:r>
          </a:p>
        </p:txBody>
      </p:sp>
      <p:pic>
        <p:nvPicPr>
          <p:cNvPr id="5" name="Picture 9" descr="graph of U.S. utility-scale electric capacity additions and retirements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308929"/>
            <a:ext cx="54038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graph of U.S. utility-scale electric generating capacity, as explained in the articl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" y="1219200"/>
            <a:ext cx="5676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86450" y="1295400"/>
            <a:ext cx="3257550" cy="452431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Natural gas and wind 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generation 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additions in 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last decade dwarfed 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all 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other technologies, but with solar rapidly growing.  The gas generation, and low natural gas prices were partially responsible</a:t>
            </a:r>
            <a:b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for the recent</a:t>
            </a:r>
            <a:b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decrease in carbon</a:t>
            </a:r>
            <a:b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dioxide 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emissions.</a:t>
            </a:r>
            <a:endParaRPr lang="en-US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066800"/>
          </a:xfrm>
        </p:spPr>
        <p:txBody>
          <a:bodyPr/>
          <a:lstStyle/>
          <a:p>
            <a:r>
              <a:rPr lang="en-US" altLang="en-US" dirty="0"/>
              <a:t>New Generation March 2019 to Feb 2020</a:t>
            </a:r>
            <a:endParaRPr lang="en-US" dirty="0"/>
          </a:p>
        </p:txBody>
      </p:sp>
      <p:pic>
        <p:nvPicPr>
          <p:cNvPr id="4" name="Picture 7" descr="https://www.eia.gov/electricity/monthly/images/figure_6_01_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5" y="1143000"/>
            <a:ext cx="6019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95400" y="6400800"/>
            <a:ext cx="302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dirty="0">
                <a:solidFill>
                  <a:srgbClr val="1E0000"/>
                </a:solidFill>
              </a:rPr>
              <a:t>Sources: EIA Electricity Monthly,  April 2019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US Wind Power Capacity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621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AWEA Wind Power Outlook </a:t>
            </a:r>
            <a:r>
              <a:rPr lang="en-US" sz="2000" dirty="0" smtClean="0">
                <a:solidFill>
                  <a:srgbClr val="1E0000"/>
                </a:solidFill>
              </a:rPr>
              <a:t>Fourth Quarter, 2018</a:t>
            </a:r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872" y="1280160"/>
            <a:ext cx="8023928" cy="47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838200"/>
          </a:xfrm>
        </p:spPr>
        <p:txBody>
          <a:bodyPr/>
          <a:lstStyle/>
          <a:p>
            <a:r>
              <a:rPr lang="en-US" dirty="0"/>
              <a:t>Wind Capacity Installations by State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A0267A-A3EA-456D-B85A-0627F06E86D8}"/>
              </a:ext>
            </a:extLst>
          </p:cNvPr>
          <p:cNvSpPr txBox="1"/>
          <p:nvPr/>
        </p:nvSpPr>
        <p:spPr>
          <a:xfrm>
            <a:off x="7391400" y="1347212"/>
            <a:ext cx="1344214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Texas is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number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one!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6219855"/>
            <a:ext cx="621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AWEA Wind Power Outlook </a:t>
            </a:r>
            <a:r>
              <a:rPr lang="en-US" sz="2000" dirty="0" smtClean="0">
                <a:solidFill>
                  <a:srgbClr val="1E0000"/>
                </a:solidFill>
              </a:rPr>
              <a:t>Fourth Quarter, 2018</a:t>
            </a:r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370"/>
          <a:stretch/>
        </p:blipFill>
        <p:spPr bwMode="auto">
          <a:xfrm>
            <a:off x="114844" y="1371600"/>
            <a:ext cx="6824663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781800" y="2895600"/>
            <a:ext cx="2204493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Total capacity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at end of</a:t>
            </a:r>
            <a:b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2017 was</a:t>
            </a:r>
            <a:b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89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GW 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96.5 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at the end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2018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World: Energy Consumption by Source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019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2000" dirty="0">
                <a:solidFill>
                  <a:srgbClr val="003366"/>
                </a:solidFill>
              </a:rPr>
              <a:t>Source: EIA, International Energy Outlook </a:t>
            </a:r>
            <a:r>
              <a:rPr lang="en-US" sz="2000" dirty="0" smtClean="0">
                <a:solidFill>
                  <a:srgbClr val="003366"/>
                </a:solidFill>
              </a:rPr>
              <a:t>2018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0466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Energy Economics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Electric generating technologies involve a tradeoff between fixed costs (costs to build them) and operating costs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Nuclear and solar high fixed costs, but low operating costs (though cost of solar has decreased substantially recently)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Natural gas/oil have low fixed costs but can have higher operating costs (dependent upon fuel prices)</a:t>
            </a:r>
          </a:p>
          <a:p>
            <a:pPr lvl="1" eaLnBrk="1" hangingPunct="1">
              <a:buClr>
                <a:srgbClr val="1E0000"/>
              </a:buClr>
              <a:buSzPct val="125000"/>
              <a:buFontTx/>
              <a:buChar char="•"/>
            </a:pPr>
            <a:r>
              <a:rPr lang="en-US" dirty="0"/>
              <a:t>Coal, wind, hydro are in between</a:t>
            </a:r>
          </a:p>
          <a:p>
            <a:pPr eaLnBrk="1" hangingPunct="1">
              <a:buClr>
                <a:srgbClr val="1E0000"/>
              </a:buClr>
            </a:pPr>
            <a:r>
              <a:rPr lang="en-US" dirty="0"/>
              <a:t>Also the units capacity factor is important to determining ultimate cost of electricity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Energy Costs for New Generation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8130" y="5867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800" dirty="0">
                <a:solidFill>
                  <a:srgbClr val="003366"/>
                </a:solidFill>
              </a:rPr>
              <a:t>Source</a:t>
            </a:r>
            <a:r>
              <a:rPr lang="en-US" sz="1800" dirty="0" smtClean="0">
                <a:solidFill>
                  <a:srgbClr val="003366"/>
                </a:solidFill>
              </a:rPr>
              <a:t>: </a:t>
            </a:r>
            <a:r>
              <a:rPr lang="en-US" sz="1800" dirty="0" smtClean="0">
                <a:solidFill>
                  <a:srgbClr val="003366"/>
                </a:solidFill>
                <a:hlinkClick r:id="rId2"/>
              </a:rPr>
              <a:t>www.eia.gov/outlooks/aeo/pdf/electricity_generation.pdf</a:t>
            </a:r>
            <a:r>
              <a:rPr lang="en-US" sz="1800" dirty="0" smtClean="0">
                <a:solidFill>
                  <a:srgbClr val="003366"/>
                </a:solidFill>
              </a:rPr>
              <a:t> (February 2019)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169029"/>
            <a:ext cx="7848600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/>
              <a:t>Natural Gas Prices 1997 to </a:t>
            </a:r>
            <a:r>
              <a:rPr lang="en-US" dirty="0" smtClean="0"/>
              <a:t>2018</a:t>
            </a:r>
            <a:endParaRPr lang="en-US" altLang="en-US" dirty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35169" y="4909344"/>
            <a:ext cx="8547100" cy="147117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Marginal cost for natural gas fired electricity price </a:t>
            </a:r>
          </a:p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 $/MWh is about 7-10 times gas 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price; Henry Hub is a gas pipeline located in Erath, Louisiana.  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http://www.eia.gov/dnav/ng/hist/rngwhhdW.htm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295400"/>
            <a:ext cx="845820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17016" cy="838200"/>
          </a:xfrm>
        </p:spPr>
        <p:txBody>
          <a:bodyPr/>
          <a:lstStyle/>
          <a:p>
            <a:r>
              <a:rPr lang="en-US" dirty="0"/>
              <a:t>Coal Prices </a:t>
            </a:r>
            <a:r>
              <a:rPr lang="en-US" dirty="0" smtClean="0"/>
              <a:t>had </a:t>
            </a:r>
            <a:r>
              <a:rPr lang="en-US" dirty="0"/>
              <a:t>Fallen </a:t>
            </a:r>
            <a:r>
              <a:rPr lang="en-US" dirty="0" smtClean="0"/>
              <a:t>But Are Now Back to Values from Five Years </a:t>
            </a:r>
            <a:r>
              <a:rPr lang="en-US" dirty="0"/>
              <a:t>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342" y="5223601"/>
            <a:ext cx="810831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BTU content per pound varies between about 8000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15,000 Btu/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lb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giving costs of around $1 to 2/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Mbtu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177708"/>
            <a:ext cx="1969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eia.gov/coal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294018-67F1-40F2-83EC-D01F1FAE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01115"/>
            <a:ext cx="6810552" cy="3749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1524000"/>
            <a:ext cx="2226892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Current prices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are about the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same as in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Sept. 2017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PV Prices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468" y="57912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Images: </a:t>
            </a:r>
            <a:r>
              <a:rPr lang="en-US" sz="1400" dirty="0">
                <a:hlinkClick r:id="rId2"/>
              </a:rPr>
              <a:t>http://cleantechnica.com/2015/08/13/us-solar-pv-cost-fell-50-5-years-government-report/screen-shot-2015-08-12-at-12-33-53-pm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/>
              <a:t> and https://news.energysage.com/how-much-does-the-average-solar-panel-installation-cost-in-the-u-s/</a:t>
            </a:r>
          </a:p>
        </p:txBody>
      </p:sp>
      <p:pic>
        <p:nvPicPr>
          <p:cNvPr id="9218" name="Picture 2" descr="US solar PV prices 1998-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400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solar panel cost data over tim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514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Topics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10600" cy="4876800"/>
          </a:xfrm>
        </p:spPr>
        <p:txBody>
          <a:bodyPr/>
          <a:lstStyle/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Introduction to Power Systems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Overview of Power System Modeling and </a:t>
            </a:r>
            <a:r>
              <a:rPr lang="en-US" dirty="0" smtClean="0">
                <a:solidFill>
                  <a:srgbClr val="1E0000"/>
                </a:solidFill>
              </a:rPr>
              <a:t>Operation</a:t>
            </a:r>
            <a:r>
              <a:rPr lang="en-US" dirty="0">
                <a:solidFill>
                  <a:srgbClr val="1E0000"/>
                </a:solidFill>
              </a:rPr>
              <a:t>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Power Flow			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Sparse Matrices in Power System Analysis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Sensitivity Analysis and Equivalents		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Power System Data Analytics and </a:t>
            </a:r>
            <a:r>
              <a:rPr lang="en-US" dirty="0" smtClean="0">
                <a:solidFill>
                  <a:srgbClr val="1E0000"/>
                </a:solidFill>
              </a:rPr>
              <a:t>Visualization</a:t>
            </a:r>
            <a:r>
              <a:rPr lang="en-US" dirty="0">
                <a:solidFill>
                  <a:srgbClr val="1E0000"/>
                </a:solidFill>
              </a:rPr>
              <a:t>	</a:t>
            </a:r>
          </a:p>
          <a:p>
            <a:pPr>
              <a:buClr>
                <a:srgbClr val="1E0000"/>
              </a:buClr>
            </a:pPr>
            <a:r>
              <a:rPr lang="en-US" dirty="0">
                <a:solidFill>
                  <a:srgbClr val="1E0000"/>
                </a:solidFill>
              </a:rPr>
              <a:t>Optimal Power Flow and Power </a:t>
            </a:r>
            <a:r>
              <a:rPr lang="en-US" dirty="0" smtClean="0">
                <a:solidFill>
                  <a:srgbClr val="1E0000"/>
                </a:solidFill>
              </a:rPr>
              <a:t>Markets</a:t>
            </a:r>
            <a:r>
              <a:rPr lang="en-US" dirty="0">
                <a:solidFill>
                  <a:srgbClr val="1E0000"/>
                </a:solidFill>
              </a:rPr>
              <a:t>		</a:t>
            </a:r>
          </a:p>
          <a:p>
            <a:pPr>
              <a:buClr>
                <a:srgbClr val="1E0000"/>
              </a:buClr>
            </a:pPr>
            <a:r>
              <a:rPr lang="en-US" dirty="0" smtClean="0">
                <a:solidFill>
                  <a:srgbClr val="1E0000"/>
                </a:solidFill>
              </a:rPr>
              <a:t>Power </a:t>
            </a:r>
            <a:r>
              <a:rPr lang="en-US" dirty="0">
                <a:solidFill>
                  <a:srgbClr val="1E0000"/>
                </a:solidFill>
              </a:rPr>
              <a:t>System State </a:t>
            </a:r>
            <a:r>
              <a:rPr lang="en-US" dirty="0" smtClean="0">
                <a:solidFill>
                  <a:srgbClr val="1E0000"/>
                </a:solidFill>
              </a:rPr>
              <a:t>Estimation</a:t>
            </a:r>
          </a:p>
          <a:p>
            <a:pPr>
              <a:buClr>
                <a:srgbClr val="1E0000"/>
              </a:buClr>
            </a:pPr>
            <a:r>
              <a:rPr lang="en-US" dirty="0" smtClean="0">
                <a:solidFill>
                  <a:srgbClr val="1E0000"/>
                </a:solidFill>
              </a:rPr>
              <a:t>High Impact, Low Frequency Events</a:t>
            </a:r>
            <a:r>
              <a:rPr lang="en-US" dirty="0">
                <a:solidFill>
                  <a:srgbClr val="1E0000"/>
                </a:solidFill>
              </a:rPr>
              <a:t>	</a:t>
            </a:r>
            <a:endParaRPr lang="en-US" altLang="en-US" dirty="0">
              <a:solidFill>
                <a:srgbClr val="1E0000"/>
              </a:solidFill>
              <a:cs typeface="Times New Roman" pitchFamily="18" charset="0"/>
            </a:endParaRPr>
          </a:p>
        </p:txBody>
      </p:sp>
      <p:graphicFrame>
        <p:nvGraphicFramePr>
          <p:cNvPr id="1026" name="Object 204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02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 smtClean="0"/>
              <a:t>Average Cost of Solar Systems, 2019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066800"/>
            <a:ext cx="7315200" cy="54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77883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Source news.energysage.com/how-much-does-the-average-solar-panel-installation-cost-in-the-u-s</a:t>
            </a:r>
            <a:r>
              <a:rPr lang="en-US" sz="1400" dirty="0">
                <a:hlinkClick r:id="rId3"/>
              </a:rPr>
              <a:t>/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981200"/>
            <a:ext cx="2247731" cy="310854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For the cost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for a 10 kW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system is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$2.98 per watt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before the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tax credit and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$ 20.86 after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dirty="0"/>
              <a:t>First real practical uses of electricity began with the telegraph (1860's) and then arc lighting in the 1870’s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1880’s – Edison introduced Pearl Street dc system in Manhattan supplying 59 customers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1884 – Sprague produces practical dc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1885 – invention of transformer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Mid 1880’s – Westinghouse/Tesla introduce rival ac system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Late 1880’s – Tesla invents ac induction motor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1893 – Three-phase transmission line at 2.3 kV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 smtClean="0"/>
              <a:t>Start reading chapters 1 to 3 from the book (more background material)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Download the 42 bus educational versions of PowerWorld Simulator and PowerWorld DS at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r>
              <a:rPr lang="en-US" altLang="en-US" dirty="0" smtClean="0">
                <a:hlinkClick r:id="rId2"/>
              </a:rPr>
              <a:t>https</a:t>
            </a:r>
            <a:r>
              <a:rPr lang="en-US" altLang="en-US" dirty="0">
                <a:hlinkClick r:id="rId2"/>
              </a:rPr>
              <a:t>://</a:t>
            </a:r>
            <a:r>
              <a:rPr lang="en-US" altLang="en-US" dirty="0" smtClean="0">
                <a:hlinkClick r:id="rId2"/>
              </a:rPr>
              <a:t>www.powerworld.com/gloveroverbyesarma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</a:t>
            </a:r>
            <a:r>
              <a:rPr lang="en-US" dirty="0" smtClean="0"/>
              <a:t>Me: Professional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495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Received </a:t>
            </a:r>
            <a:r>
              <a:rPr lang="en-US" altLang="en-US" sz="2400" dirty="0"/>
              <a:t>BSEE, MSEE, and Ph.D. all from University of Wisconsin at Madison (83, 88, 91)</a:t>
            </a:r>
          </a:p>
          <a:p>
            <a:pPr eaLnBrk="1" hangingPunct="1"/>
            <a:r>
              <a:rPr lang="en-US" altLang="en-US" sz="2400" dirty="0"/>
              <a:t>Worked for eight years as engineer for an electric utility (Madison Gas &amp; Electric)</a:t>
            </a:r>
          </a:p>
          <a:p>
            <a:pPr eaLnBrk="1" hangingPunct="1"/>
            <a:r>
              <a:rPr lang="en-US" altLang="en-US" sz="2400" dirty="0"/>
              <a:t>Was at UIUC from 1991 to 2016, doing teaching and doing research in the area of electric power systems</a:t>
            </a:r>
          </a:p>
          <a:p>
            <a:pPr eaLnBrk="1" hangingPunct="1"/>
            <a:r>
              <a:rPr lang="en-US" altLang="en-US" sz="2400" dirty="0"/>
              <a:t>Joined TAMU in January </a:t>
            </a:r>
            <a:r>
              <a:rPr lang="en-US" altLang="en-US" sz="2400" dirty="0" smtClean="0"/>
              <a:t>2017</a:t>
            </a:r>
          </a:p>
          <a:p>
            <a:pPr eaLnBrk="1" hangingPunct="1"/>
            <a:r>
              <a:rPr lang="en-US" altLang="en-US" sz="2400" dirty="0" smtClean="0"/>
              <a:t>Taught many power systems classes over last 28 years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Developed commercial power system analysis package, known now as PowerWorld Simulator.  This package has been sold to about 600 different corporate entities worldwide</a:t>
            </a:r>
          </a:p>
          <a:p>
            <a:pPr eaLnBrk="1" hangingPunct="1"/>
            <a:r>
              <a:rPr lang="en-US" altLang="en-US" sz="2400" dirty="0"/>
              <a:t>DOE investigator for 8/14/2003 </a:t>
            </a:r>
            <a:r>
              <a:rPr lang="en-US" altLang="en-US" sz="2400" dirty="0" smtClean="0"/>
              <a:t>blackout</a:t>
            </a:r>
          </a:p>
          <a:p>
            <a:pPr eaLnBrk="1" hangingPunct="1"/>
            <a:r>
              <a:rPr lang="en-US" altLang="en-US" sz="2400" dirty="0" smtClean="0"/>
              <a:t>Member US National Academy of Engineering</a:t>
            </a:r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</a:t>
            </a:r>
            <a:r>
              <a:rPr lang="en-US" dirty="0" smtClean="0"/>
              <a:t>TAMU Research Group </a:t>
            </a:r>
            <a:br>
              <a:rPr lang="en-US" dirty="0" smtClean="0"/>
            </a:br>
            <a:r>
              <a:rPr lang="en-US" dirty="0" smtClean="0"/>
              <a:t>Spring and Summer 2019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39938" name="Picture 2" descr="Image may contain: 23 people, including Tom Overbye, Matthew Gaskamp, Olivia YiQiu Zhang, Yijing Liu, Jess Wert, Zeyu Mao and Wonhyeok Jang, people smiling, people stan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295399"/>
            <a:ext cx="7467600" cy="45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3840480"/>
            <a:ext cx="48463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Nonprofessional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Married </a:t>
            </a:r>
            <a:r>
              <a:rPr lang="en-US" sz="2400" dirty="0"/>
              <a:t>to Jo</a:t>
            </a:r>
          </a:p>
          <a:p>
            <a:pPr eaLnBrk="1" hangingPunct="1"/>
            <a:r>
              <a:rPr lang="en-US" sz="2400" dirty="0"/>
              <a:t>Have three </a:t>
            </a:r>
            <a:r>
              <a:rPr lang="en-US" sz="2400" dirty="0" smtClean="0"/>
              <a:t>children: Tim,</a:t>
            </a:r>
            <a:br>
              <a:rPr lang="en-US" sz="2400" dirty="0" smtClean="0"/>
            </a:br>
            <a:r>
              <a:rPr lang="en-US" sz="2400" dirty="0" smtClean="0"/>
              <a:t>Hannah and Amanda</a:t>
            </a:r>
            <a:endParaRPr lang="en-US" sz="2400" dirty="0"/>
          </a:p>
          <a:p>
            <a:pPr eaLnBrk="1" hangingPunct="1">
              <a:buClr>
                <a:srgbClr val="500000"/>
              </a:buClr>
            </a:pPr>
            <a:r>
              <a:rPr lang="en-US" sz="2400" dirty="0" smtClean="0"/>
              <a:t>We homeschooled </a:t>
            </a:r>
            <a:r>
              <a:rPr lang="en-US" sz="2400" dirty="0"/>
              <a:t>our kids </a:t>
            </a:r>
            <a:br>
              <a:rPr lang="en-US" sz="2400" dirty="0"/>
            </a:br>
            <a:r>
              <a:rPr lang="en-US" sz="2400" dirty="0" smtClean="0"/>
              <a:t>with </a:t>
            </a:r>
            <a:r>
              <a:rPr lang="en-US" sz="2400" dirty="0"/>
              <a:t>Tim </a:t>
            </a:r>
            <a:r>
              <a:rPr lang="en-US" sz="2400" dirty="0" smtClean="0"/>
              <a:t>now a PhD student</a:t>
            </a:r>
            <a:br>
              <a:rPr lang="en-US" sz="2400" dirty="0" smtClean="0"/>
            </a:br>
            <a:r>
              <a:rPr lang="en-US" sz="2400" dirty="0" smtClean="0"/>
              <a:t>at TAMU, Hannah working at Stanford,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Amanda </a:t>
            </a:r>
            <a:r>
              <a:rPr lang="en-US" sz="2400" dirty="0" smtClean="0"/>
              <a:t>a junior at Belmont in </a:t>
            </a:r>
            <a:br>
              <a:rPr lang="en-US" sz="2400" dirty="0" smtClean="0"/>
            </a:br>
            <a:r>
              <a:rPr lang="en-US" sz="2400" dirty="0" smtClean="0"/>
              <a:t>environmental sciences</a:t>
            </a:r>
            <a:endParaRPr lang="en-US" sz="2400" dirty="0"/>
          </a:p>
          <a:p>
            <a:pPr eaLnBrk="1" hangingPunct="1"/>
            <a:r>
              <a:rPr lang="en-US" sz="2400" dirty="0" smtClean="0"/>
              <a:t>Jo just finished a master’s in counseling, </a:t>
            </a:r>
            <a:br>
              <a:rPr lang="en-US" sz="2400" dirty="0" smtClean="0"/>
            </a:br>
            <a:r>
              <a:rPr lang="en-US" sz="2400" dirty="0" smtClean="0"/>
              <a:t>we</a:t>
            </a:r>
            <a:r>
              <a:rPr lang="en-US" sz="2400" dirty="0"/>
              <a:t> </a:t>
            </a:r>
            <a:r>
              <a:rPr lang="en-US" sz="2400" dirty="0" smtClean="0"/>
              <a:t>attend Grace Bible </a:t>
            </a:r>
            <a:r>
              <a:rPr lang="en-US" sz="2400" dirty="0"/>
              <a:t>Church in </a:t>
            </a:r>
            <a:br>
              <a:rPr lang="en-US" sz="2400" dirty="0"/>
            </a:br>
            <a:r>
              <a:rPr lang="en-US" sz="2400" dirty="0"/>
              <a:t>College </a:t>
            </a:r>
            <a:r>
              <a:rPr lang="en-US" sz="2400" dirty="0" smtClean="0"/>
              <a:t>Station (and teach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graders sometimes); I am the faculty </a:t>
            </a:r>
            <a:br>
              <a:rPr lang="en-US" sz="2400" dirty="0" smtClean="0"/>
            </a:br>
            <a:r>
              <a:rPr lang="en-US" sz="2400" dirty="0" smtClean="0"/>
              <a:t>advisor for Christian Engineering Leaders; I also like swimming, biking and watching football (Aggies and Packers!)</a:t>
            </a:r>
            <a:endParaRPr lang="en-US" sz="2400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2" eaLnBrk="1" hangingPunct="1">
              <a:buFont typeface="Wingdings" pitchFamily="2" charset="2"/>
              <a:buChar char="l"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7519" y="990600"/>
            <a:ext cx="3429000" cy="230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298581"/>
            <a:ext cx="2876719" cy="26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TA Yijing Liu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Third year graduate student</a:t>
            </a:r>
          </a:p>
          <a:p>
            <a:pPr lvl="1" eaLnBrk="1" hangingPunct="1"/>
            <a:r>
              <a:rPr lang="en-US" sz="2200" dirty="0"/>
              <a:t>BSc (EE, University of Electronic </a:t>
            </a:r>
            <a:br>
              <a:rPr lang="en-US" sz="2200" dirty="0"/>
            </a:br>
            <a:r>
              <a:rPr lang="en-US" sz="2200" dirty="0" smtClean="0"/>
              <a:t>Science </a:t>
            </a:r>
            <a:r>
              <a:rPr lang="en-US" sz="2200" dirty="0"/>
              <a:t>and </a:t>
            </a:r>
            <a:r>
              <a:rPr lang="en-US" altLang="zh-CN" sz="300" dirty="0" smtClean="0">
                <a:solidFill>
                  <a:schemeClr val="bg1"/>
                </a:solidFill>
              </a:rPr>
              <a:t>1</a:t>
            </a:r>
            <a:r>
              <a:rPr lang="en-US" sz="2200" dirty="0" smtClean="0"/>
              <a:t>Technology </a:t>
            </a:r>
            <a:r>
              <a:rPr lang="en-US" sz="2200" dirty="0"/>
              <a:t>of China</a:t>
            </a:r>
            <a:r>
              <a:rPr lang="en-US" altLang="zh-CN" sz="2200" dirty="0"/>
              <a:t>, China</a:t>
            </a:r>
            <a:r>
              <a:rPr lang="en-US" sz="2200" dirty="0"/>
              <a:t>)</a:t>
            </a:r>
          </a:p>
          <a:p>
            <a:pPr lvl="1" eaLnBrk="1" hangingPunct="1">
              <a:buClr>
                <a:srgbClr val="003366"/>
              </a:buClr>
            </a:pPr>
            <a:r>
              <a:rPr lang="en-US" sz="2200" dirty="0"/>
              <a:t>Research assistant since Fall, 2017</a:t>
            </a:r>
          </a:p>
          <a:p>
            <a:pPr lvl="1" eaLnBrk="1" hangingPunct="1"/>
            <a:r>
              <a:rPr lang="en-US" sz="2200" dirty="0"/>
              <a:t>PhD Research Area</a:t>
            </a:r>
          </a:p>
          <a:p>
            <a:pPr lvl="2" eaLnBrk="1" hangingPunct="1"/>
            <a:r>
              <a:rPr lang="en-US" sz="1900" dirty="0"/>
              <a:t>Power Systems Transient Stability Analysis</a:t>
            </a:r>
          </a:p>
          <a:p>
            <a:pPr lvl="2" eaLnBrk="1" hangingPunct="1"/>
            <a:r>
              <a:rPr lang="en-US" sz="1900" dirty="0"/>
              <a:t>Power Systems Protection</a:t>
            </a:r>
            <a:r>
              <a:rPr lang="en-US" sz="1800" dirty="0"/>
              <a:t>		</a:t>
            </a:r>
          </a:p>
          <a:p>
            <a:pPr lvl="1" eaLnBrk="1" hangingPunct="1"/>
            <a:r>
              <a:rPr lang="en-US" sz="2200" dirty="0"/>
              <a:t>Advisor: Prof. Tom Overbye</a:t>
            </a:r>
          </a:p>
          <a:p>
            <a:pPr lvl="1" eaLnBrk="1" hangingPunct="1"/>
            <a:r>
              <a:rPr lang="en-US" sz="2200" dirty="0"/>
              <a:t>Hobbies: Movie, cooking, travelling</a:t>
            </a:r>
          </a:p>
          <a:p>
            <a:pPr lvl="1" eaLnBrk="1" hangingPunct="1"/>
            <a:r>
              <a:rPr lang="en-US" sz="2200" dirty="0"/>
              <a:t>Award: Thomas W. Powell ’62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</a:t>
            </a:r>
            <a:r>
              <a:rPr lang="en-US" sz="2200" dirty="0"/>
              <a:t> Powell  Industries Inc.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Fellowship</a:t>
            </a:r>
            <a:endParaRPr lang="en-US" sz="2200" dirty="0"/>
          </a:p>
          <a:p>
            <a:pPr marL="457200" lvl="1" indent="0" eaLnBrk="1" hangingPunct="1">
              <a:buNone/>
            </a:pPr>
            <a:r>
              <a:rPr lang="en-US" altLang="zh-CN" sz="200" dirty="0">
                <a:solidFill>
                  <a:schemeClr val="bg1"/>
                </a:solidFill>
              </a:rPr>
              <a:t>                          </a:t>
            </a:r>
            <a:endParaRPr lang="en-US" sz="2200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E5DF3F-19A4-45E7-ADBC-048B1EC6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41815" y="892390"/>
            <a:ext cx="2834640" cy="2878667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6118890" y="374338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1E0000"/>
                </a:solidFill>
              </a:rPr>
              <a:t>Cancun, Mexico, 2018</a:t>
            </a:r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2C98370-BACE-489B-BFC6-72B3276FB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839" y="4179907"/>
            <a:ext cx="3487630" cy="1852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99EEF93-FC5E-4CF0-A95A-0F6410D57810}"/>
              </a:ext>
            </a:extLst>
          </p:cNvPr>
          <p:cNvSpPr txBox="1"/>
          <p:nvPr/>
        </p:nvSpPr>
        <p:spPr>
          <a:xfrm>
            <a:off x="5019758" y="6032710"/>
            <a:ext cx="386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E0000"/>
                </a:solidFill>
              </a:rPr>
              <a:t>The control room at the A&amp;M Center for Infrastructure Renewal (CIR)</a:t>
            </a:r>
            <a:endParaRPr lang="en-US" sz="1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Grid Control Room at CIR</a:t>
            </a:r>
            <a:endParaRPr lang="en-US" dirty="0"/>
          </a:p>
        </p:txBody>
      </p:sp>
      <p:pic>
        <p:nvPicPr>
          <p:cNvPr id="40962" name="Picture 2" descr="Image may contain: people sitting, screen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253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3258</TotalTime>
  <Words>1063</Words>
  <Application>Microsoft Office PowerPoint</Application>
  <PresentationFormat>On-screen Show (4:3)</PresentationFormat>
  <Paragraphs>180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Capsules</vt:lpstr>
      <vt:lpstr>Equation</vt:lpstr>
      <vt:lpstr>Worksheet</vt:lpstr>
      <vt:lpstr>ECEN 615 Methods of Electric Power  Systems Analysis</vt:lpstr>
      <vt:lpstr>Syllabus</vt:lpstr>
      <vt:lpstr>Course Topics</vt:lpstr>
      <vt:lpstr>Announcements</vt:lpstr>
      <vt:lpstr>About Me: Professional</vt:lpstr>
      <vt:lpstr>About Me: TAMU Research Group  Spring and Summer 2019</vt:lpstr>
      <vt:lpstr>About Me: Nonprofessional</vt:lpstr>
      <vt:lpstr>About TA Yijing Liu</vt:lpstr>
      <vt:lpstr>Electric Grid Control Room at CIR</vt:lpstr>
      <vt:lpstr>TAMU ECE Energy and Power Group Picnic: September 27, 2019</vt:lpstr>
      <vt:lpstr>ECEN 615 Motivation: A Vision for a Long-Term Sustainable Electric Future</vt:lpstr>
      <vt:lpstr>Power System Examples</vt:lpstr>
      <vt:lpstr>North America Interconnections</vt:lpstr>
      <vt:lpstr>Electric Interconnections in Texas</vt:lpstr>
      <vt:lpstr>Electric Systems in Energy Context</vt:lpstr>
      <vt:lpstr>Looking at the 2018 Energy Pie: Where the USA Got Its Energy</vt:lpstr>
      <vt:lpstr>US Historical Energy Usage</vt:lpstr>
      <vt:lpstr>Renewable Energy Consumption</vt:lpstr>
      <vt:lpstr>US Electricity Generation</vt:lpstr>
      <vt:lpstr>US Generator Capacity Additions</vt:lpstr>
      <vt:lpstr>New Generation March 2019 to Feb 2020</vt:lpstr>
      <vt:lpstr>Growth in US Wind Power Capacity</vt:lpstr>
      <vt:lpstr>Wind Capacity Installations by State</vt:lpstr>
      <vt:lpstr>The World: Energy Consumption by Source</vt:lpstr>
      <vt:lpstr>Energy Economics</vt:lpstr>
      <vt:lpstr>Estimated Energy Costs for New Generation </vt:lpstr>
      <vt:lpstr>Natural Gas Prices 1997 to 2018</vt:lpstr>
      <vt:lpstr>Coal Prices had Fallen But Are Now Back to Values from Five Years Ago</vt:lpstr>
      <vt:lpstr>Solar PV Prices</vt:lpstr>
      <vt:lpstr>Average Cost of Solar Systems, 2019</vt:lpstr>
      <vt:lpstr>Brief History of Electric Power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330</cp:revision>
  <cp:lastPrinted>2011-08-22T16:49:24Z</cp:lastPrinted>
  <dcterms:created xsi:type="dcterms:W3CDTF">2000-05-11T14:27:08Z</dcterms:created>
  <dcterms:modified xsi:type="dcterms:W3CDTF">2019-08-27T21:11:31Z</dcterms:modified>
</cp:coreProperties>
</file>