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258" r:id="rId2"/>
    <p:sldId id="320" r:id="rId3"/>
    <p:sldId id="519" r:id="rId4"/>
    <p:sldId id="520" r:id="rId5"/>
    <p:sldId id="521" r:id="rId6"/>
    <p:sldId id="522" r:id="rId7"/>
    <p:sldId id="546" r:id="rId8"/>
    <p:sldId id="547" r:id="rId9"/>
    <p:sldId id="548" r:id="rId10"/>
    <p:sldId id="551" r:id="rId11"/>
    <p:sldId id="552" r:id="rId12"/>
    <p:sldId id="553" r:id="rId13"/>
    <p:sldId id="554" r:id="rId14"/>
    <p:sldId id="555" r:id="rId15"/>
    <p:sldId id="556" r:id="rId16"/>
    <p:sldId id="557" r:id="rId17"/>
    <p:sldId id="558" r:id="rId18"/>
    <p:sldId id="559" r:id="rId19"/>
    <p:sldId id="560" r:id="rId20"/>
    <p:sldId id="561" r:id="rId21"/>
    <p:sldId id="562" r:id="rId22"/>
    <p:sldId id="563" r:id="rId23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000"/>
    <a:srgbClr val="FFE6E6"/>
    <a:srgbClr val="500000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812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173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921" y="0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446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921" y="8894446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7" tIns="46968" rIns="93937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7224"/>
            <a:ext cx="5662925" cy="4212908"/>
          </a:xfrm>
          <a:prstGeom prst="rect">
            <a:avLst/>
          </a:prstGeom>
        </p:spPr>
        <p:txBody>
          <a:bodyPr vert="horz" lIns="93937" tIns="46968" rIns="93937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647" indent="-284864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457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5239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1022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805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2587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8370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4153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036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5791200"/>
            <a:ext cx="3200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00100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98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560" y="128016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771D29-00F1-4FF4-AC40-83C9E85FF2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1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762000" y="1143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1" y="838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 userDrawn="1"/>
        </p:nvSpPr>
        <p:spPr>
          <a:xfrm>
            <a:off x="7086600" y="6327648"/>
            <a:ext cx="190195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6A5241-12CB-C64D-AE38-6540AC6C648E}" type="slidenum">
              <a:rPr lang="en-US" sz="2000" baseline="0" smtClean="0">
                <a:solidFill>
                  <a:srgbClr val="1E0000"/>
                </a:solidFill>
              </a:rPr>
              <a:pPr/>
              <a:t>‹#›</a:t>
            </a:fld>
            <a:endParaRPr lang="en-US" sz="2000" baseline="0" dirty="0">
              <a:solidFill>
                <a:srgbClr val="1E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  <p:sldLayoutId id="214748373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verbye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ECEN 615</a:t>
            </a:r>
            <a:br>
              <a:rPr lang="en-US" altLang="en-US" dirty="0"/>
            </a:br>
            <a:r>
              <a:rPr lang="en-US" altLang="en-US" dirty="0"/>
              <a:t>Methods of Electric Power </a:t>
            </a:r>
            <a:br>
              <a:rPr lang="en-US" altLang="en-US" dirty="0"/>
            </a:br>
            <a:r>
              <a:rPr lang="en-US" altLang="en-US" dirty="0"/>
              <a:t>Systems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kern="0" dirty="0">
                <a:solidFill>
                  <a:srgbClr val="1E0000"/>
                </a:solidFill>
                <a:latin typeface="Arial" panose="020B0604020202020204" pitchFamily="34" charset="0"/>
                <a:cs typeface="Arial" pitchFamily="34" charset="0"/>
              </a:rPr>
              <a:t>Lecture 10: </a:t>
            </a:r>
            <a:r>
              <a:rPr lang="en-US" sz="32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Sparse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/>
              <a:t>Prof. Tom Overbye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overbye@tamu.edu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280160"/>
            <a:ext cx="8622791" cy="3733800"/>
          </a:xfrm>
        </p:spPr>
        <p:txBody>
          <a:bodyPr/>
          <a:lstStyle/>
          <a:p>
            <a:r>
              <a:rPr lang="en-US" dirty="0"/>
              <a:t>The Tinney Scheme 2 usually combines adding the fills with the ordering in order to update the valence on-the-fly as the fills are added</a:t>
            </a:r>
          </a:p>
          <a:p>
            <a:r>
              <a:rPr lang="en-US" dirty="0"/>
              <a:t>As before the nodes are chosen based on their valence, but now the valence is the actual valence they have with the added lines (fills)</a:t>
            </a:r>
          </a:p>
          <a:p>
            <a:pPr lvl="1"/>
            <a:r>
              <a:rPr lang="en-US" dirty="0"/>
              <a:t>This is also known as the Minimum Degree Algorithm (MDA)</a:t>
            </a:r>
          </a:p>
          <a:p>
            <a:pPr lvl="1"/>
            <a:r>
              <a:rPr lang="en-US" dirty="0"/>
              <a:t>Ties are again broken using the lowest node number</a:t>
            </a:r>
          </a:p>
          <a:p>
            <a:r>
              <a:rPr lang="en-US" dirty="0"/>
              <a:t>This method is quite effective for power systems, and is highly recommended; however it is certainly not guaranteed to result in the fewest fills (i.e. not optimal)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4F91E2-D332-4389-9F0F-F8E1CDA606A5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3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2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/>
              <a:t>Consider the previous network: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Nodes 1,2,3 are chosen as before.  But once these nodes are eliminated the valence of 4 is 1, so it is chosen next.  Then 5 (with a new valence of 2 tied with 7), followed by 6 (new valence of 2), 7 then 8.  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55749" y="2078034"/>
            <a:ext cx="3960813" cy="1881186"/>
            <a:chOff x="758" y="2265"/>
            <a:chExt cx="2495" cy="118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1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2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3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4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1E0000"/>
                  </a:solidFill>
                </a:rPr>
                <a:t>5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6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7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8</a:t>
              </a:r>
            </a:p>
          </p:txBody>
        </p:sp>
      </p:grp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36A6631-C42B-43F2-B78D-931C8E620D89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6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show how to code Tinney 2 for an n by n sparse matrix </a:t>
            </a:r>
            <a:r>
              <a:rPr lang="en-US" b="1" dirty="0"/>
              <a:t>A</a:t>
            </a:r>
          </a:p>
          <a:p>
            <a:r>
              <a:rPr lang="en-US" dirty="0"/>
              <a:t>First we setup linked lists grouping all the nodes by their original valence</a:t>
            </a:r>
          </a:p>
          <a:p>
            <a:r>
              <a:rPr lang="en-US" dirty="0" err="1"/>
              <a:t>vcHead</a:t>
            </a:r>
            <a:r>
              <a:rPr lang="en-US" dirty="0"/>
              <a:t> is a pointer vector [0..mvValence] </a:t>
            </a:r>
          </a:p>
          <a:p>
            <a:pPr lvl="1"/>
            <a:r>
              <a:rPr lang="en-US" dirty="0"/>
              <a:t>If a node has no connections its incidence is 0</a:t>
            </a:r>
          </a:p>
          <a:p>
            <a:pPr lvl="1"/>
            <a:r>
              <a:rPr lang="en-US" dirty="0"/>
              <a:t>Theoretically </a:t>
            </a:r>
            <a:r>
              <a:rPr lang="en-US" dirty="0" err="1"/>
              <a:t>mvValence</a:t>
            </a:r>
            <a:r>
              <a:rPr lang="en-US" dirty="0"/>
              <a:t> should be n-1, but in practice a much smaller number can be used, putting nodes with valence values above this into the </a:t>
            </a:r>
            <a:r>
              <a:rPr lang="en-US" dirty="0" err="1"/>
              <a:t>vcHead</a:t>
            </a:r>
            <a:r>
              <a:rPr lang="en-US" dirty="0"/>
              <a:t>[</a:t>
            </a:r>
            <a:r>
              <a:rPr lang="en-US" dirty="0" err="1"/>
              <a:t>mvValence</a:t>
            </a:r>
            <a:r>
              <a:rPr lang="en-US" dirty="0"/>
              <a:t>] is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C680492-6B71-4021-8D15-9661EA2BE3DC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8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a </a:t>
            </a:r>
            <a:r>
              <a:rPr lang="en-US" dirty="0" err="1"/>
              <a:t>boolean</a:t>
            </a:r>
            <a:r>
              <a:rPr lang="en-US" dirty="0"/>
              <a:t> vectors </a:t>
            </a:r>
            <a:r>
              <a:rPr lang="en-US" dirty="0" err="1"/>
              <a:t>chosenNode</a:t>
            </a:r>
            <a:r>
              <a:rPr lang="en-US" dirty="0"/>
              <a:t>[1..n] to indicate which nodes are chosen and BSWR[1..n] as a sparse working row; initialize both to all false</a:t>
            </a:r>
          </a:p>
          <a:p>
            <a:r>
              <a:rPr lang="en-US" dirty="0"/>
              <a:t>Setup an integer vector </a:t>
            </a:r>
            <a:r>
              <a:rPr lang="en-US" dirty="0" err="1"/>
              <a:t>rowPerm</a:t>
            </a:r>
            <a:r>
              <a:rPr lang="en-US" dirty="0"/>
              <a:t>[1..n] to hold the permuted rows; initialize to all zeros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:= 1 to n Do Begin</a:t>
            </a:r>
          </a:p>
          <a:p>
            <a:pPr lvl="1"/>
            <a:r>
              <a:rPr lang="en-US" dirty="0"/>
              <a:t>Choose node from valence data structure with the lowest current valence; let this be node k</a:t>
            </a:r>
          </a:p>
          <a:p>
            <a:pPr lvl="2"/>
            <a:r>
              <a:rPr lang="en-US" dirty="0"/>
              <a:t>Go through </a:t>
            </a:r>
            <a:r>
              <a:rPr lang="en-US" dirty="0" err="1"/>
              <a:t>vcHead</a:t>
            </a:r>
            <a:r>
              <a:rPr lang="en-US" dirty="0"/>
              <a:t> from </a:t>
            </a:r>
            <a:r>
              <a:rPr lang="en-US" dirty="0" err="1"/>
              <a:t>lastchosen</a:t>
            </a:r>
            <a:r>
              <a:rPr lang="en-US" dirty="0"/>
              <a:t> level (last chosen level may need to be reduced by one during the following elimination process;</a:t>
            </a:r>
          </a:p>
          <a:p>
            <a:pPr lvl="1"/>
            <a:r>
              <a:rPr lang="en-US" dirty="0"/>
              <a:t>Set 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k; set </a:t>
            </a:r>
            <a:r>
              <a:rPr lang="en-US" dirty="0" err="1"/>
              <a:t>chosenNode</a:t>
            </a:r>
            <a:r>
              <a:rPr lang="en-US" dirty="0"/>
              <a:t>[k] = true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AF39A7-886D-40D8-9EA9-322B2E976950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23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4114800"/>
          </a:xfrm>
        </p:spPr>
        <p:txBody>
          <a:bodyPr/>
          <a:lstStyle/>
          <a:p>
            <a:pPr lvl="1"/>
            <a:r>
              <a:rPr lang="en-US" dirty="0"/>
              <a:t>Modify sparse matrix </a:t>
            </a:r>
            <a:r>
              <a:rPr lang="en-US" b="1" dirty="0"/>
              <a:t>A</a:t>
            </a:r>
            <a:r>
              <a:rPr lang="en-US" dirty="0"/>
              <a:t> to add fills between all of k’s adjacent nodes provided 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/>
              <a:t>a branch doesn’t already exist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/>
              <a:t>both nodes have not already been chosen (their </a:t>
            </a:r>
            <a:r>
              <a:rPr lang="en-US" dirty="0" err="1"/>
              <a:t>chosenNode</a:t>
            </a:r>
            <a:r>
              <a:rPr lang="en-US" dirty="0"/>
              <a:t> entries are false)</a:t>
            </a:r>
          </a:p>
          <a:p>
            <a:pPr marL="1314450" lvl="2" indent="-457200"/>
            <a:r>
              <a:rPr lang="en-US" dirty="0"/>
              <a:t>These fills are added by going through each element in row k; for each element set the BSWR elements to true for the incident nodes; add fills if a connection does not already exist (this requires adding two new elements to 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marL="914400" lvl="1" indent="-457200"/>
            <a:r>
              <a:rPr lang="en-US" dirty="0"/>
              <a:t>Again go through row k updating the valence data structure for those nodes that have not yet been chosen</a:t>
            </a:r>
          </a:p>
          <a:p>
            <a:pPr marL="1314450" lvl="2" indent="-457200"/>
            <a:r>
              <a:rPr lang="en-US" dirty="0"/>
              <a:t>These values can either increase or go down by one (because of the elimination of node k)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CE7148-9FD7-43D4-A08E-83C9D3BEC40D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4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/>
              <a:t>This continues through all the nodes; free all vectors except for </a:t>
            </a:r>
            <a:r>
              <a:rPr lang="en-US" dirty="0" err="1"/>
              <a:t>rowPerm</a:t>
            </a:r>
            <a:r>
              <a:rPr lang="en-US" dirty="0"/>
              <a:t> </a:t>
            </a:r>
          </a:p>
          <a:p>
            <a:r>
              <a:rPr lang="en-US" dirty="0"/>
              <a:t>At this point in the algorithm the </a:t>
            </a:r>
            <a:r>
              <a:rPr lang="en-US" dirty="0" err="1"/>
              <a:t>rowPerm</a:t>
            </a:r>
            <a:r>
              <a:rPr lang="en-US" dirty="0"/>
              <a:t> vector contains the new ordering and matrix </a:t>
            </a:r>
            <a:r>
              <a:rPr lang="en-US" b="1" dirty="0"/>
              <a:t>A</a:t>
            </a:r>
            <a:r>
              <a:rPr lang="en-US" dirty="0"/>
              <a:t> has been modified so that all the fills have been added</a:t>
            </a:r>
          </a:p>
          <a:p>
            <a:pPr lvl="1"/>
            <a:r>
              <a:rPr lang="en-US" dirty="0"/>
              <a:t>The order of the rows in </a:t>
            </a:r>
            <a:r>
              <a:rPr lang="en-US" b="1" dirty="0"/>
              <a:t>A</a:t>
            </a:r>
            <a:r>
              <a:rPr lang="en-US" dirty="0"/>
              <a:t> has not been changed, and its columns are no longer sorted 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50649CD-DB7F-43E4-B65A-7448E906D978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10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3733800"/>
          </a:xfrm>
        </p:spPr>
        <p:txBody>
          <a:bodyPr/>
          <a:lstStyle/>
          <a:p>
            <a:r>
              <a:rPr lang="en-US" dirty="0"/>
              <a:t>Sort the rows of </a:t>
            </a:r>
            <a:r>
              <a:rPr lang="en-US" b="1" dirty="0"/>
              <a:t>A</a:t>
            </a:r>
            <a:r>
              <a:rPr lang="en-US" dirty="0"/>
              <a:t> to match the order in </a:t>
            </a:r>
            <a:r>
              <a:rPr lang="en-US" dirty="0" err="1"/>
              <a:t>rowPerm</a:t>
            </a:r>
            <a:endParaRPr lang="en-US" dirty="0"/>
          </a:p>
          <a:p>
            <a:pPr lvl="1"/>
            <a:r>
              <a:rPr lang="en-US" dirty="0"/>
              <a:t>Surprising sorting </a:t>
            </a:r>
            <a:r>
              <a:rPr lang="en-US" b="1" dirty="0"/>
              <a:t>A</a:t>
            </a:r>
            <a:r>
              <a:rPr lang="en-US" dirty="0"/>
              <a:t> is of computational order equal to the number of elements in </a:t>
            </a:r>
            <a:r>
              <a:rPr lang="en-US" b="1" dirty="0"/>
              <a:t>A</a:t>
            </a:r>
            <a:endParaRPr lang="en-US" dirty="0"/>
          </a:p>
          <a:p>
            <a:pPr lvl="2"/>
            <a:r>
              <a:rPr lang="en-US" dirty="0"/>
              <a:t>Go through </a:t>
            </a:r>
            <a:r>
              <a:rPr lang="en-US" b="1" dirty="0"/>
              <a:t>A</a:t>
            </a:r>
            <a:r>
              <a:rPr lang="en-US" dirty="0"/>
              <a:t> putting its elements into column linked lists; these columns will be ordered by row</a:t>
            </a:r>
          </a:p>
          <a:p>
            <a:pPr lvl="2"/>
            <a:r>
              <a:rPr lang="en-US" dirty="0"/>
              <a:t>Then through the columns linked lists in reverse order given by </a:t>
            </a:r>
            <a:r>
              <a:rPr lang="en-US" dirty="0" err="1"/>
              <a:t>rowPerm</a:t>
            </a:r>
            <a:endParaRPr lang="en-US" dirty="0"/>
          </a:p>
          <a:p>
            <a:pPr lvl="3"/>
            <a:r>
              <a:rPr lang="en-US" dirty="0"/>
              <a:t>That is For </a:t>
            </a:r>
            <a:r>
              <a:rPr lang="en-US" dirty="0" err="1"/>
              <a:t>i</a:t>
            </a:r>
            <a:r>
              <a:rPr lang="en-US" dirty="0"/>
              <a:t> := n </a:t>
            </a:r>
            <a:r>
              <a:rPr lang="en-US" dirty="0" err="1"/>
              <a:t>downto</a:t>
            </a:r>
            <a:r>
              <a:rPr lang="en-US" dirty="0"/>
              <a:t> 1 Do Begin</a:t>
            </a:r>
            <a:br>
              <a:rPr lang="en-US" dirty="0"/>
            </a:br>
            <a:r>
              <a:rPr lang="en-US" dirty="0"/>
              <a:t>  p1 := </a:t>
            </a:r>
            <a:r>
              <a:rPr lang="en-US" dirty="0" err="1"/>
              <a:t>TSparmatLL</a:t>
            </a:r>
            <a:r>
              <a:rPr lang="en-US" dirty="0"/>
              <a:t>(</a:t>
            </a:r>
            <a:r>
              <a:rPr lang="en-US" dirty="0" err="1"/>
              <a:t>colHead</a:t>
            </a:r>
            <a:r>
              <a:rPr lang="en-US" dirty="0"/>
              <a:t>[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]).Head;</a:t>
            </a:r>
            <a:br>
              <a:rPr lang="en-US" dirty="0"/>
            </a:br>
            <a:r>
              <a:rPr lang="en-US" dirty="0"/>
              <a:t>  ….</a:t>
            </a:r>
          </a:p>
          <a:p>
            <a:r>
              <a:rPr lang="en-US" dirty="0"/>
              <a:t>That’s it – the matrix </a:t>
            </a:r>
            <a:r>
              <a:rPr lang="en-US" b="1" dirty="0"/>
              <a:t>A</a:t>
            </a:r>
            <a:r>
              <a:rPr lang="en-US" dirty="0"/>
              <a:t> is now readying for factoring</a:t>
            </a:r>
          </a:p>
          <a:p>
            <a:r>
              <a:rPr lang="en-US" dirty="0"/>
              <a:t>Pivoting may be required, but usually isn’t needed in the power flow  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A899D8E-FA2F-4984-9339-FE548F4E9CAC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51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 Values for </a:t>
            </a:r>
            <a:r>
              <a:rPr lang="en-US" dirty="0" err="1"/>
              <a:t>Tinney</a:t>
            </a:r>
            <a:r>
              <a:rPr lang="en-US" dirty="0"/>
              <a:t>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82991"/>
              </p:ext>
            </p:extLst>
          </p:nvPr>
        </p:nvGraphicFramePr>
        <p:xfrm>
          <a:off x="1219200" y="1397000"/>
          <a:ext cx="6781800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11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buses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Nonzeros</a:t>
                      </a:r>
                      <a:r>
                        <a:rPr lang="en-US" baseline="0" dirty="0"/>
                        <a:t> before fills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Fills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  <a:r>
                        <a:rPr lang="en-US" dirty="0" err="1"/>
                        <a:t>nonzeros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nonzeros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72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135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9.86%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478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168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4.64%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18,190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64,948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31,478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96,426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0.029%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62,605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228,513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201,546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430,059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0.011%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2AF54F-652C-4007-8523-FF11F7449324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4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Tinney</a:t>
            </a:r>
            <a:r>
              <a:rPr lang="en-US" dirty="0"/>
              <a:t> Scheme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3733800"/>
          </a:xfrm>
        </p:spPr>
        <p:txBody>
          <a:bodyPr/>
          <a:lstStyle/>
          <a:p>
            <a:r>
              <a:rPr lang="en-US" dirty="0"/>
              <a:t>“Number the rows so that at each step of the process the next row to be operated upon is the one that will introduce the fewest new nonzero terms.” </a:t>
            </a:r>
          </a:p>
          <a:p>
            <a:r>
              <a:rPr lang="en-US" dirty="0"/>
              <a:t>“If more than one row meets this criterion, select any one. This involves a trial simulation of every feasible alternative of the elimination process at each step. Input information is the same as for scheme 2).”</a:t>
            </a:r>
          </a:p>
          <a:p>
            <a:r>
              <a:rPr lang="en-US" dirty="0" err="1"/>
              <a:t>Tinney</a:t>
            </a:r>
            <a:r>
              <a:rPr lang="en-US" dirty="0"/>
              <a:t> 3 takes more computation and in general does not give fewer fills than the quicker </a:t>
            </a:r>
            <a:r>
              <a:rPr lang="en-US" dirty="0" err="1"/>
              <a:t>Tinney</a:t>
            </a:r>
            <a:r>
              <a:rPr lang="en-US" dirty="0"/>
              <a:t> 2</a:t>
            </a:r>
          </a:p>
          <a:p>
            <a:r>
              <a:rPr lang="en-US" dirty="0"/>
              <a:t>Tinney got  into the NAE in 1998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172200"/>
            <a:ext cx="745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1E0000"/>
                </a:solidFill>
              </a:rPr>
              <a:t>These are direct quotes from the </a:t>
            </a:r>
            <a:r>
              <a:rPr lang="en-US" sz="1800" dirty="0" err="1">
                <a:solidFill>
                  <a:srgbClr val="1E0000"/>
                </a:solidFill>
              </a:rPr>
              <a:t>Tinney</a:t>
            </a:r>
            <a:r>
              <a:rPr lang="en-US" sz="1800" dirty="0">
                <a:solidFill>
                  <a:srgbClr val="1E0000"/>
                </a:solidFill>
              </a:rPr>
              <a:t>-Walker 1967 IEEE Proceedings Paper</a:t>
            </a:r>
          </a:p>
        </p:txBody>
      </p:sp>
    </p:spTree>
    <p:extLst>
      <p:ext uri="{BB962C8B-B14F-4D97-AF65-F5344CB8AC3E}">
        <p14:creationId xmlns:p14="http://schemas.microsoft.com/office/powerpoint/2010/main" val="2665421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Forward Substitution with  a Permutation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8920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Pass in </a:t>
            </a:r>
            <a:r>
              <a:rPr lang="en-US" b="1" dirty="0"/>
              <a:t>b</a:t>
            </a:r>
            <a:r>
              <a:rPr lang="en-US" dirty="0"/>
              <a:t> in </a:t>
            </a:r>
            <a:r>
              <a:rPr lang="en-US" dirty="0" err="1"/>
              <a:t>bvector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:= 1 to n 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660033"/>
                </a:solidFill>
              </a:rPr>
              <a:t>   k = </a:t>
            </a:r>
            <a:r>
              <a:rPr lang="en-US" sz="2400" dirty="0" err="1">
                <a:solidFill>
                  <a:srgbClr val="660033"/>
                </a:solidFill>
              </a:rPr>
              <a:t>rowPerm</a:t>
            </a:r>
            <a:r>
              <a:rPr lang="en-US" sz="2400" dirty="0">
                <a:solidFill>
                  <a:srgbClr val="660033"/>
                </a:solidFill>
              </a:rPr>
              <a:t>[</a:t>
            </a:r>
            <a:r>
              <a:rPr lang="en-US" sz="2400" dirty="0" err="1">
                <a:solidFill>
                  <a:srgbClr val="660033"/>
                </a:solidFill>
              </a:rPr>
              <a:t>i</a:t>
            </a:r>
            <a:r>
              <a:rPr lang="en-US" sz="2400" dirty="0">
                <a:solidFill>
                  <a:srgbClr val="660033"/>
                </a:solidFill>
              </a:rPr>
              <a:t>];  // this is the only change, except using k</a:t>
            </a:r>
          </a:p>
          <a:p>
            <a:pPr marL="0" indent="0">
              <a:buNone/>
            </a:pPr>
            <a:r>
              <a:rPr lang="en-US" sz="2400" dirty="0"/>
              <a:t>   p1 := </a:t>
            </a:r>
            <a:r>
              <a:rPr lang="en-US" sz="2400" dirty="0" err="1"/>
              <a:t>rowHead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];  // </a:t>
            </a:r>
            <a:r>
              <a:rPr lang="en-US" sz="2400" dirty="0">
                <a:solidFill>
                  <a:srgbClr val="660033"/>
                </a:solidFill>
              </a:rPr>
              <a:t>the row needs to be ordered correctly!</a:t>
            </a:r>
          </a:p>
          <a:p>
            <a:pPr marL="0" indent="0">
              <a:buNone/>
            </a:pPr>
            <a:r>
              <a:rPr lang="en-US" sz="2400" dirty="0"/>
              <a:t>   While p1 &lt;&gt; </a:t>
            </a:r>
            <a:r>
              <a:rPr lang="en-US" sz="2400" dirty="0" err="1"/>
              <a:t>rowDiag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Do Begin 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=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– p1.value*</a:t>
            </a:r>
            <a:r>
              <a:rPr lang="en-US" sz="2400" dirty="0" err="1"/>
              <a:t>bvector</a:t>
            </a:r>
            <a:r>
              <a:rPr lang="en-US" sz="2400" dirty="0"/>
              <a:t>[p1.col];</a:t>
            </a:r>
          </a:p>
          <a:p>
            <a:pPr marL="0" indent="0">
              <a:buNone/>
            </a:pPr>
            <a:r>
              <a:rPr lang="en-US" sz="2400" dirty="0"/>
              <a:t>      p1 := p1.next;</a:t>
            </a:r>
          </a:p>
          <a:p>
            <a:pPr marL="0" indent="0">
              <a:buNone/>
            </a:pPr>
            <a:r>
              <a:rPr lang="en-US" sz="2400" dirty="0"/>
              <a:t>    End;</a:t>
            </a:r>
          </a:p>
          <a:p>
            <a:pPr marL="0" indent="0">
              <a:buNone/>
            </a:pPr>
            <a:r>
              <a:rPr lang="en-US" sz="2400" dirty="0"/>
              <a:t>  End;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C2BB0CD-0249-4CFE-9EE1-8956AF9E1FF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2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7 from the book</a:t>
            </a:r>
          </a:p>
          <a:p>
            <a:r>
              <a:rPr lang="en-US" dirty="0"/>
              <a:t>Homework 2 is due today</a:t>
            </a:r>
          </a:p>
          <a:p>
            <a:r>
              <a:rPr lang="en-US" dirty="0"/>
              <a:t>Homework 3 should be done before the exam put does not need to be turned in</a:t>
            </a:r>
          </a:p>
          <a:p>
            <a:r>
              <a:rPr lang="en-US" dirty="0"/>
              <a:t>First exam is Tuesday October 8 in class; closed book, closed notes.  One 8.5 by 11 inch note sheet and calculators allowed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0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Backward Substitution with Permutation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39724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Pass in </a:t>
            </a:r>
            <a:r>
              <a:rPr lang="en-US" sz="2400" b="1" dirty="0"/>
              <a:t>b</a:t>
            </a:r>
            <a:r>
              <a:rPr lang="en-US" sz="2400" dirty="0"/>
              <a:t> in </a:t>
            </a:r>
            <a:r>
              <a:rPr lang="en-US" sz="2400" dirty="0" err="1"/>
              <a:t>bvector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:= n </a:t>
            </a:r>
            <a:r>
              <a:rPr lang="en-US" sz="2400" dirty="0" err="1"/>
              <a:t>downto</a:t>
            </a:r>
            <a:r>
              <a:rPr lang="en-US" sz="2400" dirty="0"/>
              <a:t> 1 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660033"/>
                </a:solidFill>
              </a:rPr>
              <a:t>k = </a:t>
            </a:r>
            <a:r>
              <a:rPr lang="en-US" sz="2400" dirty="0" err="1">
                <a:solidFill>
                  <a:srgbClr val="660033"/>
                </a:solidFill>
              </a:rPr>
              <a:t>rowPerm</a:t>
            </a:r>
            <a:r>
              <a:rPr lang="en-US" sz="2400" dirty="0">
                <a:solidFill>
                  <a:srgbClr val="660033"/>
                </a:solidFill>
              </a:rPr>
              <a:t>[</a:t>
            </a:r>
            <a:r>
              <a:rPr lang="en-US" sz="2400" dirty="0" err="1">
                <a:solidFill>
                  <a:srgbClr val="660033"/>
                </a:solidFill>
              </a:rPr>
              <a:t>i</a:t>
            </a:r>
            <a:r>
              <a:rPr lang="en-US" sz="2400" dirty="0">
                <a:solidFill>
                  <a:srgbClr val="660033"/>
                </a:solidFill>
              </a:rPr>
              <a:t>];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/>
              <a:t>p1 := </a:t>
            </a:r>
            <a:r>
              <a:rPr lang="en-US" sz="2400" dirty="0" err="1"/>
              <a:t>rowDiag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].next;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While p1 &lt;&gt; nil Do Begin 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=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– p1.value*</a:t>
            </a:r>
            <a:r>
              <a:rPr lang="en-US" sz="2400" dirty="0" err="1"/>
              <a:t>bvector</a:t>
            </a:r>
            <a:r>
              <a:rPr lang="en-US" sz="2400" dirty="0"/>
              <a:t>[p1.col];</a:t>
            </a:r>
          </a:p>
          <a:p>
            <a:pPr marL="0" indent="0">
              <a:buNone/>
            </a:pPr>
            <a:r>
              <a:rPr lang="en-US" sz="2400" dirty="0"/>
              <a:t>      p1 := p1.next;</a:t>
            </a:r>
          </a:p>
          <a:p>
            <a:pPr marL="0" indent="0">
              <a:buNone/>
            </a:pPr>
            <a:r>
              <a:rPr lang="en-US" sz="2400" dirty="0"/>
              <a:t>    End;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bvector</a:t>
            </a:r>
            <a:r>
              <a:rPr lang="en-US" sz="2400" dirty="0"/>
              <a:t>[k] := </a:t>
            </a:r>
            <a:r>
              <a:rPr lang="en-US" sz="2400" dirty="0" err="1"/>
              <a:t>bvector</a:t>
            </a:r>
            <a:r>
              <a:rPr lang="en-US" sz="2400" dirty="0"/>
              <a:t>[k]/</a:t>
            </a:r>
            <a:r>
              <a:rPr lang="en-US" sz="2400" dirty="0" err="1"/>
              <a:t>rowDiag</a:t>
            </a:r>
            <a:r>
              <a:rPr lang="en-US" sz="2400" dirty="0"/>
              <a:t>[k].value;</a:t>
            </a:r>
          </a:p>
          <a:p>
            <a:pPr marL="0" indent="0">
              <a:buNone/>
            </a:pPr>
            <a:r>
              <a:rPr lang="en-US" sz="2400" dirty="0"/>
              <a:t>  End;</a:t>
            </a:r>
          </a:p>
          <a:p>
            <a:r>
              <a:rPr lang="en-US" dirty="0"/>
              <a:t>Note, numeric problems such as matrix singularity are indicated with </a:t>
            </a:r>
            <a:r>
              <a:rPr lang="en-US" dirty="0" err="1"/>
              <a:t>rowDiag</a:t>
            </a:r>
            <a:r>
              <a:rPr lang="en-US" dirty="0"/>
              <a:t>[k].value being zero!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3B6C49B-C78C-4F31-BD32-DEFD65B4B259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1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Vector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Sparse vector methods are useful for cases in solving </a:t>
            </a:r>
            <a:r>
              <a:rPr lang="en-US" b="1" dirty="0"/>
              <a:t>Ax</a:t>
            </a:r>
            <a:r>
              <a:rPr lang="en-US" dirty="0"/>
              <a:t>=</a:t>
            </a:r>
            <a:r>
              <a:rPr lang="en-US" b="1" dirty="0"/>
              <a:t>b</a:t>
            </a:r>
            <a:r>
              <a:rPr lang="en-US" dirty="0"/>
              <a:t> in which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is sparse</a:t>
            </a:r>
          </a:p>
          <a:p>
            <a:pPr lvl="1"/>
            <a:r>
              <a:rPr lang="en-US" b="1" dirty="0"/>
              <a:t>b</a:t>
            </a:r>
            <a:r>
              <a:rPr lang="en-US" dirty="0"/>
              <a:t> is sparse</a:t>
            </a:r>
          </a:p>
          <a:p>
            <a:pPr lvl="1"/>
            <a:r>
              <a:rPr lang="en-US" dirty="0"/>
              <a:t>only certain elements of </a:t>
            </a:r>
            <a:r>
              <a:rPr lang="en-US" b="1" dirty="0"/>
              <a:t>x</a:t>
            </a:r>
            <a:r>
              <a:rPr lang="en-US" dirty="0"/>
              <a:t> are needed</a:t>
            </a:r>
          </a:p>
          <a:p>
            <a:r>
              <a:rPr lang="en-US" dirty="0"/>
              <a:t>In these right circumstances sparse vector methods can result in extremely fast solutions!</a:t>
            </a:r>
          </a:p>
          <a:p>
            <a:r>
              <a:rPr lang="en-US" dirty="0"/>
              <a:t>A common example is to find selected elements of the inverse of </a:t>
            </a:r>
            <a:r>
              <a:rPr lang="en-US" b="1" dirty="0"/>
              <a:t>A</a:t>
            </a:r>
            <a:r>
              <a:rPr lang="en-US" dirty="0"/>
              <a:t>, such as diagonal elements.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402F10-9A42-4C82-AB49-234D6CA23E33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85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Vector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times multiple solutions with varying </a:t>
            </a:r>
            <a:r>
              <a:rPr lang="en-US" b="1" dirty="0"/>
              <a:t>b</a:t>
            </a:r>
            <a:r>
              <a:rPr lang="en-US" dirty="0"/>
              <a:t> values are required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only needs to be factored once, with its factored form used many times </a:t>
            </a:r>
          </a:p>
          <a:p>
            <a:r>
              <a:rPr lang="en-US" dirty="0"/>
              <a:t>Key reference is </a:t>
            </a:r>
          </a:p>
          <a:p>
            <a:pPr marL="400050" lvl="1" indent="0">
              <a:buNone/>
            </a:pPr>
            <a:r>
              <a:rPr lang="en-US" dirty="0"/>
              <a:t>W.F. </a:t>
            </a:r>
            <a:r>
              <a:rPr lang="en-US" dirty="0" err="1"/>
              <a:t>Tinney</a:t>
            </a:r>
            <a:r>
              <a:rPr lang="en-US" dirty="0"/>
              <a:t>, V. </a:t>
            </a:r>
            <a:r>
              <a:rPr lang="en-US" dirty="0" err="1"/>
              <a:t>Brandwajn</a:t>
            </a:r>
            <a:r>
              <a:rPr lang="en-US" dirty="0"/>
              <a:t>, and S.M. Chan, "Sparse Vector Methods", </a:t>
            </a:r>
            <a:r>
              <a:rPr lang="en-US" i="1" dirty="0">
                <a:latin typeface="Times New Roman" pitchFamily="18" charset="0"/>
              </a:rPr>
              <a:t>IEEE Transactions on Power Apparatus and Systems</a:t>
            </a:r>
            <a:r>
              <a:rPr lang="en-US" dirty="0"/>
              <a:t>, vol. PAS-</a:t>
            </a:r>
            <a:r>
              <a:rPr lang="en-US" dirty="0">
                <a:latin typeface="Times New Roman" pitchFamily="18" charset="0"/>
              </a:rPr>
              <a:t>104</a:t>
            </a:r>
            <a:r>
              <a:rPr lang="en-US" dirty="0"/>
              <a:t>, no. </a:t>
            </a:r>
            <a:r>
              <a:rPr lang="en-US" dirty="0">
                <a:latin typeface="Times New Roman" pitchFamily="18" charset="0"/>
              </a:rPr>
              <a:t>2</a:t>
            </a:r>
            <a:r>
              <a:rPr lang="en-US" dirty="0"/>
              <a:t>, February </a:t>
            </a:r>
            <a:r>
              <a:rPr lang="en-US" dirty="0">
                <a:latin typeface="Times New Roman" pitchFamily="18" charset="0"/>
              </a:rPr>
              <a:t>1985</a:t>
            </a:r>
            <a:r>
              <a:rPr lang="en-US" dirty="0"/>
              <a:t>, pp. </a:t>
            </a:r>
            <a:r>
              <a:rPr lang="en-US" dirty="0">
                <a:latin typeface="Times New Roman" pitchFamily="18" charset="0"/>
              </a:rPr>
              <a:t>295</a:t>
            </a:r>
            <a:r>
              <a:rPr lang="en-US" dirty="0"/>
              <a:t>-</a:t>
            </a:r>
            <a:r>
              <a:rPr lang="en-US" dirty="0">
                <a:latin typeface="Times New Roman" pitchFamily="18" charset="0"/>
              </a:rPr>
              <a:t>300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A290C0-6750-42B4-87A7-0CB8D42643CE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7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28491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</a:rPr>
              <a:t>Example: 7 by 7 Matrix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8244840" cy="276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0000"/>
                </a:solidFill>
                <a:latin typeface="+mn-lt"/>
              </a:rPr>
              <a:t>Consider the 7 x 7 matrix </a:t>
            </a:r>
            <a:r>
              <a:rPr lang="en-US" sz="2800" b="1" dirty="0">
                <a:solidFill>
                  <a:srgbClr val="1E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1E0000"/>
                </a:solidFill>
                <a:latin typeface="+mn-lt"/>
              </a:rPr>
              <a:t> with the zero-nonzero pattern shown in </a:t>
            </a:r>
            <a:r>
              <a:rPr lang="en-US" sz="2800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1E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1E0000"/>
                </a:solidFill>
                <a:latin typeface="+mn-lt"/>
              </a:rPr>
              <a:t>: of the 49 possible elements there are only 31 that are nonzero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0000"/>
                </a:solidFill>
                <a:latin typeface="+mn-lt"/>
              </a:rPr>
              <a:t>If elimination proceeds with the given ordering, all but two of the 18 originally zero entries, will fill in, as seen in </a:t>
            </a:r>
            <a:r>
              <a:rPr lang="en-US" sz="2800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b</a:t>
            </a:r>
            <a:r>
              <a:rPr lang="en-US" sz="2800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560" name="Group 336"/>
          <p:cNvGraphicFramePr>
            <a:graphicFrameLocks noGrp="1"/>
          </p:cNvGraphicFramePr>
          <p:nvPr/>
        </p:nvGraphicFramePr>
        <p:xfrm>
          <a:off x="533400" y="1524000"/>
          <a:ext cx="3733800" cy="365760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2309" name="Text Box 85"/>
          <p:cNvSpPr txBox="1">
            <a:spLocks noChangeArrowheads="1"/>
          </p:cNvSpPr>
          <p:nvPr/>
        </p:nvSpPr>
        <p:spPr bwMode="auto">
          <a:xfrm>
            <a:off x="609600" y="5867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310" name="Text Box 86"/>
          <p:cNvSpPr txBox="1">
            <a:spLocks noChangeArrowheads="1"/>
          </p:cNvSpPr>
          <p:nvPr/>
        </p:nvSpPr>
        <p:spPr bwMode="auto">
          <a:xfrm>
            <a:off x="595982" y="5398698"/>
            <a:ext cx="3581400" cy="914400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-457200">
              <a:spcBef>
                <a:spcPts val="0"/>
              </a:spcBef>
            </a:pPr>
            <a:r>
              <a:rPr lang="en-US" altLang="ko-KR" sz="2400" dirty="0">
                <a:solidFill>
                  <a:srgbClr val="000000"/>
                </a:solidFill>
                <a:ea typeface="Batang" charset="-127"/>
              </a:rPr>
              <a:t>The original zero-nonzero structure</a:t>
            </a: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52601" name="Group 377"/>
          <p:cNvGraphicFramePr>
            <a:graphicFrameLocks noGrp="1"/>
          </p:cNvGraphicFramePr>
          <p:nvPr/>
        </p:nvGraphicFramePr>
        <p:xfrm>
          <a:off x="4876800" y="1524000"/>
          <a:ext cx="3886200" cy="365760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2394" name="Rectangle 170"/>
          <p:cNvSpPr>
            <a:spLocks noChangeArrowheads="1"/>
          </p:cNvSpPr>
          <p:nvPr/>
        </p:nvSpPr>
        <p:spPr bwMode="auto">
          <a:xfrm>
            <a:off x="4937061" y="5451901"/>
            <a:ext cx="3810000" cy="830997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</a:rPr>
              <a:t>he post- elimination  zero nonzero pattern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233" y="1600200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418" y="1346793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82483" y="15665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1875" y="1583539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65060" y="1330132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947125" y="1549871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>
            <a:extLst>
              <a:ext uri="{FF2B5EF4-FFF2-40B4-BE49-F238E27FC236}">
                <a16:creationId xmlns:a16="http://schemas.microsoft.com/office/drawing/2014/main" id="{3490F196-554B-4E5D-A7B8-858567BB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491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</a:rPr>
              <a:t>Example: 7 by 7 Matrix Structure</a:t>
            </a:r>
          </a:p>
        </p:txBody>
      </p:sp>
    </p:spTree>
    <p:extLst>
      <p:ext uri="{BB962C8B-B14F-4D97-AF65-F5344CB8AC3E}">
        <p14:creationId xmlns:p14="http://schemas.microsoft.com/office/powerpoint/2010/main" val="17142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854964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next reorder the rows and the columns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so as to result in the pattern shown in (c)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For this reordering, we obtain no fills, as shown in the table of factors given in (d 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In this way, we preserve the original sparsity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ADA5859-BA7C-4059-B0D2-40AB109A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491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7 by 7 Matrix Reordering</a:t>
            </a:r>
          </a:p>
        </p:txBody>
      </p:sp>
    </p:spTree>
    <p:extLst>
      <p:ext uri="{BB962C8B-B14F-4D97-AF65-F5344CB8AC3E}">
        <p14:creationId xmlns:p14="http://schemas.microsoft.com/office/powerpoint/2010/main" val="97650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09" name="Group 261"/>
          <p:cNvGraphicFramePr>
            <a:graphicFrameLocks noGrp="1"/>
          </p:cNvGraphicFramePr>
          <p:nvPr/>
        </p:nvGraphicFramePr>
        <p:xfrm>
          <a:off x="533400" y="1447800"/>
          <a:ext cx="3810000" cy="3721104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896745" y="5394204"/>
            <a:ext cx="2848857" cy="461665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</a:rPr>
              <a:t>he reordered system</a:t>
            </a:r>
          </a:p>
        </p:txBody>
      </p:sp>
      <p:graphicFrame>
        <p:nvGraphicFramePr>
          <p:cNvPr id="53550" name="Group 302"/>
          <p:cNvGraphicFramePr>
            <a:graphicFrameLocks noGrp="1"/>
          </p:cNvGraphicFramePr>
          <p:nvPr/>
        </p:nvGraphicFramePr>
        <p:xfrm>
          <a:off x="4800600" y="1460500"/>
          <a:ext cx="3657600" cy="365760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443" name="Rectangle 195"/>
          <p:cNvSpPr>
            <a:spLocks noChangeArrowheads="1"/>
          </p:cNvSpPr>
          <p:nvPr/>
        </p:nvSpPr>
        <p:spPr bwMode="auto">
          <a:xfrm>
            <a:off x="4800600" y="5257800"/>
            <a:ext cx="3581400" cy="830997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he post- elimination reordered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060" y="1528504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245" y="1275097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88310" y="1494836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2330" y="1528500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5515" y="1275093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837580" y="14948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">
            <a:extLst>
              <a:ext uri="{FF2B5EF4-FFF2-40B4-BE49-F238E27FC236}">
                <a16:creationId xmlns:a16="http://schemas.microsoft.com/office/drawing/2014/main" id="{EB7C4839-AB09-4BF8-AEE9-0D958118C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911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</a:rPr>
              <a:t>Example: 7 by 7 Matrix Reordered Structure</a:t>
            </a:r>
          </a:p>
        </p:txBody>
      </p:sp>
    </p:spTree>
    <p:extLst>
      <p:ext uri="{BB962C8B-B14F-4D97-AF65-F5344CB8AC3E}">
        <p14:creationId xmlns:p14="http://schemas.microsoft.com/office/powerpoint/2010/main" val="222319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Matrix Reordering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535987" cy="4114800"/>
          </a:xfrm>
        </p:spPr>
        <p:txBody>
          <a:bodyPr/>
          <a:lstStyle/>
          <a:p>
            <a:r>
              <a:rPr lang="en-US" dirty="0"/>
              <a:t>There is no computationally efficient way to optimally reorder a sparse matrix; however there are very efficient algorithms to greatly reduce the fills</a:t>
            </a:r>
          </a:p>
          <a:p>
            <a:r>
              <a:rPr lang="en-US" dirty="0"/>
              <a:t>Two steps here: 1) order the matrix, 2) add fills</a:t>
            </a:r>
          </a:p>
          <a:p>
            <a:r>
              <a:rPr lang="en-US" dirty="0"/>
              <a:t>A quite common algorithm combines ordering the matrix with adding the fills</a:t>
            </a:r>
          </a:p>
          <a:p>
            <a:r>
              <a:rPr lang="en-US" dirty="0"/>
              <a:t>The two methods discussed here were presented in the 1963 paper by Sato and Tinney from BPA; known as Tinney Scheme 1 and Tinney Scheme 2 since they are more explicitly described in </a:t>
            </a:r>
            <a:r>
              <a:rPr lang="en-US" dirty="0" err="1"/>
              <a:t>Tinney’s</a:t>
            </a:r>
            <a:r>
              <a:rPr lang="en-US" dirty="0"/>
              <a:t> 1967 paper</a:t>
            </a:r>
          </a:p>
          <a:p>
            <a:pPr lvl="1"/>
            <a:r>
              <a:rPr lang="en-US" dirty="0"/>
              <a:t>1967 paper also has Tinney Scheme 3 (briefly covered)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D8D4BD0-BD6A-4E12-8DBF-3D8BD6E50CD5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5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/>
          <a:p>
            <a:r>
              <a:rPr lang="en-US" dirty="0"/>
              <a:t>Easy to describe, but not really used since the number of fills, while reduced, is still quite high</a:t>
            </a:r>
          </a:p>
          <a:p>
            <a:r>
              <a:rPr lang="en-US" dirty="0"/>
              <a:t>In graph theory the degree (or valence or </a:t>
            </a:r>
            <a:r>
              <a:rPr lang="en-US" dirty="0" err="1"/>
              <a:t>valency</a:t>
            </a:r>
            <a:r>
              <a:rPr lang="en-US" dirty="0"/>
              <a:t>) of a vertex is the number of edges incident to the vertex</a:t>
            </a:r>
          </a:p>
          <a:p>
            <a:r>
              <a:rPr lang="en-US" dirty="0"/>
              <a:t>Order the nodes (buses) by the number of incident branches (i.e., its valence) those with the lowest valence are ordered first</a:t>
            </a:r>
          </a:p>
          <a:p>
            <a:pPr lvl="1"/>
            <a:r>
              <a:rPr lang="en-US" dirty="0"/>
              <a:t>Nodes with just one incident line result in no new fills</a:t>
            </a:r>
          </a:p>
          <a:p>
            <a:pPr lvl="1"/>
            <a:r>
              <a:rPr lang="en-US" dirty="0"/>
              <a:t>Obviously in a large system many nodes will have the same number of incident branches; ties can be handled arbitrarily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6B4DE0A-CF94-41D9-83E6-FB165369A6BC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3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1,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1615440"/>
          </a:xfrm>
        </p:spPr>
        <p:txBody>
          <a:bodyPr/>
          <a:lstStyle/>
          <a:p>
            <a:r>
              <a:rPr lang="en-US" dirty="0"/>
              <a:t>Once the nodes are reordered, the fills are added</a:t>
            </a:r>
          </a:p>
          <a:p>
            <a:pPr lvl="1"/>
            <a:r>
              <a:rPr lang="en-US" sz="2200" dirty="0"/>
              <a:t>Common approach to ties is to take the lower numbered node first</a:t>
            </a:r>
          </a:p>
          <a:p>
            <a:r>
              <a:rPr lang="en-US" dirty="0"/>
              <a:t>A shortcoming of this method is as the fills are added the valence of the adjacent nodes changes</a:t>
            </a:r>
          </a:p>
          <a:p>
            <a:endParaRPr lang="en-US" sz="2400" dirty="0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43000" y="3144678"/>
            <a:ext cx="3960813" cy="1881187"/>
            <a:chOff x="758" y="2265"/>
            <a:chExt cx="2495" cy="1185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1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2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3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4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1E0000"/>
                  </a:solidFill>
                </a:rPr>
                <a:t>5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6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7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1E0000"/>
                  </a:solidFill>
                </a:rPr>
                <a:t>8</a:t>
              </a:r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79233"/>
              </p:ext>
            </p:extLst>
          </p:nvPr>
        </p:nvGraphicFramePr>
        <p:xfrm>
          <a:off x="6368412" y="3156584"/>
          <a:ext cx="1872769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4" name="Worksheet" r:id="rId3" imgW="1226753" imgH="1516482" progId="Excel.Sheet.8">
                  <p:embed/>
                </p:oleObj>
              </mc:Choice>
              <mc:Fallback>
                <p:oleObj name="Worksheet" r:id="rId3" imgW="1226753" imgH="15164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8412" y="3156584"/>
                        <a:ext cx="1872769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304800" y="4977358"/>
            <a:ext cx="5868914" cy="1557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Tinney 1 order is 1,2,3,7,5,6,8,4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Number of new branches is 2 (4-8, 4-6)</a:t>
            </a:r>
          </a:p>
        </p:txBody>
      </p:sp>
      <p:sp>
        <p:nvSpPr>
          <p:cNvPr id="51" name="Slide Number Placeholder 3">
            <a:extLst>
              <a:ext uri="{FF2B5EF4-FFF2-40B4-BE49-F238E27FC236}">
                <a16:creationId xmlns:a16="http://schemas.microsoft.com/office/drawing/2014/main" id="{E48C1EF7-1DCD-4FB6-B9D3-A414F83106EF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accent3">
            <a:lumMod val="95000"/>
          </a:schemeClr>
        </a:solidFill>
        <a:ln>
          <a:noFill/>
        </a:ln>
      </a:spPr>
      <a:bodyPr wrap="none">
        <a:spAutoFit/>
      </a:bodyPr>
      <a:lstStyle>
        <a:defPPr eaLnBrk="1" hangingPunct="1">
          <a:spcBef>
            <a:spcPts val="0"/>
          </a:spcBef>
          <a:defRPr dirty="0">
            <a:solidFill>
              <a:srgbClr val="1E0000"/>
            </a:solidFill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5953</TotalTime>
  <Words>1687</Words>
  <Application>Microsoft Office PowerPoint</Application>
  <PresentationFormat>On-screen Show (4:3)</PresentationFormat>
  <Paragraphs>389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Batang</vt:lpstr>
      <vt:lpstr>Calibri</vt:lpstr>
      <vt:lpstr>Helvetica</vt:lpstr>
      <vt:lpstr>Times New Roman</vt:lpstr>
      <vt:lpstr>Wingdings</vt:lpstr>
      <vt:lpstr>Capsules</vt:lpstr>
      <vt:lpstr>Worksheet</vt:lpstr>
      <vt:lpstr>ECEN 615 Methods of Electric Power  Systems Analysis</vt:lpstr>
      <vt:lpstr>Announcements</vt:lpstr>
      <vt:lpstr>PowerPoint Presentation</vt:lpstr>
      <vt:lpstr>PowerPoint Presentation</vt:lpstr>
      <vt:lpstr>PowerPoint Presentation</vt:lpstr>
      <vt:lpstr>PowerPoint Presentation</vt:lpstr>
      <vt:lpstr>Sparse Matrix Reordering</vt:lpstr>
      <vt:lpstr>Tinney Scheme 1</vt:lpstr>
      <vt:lpstr>Tinney Scheme 1, Cont.</vt:lpstr>
      <vt:lpstr>Tinney Scheme 2</vt:lpstr>
      <vt:lpstr>Tinney Scheme 2 Example</vt:lpstr>
      <vt:lpstr>Coding Tinney 2</vt:lpstr>
      <vt:lpstr>Coding Tinney 2, cont.</vt:lpstr>
      <vt:lpstr>Coding Tinney 2, cont.</vt:lpstr>
      <vt:lpstr>Coding Tinney 2, cont.</vt:lpstr>
      <vt:lpstr>Coding Tinney 2, cont</vt:lpstr>
      <vt:lpstr>Some Example Values for Tinney 2</vt:lpstr>
      <vt:lpstr>Tinney Scheme 3</vt:lpstr>
      <vt:lpstr>Sparse Forward Substitution with  a Permutation Vector</vt:lpstr>
      <vt:lpstr>Sparse Backward Substitution with Permutation Vector</vt:lpstr>
      <vt:lpstr>Sparse Vector Methods</vt:lpstr>
      <vt:lpstr>Sparse Vector Methods</vt:lpstr>
    </vt:vector>
  </TitlesOfParts>
  <Company>ECE - 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615_Lect1</dc:title>
  <dc:creator>ECE Publications</dc:creator>
  <cp:lastModifiedBy>Overbye, Thomas J</cp:lastModifiedBy>
  <cp:revision>430</cp:revision>
  <cp:lastPrinted>2019-09-22T16:46:28Z</cp:lastPrinted>
  <dcterms:created xsi:type="dcterms:W3CDTF">2000-05-11T14:27:08Z</dcterms:created>
  <dcterms:modified xsi:type="dcterms:W3CDTF">2019-09-27T15:57:11Z</dcterms:modified>
</cp:coreProperties>
</file>