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44"/>
  </p:notesMasterIdLst>
  <p:handoutMasterIdLst>
    <p:handoutMasterId r:id="rId45"/>
  </p:handoutMasterIdLst>
  <p:sldIdLst>
    <p:sldId id="258" r:id="rId2"/>
    <p:sldId id="320" r:id="rId3"/>
    <p:sldId id="562" r:id="rId4"/>
    <p:sldId id="563" r:id="rId5"/>
    <p:sldId id="564" r:id="rId6"/>
    <p:sldId id="565" r:id="rId7"/>
    <p:sldId id="566" r:id="rId8"/>
    <p:sldId id="567" r:id="rId9"/>
    <p:sldId id="568" r:id="rId10"/>
    <p:sldId id="569" r:id="rId11"/>
    <p:sldId id="570" r:id="rId12"/>
    <p:sldId id="571" r:id="rId13"/>
    <p:sldId id="572" r:id="rId14"/>
    <p:sldId id="573" r:id="rId15"/>
    <p:sldId id="574" r:id="rId16"/>
    <p:sldId id="575" r:id="rId17"/>
    <p:sldId id="576" r:id="rId18"/>
    <p:sldId id="577" r:id="rId19"/>
    <p:sldId id="578" r:id="rId20"/>
    <p:sldId id="579" r:id="rId21"/>
    <p:sldId id="580" r:id="rId22"/>
    <p:sldId id="581" r:id="rId23"/>
    <p:sldId id="582" r:id="rId24"/>
    <p:sldId id="583" r:id="rId25"/>
    <p:sldId id="584" r:id="rId26"/>
    <p:sldId id="585" r:id="rId27"/>
    <p:sldId id="586" r:id="rId28"/>
    <p:sldId id="587" r:id="rId29"/>
    <p:sldId id="588" r:id="rId30"/>
    <p:sldId id="591" r:id="rId31"/>
    <p:sldId id="592" r:id="rId32"/>
    <p:sldId id="593" r:id="rId33"/>
    <p:sldId id="594" r:id="rId34"/>
    <p:sldId id="595" r:id="rId35"/>
    <p:sldId id="596" r:id="rId36"/>
    <p:sldId id="597" r:id="rId37"/>
    <p:sldId id="598" r:id="rId38"/>
    <p:sldId id="599" r:id="rId39"/>
    <p:sldId id="600" r:id="rId40"/>
    <p:sldId id="601" r:id="rId41"/>
    <p:sldId id="602" r:id="rId42"/>
    <p:sldId id="603" r:id="rId43"/>
  </p:sldIdLst>
  <p:sldSz cx="9144000" cy="6858000" type="screen4x3"/>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E6"/>
    <a:srgbClr val="1E0000"/>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12" autoAdjust="0"/>
    <p:restoredTop sz="94660" autoAdjust="0"/>
  </p:normalViewPr>
  <p:slideViewPr>
    <p:cSldViewPr>
      <p:cViewPr varScale="1">
        <p:scale>
          <a:sx n="110" d="100"/>
          <a:sy n="110" d="100"/>
        </p:scale>
        <p:origin x="-21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10/2/2019</a:t>
            </a:fld>
            <a:endParaRPr lang="en-US"/>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89916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dirty="0"/>
          </a:p>
        </p:txBody>
      </p:sp>
      <p:sp>
        <p:nvSpPr>
          <p:cNvPr id="10" name="Rectangle 4098"/>
          <p:cNvSpPr>
            <a:spLocks noGrp="1" noChangeArrowheads="1"/>
          </p:cNvSpPr>
          <p:nvPr>
            <p:ph type="ctrTitle" sz="quarter"/>
          </p:nvPr>
        </p:nvSpPr>
        <p:spPr>
          <a:xfrm>
            <a:off x="685800" y="228600"/>
            <a:ext cx="77724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447800" y="3124200"/>
            <a:ext cx="64008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304800" y="5791200"/>
            <a:ext cx="3200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9505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001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365760" y="1280160"/>
            <a:ext cx="800100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40204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1069848"/>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365760" y="1280160"/>
            <a:ext cx="39243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80560" y="1280160"/>
            <a:ext cx="39243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1743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838200"/>
          </a:xfrm>
          <a:prstGeom prst="rect">
            <a:avLst/>
          </a:prstGeo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600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33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xfrm>
            <a:off x="7086600" y="6324600"/>
            <a:ext cx="1905000" cy="457200"/>
          </a:xfrm>
          <a:prstGeom prst="rect">
            <a:avLst/>
          </a:prstGeom>
          <a:ln/>
        </p:spPr>
        <p:txBody>
          <a:bodyPr/>
          <a:lstStyle>
            <a:lvl1pPr>
              <a:defRPr/>
            </a:lvl1pPr>
          </a:lstStyle>
          <a:p>
            <a:pPr>
              <a:defRPr/>
            </a:pPr>
            <a:fld id="{5DBB51EA-48A4-4916-A419-BC45393201CB}" type="slidenum">
              <a:rPr lang="en-US"/>
              <a:pPr>
                <a:defRPr/>
              </a:pPr>
              <a:t>‹#›</a:t>
            </a:fld>
            <a:endParaRPr lang="en-US" dirty="0"/>
          </a:p>
        </p:txBody>
      </p:sp>
    </p:spTree>
    <p:extLst>
      <p:ext uri="{BB962C8B-B14F-4D97-AF65-F5344CB8AC3E}">
        <p14:creationId xmlns:p14="http://schemas.microsoft.com/office/powerpoint/2010/main" val="212307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762000" y="1143000"/>
            <a:ext cx="51054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228600" y="6629400"/>
            <a:ext cx="8683625"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8382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dirty="0"/>
          </a:p>
        </p:txBody>
      </p:sp>
      <p:sp>
        <p:nvSpPr>
          <p:cNvPr id="12" name="Rectangle 6"/>
          <p:cNvSpPr>
            <a:spLocks noGrp="1" noChangeArrowheads="1"/>
          </p:cNvSpPr>
          <p:nvPr>
            <p:ph type="title"/>
          </p:nvPr>
        </p:nvSpPr>
        <p:spPr bwMode="auto">
          <a:xfrm>
            <a:off x="457200" y="76200"/>
            <a:ext cx="8001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 name="Rectangle 7"/>
          <p:cNvSpPr>
            <a:spLocks noGrp="1" noChangeArrowheads="1"/>
          </p:cNvSpPr>
          <p:nvPr>
            <p:ph type="body" idx="1"/>
          </p:nvPr>
        </p:nvSpPr>
        <p:spPr bwMode="auto">
          <a:xfrm>
            <a:off x="365760" y="128016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488681" y="838200"/>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userDrawn="1"/>
        </p:nvSpPr>
        <p:spPr>
          <a:xfrm>
            <a:off x="7086600" y="6327648"/>
            <a:ext cx="1901952" cy="45720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06A5241-12CB-C64D-AE38-6540AC6C648E}" type="slidenum">
              <a:rPr lang="en-US" sz="2000" baseline="0" smtClean="0">
                <a:solidFill>
                  <a:srgbClr val="1E0000"/>
                </a:solidFill>
              </a:rPr>
              <a:pPr/>
              <a:t>‹#›</a:t>
            </a:fld>
            <a:endParaRPr lang="en-US" sz="2000" baseline="0" dirty="0">
              <a:solidFill>
                <a:srgbClr val="1E0000"/>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 id="2147483734" r:id="rId6"/>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oleObject2.bin"/><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7.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9.wmf"/><Relationship Id="rId5" Type="http://schemas.openxmlformats.org/officeDocument/2006/relationships/oleObject" Target="../embeddings/oleObject14.bin"/><Relationship Id="rId4" Type="http://schemas.openxmlformats.org/officeDocument/2006/relationships/image" Target="../media/image18.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4.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5.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8.wmf"/><Relationship Id="rId5" Type="http://schemas.openxmlformats.org/officeDocument/2006/relationships/oleObject" Target="../embeddings/oleObject19.bin"/><Relationship Id="rId4" Type="http://schemas.openxmlformats.org/officeDocument/2006/relationships/image" Target="../media/image27.wmf"/></Relationships>
</file>

<file path=ppt/slides/_rels/slide41.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1.wmf"/><Relationship Id="rId5" Type="http://schemas.openxmlformats.org/officeDocument/2006/relationships/oleObject" Target="../embeddings/oleObject22.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24.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35.wmf"/><Relationship Id="rId5" Type="http://schemas.openxmlformats.org/officeDocument/2006/relationships/oleObject" Target="../embeddings/oleObject26.bin"/><Relationship Id="rId4" Type="http://schemas.openxmlformats.org/officeDocument/2006/relationships/image" Target="../media/image3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0" y="76200"/>
            <a:ext cx="9144000" cy="1646237"/>
          </a:xfrm>
          <a:noFill/>
        </p:spPr>
        <p:txBody>
          <a:bodyPr anchor="ctr"/>
          <a:lstStyle/>
          <a:p>
            <a:pPr algn="ctr" eaLnBrk="1" hangingPunct="1">
              <a:spcBef>
                <a:spcPct val="50000"/>
              </a:spcBef>
            </a:pPr>
            <a:r>
              <a:rPr lang="en-US" altLang="en-US" dirty="0" smtClean="0"/>
              <a:t>ECEN 615</a:t>
            </a:r>
            <a:r>
              <a:rPr lang="en-US" altLang="en-US" dirty="0"/>
              <a:t/>
            </a:r>
            <a:br>
              <a:rPr lang="en-US" altLang="en-US" dirty="0"/>
            </a:br>
            <a:r>
              <a:rPr lang="en-US" altLang="en-US" dirty="0" smtClean="0"/>
              <a:t>Methods of Electric Power </a:t>
            </a:r>
            <a:br>
              <a:rPr lang="en-US" altLang="en-US" dirty="0" smtClean="0"/>
            </a:br>
            <a:r>
              <a:rPr lang="en-US" altLang="en-US" dirty="0" smtClean="0"/>
              <a:t>Systems Analysis</a:t>
            </a:r>
            <a:endParaRPr lang="en-US" altLang="en-US" dirty="0"/>
          </a:p>
        </p:txBody>
      </p:sp>
      <p:sp>
        <p:nvSpPr>
          <p:cNvPr id="6" name="Rectangle 5"/>
          <p:cNvSpPr/>
          <p:nvPr/>
        </p:nvSpPr>
        <p:spPr>
          <a:xfrm>
            <a:off x="304800" y="1752600"/>
            <a:ext cx="8686800" cy="1077218"/>
          </a:xfrm>
          <a:prstGeom prst="rect">
            <a:avLst/>
          </a:prstGeom>
        </p:spPr>
        <p:txBody>
          <a:bodyPr wrap="square">
            <a:spAutoFit/>
          </a:bodyPr>
          <a:lstStyle/>
          <a:p>
            <a:pPr lvl="0" algn="ctr"/>
            <a:r>
              <a:rPr lang="en-US" sz="3200" b="1" kern="0" dirty="0">
                <a:solidFill>
                  <a:srgbClr val="1E0000"/>
                </a:solidFill>
                <a:latin typeface="Arial" panose="020B0604020202020204" pitchFamily="34" charset="0"/>
                <a:cs typeface="Arial" pitchFamily="34" charset="0"/>
              </a:rPr>
              <a:t>Lecture </a:t>
            </a:r>
            <a:r>
              <a:rPr lang="en-US" sz="3200" b="1" kern="0" dirty="0" smtClean="0">
                <a:solidFill>
                  <a:srgbClr val="1E0000"/>
                </a:solidFill>
                <a:latin typeface="Arial" pitchFamily="34" charset="0"/>
                <a:cs typeface="Arial" pitchFamily="34" charset="0"/>
              </a:rPr>
              <a:t>11: </a:t>
            </a:r>
            <a:r>
              <a:rPr lang="en-US" sz="3200" b="1" dirty="0" smtClean="0">
                <a:solidFill>
                  <a:srgbClr val="1E0000"/>
                </a:solidFill>
                <a:latin typeface="Arial" panose="020B0604020202020204" pitchFamily="34" charset="0"/>
                <a:cs typeface="Arial" panose="020B0604020202020204" pitchFamily="34" charset="0"/>
              </a:rPr>
              <a:t>Sparse Vector Methods, Contingency Analysis, Sensitivity Methods</a:t>
            </a:r>
            <a:endParaRPr lang="en-US" sz="3200" b="1" dirty="0">
              <a:solidFill>
                <a:srgbClr val="1E0000"/>
              </a:solidFill>
              <a:latin typeface="Arial" panose="020B0604020202020204" pitchFamily="34" charset="0"/>
              <a:cs typeface="Arial" panose="020B0604020202020204" pitchFamily="34" charset="0"/>
            </a:endParaRPr>
          </a:p>
        </p:txBody>
      </p:sp>
      <p:sp>
        <p:nvSpPr>
          <p:cNvPr id="7" name="Subtitle 2"/>
          <p:cNvSpPr>
            <a:spLocks noGrp="1"/>
          </p:cNvSpPr>
          <p:nvPr>
            <p:ph type="subTitle" sz="quarter" idx="1"/>
          </p:nvPr>
        </p:nvSpPr>
        <p:spPr>
          <a:xfrm>
            <a:off x="228600" y="3251817"/>
            <a:ext cx="8534400" cy="1752600"/>
          </a:xfrm>
        </p:spPr>
        <p:txBody>
          <a:bodyPr/>
          <a:lstStyle/>
          <a:p>
            <a:r>
              <a:rPr lang="en-US" dirty="0"/>
              <a:t>Prof. Tom Overbye</a:t>
            </a:r>
          </a:p>
          <a:p>
            <a:r>
              <a:rPr lang="en-US" dirty="0"/>
              <a:t>Dept. of Electrical and Computer Engineering</a:t>
            </a:r>
          </a:p>
          <a:p>
            <a:r>
              <a:rPr lang="en-US" dirty="0"/>
              <a:t>Texas A&amp;M University</a:t>
            </a:r>
          </a:p>
          <a:p>
            <a:r>
              <a:rPr lang="en-US" dirty="0">
                <a:hlinkClick r:id="rId3"/>
              </a:rPr>
              <a:t>overbye@tamu.edu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Factorization Path, cont.</a:t>
            </a:r>
          </a:p>
        </p:txBody>
      </p:sp>
      <p:sp>
        <p:nvSpPr>
          <p:cNvPr id="3" name="Content Placeholder 2"/>
          <p:cNvSpPr>
            <a:spLocks noGrp="1"/>
          </p:cNvSpPr>
          <p:nvPr>
            <p:ph idx="1"/>
          </p:nvPr>
        </p:nvSpPr>
        <p:spPr>
          <a:xfrm>
            <a:off x="365761" y="1280160"/>
            <a:ext cx="8092440" cy="4114800"/>
          </a:xfrm>
        </p:spPr>
        <p:txBody>
          <a:bodyPr/>
          <a:lstStyle/>
          <a:p>
            <a:r>
              <a:rPr lang="en-US" dirty="0"/>
              <a:t>With a sparse matrix structure ordered based upon the permutation vector order the path for a singleton with  a now zero at position </a:t>
            </a:r>
            <a:r>
              <a:rPr lang="en-US" dirty="0" err="1">
                <a:solidFill>
                  <a:srgbClr val="660033"/>
                </a:solidFill>
              </a:rPr>
              <a:t>arow</a:t>
            </a:r>
            <a:r>
              <a:rPr lang="en-US" dirty="0"/>
              <a:t> is build using the following code:</a:t>
            </a:r>
            <a:br>
              <a:rPr lang="en-US" dirty="0"/>
            </a:br>
            <a:endParaRPr lang="en-US" dirty="0"/>
          </a:p>
          <a:p>
            <a:pPr marL="0" indent="0">
              <a:buNone/>
            </a:pPr>
            <a:r>
              <a:rPr lang="en-US" sz="2400" dirty="0"/>
              <a:t>p1:= </a:t>
            </a:r>
            <a:r>
              <a:rPr lang="en-US" sz="2400" dirty="0" err="1"/>
              <a:t>rowDiag</a:t>
            </a:r>
            <a:r>
              <a:rPr lang="en-US" sz="2400" dirty="0"/>
              <a:t>[</a:t>
            </a:r>
            <a:r>
              <a:rPr lang="en-US" sz="2400" dirty="0" err="1">
                <a:solidFill>
                  <a:srgbClr val="660033"/>
                </a:solidFill>
              </a:rPr>
              <a:t>arow</a:t>
            </a:r>
            <a:r>
              <a:rPr lang="en-US" sz="2400" dirty="0"/>
              <a:t>]; </a:t>
            </a:r>
            <a:endParaRPr lang="en-US" sz="2400" dirty="0">
              <a:solidFill>
                <a:srgbClr val="FF0000"/>
              </a:solidFill>
            </a:endParaRPr>
          </a:p>
          <a:p>
            <a:pPr marL="0" indent="0">
              <a:buNone/>
            </a:pPr>
            <a:r>
              <a:rPr lang="en-US" sz="2400" dirty="0"/>
              <a:t>  While p1 &lt;&gt; nil Do Begin </a:t>
            </a:r>
          </a:p>
          <a:p>
            <a:pPr marL="0" indent="0">
              <a:buNone/>
            </a:pPr>
            <a:r>
              <a:rPr lang="en-US" sz="2400" dirty="0"/>
              <a:t>    </a:t>
            </a:r>
            <a:r>
              <a:rPr lang="en-US" sz="2400" dirty="0" err="1"/>
              <a:t>AddToPath</a:t>
            </a:r>
            <a:r>
              <a:rPr lang="en-US" sz="2400" dirty="0"/>
              <a:t>(p1.col);   // Setup a doubly linked list!</a:t>
            </a:r>
          </a:p>
          <a:p>
            <a:pPr marL="0" indent="0">
              <a:buNone/>
            </a:pPr>
            <a:r>
              <a:rPr lang="en-US" sz="2400" dirty="0"/>
              <a:t>    p1 := </a:t>
            </a:r>
            <a:r>
              <a:rPr lang="en-US" sz="2400" dirty="0" err="1"/>
              <a:t>rowDiag</a:t>
            </a:r>
            <a:r>
              <a:rPr lang="en-US" sz="2400" dirty="0"/>
              <a:t>[p1.col].next;  </a:t>
            </a:r>
          </a:p>
          <a:p>
            <a:pPr marL="0" indent="0">
              <a:buNone/>
            </a:pPr>
            <a:r>
              <a:rPr lang="en-US" sz="2400" dirty="0"/>
              <a:t>  End;</a:t>
            </a:r>
          </a:p>
          <a:p>
            <a:pPr marL="400050" lvl="1" indent="0">
              <a:buNone/>
            </a:pPr>
            <a:r>
              <a:rPr lang="en-US" dirty="0"/>
              <a:t>                                 </a:t>
            </a:r>
            <a:r>
              <a:rPr lang="en-US" dirty="0">
                <a:latin typeface="Arial" panose="020B0604020202020204" pitchFamily="34" charset="0"/>
              </a:rPr>
              <a:t>  </a:t>
            </a:r>
          </a:p>
          <a:p>
            <a:endParaRPr lang="en-US" dirty="0"/>
          </a:p>
        </p:txBody>
      </p:sp>
      <p:sp>
        <p:nvSpPr>
          <p:cNvPr id="5" name="Slide Number Placeholder 3">
            <a:extLst>
              <a:ext uri="{FF2B5EF4-FFF2-40B4-BE49-F238E27FC236}">
                <a16:creationId xmlns:a16="http://schemas.microsoft.com/office/drawing/2014/main" xmlns="" id="{2831CF65-FBC5-4564-AB7E-468951F2328D}"/>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9</a:t>
            </a:fld>
            <a:endParaRPr lang="en-US" dirty="0">
              <a:solidFill>
                <a:srgbClr val="1E0000"/>
              </a:solidFill>
            </a:endParaRPr>
          </a:p>
        </p:txBody>
      </p:sp>
    </p:spTree>
    <p:extLst>
      <p:ext uri="{BB962C8B-B14F-4D97-AF65-F5344CB8AC3E}">
        <p14:creationId xmlns:p14="http://schemas.microsoft.com/office/powerpoint/2010/main" val="3464027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 Table and Path Graph</a:t>
            </a:r>
          </a:p>
        </p:txBody>
      </p:sp>
      <p:sp>
        <p:nvSpPr>
          <p:cNvPr id="3" name="Content Placeholder 2"/>
          <p:cNvSpPr>
            <a:spLocks noGrp="1"/>
          </p:cNvSpPr>
          <p:nvPr>
            <p:ph idx="1"/>
          </p:nvPr>
        </p:nvSpPr>
        <p:spPr/>
        <p:txBody>
          <a:bodyPr/>
          <a:lstStyle/>
          <a:p>
            <a:r>
              <a:rPr lang="en-US" dirty="0"/>
              <a:t>The factorization path table is a vector that tells the next element in the factorization path for each row in the matrix</a:t>
            </a:r>
          </a:p>
          <a:p>
            <a:r>
              <a:rPr lang="en-US" dirty="0"/>
              <a:t>The factorization path graph shows a pictorial view of the path table </a:t>
            </a:r>
          </a:p>
        </p:txBody>
      </p:sp>
      <p:sp>
        <p:nvSpPr>
          <p:cNvPr id="5" name="Slide Number Placeholder 3">
            <a:extLst>
              <a:ext uri="{FF2B5EF4-FFF2-40B4-BE49-F238E27FC236}">
                <a16:creationId xmlns:a16="http://schemas.microsoft.com/office/drawing/2014/main" xmlns="" id="{057C3F2A-3BFF-4DE2-BC14-9ADB67382EC6}"/>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10</a:t>
            </a:fld>
            <a:endParaRPr lang="en-US" dirty="0">
              <a:solidFill>
                <a:srgbClr val="1E0000"/>
              </a:solidFill>
            </a:endParaRPr>
          </a:p>
        </p:txBody>
      </p:sp>
    </p:spTree>
    <p:extLst>
      <p:ext uri="{BB962C8B-B14F-4D97-AF65-F5344CB8AC3E}">
        <p14:creationId xmlns:p14="http://schemas.microsoft.com/office/powerpoint/2010/main" val="2315141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Chart 3a for Gross lecture"/>
          <p:cNvPicPr>
            <a:picLocks noChangeAspect="1" noChangeArrowheads="1"/>
          </p:cNvPicPr>
          <p:nvPr/>
        </p:nvPicPr>
        <p:blipFill>
          <a:blip r:embed="rId2">
            <a:extLst>
              <a:ext uri="{28A0092B-C50C-407E-A947-70E740481C1C}">
                <a14:useLocalDpi xmlns:a14="http://schemas.microsoft.com/office/drawing/2010/main" val="0"/>
              </a:ext>
            </a:extLst>
          </a:blip>
          <a:srcRect r="-1678" b="20518"/>
          <a:stretch>
            <a:fillRect/>
          </a:stretch>
        </p:blipFill>
        <p:spPr bwMode="auto">
          <a:xfrm>
            <a:off x="609600" y="1295400"/>
            <a:ext cx="7708900" cy="499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title"/>
          </p:nvPr>
        </p:nvSpPr>
        <p:spPr/>
        <p:txBody>
          <a:bodyPr/>
          <a:lstStyle/>
          <a:p>
            <a:r>
              <a:rPr lang="en-US" dirty="0">
                <a:latin typeface="Times New Roman" pitchFamily="18" charset="0"/>
              </a:rPr>
              <a:t>20 </a:t>
            </a:r>
            <a:r>
              <a:rPr lang="en-US" dirty="0"/>
              <a:t>Bus Example</a:t>
            </a:r>
          </a:p>
        </p:txBody>
      </p:sp>
      <p:sp>
        <p:nvSpPr>
          <p:cNvPr id="4" name="Slide Number Placeholder 3">
            <a:extLst>
              <a:ext uri="{FF2B5EF4-FFF2-40B4-BE49-F238E27FC236}">
                <a16:creationId xmlns:a16="http://schemas.microsoft.com/office/drawing/2014/main" xmlns="" id="{F51A1D3F-F0D7-494B-9E10-5053C37910A3}"/>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11</a:t>
            </a:fld>
            <a:endParaRPr lang="en-US" dirty="0">
              <a:solidFill>
                <a:srgbClr val="1E0000"/>
              </a:solidFill>
            </a:endParaRPr>
          </a:p>
        </p:txBody>
      </p:sp>
    </p:spTree>
    <p:extLst>
      <p:ext uri="{BB962C8B-B14F-4D97-AF65-F5344CB8AC3E}">
        <p14:creationId xmlns:p14="http://schemas.microsoft.com/office/powerpoint/2010/main" val="2499096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 descr="Chart 4 for Gross lecture"/>
          <p:cNvPicPr>
            <a:picLocks noChangeAspect="1" noChangeArrowheads="1"/>
          </p:cNvPicPr>
          <p:nvPr/>
        </p:nvPicPr>
        <p:blipFill>
          <a:blip r:embed="rId2">
            <a:extLst>
              <a:ext uri="{28A0092B-C50C-407E-A947-70E740481C1C}">
                <a14:useLocalDpi xmlns:a14="http://schemas.microsoft.com/office/drawing/2010/main" val="0"/>
              </a:ext>
            </a:extLst>
          </a:blip>
          <a:srcRect t="25957"/>
          <a:stretch>
            <a:fillRect/>
          </a:stretch>
        </p:blipFill>
        <p:spPr bwMode="auto">
          <a:xfrm>
            <a:off x="57150" y="1092201"/>
            <a:ext cx="8782050" cy="550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latin typeface="Times New Roman" pitchFamily="18" charset="0"/>
              </a:rPr>
              <a:t>20 </a:t>
            </a:r>
            <a:r>
              <a:rPr lang="en-US" dirty="0"/>
              <a:t>Bus Example</a:t>
            </a:r>
          </a:p>
        </p:txBody>
      </p:sp>
      <p:sp>
        <p:nvSpPr>
          <p:cNvPr id="4" name="Slide Number Placeholder 3">
            <a:extLst>
              <a:ext uri="{FF2B5EF4-FFF2-40B4-BE49-F238E27FC236}">
                <a16:creationId xmlns:a16="http://schemas.microsoft.com/office/drawing/2014/main" xmlns="" id="{8D50E9A7-380C-4E00-85C0-E7FD4E59E22C}"/>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12</a:t>
            </a:fld>
            <a:endParaRPr lang="en-US" dirty="0">
              <a:solidFill>
                <a:srgbClr val="1E0000"/>
              </a:solidFill>
            </a:endParaRPr>
          </a:p>
        </p:txBody>
      </p:sp>
      <p:sp>
        <p:nvSpPr>
          <p:cNvPr id="3" name="TextBox 2"/>
          <p:cNvSpPr txBox="1"/>
          <p:nvPr/>
        </p:nvSpPr>
        <p:spPr>
          <a:xfrm>
            <a:off x="4953000" y="533400"/>
            <a:ext cx="2518638" cy="523220"/>
          </a:xfrm>
          <a:prstGeom prst="rect">
            <a:avLst/>
          </a:prstGeom>
          <a:solidFill>
            <a:schemeClr val="accent3">
              <a:lumMod val="95000"/>
            </a:schemeClr>
          </a:solidFill>
        </p:spPr>
        <p:txBody>
          <a:bodyPr wrap="none" rtlCol="0">
            <a:spAutoFit/>
          </a:bodyPr>
          <a:lstStyle/>
          <a:p>
            <a:r>
              <a:rPr lang="en-US" dirty="0" smtClean="0">
                <a:solidFill>
                  <a:srgbClr val="1E0000"/>
                </a:solidFill>
              </a:rPr>
              <a:t>Only showing </a:t>
            </a:r>
            <a:r>
              <a:rPr lang="en-US" b="1" dirty="0" smtClean="0">
                <a:solidFill>
                  <a:srgbClr val="1E0000"/>
                </a:solidFill>
              </a:rPr>
              <a:t>L</a:t>
            </a:r>
            <a:endParaRPr lang="en-US" b="1" dirty="0">
              <a:solidFill>
                <a:srgbClr val="1E0000"/>
              </a:solidFill>
            </a:endParaRPr>
          </a:p>
        </p:txBody>
      </p:sp>
    </p:spTree>
    <p:extLst>
      <p:ext uri="{BB962C8B-B14F-4D97-AF65-F5344CB8AC3E}">
        <p14:creationId xmlns:p14="http://schemas.microsoft.com/office/powerpoint/2010/main" val="1781391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16"/>
          <p:cNvGraphicFramePr>
            <a:graphicFrameLocks noChangeAspect="1"/>
          </p:cNvGraphicFramePr>
          <p:nvPr/>
        </p:nvGraphicFramePr>
        <p:xfrm>
          <a:off x="2855913" y="1257300"/>
          <a:ext cx="6288087" cy="4438650"/>
        </p:xfrm>
        <a:graphic>
          <a:graphicData uri="http://schemas.openxmlformats.org/presentationml/2006/ole">
            <mc:AlternateContent xmlns:mc="http://schemas.openxmlformats.org/markup-compatibility/2006">
              <mc:Choice xmlns:v="urn:schemas-microsoft-com:vml" Requires="v">
                <p:oleObj spid="_x0000_s148498" name="Bitmap Image" r:id="rId3" imgW="6287378" imgH="4439270" progId="PBrush">
                  <p:embed/>
                </p:oleObj>
              </mc:Choice>
              <mc:Fallback>
                <p:oleObj name="Bitmap Image" r:id="rId3" imgW="6287378" imgH="4439270"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913" y="1257300"/>
                        <a:ext cx="6288087"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3" name="Rectangle 2"/>
          <p:cNvSpPr>
            <a:spLocks noGrp="1" noChangeArrowheads="1"/>
          </p:cNvSpPr>
          <p:nvPr>
            <p:ph type="title"/>
          </p:nvPr>
        </p:nvSpPr>
        <p:spPr/>
        <p:txBody>
          <a:bodyPr/>
          <a:lstStyle/>
          <a:p>
            <a:r>
              <a:rPr lang="en-US" dirty="0">
                <a:latin typeface="Times New Roman" pitchFamily="18" charset="0"/>
              </a:rPr>
              <a:t>20 </a:t>
            </a:r>
            <a:r>
              <a:rPr lang="en-US" dirty="0"/>
              <a:t>Bus Example</a:t>
            </a:r>
          </a:p>
        </p:txBody>
      </p:sp>
      <p:graphicFrame>
        <p:nvGraphicFramePr>
          <p:cNvPr id="20484" name="Object 13"/>
          <p:cNvGraphicFramePr>
            <a:graphicFrameLocks noChangeAspect="1"/>
          </p:cNvGraphicFramePr>
          <p:nvPr/>
        </p:nvGraphicFramePr>
        <p:xfrm>
          <a:off x="649288" y="4083050"/>
          <a:ext cx="4371975" cy="2381250"/>
        </p:xfrm>
        <a:graphic>
          <a:graphicData uri="http://schemas.openxmlformats.org/presentationml/2006/ole">
            <mc:AlternateContent xmlns:mc="http://schemas.openxmlformats.org/markup-compatibility/2006">
              <mc:Choice xmlns:v="urn:schemas-microsoft-com:vml" Requires="v">
                <p:oleObj spid="_x0000_s148499" name="Bitmap Image" r:id="rId5" imgW="4371429" imgH="2381582" progId="PBrush">
                  <p:embed/>
                </p:oleObj>
              </mc:Choice>
              <mc:Fallback>
                <p:oleObj name="Bitmap Image" r:id="rId5" imgW="4371429" imgH="2381582"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288" y="4083050"/>
                        <a:ext cx="437197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5" name="Text Box 5"/>
          <p:cNvSpPr txBox="1">
            <a:spLocks noChangeArrowheads="1"/>
          </p:cNvSpPr>
          <p:nvPr/>
        </p:nvSpPr>
        <p:spPr bwMode="gray">
          <a:xfrm>
            <a:off x="784225" y="4292600"/>
            <a:ext cx="830263"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i="1">
                <a:solidFill>
                  <a:srgbClr val="DADADA"/>
                </a:solidFill>
                <a:latin typeface="Arial" charset="0"/>
                <a:cs typeface="Arial" charset="0"/>
              </a:defRPr>
            </a:lvl1pPr>
            <a:lvl2pPr marL="742950" indent="-285750" eaLnBrk="0" hangingPunct="0">
              <a:defRPr sz="2800" b="1" i="1">
                <a:solidFill>
                  <a:srgbClr val="DADADA"/>
                </a:solidFill>
                <a:latin typeface="Arial" charset="0"/>
                <a:cs typeface="Arial" charset="0"/>
              </a:defRPr>
            </a:lvl2pPr>
            <a:lvl3pPr marL="1143000" indent="-228600" eaLnBrk="0" hangingPunct="0">
              <a:defRPr sz="2800" b="1" i="1">
                <a:solidFill>
                  <a:srgbClr val="DADADA"/>
                </a:solidFill>
                <a:latin typeface="Arial" charset="0"/>
                <a:cs typeface="Arial" charset="0"/>
              </a:defRPr>
            </a:lvl3pPr>
            <a:lvl4pPr marL="1600200" indent="-228600" eaLnBrk="0" hangingPunct="0">
              <a:defRPr sz="2800" b="1" i="1">
                <a:solidFill>
                  <a:srgbClr val="DADADA"/>
                </a:solidFill>
                <a:latin typeface="Arial" charset="0"/>
                <a:cs typeface="Arial" charset="0"/>
              </a:defRPr>
            </a:lvl4pPr>
            <a:lvl5pPr marL="2057400" indent="-228600" eaLnBrk="0" hangingPunct="0">
              <a:defRPr sz="2800" b="1" i="1">
                <a:solidFill>
                  <a:srgbClr val="DADADA"/>
                </a:solidFill>
                <a:latin typeface="Arial" charset="0"/>
                <a:cs typeface="Arial" charset="0"/>
              </a:defRPr>
            </a:lvl5pPr>
            <a:lvl6pPr marL="2514600" indent="-228600" eaLnBrk="0" fontAlgn="base" hangingPunct="0">
              <a:spcBef>
                <a:spcPct val="0"/>
              </a:spcBef>
              <a:spcAft>
                <a:spcPct val="0"/>
              </a:spcAft>
              <a:defRPr sz="2800" b="1" i="1">
                <a:solidFill>
                  <a:srgbClr val="DADADA"/>
                </a:solidFill>
                <a:latin typeface="Arial" charset="0"/>
                <a:cs typeface="Arial" charset="0"/>
              </a:defRPr>
            </a:lvl6pPr>
            <a:lvl7pPr marL="2971800" indent="-228600" eaLnBrk="0" fontAlgn="base" hangingPunct="0">
              <a:spcBef>
                <a:spcPct val="0"/>
              </a:spcBef>
              <a:spcAft>
                <a:spcPct val="0"/>
              </a:spcAft>
              <a:defRPr sz="2800" b="1" i="1">
                <a:solidFill>
                  <a:srgbClr val="DADADA"/>
                </a:solidFill>
                <a:latin typeface="Arial" charset="0"/>
                <a:cs typeface="Arial" charset="0"/>
              </a:defRPr>
            </a:lvl7pPr>
            <a:lvl8pPr marL="3429000" indent="-228600" eaLnBrk="0" fontAlgn="base" hangingPunct="0">
              <a:spcBef>
                <a:spcPct val="0"/>
              </a:spcBef>
              <a:spcAft>
                <a:spcPct val="0"/>
              </a:spcAft>
              <a:defRPr sz="2800" b="1" i="1">
                <a:solidFill>
                  <a:srgbClr val="DADADA"/>
                </a:solidFill>
                <a:latin typeface="Arial" charset="0"/>
                <a:cs typeface="Arial" charset="0"/>
              </a:defRPr>
            </a:lvl8pPr>
            <a:lvl9pPr marL="3886200" indent="-228600" eaLnBrk="0" fontAlgn="base" hangingPunct="0">
              <a:spcBef>
                <a:spcPct val="0"/>
              </a:spcBef>
              <a:spcAft>
                <a:spcPct val="0"/>
              </a:spcAft>
              <a:defRPr sz="2800" b="1" i="1">
                <a:solidFill>
                  <a:srgbClr val="DADADA"/>
                </a:solidFill>
                <a:latin typeface="Arial" charset="0"/>
                <a:cs typeface="Arial" charset="0"/>
              </a:defRPr>
            </a:lvl9pPr>
          </a:lstStyle>
          <a:p>
            <a:pPr algn="ctr" eaLnBrk="1" hangingPunct="1">
              <a:lnSpc>
                <a:spcPct val="75000"/>
              </a:lnSpc>
            </a:pPr>
            <a:r>
              <a:rPr lang="en-US" altLang="ko-KR" sz="1600" i="0">
                <a:solidFill>
                  <a:srgbClr val="000000"/>
                </a:solidFill>
                <a:latin typeface="Times New Roman" pitchFamily="18" charset="0"/>
                <a:ea typeface="Batang" pitchFamily="18" charset="-127"/>
              </a:rPr>
              <a:t>node</a:t>
            </a:r>
            <a:r>
              <a:rPr lang="en-US" altLang="ko-KR" sz="1100" b="0" i="0">
                <a:solidFill>
                  <a:srgbClr val="000000"/>
                </a:solidFill>
                <a:latin typeface="Times New Roman" pitchFamily="18" charset="0"/>
                <a:ea typeface="Batang" pitchFamily="18" charset="-127"/>
              </a:rPr>
              <a:t> </a:t>
            </a:r>
            <a:r>
              <a:rPr lang="en-US" altLang="ko-KR" sz="1600">
                <a:solidFill>
                  <a:srgbClr val="000000"/>
                </a:solidFill>
                <a:latin typeface="Times New Roman" pitchFamily="18" charset="0"/>
                <a:ea typeface="Batang" pitchFamily="18" charset="-127"/>
              </a:rPr>
              <a:t>k</a:t>
            </a:r>
            <a:endParaRPr lang="en-US" sz="1600" i="0">
              <a:solidFill>
                <a:srgbClr val="000000"/>
              </a:solidFill>
            </a:endParaRPr>
          </a:p>
        </p:txBody>
      </p:sp>
      <p:sp>
        <p:nvSpPr>
          <p:cNvPr id="20486" name="Text Box 8"/>
          <p:cNvSpPr txBox="1">
            <a:spLocks noChangeArrowheads="1"/>
          </p:cNvSpPr>
          <p:nvPr/>
        </p:nvSpPr>
        <p:spPr bwMode="gray">
          <a:xfrm>
            <a:off x="1697038" y="4283075"/>
            <a:ext cx="911225"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i="1">
                <a:solidFill>
                  <a:srgbClr val="DADADA"/>
                </a:solidFill>
                <a:latin typeface="Arial" charset="0"/>
                <a:cs typeface="Arial" charset="0"/>
              </a:defRPr>
            </a:lvl1pPr>
            <a:lvl2pPr marL="742950" indent="-285750" eaLnBrk="0" hangingPunct="0">
              <a:defRPr sz="2800" b="1" i="1">
                <a:solidFill>
                  <a:srgbClr val="DADADA"/>
                </a:solidFill>
                <a:latin typeface="Arial" charset="0"/>
                <a:cs typeface="Arial" charset="0"/>
              </a:defRPr>
            </a:lvl2pPr>
            <a:lvl3pPr marL="1143000" indent="-228600" eaLnBrk="0" hangingPunct="0">
              <a:defRPr sz="2800" b="1" i="1">
                <a:solidFill>
                  <a:srgbClr val="DADADA"/>
                </a:solidFill>
                <a:latin typeface="Arial" charset="0"/>
                <a:cs typeface="Arial" charset="0"/>
              </a:defRPr>
            </a:lvl3pPr>
            <a:lvl4pPr marL="1600200" indent="-228600" eaLnBrk="0" hangingPunct="0">
              <a:defRPr sz="2800" b="1" i="1">
                <a:solidFill>
                  <a:srgbClr val="DADADA"/>
                </a:solidFill>
                <a:latin typeface="Arial" charset="0"/>
                <a:cs typeface="Arial" charset="0"/>
              </a:defRPr>
            </a:lvl4pPr>
            <a:lvl5pPr marL="2057400" indent="-228600" eaLnBrk="0" hangingPunct="0">
              <a:defRPr sz="2800" b="1" i="1">
                <a:solidFill>
                  <a:srgbClr val="DADADA"/>
                </a:solidFill>
                <a:latin typeface="Arial" charset="0"/>
                <a:cs typeface="Arial" charset="0"/>
              </a:defRPr>
            </a:lvl5pPr>
            <a:lvl6pPr marL="2514600" indent="-228600" eaLnBrk="0" fontAlgn="base" hangingPunct="0">
              <a:spcBef>
                <a:spcPct val="0"/>
              </a:spcBef>
              <a:spcAft>
                <a:spcPct val="0"/>
              </a:spcAft>
              <a:defRPr sz="2800" b="1" i="1">
                <a:solidFill>
                  <a:srgbClr val="DADADA"/>
                </a:solidFill>
                <a:latin typeface="Arial" charset="0"/>
                <a:cs typeface="Arial" charset="0"/>
              </a:defRPr>
            </a:lvl6pPr>
            <a:lvl7pPr marL="2971800" indent="-228600" eaLnBrk="0" fontAlgn="base" hangingPunct="0">
              <a:spcBef>
                <a:spcPct val="0"/>
              </a:spcBef>
              <a:spcAft>
                <a:spcPct val="0"/>
              </a:spcAft>
              <a:defRPr sz="2800" b="1" i="1">
                <a:solidFill>
                  <a:srgbClr val="DADADA"/>
                </a:solidFill>
                <a:latin typeface="Arial" charset="0"/>
                <a:cs typeface="Arial" charset="0"/>
              </a:defRPr>
            </a:lvl7pPr>
            <a:lvl8pPr marL="3429000" indent="-228600" eaLnBrk="0" fontAlgn="base" hangingPunct="0">
              <a:spcBef>
                <a:spcPct val="0"/>
              </a:spcBef>
              <a:spcAft>
                <a:spcPct val="0"/>
              </a:spcAft>
              <a:defRPr sz="2800" b="1" i="1">
                <a:solidFill>
                  <a:srgbClr val="DADADA"/>
                </a:solidFill>
                <a:latin typeface="Arial" charset="0"/>
                <a:cs typeface="Arial" charset="0"/>
              </a:defRPr>
            </a:lvl8pPr>
            <a:lvl9pPr marL="3886200" indent="-228600" eaLnBrk="0" fontAlgn="base" hangingPunct="0">
              <a:spcBef>
                <a:spcPct val="0"/>
              </a:spcBef>
              <a:spcAft>
                <a:spcPct val="0"/>
              </a:spcAft>
              <a:defRPr sz="2800" b="1" i="1">
                <a:solidFill>
                  <a:srgbClr val="DADADA"/>
                </a:solidFill>
                <a:latin typeface="Arial" charset="0"/>
                <a:cs typeface="Arial" charset="0"/>
              </a:defRPr>
            </a:lvl9pPr>
          </a:lstStyle>
          <a:p>
            <a:pPr algn="ctr" eaLnBrk="1" hangingPunct="1">
              <a:lnSpc>
                <a:spcPct val="75000"/>
              </a:lnSpc>
            </a:pPr>
            <a:r>
              <a:rPr lang="en-US" altLang="ko-KR" sz="1600">
                <a:solidFill>
                  <a:srgbClr val="000000"/>
                </a:solidFill>
                <a:latin typeface="Times New Roman" pitchFamily="18" charset="0"/>
                <a:ea typeface="Batang" pitchFamily="18" charset="-127"/>
              </a:rPr>
              <a:t>p(k)</a:t>
            </a:r>
            <a:endParaRPr lang="en-US" sz="1600" i="0">
              <a:solidFill>
                <a:srgbClr val="000000"/>
              </a:solidFill>
            </a:endParaRPr>
          </a:p>
        </p:txBody>
      </p:sp>
      <p:sp>
        <p:nvSpPr>
          <p:cNvPr id="20487" name="Text Box 9"/>
          <p:cNvSpPr txBox="1">
            <a:spLocks noChangeArrowheads="1"/>
          </p:cNvSpPr>
          <p:nvPr/>
        </p:nvSpPr>
        <p:spPr bwMode="gray">
          <a:xfrm>
            <a:off x="2738438" y="4273550"/>
            <a:ext cx="830262"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i="1">
                <a:solidFill>
                  <a:srgbClr val="DADADA"/>
                </a:solidFill>
                <a:latin typeface="Arial" charset="0"/>
                <a:cs typeface="Arial" charset="0"/>
              </a:defRPr>
            </a:lvl1pPr>
            <a:lvl2pPr marL="742950" indent="-285750" eaLnBrk="0" hangingPunct="0">
              <a:defRPr sz="2800" b="1" i="1">
                <a:solidFill>
                  <a:srgbClr val="DADADA"/>
                </a:solidFill>
                <a:latin typeface="Arial" charset="0"/>
                <a:cs typeface="Arial" charset="0"/>
              </a:defRPr>
            </a:lvl2pPr>
            <a:lvl3pPr marL="1143000" indent="-228600" eaLnBrk="0" hangingPunct="0">
              <a:defRPr sz="2800" b="1" i="1">
                <a:solidFill>
                  <a:srgbClr val="DADADA"/>
                </a:solidFill>
                <a:latin typeface="Arial" charset="0"/>
                <a:cs typeface="Arial" charset="0"/>
              </a:defRPr>
            </a:lvl3pPr>
            <a:lvl4pPr marL="1600200" indent="-228600" eaLnBrk="0" hangingPunct="0">
              <a:defRPr sz="2800" b="1" i="1">
                <a:solidFill>
                  <a:srgbClr val="DADADA"/>
                </a:solidFill>
                <a:latin typeface="Arial" charset="0"/>
                <a:cs typeface="Arial" charset="0"/>
              </a:defRPr>
            </a:lvl4pPr>
            <a:lvl5pPr marL="2057400" indent="-228600" eaLnBrk="0" hangingPunct="0">
              <a:defRPr sz="2800" b="1" i="1">
                <a:solidFill>
                  <a:srgbClr val="DADADA"/>
                </a:solidFill>
                <a:latin typeface="Arial" charset="0"/>
                <a:cs typeface="Arial" charset="0"/>
              </a:defRPr>
            </a:lvl5pPr>
            <a:lvl6pPr marL="2514600" indent="-228600" eaLnBrk="0" fontAlgn="base" hangingPunct="0">
              <a:spcBef>
                <a:spcPct val="0"/>
              </a:spcBef>
              <a:spcAft>
                <a:spcPct val="0"/>
              </a:spcAft>
              <a:defRPr sz="2800" b="1" i="1">
                <a:solidFill>
                  <a:srgbClr val="DADADA"/>
                </a:solidFill>
                <a:latin typeface="Arial" charset="0"/>
                <a:cs typeface="Arial" charset="0"/>
              </a:defRPr>
            </a:lvl6pPr>
            <a:lvl7pPr marL="2971800" indent="-228600" eaLnBrk="0" fontAlgn="base" hangingPunct="0">
              <a:spcBef>
                <a:spcPct val="0"/>
              </a:spcBef>
              <a:spcAft>
                <a:spcPct val="0"/>
              </a:spcAft>
              <a:defRPr sz="2800" b="1" i="1">
                <a:solidFill>
                  <a:srgbClr val="DADADA"/>
                </a:solidFill>
                <a:latin typeface="Arial" charset="0"/>
                <a:cs typeface="Arial" charset="0"/>
              </a:defRPr>
            </a:lvl7pPr>
            <a:lvl8pPr marL="3429000" indent="-228600" eaLnBrk="0" fontAlgn="base" hangingPunct="0">
              <a:spcBef>
                <a:spcPct val="0"/>
              </a:spcBef>
              <a:spcAft>
                <a:spcPct val="0"/>
              </a:spcAft>
              <a:defRPr sz="2800" b="1" i="1">
                <a:solidFill>
                  <a:srgbClr val="DADADA"/>
                </a:solidFill>
                <a:latin typeface="Arial" charset="0"/>
                <a:cs typeface="Arial" charset="0"/>
              </a:defRPr>
            </a:lvl8pPr>
            <a:lvl9pPr marL="3886200" indent="-228600" eaLnBrk="0" fontAlgn="base" hangingPunct="0">
              <a:spcBef>
                <a:spcPct val="0"/>
              </a:spcBef>
              <a:spcAft>
                <a:spcPct val="0"/>
              </a:spcAft>
              <a:defRPr sz="2800" b="1" i="1">
                <a:solidFill>
                  <a:srgbClr val="DADADA"/>
                </a:solidFill>
                <a:latin typeface="Arial" charset="0"/>
                <a:cs typeface="Arial" charset="0"/>
              </a:defRPr>
            </a:lvl9pPr>
          </a:lstStyle>
          <a:p>
            <a:pPr algn="ctr" eaLnBrk="1" hangingPunct="1">
              <a:lnSpc>
                <a:spcPct val="75000"/>
              </a:lnSpc>
            </a:pPr>
            <a:r>
              <a:rPr lang="en-US" altLang="ko-KR" sz="1600" i="0">
                <a:solidFill>
                  <a:srgbClr val="000000"/>
                </a:solidFill>
                <a:latin typeface="Times New Roman" pitchFamily="18" charset="0"/>
                <a:ea typeface="Batang" pitchFamily="18" charset="-127"/>
              </a:rPr>
              <a:t>node</a:t>
            </a:r>
            <a:r>
              <a:rPr lang="en-US" altLang="ko-KR" sz="1100" b="0" i="0">
                <a:solidFill>
                  <a:srgbClr val="000000"/>
                </a:solidFill>
                <a:latin typeface="Times New Roman" pitchFamily="18" charset="0"/>
                <a:ea typeface="Batang" pitchFamily="18" charset="-127"/>
              </a:rPr>
              <a:t> </a:t>
            </a:r>
            <a:r>
              <a:rPr lang="en-US" altLang="ko-KR" sz="1600">
                <a:solidFill>
                  <a:srgbClr val="000000"/>
                </a:solidFill>
                <a:latin typeface="Times New Roman" pitchFamily="18" charset="0"/>
                <a:ea typeface="Batang" pitchFamily="18" charset="-127"/>
              </a:rPr>
              <a:t>k</a:t>
            </a:r>
            <a:endParaRPr lang="en-US" sz="1600" i="0">
              <a:solidFill>
                <a:srgbClr val="000000"/>
              </a:solidFill>
            </a:endParaRPr>
          </a:p>
        </p:txBody>
      </p:sp>
      <p:sp>
        <p:nvSpPr>
          <p:cNvPr id="20488" name="Text Box 10"/>
          <p:cNvSpPr txBox="1">
            <a:spLocks noChangeArrowheads="1"/>
          </p:cNvSpPr>
          <p:nvPr/>
        </p:nvSpPr>
        <p:spPr bwMode="gray">
          <a:xfrm>
            <a:off x="3673475" y="4273550"/>
            <a:ext cx="889000" cy="228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i="1">
                <a:solidFill>
                  <a:srgbClr val="DADADA"/>
                </a:solidFill>
                <a:latin typeface="Arial" charset="0"/>
                <a:cs typeface="Arial" charset="0"/>
              </a:defRPr>
            </a:lvl1pPr>
            <a:lvl2pPr marL="742950" indent="-285750" eaLnBrk="0" hangingPunct="0">
              <a:defRPr sz="2800" b="1" i="1">
                <a:solidFill>
                  <a:srgbClr val="DADADA"/>
                </a:solidFill>
                <a:latin typeface="Arial" charset="0"/>
                <a:cs typeface="Arial" charset="0"/>
              </a:defRPr>
            </a:lvl2pPr>
            <a:lvl3pPr marL="1143000" indent="-228600" eaLnBrk="0" hangingPunct="0">
              <a:defRPr sz="2800" b="1" i="1">
                <a:solidFill>
                  <a:srgbClr val="DADADA"/>
                </a:solidFill>
                <a:latin typeface="Arial" charset="0"/>
                <a:cs typeface="Arial" charset="0"/>
              </a:defRPr>
            </a:lvl3pPr>
            <a:lvl4pPr marL="1600200" indent="-228600" eaLnBrk="0" hangingPunct="0">
              <a:defRPr sz="2800" b="1" i="1">
                <a:solidFill>
                  <a:srgbClr val="DADADA"/>
                </a:solidFill>
                <a:latin typeface="Arial" charset="0"/>
                <a:cs typeface="Arial" charset="0"/>
              </a:defRPr>
            </a:lvl4pPr>
            <a:lvl5pPr marL="2057400" indent="-228600" eaLnBrk="0" hangingPunct="0">
              <a:defRPr sz="2800" b="1" i="1">
                <a:solidFill>
                  <a:srgbClr val="DADADA"/>
                </a:solidFill>
                <a:latin typeface="Arial" charset="0"/>
                <a:cs typeface="Arial" charset="0"/>
              </a:defRPr>
            </a:lvl5pPr>
            <a:lvl6pPr marL="2514600" indent="-228600" eaLnBrk="0" fontAlgn="base" hangingPunct="0">
              <a:spcBef>
                <a:spcPct val="0"/>
              </a:spcBef>
              <a:spcAft>
                <a:spcPct val="0"/>
              </a:spcAft>
              <a:defRPr sz="2800" b="1" i="1">
                <a:solidFill>
                  <a:srgbClr val="DADADA"/>
                </a:solidFill>
                <a:latin typeface="Arial" charset="0"/>
                <a:cs typeface="Arial" charset="0"/>
              </a:defRPr>
            </a:lvl6pPr>
            <a:lvl7pPr marL="2971800" indent="-228600" eaLnBrk="0" fontAlgn="base" hangingPunct="0">
              <a:spcBef>
                <a:spcPct val="0"/>
              </a:spcBef>
              <a:spcAft>
                <a:spcPct val="0"/>
              </a:spcAft>
              <a:defRPr sz="2800" b="1" i="1">
                <a:solidFill>
                  <a:srgbClr val="DADADA"/>
                </a:solidFill>
                <a:latin typeface="Arial" charset="0"/>
                <a:cs typeface="Arial" charset="0"/>
              </a:defRPr>
            </a:lvl7pPr>
            <a:lvl8pPr marL="3429000" indent="-228600" eaLnBrk="0" fontAlgn="base" hangingPunct="0">
              <a:spcBef>
                <a:spcPct val="0"/>
              </a:spcBef>
              <a:spcAft>
                <a:spcPct val="0"/>
              </a:spcAft>
              <a:defRPr sz="2800" b="1" i="1">
                <a:solidFill>
                  <a:srgbClr val="DADADA"/>
                </a:solidFill>
                <a:latin typeface="Arial" charset="0"/>
                <a:cs typeface="Arial" charset="0"/>
              </a:defRPr>
            </a:lvl8pPr>
            <a:lvl9pPr marL="3886200" indent="-228600" eaLnBrk="0" fontAlgn="base" hangingPunct="0">
              <a:spcBef>
                <a:spcPct val="0"/>
              </a:spcBef>
              <a:spcAft>
                <a:spcPct val="0"/>
              </a:spcAft>
              <a:defRPr sz="2800" b="1" i="1">
                <a:solidFill>
                  <a:srgbClr val="DADADA"/>
                </a:solidFill>
                <a:latin typeface="Arial" charset="0"/>
                <a:cs typeface="Arial" charset="0"/>
              </a:defRPr>
            </a:lvl9pPr>
          </a:lstStyle>
          <a:p>
            <a:pPr algn="ctr" eaLnBrk="1" hangingPunct="1">
              <a:lnSpc>
                <a:spcPct val="75000"/>
              </a:lnSpc>
            </a:pPr>
            <a:r>
              <a:rPr lang="en-US" altLang="ko-KR" sz="1600">
                <a:solidFill>
                  <a:srgbClr val="000000"/>
                </a:solidFill>
                <a:latin typeface="Times New Roman" pitchFamily="18" charset="0"/>
                <a:ea typeface="Batang" pitchFamily="18" charset="-127"/>
              </a:rPr>
              <a:t>p(k)</a:t>
            </a:r>
            <a:endParaRPr lang="en-US" sz="1600" i="0">
              <a:solidFill>
                <a:srgbClr val="000000"/>
              </a:solidFill>
            </a:endParaRPr>
          </a:p>
        </p:txBody>
      </p:sp>
      <p:cxnSp>
        <p:nvCxnSpPr>
          <p:cNvPr id="10" name="Straight Connector 9"/>
          <p:cNvCxnSpPr/>
          <p:nvPr/>
        </p:nvCxnSpPr>
        <p:spPr bwMode="auto">
          <a:xfrm>
            <a:off x="752475" y="6411913"/>
            <a:ext cx="3914775" cy="0"/>
          </a:xfrm>
          <a:prstGeom prst="line">
            <a:avLst/>
          </a:prstGeom>
          <a:noFill/>
          <a:ln w="25400" cap="flat" cmpd="sng" algn="ctr">
            <a:solidFill>
              <a:schemeClr val="bg1">
                <a:lumMod val="10000"/>
              </a:schemeClr>
            </a:solidFill>
            <a:prstDash val="solid"/>
            <a:round/>
            <a:headEnd type="none" w="med" len="med"/>
            <a:tailEnd type="none" w="med" len="med"/>
          </a:ln>
          <a:effectLst/>
        </p:spPr>
      </p:cxnSp>
      <p:cxnSp>
        <p:nvCxnSpPr>
          <p:cNvPr id="11" name="Straight Connector 10"/>
          <p:cNvCxnSpPr/>
          <p:nvPr/>
        </p:nvCxnSpPr>
        <p:spPr bwMode="auto">
          <a:xfrm>
            <a:off x="752475" y="4210050"/>
            <a:ext cx="3914775" cy="0"/>
          </a:xfrm>
          <a:prstGeom prst="line">
            <a:avLst/>
          </a:prstGeom>
          <a:noFill/>
          <a:ln w="25400" cap="flat" cmpd="sng" algn="ctr">
            <a:solidFill>
              <a:schemeClr val="bg1">
                <a:lumMod val="10000"/>
              </a:schemeClr>
            </a:solidFill>
            <a:prstDash val="solid"/>
            <a:round/>
            <a:headEnd type="none" w="med" len="med"/>
            <a:tailEnd type="none" w="med" len="med"/>
          </a:ln>
          <a:effectLst/>
        </p:spPr>
      </p:cxnSp>
      <p:cxnSp>
        <p:nvCxnSpPr>
          <p:cNvPr id="12" name="Straight Connector 11"/>
          <p:cNvCxnSpPr/>
          <p:nvPr/>
        </p:nvCxnSpPr>
        <p:spPr bwMode="auto">
          <a:xfrm rot="5400000">
            <a:off x="-346869" y="5312569"/>
            <a:ext cx="2198688" cy="0"/>
          </a:xfrm>
          <a:prstGeom prst="line">
            <a:avLst/>
          </a:prstGeom>
          <a:noFill/>
          <a:ln w="25400" cap="flat" cmpd="sng" algn="ctr">
            <a:solidFill>
              <a:schemeClr val="bg1">
                <a:lumMod val="10000"/>
              </a:schemeClr>
            </a:solidFill>
            <a:prstDash val="solid"/>
            <a:round/>
            <a:headEnd type="none" w="med" len="med"/>
            <a:tailEnd type="none" w="med" len="med"/>
          </a:ln>
          <a:effectLst/>
        </p:spPr>
      </p:cxnSp>
      <p:cxnSp>
        <p:nvCxnSpPr>
          <p:cNvPr id="15" name="Straight Connector 14"/>
          <p:cNvCxnSpPr/>
          <p:nvPr/>
        </p:nvCxnSpPr>
        <p:spPr bwMode="auto">
          <a:xfrm rot="5400000">
            <a:off x="515144" y="5312569"/>
            <a:ext cx="2198688" cy="0"/>
          </a:xfrm>
          <a:prstGeom prst="line">
            <a:avLst/>
          </a:prstGeom>
          <a:noFill/>
          <a:ln w="25400" cap="flat" cmpd="sng" algn="ctr">
            <a:solidFill>
              <a:schemeClr val="bg1">
                <a:lumMod val="10000"/>
              </a:schemeClr>
            </a:solidFill>
            <a:prstDash val="solid"/>
            <a:round/>
            <a:headEnd type="none" w="med" len="med"/>
            <a:tailEnd type="none" w="med" len="med"/>
          </a:ln>
          <a:effectLst/>
        </p:spPr>
      </p:cxnSp>
      <p:cxnSp>
        <p:nvCxnSpPr>
          <p:cNvPr id="16" name="Straight Connector 15"/>
          <p:cNvCxnSpPr/>
          <p:nvPr/>
        </p:nvCxnSpPr>
        <p:spPr bwMode="auto">
          <a:xfrm rot="5400000">
            <a:off x="1572419" y="5312569"/>
            <a:ext cx="2198688" cy="0"/>
          </a:xfrm>
          <a:prstGeom prst="line">
            <a:avLst/>
          </a:prstGeom>
          <a:noFill/>
          <a:ln w="25400" cap="flat" cmpd="sng" algn="ctr">
            <a:solidFill>
              <a:schemeClr val="bg1">
                <a:lumMod val="10000"/>
              </a:schemeClr>
            </a:solidFill>
            <a:prstDash val="solid"/>
            <a:round/>
            <a:headEnd type="none" w="med" len="med"/>
            <a:tailEnd type="none" w="med" len="med"/>
          </a:ln>
          <a:effectLst/>
        </p:spPr>
      </p:cxnSp>
      <p:cxnSp>
        <p:nvCxnSpPr>
          <p:cNvPr id="17" name="Straight Connector 16"/>
          <p:cNvCxnSpPr/>
          <p:nvPr/>
        </p:nvCxnSpPr>
        <p:spPr bwMode="auto">
          <a:xfrm rot="5400000">
            <a:off x="2532063" y="5308600"/>
            <a:ext cx="2197100" cy="0"/>
          </a:xfrm>
          <a:prstGeom prst="line">
            <a:avLst/>
          </a:prstGeom>
          <a:noFill/>
          <a:ln w="25400" cap="flat" cmpd="sng" algn="ctr">
            <a:solidFill>
              <a:schemeClr val="bg1">
                <a:lumMod val="10000"/>
              </a:schemeClr>
            </a:solidFill>
            <a:prstDash val="solid"/>
            <a:round/>
            <a:headEnd type="none" w="med" len="med"/>
            <a:tailEnd type="none" w="med" len="med"/>
          </a:ln>
          <a:effectLst/>
        </p:spPr>
      </p:cxnSp>
      <p:cxnSp>
        <p:nvCxnSpPr>
          <p:cNvPr id="18" name="Straight Connector 17"/>
          <p:cNvCxnSpPr/>
          <p:nvPr/>
        </p:nvCxnSpPr>
        <p:spPr bwMode="auto">
          <a:xfrm rot="5400000">
            <a:off x="3548063" y="5308600"/>
            <a:ext cx="2197100" cy="0"/>
          </a:xfrm>
          <a:prstGeom prst="line">
            <a:avLst/>
          </a:prstGeom>
          <a:noFill/>
          <a:ln w="25400" cap="flat" cmpd="sng" algn="ctr">
            <a:solidFill>
              <a:schemeClr val="bg1">
                <a:lumMod val="10000"/>
              </a:schemeClr>
            </a:solidFill>
            <a:prstDash val="solid"/>
            <a:round/>
            <a:headEnd type="none" w="med" len="med"/>
            <a:tailEnd type="none" w="med" len="med"/>
          </a:ln>
          <a:effectLst/>
        </p:spPr>
      </p:cxnSp>
      <p:pic>
        <p:nvPicPr>
          <p:cNvPr id="19" name="Picture 4" descr="Chart 4 for Gross lectur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2261" t="25957" r="4013" b="14950"/>
          <a:stretch/>
        </p:blipFill>
        <p:spPr bwMode="auto">
          <a:xfrm>
            <a:off x="242888" y="1295400"/>
            <a:ext cx="2743200" cy="2552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lide Number Placeholder 3">
            <a:extLst>
              <a:ext uri="{FF2B5EF4-FFF2-40B4-BE49-F238E27FC236}">
                <a16:creationId xmlns:a16="http://schemas.microsoft.com/office/drawing/2014/main" xmlns="" id="{D39FAB81-BF2B-4DF4-829D-8ADF837175D9}"/>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13</a:t>
            </a:fld>
            <a:endParaRPr lang="en-US" dirty="0">
              <a:solidFill>
                <a:srgbClr val="1E0000"/>
              </a:solidFill>
            </a:endParaRPr>
          </a:p>
        </p:txBody>
      </p:sp>
    </p:spTree>
    <p:extLst>
      <p:ext uri="{BB962C8B-B14F-4D97-AF65-F5344CB8AC3E}">
        <p14:creationId xmlns:p14="http://schemas.microsoft.com/office/powerpoint/2010/main" val="964747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latin typeface="Times New Roman" pitchFamily="18" charset="0"/>
              </a:rPr>
              <a:t>20 </a:t>
            </a:r>
            <a:r>
              <a:rPr lang="en-US" dirty="0"/>
              <a:t>Bus Example</a:t>
            </a:r>
          </a:p>
        </p:txBody>
      </p:sp>
      <p:sp>
        <p:nvSpPr>
          <p:cNvPr id="21507" name="Rectangle 3"/>
          <p:cNvSpPr>
            <a:spLocks noGrp="1" noChangeArrowheads="1"/>
          </p:cNvSpPr>
          <p:nvPr>
            <p:ph idx="1"/>
          </p:nvPr>
        </p:nvSpPr>
        <p:spPr>
          <a:xfrm>
            <a:off x="365760" y="1280161"/>
            <a:ext cx="8244840" cy="5120640"/>
          </a:xfrm>
        </p:spPr>
        <p:txBody>
          <a:bodyPr/>
          <a:lstStyle/>
          <a:p>
            <a:pPr marL="457200" indent="-457200">
              <a:spcBef>
                <a:spcPct val="0"/>
              </a:spcBef>
            </a:pPr>
            <a:r>
              <a:rPr lang="en-US" dirty="0"/>
              <a:t>Suppose we wish to evaluate a sparse vector with the nonzero elements for components </a:t>
            </a:r>
            <a:r>
              <a:rPr lang="en-US" dirty="0">
                <a:latin typeface="Times New Roman" pitchFamily="18" charset="0"/>
              </a:rPr>
              <a:t>2</a:t>
            </a:r>
            <a:r>
              <a:rPr lang="en-US" dirty="0"/>
              <a:t>,</a:t>
            </a:r>
            <a:r>
              <a:rPr lang="en-US" dirty="0">
                <a:latin typeface="Times New Roman" pitchFamily="18" charset="0"/>
              </a:rPr>
              <a:t> 6</a:t>
            </a:r>
            <a:r>
              <a:rPr lang="en-US" dirty="0"/>
              <a:t>, </a:t>
            </a:r>
            <a:r>
              <a:rPr lang="en-US" dirty="0">
                <a:latin typeface="Times New Roman" pitchFamily="18" charset="0"/>
              </a:rPr>
              <a:t>7</a:t>
            </a:r>
            <a:r>
              <a:rPr lang="en-US" dirty="0"/>
              <a:t>, and </a:t>
            </a:r>
            <a:r>
              <a:rPr lang="en-US" dirty="0">
                <a:latin typeface="Times New Roman" pitchFamily="18" charset="0"/>
              </a:rPr>
              <a:t>12</a:t>
            </a:r>
            <a:endParaRPr lang="en-US" dirty="0"/>
          </a:p>
          <a:p>
            <a:pPr marL="457200" indent="-457200">
              <a:spcBef>
                <a:spcPct val="0"/>
              </a:spcBef>
            </a:pPr>
            <a:r>
              <a:rPr lang="en-US" dirty="0"/>
              <a:t>From the path table or path graph, we obtain the following</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a:p>
            <a:pPr marL="457200" indent="-457200">
              <a:spcBef>
                <a:spcPct val="0"/>
              </a:spcBef>
            </a:pPr>
            <a:r>
              <a:rPr lang="en-US" dirty="0"/>
              <a:t>This gives the following path elements</a:t>
            </a:r>
            <a:br>
              <a:rPr lang="en-US" dirty="0"/>
            </a:br>
            <a:endParaRPr lang="en-US" dirty="0"/>
          </a:p>
        </p:txBody>
      </p:sp>
      <p:sp>
        <p:nvSpPr>
          <p:cNvPr id="2150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p>
            <a:pPr algn="ctr" eaLnBrk="0" hangingPunct="0"/>
            <a:endParaRPr lang="en-US"/>
          </a:p>
        </p:txBody>
      </p:sp>
      <p:sp>
        <p:nvSpPr>
          <p:cNvPr id="21509"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p>
            <a:pPr algn="ctr" eaLnBrk="0" hangingPunct="0"/>
            <a:endParaRPr lang="en-US"/>
          </a:p>
        </p:txBody>
      </p:sp>
      <p:sp>
        <p:nvSpPr>
          <p:cNvPr id="21510" name="Rectangle 9"/>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p>
            <a:pPr algn="ctr" eaLnBrk="0" hangingPunct="0"/>
            <a:endParaRPr lang="en-US"/>
          </a:p>
        </p:txBody>
      </p:sp>
      <p:graphicFrame>
        <p:nvGraphicFramePr>
          <p:cNvPr id="2" name="Object 1"/>
          <p:cNvGraphicFramePr>
            <a:graphicFrameLocks noChangeAspect="1"/>
          </p:cNvGraphicFramePr>
          <p:nvPr>
            <p:extLst/>
          </p:nvPr>
        </p:nvGraphicFramePr>
        <p:xfrm>
          <a:off x="1371600" y="3103563"/>
          <a:ext cx="5651500" cy="393700"/>
        </p:xfrm>
        <a:graphic>
          <a:graphicData uri="http://schemas.openxmlformats.org/presentationml/2006/ole">
            <mc:AlternateContent xmlns:mc="http://schemas.openxmlformats.org/markup-compatibility/2006">
              <mc:Choice xmlns:v="urn:schemas-microsoft-com:vml" Requires="v">
                <p:oleObj spid="_x0000_s149546" name="Equation" r:id="rId3" imgW="5651500" imgH="393700" progId="Equation.DSMT4">
                  <p:embed/>
                </p:oleObj>
              </mc:Choice>
              <mc:Fallback>
                <p:oleObj name="Equation" r:id="rId3" imgW="56515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103563"/>
                        <a:ext cx="56515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noChangeAspect="1"/>
          </p:cNvGraphicFramePr>
          <p:nvPr>
            <p:extLst/>
          </p:nvPr>
        </p:nvGraphicFramePr>
        <p:xfrm>
          <a:off x="1371600" y="3657600"/>
          <a:ext cx="4622800" cy="393700"/>
        </p:xfrm>
        <a:graphic>
          <a:graphicData uri="http://schemas.openxmlformats.org/presentationml/2006/ole">
            <mc:AlternateContent xmlns:mc="http://schemas.openxmlformats.org/markup-compatibility/2006">
              <mc:Choice xmlns:v="urn:schemas-microsoft-com:vml" Requires="v">
                <p:oleObj spid="_x0000_s149547" name="Equation" r:id="rId5" imgW="4622800" imgH="393700" progId="Equation.DSMT4">
                  <p:embed/>
                </p:oleObj>
              </mc:Choice>
              <mc:Fallback>
                <p:oleObj name="Equation" r:id="rId5" imgW="4622800" imgH="393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3657600"/>
                        <a:ext cx="4622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nvPr>
        </p:nvGraphicFramePr>
        <p:xfrm>
          <a:off x="1371600" y="4191000"/>
          <a:ext cx="4622800" cy="393700"/>
        </p:xfrm>
        <a:graphic>
          <a:graphicData uri="http://schemas.openxmlformats.org/presentationml/2006/ole">
            <mc:AlternateContent xmlns:mc="http://schemas.openxmlformats.org/markup-compatibility/2006">
              <mc:Choice xmlns:v="urn:schemas-microsoft-com:vml" Requires="v">
                <p:oleObj spid="_x0000_s149548" name="Equation" r:id="rId7" imgW="4622800" imgH="393700" progId="Equation.DSMT4">
                  <p:embed/>
                </p:oleObj>
              </mc:Choice>
              <mc:Fallback>
                <p:oleObj name="Equation" r:id="rId7" imgW="4622800" imgH="3937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4191000"/>
                        <a:ext cx="4622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nvPr>
        </p:nvGraphicFramePr>
        <p:xfrm>
          <a:off x="1295400" y="4648200"/>
          <a:ext cx="6985000" cy="393700"/>
        </p:xfrm>
        <a:graphic>
          <a:graphicData uri="http://schemas.openxmlformats.org/presentationml/2006/ole">
            <mc:AlternateContent xmlns:mc="http://schemas.openxmlformats.org/markup-compatibility/2006">
              <mc:Choice xmlns:v="urn:schemas-microsoft-com:vml" Requires="v">
                <p:oleObj spid="_x0000_s149549" name="Equation" r:id="rId9" imgW="6985000" imgH="393700" progId="Equation.DSMT4">
                  <p:embed/>
                </p:oleObj>
              </mc:Choice>
              <mc:Fallback>
                <p:oleObj name="Equation" r:id="rId9" imgW="6985000" imgH="393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4648200"/>
                        <a:ext cx="6985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nvPr>
        </p:nvGraphicFramePr>
        <p:xfrm>
          <a:off x="1295400" y="5715000"/>
          <a:ext cx="5372100" cy="393700"/>
        </p:xfrm>
        <a:graphic>
          <a:graphicData uri="http://schemas.openxmlformats.org/presentationml/2006/ole">
            <mc:AlternateContent xmlns:mc="http://schemas.openxmlformats.org/markup-compatibility/2006">
              <mc:Choice xmlns:v="urn:schemas-microsoft-com:vml" Requires="v">
                <p:oleObj spid="_x0000_s149550" name="Equation" r:id="rId11" imgW="5372100" imgH="393700" progId="Equation.DSMT4">
                  <p:embed/>
                </p:oleObj>
              </mc:Choice>
              <mc:Fallback>
                <p:oleObj name="Equation" r:id="rId11" imgW="5372100" imgH="3937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5400" y="5715000"/>
                        <a:ext cx="53721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Slide Number Placeholder 3">
            <a:extLst>
              <a:ext uri="{FF2B5EF4-FFF2-40B4-BE49-F238E27FC236}">
                <a16:creationId xmlns:a16="http://schemas.microsoft.com/office/drawing/2014/main" xmlns="" id="{81C8971F-A6FA-4820-A5FE-8BAAEC364847}"/>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14</a:t>
            </a:fld>
            <a:endParaRPr lang="en-US" dirty="0">
              <a:solidFill>
                <a:srgbClr val="1E0000"/>
              </a:solidFill>
            </a:endParaRPr>
          </a:p>
        </p:txBody>
      </p:sp>
    </p:spTree>
    <p:extLst>
      <p:ext uri="{BB962C8B-B14F-4D97-AF65-F5344CB8AC3E}">
        <p14:creationId xmlns:p14="http://schemas.microsoft.com/office/powerpoint/2010/main" val="437764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latin typeface="Times New Roman" pitchFamily="18" charset="0"/>
              </a:rPr>
              <a:t>20 </a:t>
            </a:r>
            <a:r>
              <a:rPr lang="en-US" dirty="0"/>
              <a:t>Bus Example</a:t>
            </a:r>
          </a:p>
        </p:txBody>
      </p:sp>
      <p:graphicFrame>
        <p:nvGraphicFramePr>
          <p:cNvPr id="23555" name="Object 8"/>
          <p:cNvGraphicFramePr>
            <a:graphicFrameLocks noGrp="1" noChangeAspect="1"/>
          </p:cNvGraphicFramePr>
          <p:nvPr>
            <p:ph idx="1"/>
            <p:extLst/>
          </p:nvPr>
        </p:nvGraphicFramePr>
        <p:xfrm>
          <a:off x="730250" y="1828800"/>
          <a:ext cx="7683500" cy="4119563"/>
        </p:xfrm>
        <a:graphic>
          <a:graphicData uri="http://schemas.openxmlformats.org/presentationml/2006/ole">
            <mc:AlternateContent xmlns:mc="http://schemas.openxmlformats.org/markup-compatibility/2006">
              <mc:Choice xmlns:v="urn:schemas-microsoft-com:vml" Requires="v">
                <p:oleObj spid="_x0000_s150538" name="Bitmap Image" r:id="rId3" imgW="9488224" imgH="5087060" progId="PBrush">
                  <p:embed/>
                </p:oleObj>
              </mc:Choice>
              <mc:Fallback>
                <p:oleObj name="Bitmap Image" r:id="rId3" imgW="9488224" imgH="5087060"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50" y="1828800"/>
                        <a:ext cx="7683500" cy="4119563"/>
                      </a:xfrm>
                      <a:prstGeom prst="rect">
                        <a:avLst/>
                      </a:prstGeom>
                      <a:noFill/>
                      <a:ln>
                        <a:noFill/>
                      </a:ln>
                      <a:extLst/>
                    </p:spPr>
                  </p:pic>
                </p:oleObj>
              </mc:Fallback>
            </mc:AlternateContent>
          </a:graphicData>
        </a:graphic>
      </p:graphicFrame>
      <p:sp>
        <p:nvSpPr>
          <p:cNvPr id="2" name="TextBox 1"/>
          <p:cNvSpPr txBox="1"/>
          <p:nvPr/>
        </p:nvSpPr>
        <p:spPr>
          <a:xfrm>
            <a:off x="2057400" y="1371600"/>
            <a:ext cx="1470274" cy="523220"/>
          </a:xfrm>
          <a:prstGeom prst="rect">
            <a:avLst/>
          </a:prstGeom>
          <a:noFill/>
        </p:spPr>
        <p:txBody>
          <a:bodyPr wrap="none" rtlCol="0">
            <a:spAutoFit/>
          </a:bodyPr>
          <a:lstStyle/>
          <a:p>
            <a:r>
              <a:rPr lang="en-US" dirty="0">
                <a:solidFill>
                  <a:srgbClr val="1E0000"/>
                </a:solidFill>
              </a:rPr>
              <a:t>Full path</a:t>
            </a:r>
          </a:p>
        </p:txBody>
      </p:sp>
      <p:sp>
        <p:nvSpPr>
          <p:cNvPr id="5" name="TextBox 4"/>
          <p:cNvSpPr txBox="1"/>
          <p:nvPr/>
        </p:nvSpPr>
        <p:spPr>
          <a:xfrm>
            <a:off x="5867400" y="1370162"/>
            <a:ext cx="2239716" cy="461665"/>
          </a:xfrm>
          <a:prstGeom prst="rect">
            <a:avLst/>
          </a:prstGeom>
          <a:noFill/>
        </p:spPr>
        <p:txBody>
          <a:bodyPr wrap="none" rtlCol="0">
            <a:spAutoFit/>
          </a:bodyPr>
          <a:lstStyle/>
          <a:p>
            <a:r>
              <a:rPr lang="en-US" dirty="0"/>
              <a:t>Desired subset</a:t>
            </a:r>
          </a:p>
        </p:txBody>
      </p:sp>
      <p:sp>
        <p:nvSpPr>
          <p:cNvPr id="6" name="Slide Number Placeholder 3">
            <a:extLst>
              <a:ext uri="{FF2B5EF4-FFF2-40B4-BE49-F238E27FC236}">
                <a16:creationId xmlns:a16="http://schemas.microsoft.com/office/drawing/2014/main" xmlns="" id="{496CB20A-637A-43ED-8647-5824DC57791F}"/>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15</a:t>
            </a:fld>
            <a:endParaRPr lang="en-US" dirty="0">
              <a:solidFill>
                <a:srgbClr val="1E0000"/>
              </a:solidFill>
            </a:endParaRPr>
          </a:p>
        </p:txBody>
      </p:sp>
    </p:spTree>
    <p:extLst>
      <p:ext uri="{BB962C8B-B14F-4D97-AF65-F5344CB8AC3E}">
        <p14:creationId xmlns:p14="http://schemas.microsoft.com/office/powerpoint/2010/main" val="1696588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Remarks</a:t>
            </a:r>
          </a:p>
        </p:txBody>
      </p:sp>
      <p:sp>
        <p:nvSpPr>
          <p:cNvPr id="24579" name="Rectangle 3"/>
          <p:cNvSpPr>
            <a:spLocks noGrp="1" noChangeArrowheads="1"/>
          </p:cNvSpPr>
          <p:nvPr>
            <p:ph idx="1"/>
          </p:nvPr>
        </p:nvSpPr>
        <p:spPr>
          <a:xfrm>
            <a:off x="365760" y="1280161"/>
            <a:ext cx="8625839" cy="5425440"/>
          </a:xfrm>
        </p:spPr>
        <p:txBody>
          <a:bodyPr/>
          <a:lstStyle/>
          <a:p>
            <a:pPr marL="457200" indent="-457200">
              <a:spcBef>
                <a:spcPct val="0"/>
              </a:spcBef>
            </a:pPr>
            <a:r>
              <a:rPr lang="en-US" dirty="0"/>
              <a:t>Since various permutations may be used to order a particular path subgroup, a</a:t>
            </a:r>
            <a:r>
              <a:rPr lang="en-US" i="1" dirty="0"/>
              <a:t> </a:t>
            </a:r>
            <a:r>
              <a:rPr lang="en-US" dirty="0"/>
              <a:t>precedence rule is introduced to make the ordering valid</a:t>
            </a:r>
          </a:p>
          <a:p>
            <a:pPr marL="457200" indent="-457200">
              <a:spcBef>
                <a:spcPct val="0"/>
              </a:spcBef>
            </a:pPr>
            <a:r>
              <a:rPr lang="en-US" dirty="0"/>
              <a:t>This involves some sorting operation; for the </a:t>
            </a:r>
            <a:r>
              <a:rPr lang="en-US" i="1" dirty="0">
                <a:latin typeface="Times New Roman" pitchFamily="18" charset="0"/>
                <a:cs typeface="Times New Roman" pitchFamily="18" charset="0"/>
              </a:rPr>
              <a:t>FF</a:t>
            </a:r>
            <a:r>
              <a:rPr lang="en-US" dirty="0"/>
              <a:t>, the order value of a node cannot be computed until the order values of all lower numbered nodes are defined</a:t>
            </a:r>
          </a:p>
          <a:p>
            <a:pPr marL="457200" indent="-457200">
              <a:spcBef>
                <a:spcPct val="0"/>
              </a:spcBef>
            </a:pPr>
            <a:r>
              <a:rPr lang="en-US" dirty="0"/>
              <a:t>The order of processing branches above a junction node is arbitrary; for each branch, however, the precedence rule in force applies</a:t>
            </a:r>
          </a:p>
          <a:p>
            <a:pPr marL="457200" indent="-457200">
              <a:spcBef>
                <a:spcPct val="0"/>
              </a:spcBef>
            </a:pPr>
            <a:r>
              <a:rPr lang="en-US" dirty="0"/>
              <a:t>We can paraphrase this statement as: perform first everything above the junction point using the precedence ordering in each branch</a:t>
            </a:r>
          </a:p>
          <a:p>
            <a:pPr marL="457200" indent="-457200">
              <a:spcBef>
                <a:spcPct val="0"/>
              </a:spcBef>
            </a:pPr>
            <a:endParaRPr lang="en-US" dirty="0"/>
          </a:p>
        </p:txBody>
      </p:sp>
      <p:sp>
        <p:nvSpPr>
          <p:cNvPr id="4" name="Slide Number Placeholder 3">
            <a:extLst>
              <a:ext uri="{FF2B5EF4-FFF2-40B4-BE49-F238E27FC236}">
                <a16:creationId xmlns:a16="http://schemas.microsoft.com/office/drawing/2014/main" xmlns="" id="{1E42FF46-F6B8-48AD-A836-B4A07A96A3F8}"/>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16</a:t>
            </a:fld>
            <a:endParaRPr lang="en-US" dirty="0">
              <a:solidFill>
                <a:srgbClr val="1E0000"/>
              </a:solidFill>
            </a:endParaRPr>
          </a:p>
        </p:txBody>
      </p:sp>
    </p:spTree>
    <p:extLst>
      <p:ext uri="{BB962C8B-B14F-4D97-AF65-F5344CB8AC3E}">
        <p14:creationId xmlns:p14="http://schemas.microsoft.com/office/powerpoint/2010/main" val="577267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latin typeface="Times New Roman" pitchFamily="18" charset="0"/>
              </a:rPr>
              <a:t>Nine Bus Example</a:t>
            </a:r>
            <a:endParaRPr lang="en-US" dirty="0"/>
          </a:p>
        </p:txBody>
      </p:sp>
      <p:sp>
        <p:nvSpPr>
          <p:cNvPr id="26627" name="Rectangle 3"/>
          <p:cNvSpPr>
            <a:spLocks noGrp="1" noChangeArrowheads="1"/>
          </p:cNvSpPr>
          <p:nvPr>
            <p:ph idx="1"/>
          </p:nvPr>
        </p:nvSpPr>
        <p:spPr>
          <a:xfrm>
            <a:off x="365761" y="1280160"/>
            <a:ext cx="8397240" cy="5120640"/>
          </a:xfrm>
        </p:spPr>
        <p:txBody>
          <a:bodyPr/>
          <a:lstStyle/>
          <a:p>
            <a:pPr marL="457200" indent="-457200"/>
            <a:r>
              <a:rPr lang="en-US" dirty="0"/>
              <a:t>We next consider the example of the </a:t>
            </a:r>
            <a:r>
              <a:rPr lang="en-US" dirty="0">
                <a:latin typeface="Times New Roman" pitchFamily="18" charset="0"/>
              </a:rPr>
              <a:t>9</a:t>
            </a:r>
            <a:r>
              <a:rPr lang="en-US" dirty="0"/>
              <a:t>-bus network shown below</a:t>
            </a:r>
          </a:p>
          <a:p>
            <a:pPr marL="457200" indent="-457200"/>
            <a:endParaRPr lang="en-US" dirty="0"/>
          </a:p>
          <a:p>
            <a:pPr marL="457200" indent="-457200"/>
            <a:endParaRPr lang="en-US" dirty="0"/>
          </a:p>
          <a:p>
            <a:pPr marL="457200" indent="-457200"/>
            <a:endParaRPr lang="en-US" dirty="0"/>
          </a:p>
          <a:p>
            <a:pPr marL="457200" indent="-457200"/>
            <a:endParaRPr lang="en-US" dirty="0"/>
          </a:p>
          <a:p>
            <a:pPr marL="0" indent="0">
              <a:buNone/>
            </a:pPr>
            <a:endParaRPr lang="en-US" dirty="0"/>
          </a:p>
          <a:p>
            <a:pPr marL="457200" indent="-457200"/>
            <a:r>
              <a:rPr lang="en-US" dirty="0"/>
              <a:t>For the given ordering, the sparsity structure leads to the following path graph and the table</a:t>
            </a:r>
          </a:p>
        </p:txBody>
      </p:sp>
      <p:graphicFrame>
        <p:nvGraphicFramePr>
          <p:cNvPr id="26628" name="Object 5"/>
          <p:cNvGraphicFramePr>
            <a:graphicFrameLocks noChangeAspect="1"/>
          </p:cNvGraphicFramePr>
          <p:nvPr>
            <p:extLst/>
          </p:nvPr>
        </p:nvGraphicFramePr>
        <p:xfrm>
          <a:off x="3124200" y="1828800"/>
          <a:ext cx="4714875" cy="2781300"/>
        </p:xfrm>
        <a:graphic>
          <a:graphicData uri="http://schemas.openxmlformats.org/presentationml/2006/ole">
            <mc:AlternateContent xmlns:mc="http://schemas.openxmlformats.org/markup-compatibility/2006">
              <mc:Choice xmlns:v="urn:schemas-microsoft-com:vml" Requires="v">
                <p:oleObj spid="_x0000_s151562" name="Bitmap Image" r:id="rId3" imgW="4715533" imgH="2781688" progId="PBrush">
                  <p:embed/>
                </p:oleObj>
              </mc:Choice>
              <mc:Fallback>
                <p:oleObj name="Bitmap Image" r:id="rId3" imgW="4715533" imgH="2781688"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828800"/>
                        <a:ext cx="471487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Slide Number Placeholder 3">
            <a:extLst>
              <a:ext uri="{FF2B5EF4-FFF2-40B4-BE49-F238E27FC236}">
                <a16:creationId xmlns:a16="http://schemas.microsoft.com/office/drawing/2014/main" xmlns="" id="{B26456B5-E7EB-4EEE-9F1F-5276A590FF46}"/>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17</a:t>
            </a:fld>
            <a:endParaRPr lang="en-US" dirty="0">
              <a:solidFill>
                <a:srgbClr val="1E0000"/>
              </a:solidFill>
            </a:endParaRPr>
          </a:p>
        </p:txBody>
      </p:sp>
    </p:spTree>
    <p:extLst>
      <p:ext uri="{BB962C8B-B14F-4D97-AF65-F5344CB8AC3E}">
        <p14:creationId xmlns:p14="http://schemas.microsoft.com/office/powerpoint/2010/main" val="23311566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latin typeface="Times New Roman" pitchFamily="18" charset="0"/>
              </a:rPr>
              <a:t>Nine Bus Example</a:t>
            </a:r>
            <a:endParaRPr lang="en-US" dirty="0"/>
          </a:p>
        </p:txBody>
      </p:sp>
      <p:graphicFrame>
        <p:nvGraphicFramePr>
          <p:cNvPr id="544835" name="Group 67"/>
          <p:cNvGraphicFramePr>
            <a:graphicFrameLocks noGrp="1"/>
          </p:cNvGraphicFramePr>
          <p:nvPr/>
        </p:nvGraphicFramePr>
        <p:xfrm>
          <a:off x="6419850" y="2244725"/>
          <a:ext cx="2028825" cy="3648075"/>
        </p:xfrm>
        <a:graphic>
          <a:graphicData uri="http://schemas.openxmlformats.org/drawingml/2006/table">
            <a:tbl>
              <a:tblPr/>
              <a:tblGrid>
                <a:gridCol w="1000125">
                  <a:extLst>
                    <a:ext uri="{9D8B030D-6E8A-4147-A177-3AD203B41FA5}">
                      <a16:colId xmlns:a16="http://schemas.microsoft.com/office/drawing/2014/main" xmlns="" val="20000"/>
                    </a:ext>
                  </a:extLst>
                </a:gridCol>
                <a:gridCol w="1028700">
                  <a:extLst>
                    <a:ext uri="{9D8B030D-6E8A-4147-A177-3AD203B41FA5}">
                      <a16:colId xmlns:a16="http://schemas.microsoft.com/office/drawing/2014/main" xmlns="" val="20001"/>
                    </a:ext>
                  </a:extLst>
                </a:gridCol>
              </a:tblGrid>
              <a:tr h="7588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1" u="none" strike="noStrike" cap="none" normalizeH="0" baseline="0">
                          <a:ln>
                            <a:noFill/>
                          </a:ln>
                          <a:solidFill>
                            <a:srgbClr val="000000"/>
                          </a:solidFill>
                          <a:effectLst/>
                          <a:latin typeface="Times New Roman" pitchFamily="18" charset="0"/>
                          <a:cs typeface="Times New Roman" pitchFamily="18" charset="0"/>
                        </a:rPr>
                        <a:t>k</a:t>
                      </a:r>
                      <a:endParaRPr kumimoji="0" lang="en-US" sz="2800" b="1" i="0" u="none" strike="noStrike" cap="none" normalizeH="0" baseline="0">
                        <a:ln>
                          <a:noFill/>
                        </a:ln>
                        <a:solidFill>
                          <a:srgbClr val="000000"/>
                        </a:solidFill>
                        <a:effectLst/>
                        <a:latin typeface="Times" pitchFamily="18"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1" u="none" strike="noStrike" cap="none" normalizeH="0" baseline="0">
                          <a:ln>
                            <a:noFill/>
                          </a:ln>
                          <a:solidFill>
                            <a:srgbClr val="000000"/>
                          </a:solidFill>
                          <a:effectLst/>
                          <a:latin typeface="Times New Roman" pitchFamily="18" charset="0"/>
                          <a:cs typeface="Times New Roman" pitchFamily="18" charset="0"/>
                        </a:rPr>
                        <a:t>p(k)</a:t>
                      </a:r>
                      <a:endParaRPr kumimoji="0" lang="en-US" sz="2800" b="1" i="0" u="none" strike="noStrike" cap="none" normalizeH="0" baseline="0">
                        <a:ln>
                          <a:noFill/>
                        </a:ln>
                        <a:solidFill>
                          <a:srgbClr val="000000"/>
                        </a:solidFill>
                        <a:effectLst/>
                        <a:latin typeface="Times" pitchFamily="18"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8892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9</a:t>
                      </a:r>
                      <a:endParaRPr kumimoji="0" lang="en-US" sz="2000" b="1" i="0" u="none" strike="noStrike" cap="none" normalizeH="0" baseline="0">
                        <a:ln>
                          <a:noFill/>
                        </a:ln>
                        <a:solidFill>
                          <a:srgbClr val="000000"/>
                        </a:solidFill>
                        <a:effectLst/>
                        <a:latin typeface="Times" pitchFamily="18"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Times New Roman" pitchFamily="18" charset="0"/>
                          <a:cs typeface="Times New Roman" pitchFamily="18" charset="0"/>
                        </a:rPr>
                        <a:t>0</a:t>
                      </a:r>
                      <a:endParaRPr kumimoji="0" lang="en-US" sz="2000" b="1" i="0" u="none" strike="noStrike" cap="none" normalizeH="0" baseline="0">
                        <a:ln>
                          <a:noFill/>
                        </a:ln>
                        <a:solidFill>
                          <a:srgbClr val="000000"/>
                        </a:solidFill>
                        <a:effectLst/>
                        <a:latin typeface="Times" pitchFamily="18" charset="0"/>
                      </a:endParaRPr>
                    </a:p>
                  </a:txBody>
                  <a:tcPr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graphicFrame>
        <p:nvGraphicFramePr>
          <p:cNvPr id="27662" name="Object 69"/>
          <p:cNvGraphicFramePr>
            <a:graphicFrameLocks noChangeAspect="1"/>
          </p:cNvGraphicFramePr>
          <p:nvPr/>
        </p:nvGraphicFramePr>
        <p:xfrm>
          <a:off x="338138" y="1476375"/>
          <a:ext cx="5781675" cy="4495800"/>
        </p:xfrm>
        <a:graphic>
          <a:graphicData uri="http://schemas.openxmlformats.org/presentationml/2006/ole">
            <mc:AlternateContent xmlns:mc="http://schemas.openxmlformats.org/markup-compatibility/2006">
              <mc:Choice xmlns:v="urn:schemas-microsoft-com:vml" Requires="v">
                <p:oleObj spid="_x0000_s152586" name="Bitmap Image" r:id="rId3" imgW="5780952" imgH="4495238" progId="PBrush">
                  <p:embed/>
                </p:oleObj>
              </mc:Choice>
              <mc:Fallback>
                <p:oleObj name="Bitmap Image" r:id="rId3" imgW="5780952" imgH="4495238"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1476375"/>
                        <a:ext cx="578167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Slide Number Placeholder 3">
            <a:extLst>
              <a:ext uri="{FF2B5EF4-FFF2-40B4-BE49-F238E27FC236}">
                <a16:creationId xmlns:a16="http://schemas.microsoft.com/office/drawing/2014/main" xmlns="" id="{F2318B1C-6012-4C40-9CA0-817E4F1C8AD6}"/>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18</a:t>
            </a:fld>
            <a:endParaRPr lang="en-US" dirty="0">
              <a:solidFill>
                <a:srgbClr val="1E0000"/>
              </a:solidFill>
            </a:endParaRPr>
          </a:p>
        </p:txBody>
      </p:sp>
    </p:spTree>
    <p:extLst>
      <p:ext uri="{BB962C8B-B14F-4D97-AF65-F5344CB8AC3E}">
        <p14:creationId xmlns:p14="http://schemas.microsoft.com/office/powerpoint/2010/main" val="4104419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Read Chapter 7 from the book (the </a:t>
            </a:r>
            <a:r>
              <a:rPr lang="en-US" dirty="0"/>
              <a:t>term reliability is now used instead of security</a:t>
            </a:r>
            <a:r>
              <a:rPr lang="en-US" dirty="0" smtClean="0"/>
              <a:t>)</a:t>
            </a:r>
          </a:p>
          <a:p>
            <a:r>
              <a:rPr lang="en-US" dirty="0" smtClean="0"/>
              <a:t>Homework </a:t>
            </a:r>
            <a:r>
              <a:rPr lang="en-US" dirty="0"/>
              <a:t>3 should be done before the exam put does not need to be turned in</a:t>
            </a:r>
          </a:p>
          <a:p>
            <a:r>
              <a:rPr lang="en-US" dirty="0"/>
              <a:t>First exam is Tuesday October 8 in class; closed book, closed notes.  One 8.5 by 11 inch note sheet and calculators </a:t>
            </a:r>
            <a:r>
              <a:rPr lang="en-US" dirty="0" smtClean="0"/>
              <a:t>allowed</a:t>
            </a:r>
          </a:p>
          <a:p>
            <a:pPr lvl="1"/>
            <a:r>
              <a:rPr lang="en-US" dirty="0" smtClean="0"/>
              <a:t>The exam from 2018 has been posted </a:t>
            </a:r>
            <a:endParaRPr lang="en-US" dirty="0"/>
          </a:p>
          <a:p>
            <a:endParaRPr lang="en-US" dirty="0"/>
          </a:p>
        </p:txBody>
      </p:sp>
    </p:spTree>
    <p:extLst>
      <p:ext uri="{BB962C8B-B14F-4D97-AF65-F5344CB8AC3E}">
        <p14:creationId xmlns:p14="http://schemas.microsoft.com/office/powerpoint/2010/main" val="2003804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latin typeface="Times New Roman" pitchFamily="18" charset="0"/>
              </a:rPr>
              <a:t>Nine Bus Example</a:t>
            </a:r>
            <a:endParaRPr lang="en-US" dirty="0"/>
          </a:p>
        </p:txBody>
      </p:sp>
      <p:sp>
        <p:nvSpPr>
          <p:cNvPr id="28675" name="Rectangle 3"/>
          <p:cNvSpPr>
            <a:spLocks noGrp="1" noChangeArrowheads="1"/>
          </p:cNvSpPr>
          <p:nvPr>
            <p:ph idx="1"/>
          </p:nvPr>
        </p:nvSpPr>
        <p:spPr>
          <a:xfrm>
            <a:off x="365761" y="1280160"/>
            <a:ext cx="8168640" cy="3368040"/>
          </a:xfrm>
        </p:spPr>
        <p:txBody>
          <a:bodyPr/>
          <a:lstStyle/>
          <a:p>
            <a:pPr marL="457200" indent="-457200"/>
            <a:r>
              <a:rPr lang="en-US" dirty="0"/>
              <a:t>Suppose next we are interested in the value determination of only component, node 1</a:t>
            </a:r>
          </a:p>
          <a:p>
            <a:pPr marL="857250" lvl="1" indent="-457200"/>
            <a:r>
              <a:rPr lang="en-US" dirty="0"/>
              <a:t>That is, calculating a diagonal of the inverse of the original matrix</a:t>
            </a:r>
          </a:p>
          <a:p>
            <a:pPr marL="457200" indent="-457200"/>
            <a:r>
              <a:rPr lang="en-US" i="1" dirty="0">
                <a:latin typeface="Times New Roman" pitchFamily="18" charset="0"/>
                <a:cs typeface="Times New Roman" pitchFamily="18" charset="0"/>
              </a:rPr>
              <a:t>FF </a:t>
            </a:r>
            <a:r>
              <a:rPr lang="en-US" dirty="0">
                <a:latin typeface="Times New Roman" pitchFamily="18" charset="0"/>
                <a:cs typeface="Times New Roman" pitchFamily="18" charset="0"/>
              </a:rPr>
              <a:t>involves going down the path from 1-4-7-8-9, and the </a:t>
            </a:r>
            <a:r>
              <a:rPr lang="en-US" i="1" dirty="0">
                <a:latin typeface="Times New Roman" pitchFamily="18" charset="0"/>
                <a:cs typeface="Times New Roman" pitchFamily="18" charset="0"/>
              </a:rPr>
              <a:t>FB</a:t>
            </a:r>
            <a:r>
              <a:rPr lang="en-US" i="1" dirty="0"/>
              <a:t>  </a:t>
            </a:r>
            <a:r>
              <a:rPr lang="en-US" dirty="0"/>
              <a:t>requires coming back up, 9-8-7-4-1 </a:t>
            </a:r>
          </a:p>
          <a:p>
            <a:pPr marL="457200" indent="-457200"/>
            <a:r>
              <a:rPr lang="en-US" dirty="0"/>
              <a:t>This example makes evident the savings in operations we may realize from the effective use of a sparse vector scheme</a:t>
            </a:r>
          </a:p>
        </p:txBody>
      </p:sp>
      <p:sp>
        <p:nvSpPr>
          <p:cNvPr id="4" name="Slide Number Placeholder 3">
            <a:extLst>
              <a:ext uri="{FF2B5EF4-FFF2-40B4-BE49-F238E27FC236}">
                <a16:creationId xmlns:a16="http://schemas.microsoft.com/office/drawing/2014/main" xmlns="" id="{8A8894EC-9214-44FC-BFD9-87348951724A}"/>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19</a:t>
            </a:fld>
            <a:endParaRPr lang="en-US" dirty="0">
              <a:solidFill>
                <a:srgbClr val="1E0000"/>
              </a:solidFill>
            </a:endParaRPr>
          </a:p>
        </p:txBody>
      </p:sp>
    </p:spTree>
    <p:extLst>
      <p:ext uri="{BB962C8B-B14F-4D97-AF65-F5344CB8AC3E}">
        <p14:creationId xmlns:p14="http://schemas.microsoft.com/office/powerpoint/2010/main" val="22686279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latin typeface="Times New Roman" pitchFamily="18" charset="0"/>
              </a:rPr>
              <a:t>Nine Bus Example</a:t>
            </a:r>
            <a:endParaRPr lang="en-US" dirty="0"/>
          </a:p>
        </p:txBody>
      </p:sp>
      <p:sp>
        <p:nvSpPr>
          <p:cNvPr id="29699" name="Line 5"/>
          <p:cNvSpPr>
            <a:spLocks noChangeShapeType="1"/>
          </p:cNvSpPr>
          <p:nvPr/>
        </p:nvSpPr>
        <p:spPr bwMode="auto">
          <a:xfrm flipV="1">
            <a:off x="8334375" y="1495425"/>
            <a:ext cx="0" cy="4867275"/>
          </a:xfrm>
          <a:prstGeom prst="line">
            <a:avLst/>
          </a:prstGeom>
          <a:noFill/>
          <a:ln w="7620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aphicFrame>
        <p:nvGraphicFramePr>
          <p:cNvPr id="29700" name="Object 7"/>
          <p:cNvGraphicFramePr>
            <a:graphicFrameLocks noChangeAspect="1"/>
          </p:cNvGraphicFramePr>
          <p:nvPr/>
        </p:nvGraphicFramePr>
        <p:xfrm>
          <a:off x="428625" y="1371600"/>
          <a:ext cx="7164388" cy="5105400"/>
        </p:xfrm>
        <a:graphic>
          <a:graphicData uri="http://schemas.openxmlformats.org/presentationml/2006/ole">
            <mc:AlternateContent xmlns:mc="http://schemas.openxmlformats.org/markup-compatibility/2006">
              <mc:Choice xmlns:v="urn:schemas-microsoft-com:vml" Requires="v">
                <p:oleObj spid="_x0000_s153610" name="Bitmap Image" r:id="rId3" imgW="7163800" imgH="5106113" progId="PBrush">
                  <p:embed/>
                </p:oleObj>
              </mc:Choice>
              <mc:Fallback>
                <p:oleObj name="Bitmap Image" r:id="rId3" imgW="7163800" imgH="5106113"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1371600"/>
                        <a:ext cx="7164388"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Slide Number Placeholder 3">
            <a:extLst>
              <a:ext uri="{FF2B5EF4-FFF2-40B4-BE49-F238E27FC236}">
                <a16:creationId xmlns:a16="http://schemas.microsoft.com/office/drawing/2014/main" xmlns="" id="{CED4F526-C0ED-4F15-9A35-2230B4FB4933}"/>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20</a:t>
            </a:fld>
            <a:endParaRPr lang="en-US" dirty="0">
              <a:solidFill>
                <a:srgbClr val="1E0000"/>
              </a:solidFill>
            </a:endParaRPr>
          </a:p>
        </p:txBody>
      </p:sp>
    </p:spTree>
    <p:extLst>
      <p:ext uri="{BB962C8B-B14F-4D97-AF65-F5344CB8AC3E}">
        <p14:creationId xmlns:p14="http://schemas.microsoft.com/office/powerpoint/2010/main" val="2159365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Application</a:t>
            </a:r>
          </a:p>
        </p:txBody>
      </p:sp>
      <p:sp>
        <p:nvSpPr>
          <p:cNvPr id="3" name="Content Placeholder 2"/>
          <p:cNvSpPr>
            <a:spLocks noGrp="1"/>
          </p:cNvSpPr>
          <p:nvPr>
            <p:ph idx="1"/>
          </p:nvPr>
        </p:nvSpPr>
        <p:spPr>
          <a:xfrm>
            <a:off x="365759" y="1280160"/>
            <a:ext cx="8622791" cy="3733800"/>
          </a:xfrm>
        </p:spPr>
        <p:txBody>
          <a:bodyPr/>
          <a:lstStyle/>
          <a:p>
            <a:r>
              <a:rPr lang="en-US" dirty="0"/>
              <a:t>In ongoing geomagnetic disturbance modeling work we need to determine the sensitivity of the results to the assumed substation grounding resistance</a:t>
            </a:r>
          </a:p>
          <a:p>
            <a:pPr lvl="1"/>
            <a:r>
              <a:rPr lang="en-US" dirty="0"/>
              <a:t>Since the induced voltages are quasi-dc, the network is modeled by setting up the conductance matrix </a:t>
            </a:r>
            <a:r>
              <a:rPr lang="en-US" b="1" dirty="0"/>
              <a:t>G = R</a:t>
            </a:r>
            <a:r>
              <a:rPr lang="en-US" baseline="30000" dirty="0"/>
              <a:t>-1</a:t>
            </a:r>
            <a:endParaRPr lang="en-US" b="1" baseline="30000" dirty="0"/>
          </a:p>
          <a:p>
            <a:pPr lvl="1"/>
            <a:r>
              <a:rPr lang="en-US" dirty="0"/>
              <a:t>Initial work focused on calculating the driving point impedance values, which required knowing diagonal elements of </a:t>
            </a:r>
            <a:r>
              <a:rPr lang="en-US" b="1" dirty="0"/>
              <a:t>R</a:t>
            </a:r>
            <a:r>
              <a:rPr lang="en-US" dirty="0"/>
              <a:t>, which were easily calculated with sparse vector methods</a:t>
            </a:r>
          </a:p>
          <a:p>
            <a:pPr lvl="1"/>
            <a:r>
              <a:rPr lang="en-US" dirty="0"/>
              <a:t>But </a:t>
            </a:r>
            <a:r>
              <a:rPr lang="en-US" dirty="0" err="1"/>
              <a:t>R</a:t>
            </a:r>
            <a:r>
              <a:rPr lang="en-US" baseline="-25000" dirty="0" err="1"/>
              <a:t>ii</a:t>
            </a:r>
            <a:r>
              <a:rPr lang="en-US" dirty="0"/>
              <a:t> depends on the assumed grounding values are nearby substations, so we need to determine this impact as well; so we’d like small blocks of the inverse of </a:t>
            </a:r>
            <a:r>
              <a:rPr lang="en-US" b="1" dirty="0"/>
              <a:t>R</a:t>
            </a:r>
            <a:r>
              <a:rPr lang="en-US" dirty="0"/>
              <a:t>,</a:t>
            </a:r>
            <a:r>
              <a:rPr lang="en-US" b="1" dirty="0"/>
              <a:t> </a:t>
            </a:r>
            <a:r>
              <a:rPr lang="en-US" dirty="0"/>
              <a:t>which will require using the unions of the factorization paths to get some </a:t>
            </a:r>
            <a:r>
              <a:rPr lang="en-US" dirty="0" err="1"/>
              <a:t>R</a:t>
            </a:r>
            <a:r>
              <a:rPr lang="en-US" baseline="-25000" dirty="0" err="1"/>
              <a:t>ij</a:t>
            </a:r>
            <a:endParaRPr lang="en-US" b="1" baseline="-25000" dirty="0"/>
          </a:p>
        </p:txBody>
      </p:sp>
      <p:sp>
        <p:nvSpPr>
          <p:cNvPr id="5" name="Slide Number Placeholder 3">
            <a:extLst>
              <a:ext uri="{FF2B5EF4-FFF2-40B4-BE49-F238E27FC236}">
                <a16:creationId xmlns:a16="http://schemas.microsoft.com/office/drawing/2014/main" xmlns="" id="{7EED4B17-E13E-4F60-A92E-957BCCAEEB28}"/>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21</a:t>
            </a:fld>
            <a:endParaRPr lang="en-US" dirty="0">
              <a:solidFill>
                <a:srgbClr val="1E0000"/>
              </a:solidFill>
            </a:endParaRPr>
          </a:p>
        </p:txBody>
      </p:sp>
    </p:spTree>
    <p:extLst>
      <p:ext uri="{BB962C8B-B14F-4D97-AF65-F5344CB8AC3E}">
        <p14:creationId xmlns:p14="http://schemas.microsoft.com/office/powerpoint/2010/main" val="241628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Ordering for Shorter Paths</a:t>
            </a:r>
          </a:p>
        </p:txBody>
      </p:sp>
      <p:sp>
        <p:nvSpPr>
          <p:cNvPr id="3" name="Content Placeholder 2"/>
          <p:cNvSpPr>
            <a:spLocks noGrp="1"/>
          </p:cNvSpPr>
          <p:nvPr>
            <p:ph idx="1"/>
          </p:nvPr>
        </p:nvSpPr>
        <p:spPr>
          <a:xfrm>
            <a:off x="365759" y="1280160"/>
            <a:ext cx="8622791" cy="3733800"/>
          </a:xfrm>
        </p:spPr>
        <p:txBody>
          <a:bodyPr/>
          <a:lstStyle/>
          <a:p>
            <a:r>
              <a:rPr lang="en-US" dirty="0"/>
              <a:t>The paper 1990 IEEE Transactions on Power Systems paper “Partitioned Sparse A</a:t>
            </a:r>
            <a:r>
              <a:rPr lang="en-US" baseline="30000" dirty="0"/>
              <a:t>-1</a:t>
            </a:r>
            <a:r>
              <a:rPr lang="en-US" dirty="0"/>
              <a:t> Methods” (by Alvarado, Yu and Betancourt) they introduce ordering methods for decreasing the length of the factorization paths</a:t>
            </a:r>
          </a:p>
          <a:p>
            <a:r>
              <a:rPr lang="en-US" dirty="0"/>
              <a:t>Factorization paths also</a:t>
            </a:r>
            <a:br>
              <a:rPr lang="en-US" dirty="0"/>
            </a:br>
            <a:r>
              <a:rPr lang="en-US" dirty="0"/>
              <a:t>indicate the degree to which</a:t>
            </a:r>
            <a:br>
              <a:rPr lang="en-US" dirty="0"/>
            </a:br>
            <a:r>
              <a:rPr lang="en-US" dirty="0"/>
              <a:t>parallel processing could be</a:t>
            </a:r>
            <a:br>
              <a:rPr lang="en-US" dirty="0"/>
            </a:br>
            <a:r>
              <a:rPr lang="en-US" dirty="0"/>
              <a:t>used in solving </a:t>
            </a:r>
            <a:r>
              <a:rPr lang="en-US" b="1" dirty="0"/>
              <a:t>Ax </a:t>
            </a:r>
            <a:r>
              <a:rPr lang="en-US" dirty="0"/>
              <a:t>= </a:t>
            </a:r>
            <a:r>
              <a:rPr lang="en-US" b="1" dirty="0"/>
              <a:t>b </a:t>
            </a:r>
            <a:r>
              <a:rPr lang="en-US" dirty="0"/>
              <a:t>by </a:t>
            </a:r>
            <a:br>
              <a:rPr lang="en-US" dirty="0"/>
            </a:br>
            <a:r>
              <a:rPr lang="en-US" b="1" dirty="0"/>
              <a:t>LU </a:t>
            </a:r>
            <a:r>
              <a:rPr lang="en-US" dirty="0"/>
              <a:t>factorization</a:t>
            </a:r>
          </a:p>
          <a:p>
            <a:pPr lvl="1"/>
            <a:r>
              <a:rPr lang="en-US" dirty="0"/>
              <a:t>Operations in the various paths</a:t>
            </a:r>
            <a:br>
              <a:rPr lang="en-US" dirty="0"/>
            </a:br>
            <a:r>
              <a:rPr lang="en-US" dirty="0"/>
              <a:t>could be performed in parallel</a:t>
            </a:r>
          </a:p>
        </p:txBody>
      </p:sp>
      <p:pic>
        <p:nvPicPr>
          <p:cNvPr id="2293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496" t="16000" r="14504" b="24002"/>
          <a:stretch/>
        </p:blipFill>
        <p:spPr bwMode="auto">
          <a:xfrm>
            <a:off x="5181600" y="3200400"/>
            <a:ext cx="349504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743200" y="6279248"/>
            <a:ext cx="2925673" cy="338554"/>
          </a:xfrm>
          <a:prstGeom prst="rect">
            <a:avLst/>
          </a:prstGeom>
          <a:noFill/>
        </p:spPr>
        <p:txBody>
          <a:bodyPr wrap="none" rtlCol="0">
            <a:spAutoFit/>
          </a:bodyPr>
          <a:lstStyle/>
          <a:p>
            <a:r>
              <a:rPr lang="en-US" sz="1600" dirty="0">
                <a:solidFill>
                  <a:srgbClr val="1E0000"/>
                </a:solidFill>
              </a:rPr>
              <a:t>Image from Alvarado 1990 paper</a:t>
            </a:r>
          </a:p>
        </p:txBody>
      </p:sp>
      <p:sp>
        <p:nvSpPr>
          <p:cNvPr id="7" name="Slide Number Placeholder 3">
            <a:extLst>
              <a:ext uri="{FF2B5EF4-FFF2-40B4-BE49-F238E27FC236}">
                <a16:creationId xmlns:a16="http://schemas.microsoft.com/office/drawing/2014/main" xmlns="" id="{AE9E98F4-023A-499D-B642-82D5049A7AF7}"/>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22</a:t>
            </a:fld>
            <a:endParaRPr lang="en-US" dirty="0">
              <a:solidFill>
                <a:srgbClr val="1E0000"/>
              </a:solidFill>
            </a:endParaRPr>
          </a:p>
        </p:txBody>
      </p:sp>
    </p:spTree>
    <p:extLst>
      <p:ext uri="{BB962C8B-B14F-4D97-AF65-F5344CB8AC3E}">
        <p14:creationId xmlns:p14="http://schemas.microsoft.com/office/powerpoint/2010/main" val="2875869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 with Complex and Blocked Matrices</a:t>
            </a:r>
          </a:p>
        </p:txBody>
      </p:sp>
      <p:sp>
        <p:nvSpPr>
          <p:cNvPr id="3" name="Content Placeholder 2"/>
          <p:cNvSpPr>
            <a:spLocks noGrp="1"/>
          </p:cNvSpPr>
          <p:nvPr>
            <p:ph idx="1"/>
          </p:nvPr>
        </p:nvSpPr>
        <p:spPr/>
        <p:txBody>
          <a:bodyPr/>
          <a:lstStyle/>
          <a:p>
            <a:r>
              <a:rPr lang="en-US" dirty="0"/>
              <a:t>In the previous analysis we have implicitly assumed that the values involved were real numbers (stored as singles or doubles in memory)</a:t>
            </a:r>
          </a:p>
          <a:p>
            <a:r>
              <a:rPr lang="en-US" dirty="0"/>
              <a:t>Nothing in the previous analysis prevents using other data structures for analysis</a:t>
            </a:r>
          </a:p>
          <a:p>
            <a:pPr lvl="1"/>
            <a:r>
              <a:rPr lang="en-US" dirty="0"/>
              <a:t>Complex numbers would be needed if factoring the bus admittance matrix (</a:t>
            </a:r>
            <a:r>
              <a:rPr lang="en-US" b="1" dirty="0"/>
              <a:t>Y</a:t>
            </a:r>
            <a:r>
              <a:rPr lang="en-US" baseline="-25000" dirty="0"/>
              <a:t>bus</a:t>
            </a:r>
            <a:r>
              <a:rPr lang="en-US" dirty="0"/>
              <a:t>); this is directly supported in some programming languages and can be easily added to others; all values are complex numbers</a:t>
            </a:r>
          </a:p>
          <a:p>
            <a:pPr lvl="1"/>
            <a:r>
              <a:rPr lang="en-US" dirty="0"/>
              <a:t>Two by two block matrices are common for power flow </a:t>
            </a:r>
            <a:r>
              <a:rPr lang="en-US" dirty="0" err="1"/>
              <a:t>Jacobian</a:t>
            </a:r>
            <a:r>
              <a:rPr lang="en-US" dirty="0"/>
              <a:t> factorization; for this we use 2 by 2 blocks in the matrices and 2 by 1 blocks in the vectors</a:t>
            </a:r>
          </a:p>
        </p:txBody>
      </p:sp>
      <p:sp>
        <p:nvSpPr>
          <p:cNvPr id="5" name="Slide Number Placeholder 3">
            <a:extLst>
              <a:ext uri="{FF2B5EF4-FFF2-40B4-BE49-F238E27FC236}">
                <a16:creationId xmlns:a16="http://schemas.microsoft.com/office/drawing/2014/main" xmlns="" id="{FFAA8148-1C5C-4955-BB1E-B4A83189DE14}"/>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23</a:t>
            </a:fld>
            <a:endParaRPr lang="en-US" dirty="0">
              <a:solidFill>
                <a:srgbClr val="1E0000"/>
              </a:solidFill>
            </a:endParaRPr>
          </a:p>
        </p:txBody>
      </p:sp>
    </p:spTree>
    <p:extLst>
      <p:ext uri="{BB962C8B-B14F-4D97-AF65-F5344CB8AC3E}">
        <p14:creationId xmlns:p14="http://schemas.microsoft.com/office/powerpoint/2010/main" val="2942674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by 2 Block Matrix Computation</a:t>
            </a:r>
          </a:p>
        </p:txBody>
      </p:sp>
      <p:sp>
        <p:nvSpPr>
          <p:cNvPr id="3" name="Content Placeholder 2"/>
          <p:cNvSpPr>
            <a:spLocks noGrp="1"/>
          </p:cNvSpPr>
          <p:nvPr>
            <p:ph idx="1"/>
          </p:nvPr>
        </p:nvSpPr>
        <p:spPr/>
        <p:txBody>
          <a:bodyPr/>
          <a:lstStyle/>
          <a:p>
            <a:r>
              <a:rPr lang="en-US" dirty="0"/>
              <a:t>By treating our data structures as two by two blocks, we reduce the computation required to add fills substantially</a:t>
            </a:r>
          </a:p>
          <a:p>
            <a:pPr lvl="1"/>
            <a:r>
              <a:rPr lang="en-US" dirty="0"/>
              <a:t>Half the number of rows, and four times fewer elements</a:t>
            </a:r>
          </a:p>
          <a:p>
            <a:r>
              <a:rPr lang="en-US" dirty="0"/>
              <a:t>Overall computation is reduced somewhat since we have four times fewer elements, but we do have more computation per element</a:t>
            </a:r>
          </a:p>
        </p:txBody>
      </p:sp>
      <p:sp>
        <p:nvSpPr>
          <p:cNvPr id="5" name="Slide Number Placeholder 3">
            <a:extLst>
              <a:ext uri="{FF2B5EF4-FFF2-40B4-BE49-F238E27FC236}">
                <a16:creationId xmlns:a16="http://schemas.microsoft.com/office/drawing/2014/main" xmlns="" id="{A670C6D4-6E7E-4FE8-98AE-2190EEA260E4}"/>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24</a:t>
            </a:fld>
            <a:endParaRPr lang="en-US" dirty="0">
              <a:solidFill>
                <a:srgbClr val="1E0000"/>
              </a:solidFill>
            </a:endParaRPr>
          </a:p>
        </p:txBody>
      </p:sp>
    </p:spTree>
    <p:extLst>
      <p:ext uri="{BB962C8B-B14F-4D97-AF65-F5344CB8AC3E}">
        <p14:creationId xmlns:p14="http://schemas.microsoft.com/office/powerpoint/2010/main" val="16939628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by 2 Block Matrix Example</a:t>
            </a:r>
          </a:p>
        </p:txBody>
      </p:sp>
      <p:sp>
        <p:nvSpPr>
          <p:cNvPr id="3" name="Content Placeholder 2"/>
          <p:cNvSpPr>
            <a:spLocks noGrp="1"/>
          </p:cNvSpPr>
          <p:nvPr>
            <p:ph idx="1"/>
          </p:nvPr>
        </p:nvSpPr>
        <p:spPr/>
        <p:txBody>
          <a:bodyPr/>
          <a:lstStyle/>
          <a:p>
            <a:r>
              <a:rPr lang="en-US" dirty="0"/>
              <a:t>In the backward substitution we had</a:t>
            </a:r>
          </a:p>
          <a:p>
            <a:endParaRPr lang="en-US" dirty="0"/>
          </a:p>
          <a:p>
            <a:endParaRPr lang="en-US" dirty="0"/>
          </a:p>
          <a:p>
            <a:pPr marL="0" indent="0">
              <a:buNone/>
            </a:pPr>
            <a:endParaRPr lang="en-US" dirty="0"/>
          </a:p>
        </p:txBody>
      </p:sp>
      <p:sp>
        <p:nvSpPr>
          <p:cNvPr id="5" name="Rectangle 4"/>
          <p:cNvSpPr/>
          <p:nvPr/>
        </p:nvSpPr>
        <p:spPr>
          <a:xfrm>
            <a:off x="533400" y="1719289"/>
            <a:ext cx="8610600" cy="4659737"/>
          </a:xfrm>
          <a:prstGeom prst="rect">
            <a:avLst/>
          </a:prstGeom>
        </p:spPr>
        <p:txBody>
          <a:bodyPr wrap="square">
            <a:spAutoFit/>
          </a:bodyPr>
          <a:lstStyle/>
          <a:p>
            <a:pPr marL="0" indent="0">
              <a:buNone/>
            </a:pPr>
            <a:r>
              <a:rPr lang="en-US" dirty="0">
                <a:latin typeface="+mn-lt"/>
              </a:rPr>
              <a:t>For i := n </a:t>
            </a:r>
            <a:r>
              <a:rPr lang="en-US" dirty="0" err="1">
                <a:latin typeface="+mn-lt"/>
              </a:rPr>
              <a:t>downto</a:t>
            </a:r>
            <a:r>
              <a:rPr lang="en-US" dirty="0">
                <a:latin typeface="+mn-lt"/>
              </a:rPr>
              <a:t> 1 Do Begin </a:t>
            </a:r>
          </a:p>
          <a:p>
            <a:pPr marL="0" indent="0">
              <a:buNone/>
            </a:pPr>
            <a:r>
              <a:rPr lang="en-US" dirty="0">
                <a:solidFill>
                  <a:srgbClr val="FF0000"/>
                </a:solidFill>
                <a:latin typeface="+mn-lt"/>
              </a:rPr>
              <a:t>   </a:t>
            </a:r>
            <a:r>
              <a:rPr lang="en-US" dirty="0">
                <a:solidFill>
                  <a:srgbClr val="660033"/>
                </a:solidFill>
                <a:latin typeface="+mn-lt"/>
              </a:rPr>
              <a:t>k = rowPerm[i]; </a:t>
            </a:r>
          </a:p>
          <a:p>
            <a:pPr marL="0" indent="0">
              <a:buNone/>
            </a:pPr>
            <a:r>
              <a:rPr lang="en-US" dirty="0">
                <a:solidFill>
                  <a:srgbClr val="FF0000"/>
                </a:solidFill>
                <a:latin typeface="+mn-lt"/>
              </a:rPr>
              <a:t>   </a:t>
            </a:r>
            <a:r>
              <a:rPr lang="en-US" dirty="0">
                <a:latin typeface="+mn-lt"/>
              </a:rPr>
              <a:t>p1 := </a:t>
            </a:r>
            <a:r>
              <a:rPr lang="en-US" dirty="0" err="1">
                <a:latin typeface="+mn-lt"/>
              </a:rPr>
              <a:t>rowDiag</a:t>
            </a:r>
            <a:r>
              <a:rPr lang="en-US" dirty="0">
                <a:latin typeface="+mn-lt"/>
              </a:rPr>
              <a:t>[</a:t>
            </a:r>
            <a:r>
              <a:rPr lang="en-US" dirty="0">
                <a:solidFill>
                  <a:srgbClr val="660033"/>
                </a:solidFill>
                <a:latin typeface="+mn-lt"/>
              </a:rPr>
              <a:t>k</a:t>
            </a:r>
            <a:r>
              <a:rPr lang="en-US" dirty="0">
                <a:latin typeface="+mn-lt"/>
              </a:rPr>
              <a:t>].next;  </a:t>
            </a:r>
            <a:endParaRPr lang="en-US" dirty="0">
              <a:solidFill>
                <a:srgbClr val="FF0000"/>
              </a:solidFill>
              <a:latin typeface="+mn-lt"/>
            </a:endParaRPr>
          </a:p>
          <a:p>
            <a:pPr marL="0" indent="0">
              <a:buNone/>
            </a:pPr>
            <a:r>
              <a:rPr lang="en-US" dirty="0">
                <a:latin typeface="+mn-lt"/>
              </a:rPr>
              <a:t>   While p1 &lt;&gt; nil Do Begin </a:t>
            </a:r>
          </a:p>
          <a:p>
            <a:pPr marL="0" indent="0">
              <a:buNone/>
            </a:pPr>
            <a:r>
              <a:rPr lang="en-US" dirty="0">
                <a:latin typeface="+mn-lt"/>
              </a:rPr>
              <a:t>      </a:t>
            </a:r>
            <a:r>
              <a:rPr lang="en-US" dirty="0" err="1">
                <a:latin typeface="+mn-lt"/>
              </a:rPr>
              <a:t>bvector</a:t>
            </a:r>
            <a:r>
              <a:rPr lang="en-US" dirty="0">
                <a:latin typeface="+mn-lt"/>
              </a:rPr>
              <a:t>[</a:t>
            </a:r>
            <a:r>
              <a:rPr lang="en-US" dirty="0">
                <a:solidFill>
                  <a:srgbClr val="660033"/>
                </a:solidFill>
                <a:latin typeface="+mn-lt"/>
              </a:rPr>
              <a:t>k</a:t>
            </a:r>
            <a:r>
              <a:rPr lang="en-US" dirty="0">
                <a:latin typeface="+mn-lt"/>
              </a:rPr>
              <a:t>] = </a:t>
            </a:r>
            <a:r>
              <a:rPr lang="en-US" dirty="0" err="1">
                <a:latin typeface="+mn-lt"/>
              </a:rPr>
              <a:t>bvector</a:t>
            </a:r>
            <a:r>
              <a:rPr lang="en-US" dirty="0">
                <a:latin typeface="+mn-lt"/>
              </a:rPr>
              <a:t>[</a:t>
            </a:r>
            <a:r>
              <a:rPr lang="en-US" dirty="0">
                <a:solidFill>
                  <a:srgbClr val="660033"/>
                </a:solidFill>
                <a:latin typeface="+mn-lt"/>
              </a:rPr>
              <a:t>k</a:t>
            </a:r>
            <a:r>
              <a:rPr lang="en-US" dirty="0">
                <a:latin typeface="+mn-lt"/>
              </a:rPr>
              <a:t>] – p1.value*</a:t>
            </a:r>
            <a:r>
              <a:rPr lang="en-US" dirty="0" err="1">
                <a:latin typeface="+mn-lt"/>
              </a:rPr>
              <a:t>bvector</a:t>
            </a:r>
            <a:r>
              <a:rPr lang="en-US" dirty="0">
                <a:latin typeface="+mn-lt"/>
              </a:rPr>
              <a:t>[p1.col];</a:t>
            </a:r>
          </a:p>
          <a:p>
            <a:pPr marL="0" indent="0">
              <a:buNone/>
            </a:pPr>
            <a:r>
              <a:rPr lang="en-US" dirty="0">
                <a:latin typeface="+mn-lt"/>
              </a:rPr>
              <a:t>      p1 := p1.next;</a:t>
            </a:r>
          </a:p>
          <a:p>
            <a:pPr marL="0" indent="0">
              <a:buNone/>
            </a:pPr>
            <a:r>
              <a:rPr lang="en-US" dirty="0">
                <a:latin typeface="+mn-lt"/>
              </a:rPr>
              <a:t>    End;</a:t>
            </a:r>
          </a:p>
          <a:p>
            <a:pPr marL="0" indent="0">
              <a:buNone/>
            </a:pPr>
            <a:r>
              <a:rPr lang="en-US" dirty="0">
                <a:latin typeface="+mn-lt"/>
              </a:rPr>
              <a:t>    </a:t>
            </a:r>
            <a:r>
              <a:rPr lang="en-US" dirty="0" err="1">
                <a:latin typeface="+mn-lt"/>
              </a:rPr>
              <a:t>bvector</a:t>
            </a:r>
            <a:r>
              <a:rPr lang="en-US" dirty="0">
                <a:latin typeface="+mn-lt"/>
              </a:rPr>
              <a:t>[k] := </a:t>
            </a:r>
            <a:r>
              <a:rPr lang="en-US" dirty="0" err="1">
                <a:latin typeface="+mn-lt"/>
              </a:rPr>
              <a:t>bvector</a:t>
            </a:r>
            <a:r>
              <a:rPr lang="en-US" dirty="0">
                <a:latin typeface="+mn-lt"/>
              </a:rPr>
              <a:t>[k]/</a:t>
            </a:r>
            <a:r>
              <a:rPr lang="en-US" dirty="0" err="1">
                <a:latin typeface="+mn-lt"/>
              </a:rPr>
              <a:t>rowDiag</a:t>
            </a:r>
            <a:r>
              <a:rPr lang="en-US" dirty="0">
                <a:latin typeface="+mn-lt"/>
              </a:rPr>
              <a:t>[k].value;</a:t>
            </a:r>
          </a:p>
          <a:p>
            <a:pPr marL="0" indent="0">
              <a:buNone/>
            </a:pPr>
            <a:r>
              <a:rPr lang="en-US" dirty="0">
                <a:latin typeface="+mn-lt"/>
              </a:rPr>
              <a:t>  End;</a:t>
            </a:r>
          </a:p>
        </p:txBody>
      </p:sp>
      <p:sp>
        <p:nvSpPr>
          <p:cNvPr id="6" name="Slide Number Placeholder 3">
            <a:extLst>
              <a:ext uri="{FF2B5EF4-FFF2-40B4-BE49-F238E27FC236}">
                <a16:creationId xmlns:a16="http://schemas.microsoft.com/office/drawing/2014/main" xmlns="" id="{06F3F0F6-9F3C-4992-A133-ECE75CC8DDE8}"/>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25</a:t>
            </a:fld>
            <a:endParaRPr lang="en-US" dirty="0">
              <a:solidFill>
                <a:srgbClr val="1E0000"/>
              </a:solidFill>
            </a:endParaRPr>
          </a:p>
        </p:txBody>
      </p:sp>
    </p:spTree>
    <p:extLst>
      <p:ext uri="{BB962C8B-B14F-4D97-AF65-F5344CB8AC3E}">
        <p14:creationId xmlns:p14="http://schemas.microsoft.com/office/powerpoint/2010/main" val="39744798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by 2 Block Matrix Example</a:t>
            </a:r>
          </a:p>
        </p:txBody>
      </p:sp>
      <p:sp>
        <p:nvSpPr>
          <p:cNvPr id="3" name="Content Placeholder 2"/>
          <p:cNvSpPr>
            <a:spLocks noGrp="1"/>
          </p:cNvSpPr>
          <p:nvPr>
            <p:ph idx="1"/>
          </p:nvPr>
        </p:nvSpPr>
        <p:spPr>
          <a:xfrm>
            <a:off x="365760" y="1280160"/>
            <a:ext cx="8535987" cy="548640"/>
          </a:xfrm>
        </p:spPr>
        <p:txBody>
          <a:bodyPr/>
          <a:lstStyle/>
          <a:p>
            <a:r>
              <a:rPr lang="en-US" dirty="0"/>
              <a:t>We replace the scalar </a:t>
            </a:r>
            <a:r>
              <a:rPr lang="en-US" dirty="0" err="1"/>
              <a:t>bvector</a:t>
            </a:r>
            <a:r>
              <a:rPr lang="en-US" dirty="0"/>
              <a:t> entries by objects with fields .r and .i (for the real and imaginary parts) and we replace the p1.value field with four fields .</a:t>
            </a:r>
            <a:r>
              <a:rPr lang="en-US" dirty="0" err="1"/>
              <a:t>ul</a:t>
            </a:r>
            <a:r>
              <a:rPr lang="en-US" dirty="0"/>
              <a:t>, .</a:t>
            </a:r>
            <a:r>
              <a:rPr lang="en-US" dirty="0" err="1"/>
              <a:t>ur</a:t>
            </a:r>
            <a:r>
              <a:rPr lang="en-US" dirty="0"/>
              <a:t>, .</a:t>
            </a:r>
            <a:r>
              <a:rPr lang="en-US" dirty="0" err="1"/>
              <a:t>ll</a:t>
            </a:r>
            <a:r>
              <a:rPr lang="en-US" dirty="0"/>
              <a:t> and .</a:t>
            </a:r>
            <a:r>
              <a:rPr lang="en-US" dirty="0" err="1"/>
              <a:t>lr</a:t>
            </a:r>
            <a:r>
              <a:rPr lang="en-US" dirty="0"/>
              <a:t> corresponding to the upper left, upper right, lower left and lower right values.  </a:t>
            </a:r>
          </a:p>
          <a:p>
            <a:r>
              <a:rPr lang="en-US" dirty="0"/>
              <a:t>The first multiply goes from</a:t>
            </a:r>
          </a:p>
          <a:p>
            <a:pPr marL="0" indent="0">
              <a:lnSpc>
                <a:spcPct val="150000"/>
              </a:lnSpc>
              <a:buNone/>
            </a:pPr>
            <a:r>
              <a:rPr lang="en-US" sz="2000" dirty="0">
                <a:latin typeface="Arial" panose="020B0604020202020204" pitchFamily="34" charset="0"/>
              </a:rPr>
              <a:t>      </a:t>
            </a:r>
            <a:r>
              <a:rPr lang="en-US" sz="2000" dirty="0" err="1">
                <a:latin typeface="Arial" panose="020B0604020202020204" pitchFamily="34" charset="0"/>
              </a:rPr>
              <a:t>bvector</a:t>
            </a:r>
            <a:r>
              <a:rPr lang="en-US" sz="2000" dirty="0">
                <a:latin typeface="Arial" panose="020B0604020202020204" pitchFamily="34" charset="0"/>
              </a:rPr>
              <a:t>[</a:t>
            </a:r>
            <a:r>
              <a:rPr lang="en-US" sz="2000" dirty="0">
                <a:solidFill>
                  <a:srgbClr val="660033"/>
                </a:solidFill>
                <a:latin typeface="Arial" panose="020B0604020202020204" pitchFamily="34" charset="0"/>
              </a:rPr>
              <a:t>k</a:t>
            </a:r>
            <a:r>
              <a:rPr lang="en-US" sz="2000" dirty="0">
                <a:latin typeface="Arial" panose="020B0604020202020204" pitchFamily="34" charset="0"/>
              </a:rPr>
              <a:t>] = </a:t>
            </a:r>
            <a:r>
              <a:rPr lang="en-US" sz="2000" dirty="0" err="1">
                <a:latin typeface="Arial" panose="020B0604020202020204" pitchFamily="34" charset="0"/>
              </a:rPr>
              <a:t>bvector</a:t>
            </a:r>
            <a:r>
              <a:rPr lang="en-US" sz="2000" dirty="0">
                <a:latin typeface="Arial" panose="020B0604020202020204" pitchFamily="34" charset="0"/>
              </a:rPr>
              <a:t>[</a:t>
            </a:r>
            <a:r>
              <a:rPr lang="en-US" sz="2000" dirty="0">
                <a:solidFill>
                  <a:srgbClr val="660033"/>
                </a:solidFill>
                <a:latin typeface="Arial" panose="020B0604020202020204" pitchFamily="34" charset="0"/>
              </a:rPr>
              <a:t>k</a:t>
            </a:r>
            <a:r>
              <a:rPr lang="en-US" sz="2000" dirty="0">
                <a:latin typeface="Arial" panose="020B0604020202020204" pitchFamily="34" charset="0"/>
              </a:rPr>
              <a:t>] – p1.value*</a:t>
            </a:r>
            <a:r>
              <a:rPr lang="en-US" sz="2000" dirty="0" err="1">
                <a:latin typeface="Arial" panose="020B0604020202020204" pitchFamily="34" charset="0"/>
              </a:rPr>
              <a:t>bvector</a:t>
            </a:r>
            <a:r>
              <a:rPr lang="en-US" sz="2000" dirty="0">
                <a:latin typeface="Arial" panose="020B0604020202020204" pitchFamily="34" charset="0"/>
              </a:rPr>
              <a:t>[p1.col]</a:t>
            </a:r>
            <a:r>
              <a:rPr lang="en-US" dirty="0"/>
              <a:t/>
            </a:r>
            <a:br>
              <a:rPr lang="en-US" dirty="0"/>
            </a:br>
            <a:r>
              <a:rPr lang="en-US" dirty="0"/>
              <a:t>     to </a:t>
            </a:r>
          </a:p>
          <a:p>
            <a:pPr marL="0" indent="0">
              <a:buNone/>
            </a:pPr>
            <a:endParaRPr lang="en-US" dirty="0"/>
          </a:p>
          <a:p>
            <a:endParaRPr lang="en-US" dirty="0"/>
          </a:p>
        </p:txBody>
      </p:sp>
      <p:graphicFrame>
        <p:nvGraphicFramePr>
          <p:cNvPr id="5" name="Object 4"/>
          <p:cNvGraphicFramePr>
            <a:graphicFrameLocks noChangeAspect="1"/>
          </p:cNvGraphicFramePr>
          <p:nvPr>
            <p:extLst/>
          </p:nvPr>
        </p:nvGraphicFramePr>
        <p:xfrm>
          <a:off x="914400" y="5105400"/>
          <a:ext cx="7069667" cy="762000"/>
        </p:xfrm>
        <a:graphic>
          <a:graphicData uri="http://schemas.openxmlformats.org/presentationml/2006/ole">
            <mc:AlternateContent xmlns:mc="http://schemas.openxmlformats.org/markup-compatibility/2006">
              <mc:Choice xmlns:v="urn:schemas-microsoft-com:vml" Requires="v">
                <p:oleObj spid="_x0000_s154634" name="Equation" r:id="rId3" imgW="4241520" imgH="457200" progId="Equation.DSMT4">
                  <p:embed/>
                </p:oleObj>
              </mc:Choice>
              <mc:Fallback>
                <p:oleObj name="Equation" r:id="rId3" imgW="4241520" imgH="457200" progId="Equation.DSMT4">
                  <p:embed/>
                  <p:pic>
                    <p:nvPicPr>
                      <p:cNvPr id="0" name=""/>
                      <p:cNvPicPr/>
                      <p:nvPr/>
                    </p:nvPicPr>
                    <p:blipFill>
                      <a:blip r:embed="rId4"/>
                      <a:stretch>
                        <a:fillRect/>
                      </a:stretch>
                    </p:blipFill>
                    <p:spPr>
                      <a:xfrm>
                        <a:off x="914400" y="5105400"/>
                        <a:ext cx="7069667" cy="762000"/>
                      </a:xfrm>
                      <a:prstGeom prst="rect">
                        <a:avLst/>
                      </a:prstGeom>
                    </p:spPr>
                  </p:pic>
                </p:oleObj>
              </mc:Fallback>
            </mc:AlternateContent>
          </a:graphicData>
        </a:graphic>
      </p:graphicFrame>
      <p:sp>
        <p:nvSpPr>
          <p:cNvPr id="6" name="Slide Number Placeholder 3">
            <a:extLst>
              <a:ext uri="{FF2B5EF4-FFF2-40B4-BE49-F238E27FC236}">
                <a16:creationId xmlns:a16="http://schemas.microsoft.com/office/drawing/2014/main" xmlns="" id="{B0ADD79E-B224-4000-8084-3D1661CE0B67}"/>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26</a:t>
            </a:fld>
            <a:endParaRPr lang="en-US" dirty="0">
              <a:solidFill>
                <a:srgbClr val="1E0000"/>
              </a:solidFill>
            </a:endParaRPr>
          </a:p>
        </p:txBody>
      </p:sp>
    </p:spTree>
    <p:extLst>
      <p:ext uri="{BB962C8B-B14F-4D97-AF65-F5344CB8AC3E}">
        <p14:creationId xmlns:p14="http://schemas.microsoft.com/office/powerpoint/2010/main" val="39036446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by 2 Block Matrix Example</a:t>
            </a:r>
          </a:p>
        </p:txBody>
      </p:sp>
      <p:sp>
        <p:nvSpPr>
          <p:cNvPr id="3" name="Content Placeholder 2"/>
          <p:cNvSpPr>
            <a:spLocks noGrp="1"/>
          </p:cNvSpPr>
          <p:nvPr>
            <p:ph idx="1"/>
          </p:nvPr>
        </p:nvSpPr>
        <p:spPr>
          <a:xfrm>
            <a:off x="365760" y="1280160"/>
            <a:ext cx="8321040" cy="3733800"/>
          </a:xfrm>
        </p:spPr>
        <p:txBody>
          <a:bodyPr/>
          <a:lstStyle/>
          <a:p>
            <a:r>
              <a:rPr lang="en-US" dirty="0"/>
              <a:t>The second numeric calculation changes from</a:t>
            </a:r>
            <a:br>
              <a:rPr lang="en-US" dirty="0"/>
            </a:br>
            <a:r>
              <a:rPr lang="en-US" sz="2000" dirty="0" err="1">
                <a:latin typeface="Arial" panose="020B0604020202020204" pitchFamily="34" charset="0"/>
              </a:rPr>
              <a:t>bvector</a:t>
            </a:r>
            <a:r>
              <a:rPr lang="en-US" sz="2000" dirty="0">
                <a:latin typeface="Arial" panose="020B0604020202020204" pitchFamily="34" charset="0"/>
              </a:rPr>
              <a:t>[k] := </a:t>
            </a:r>
            <a:r>
              <a:rPr lang="en-US" sz="2000" dirty="0" err="1">
                <a:latin typeface="Arial" panose="020B0604020202020204" pitchFamily="34" charset="0"/>
              </a:rPr>
              <a:t>bvector</a:t>
            </a:r>
            <a:r>
              <a:rPr lang="en-US" sz="2000" dirty="0">
                <a:latin typeface="Arial" panose="020B0604020202020204" pitchFamily="34" charset="0"/>
              </a:rPr>
              <a:t>[k]/</a:t>
            </a:r>
            <a:r>
              <a:rPr lang="en-US" sz="2000" dirty="0" err="1">
                <a:latin typeface="Arial" panose="020B0604020202020204" pitchFamily="34" charset="0"/>
              </a:rPr>
              <a:t>rowDiag</a:t>
            </a:r>
            <a:r>
              <a:rPr lang="en-US" sz="2000" dirty="0">
                <a:latin typeface="Arial" panose="020B0604020202020204" pitchFamily="34" charset="0"/>
              </a:rPr>
              <a:t>[k].value</a:t>
            </a:r>
            <a:r>
              <a:rPr lang="en-US" sz="2000" dirty="0"/>
              <a:t> </a:t>
            </a:r>
          </a:p>
          <a:p>
            <a:r>
              <a:rPr lang="en-US" dirty="0"/>
              <a:t>To </a:t>
            </a:r>
            <a:br>
              <a:rPr lang="en-US" dirty="0"/>
            </a:br>
            <a:r>
              <a:rPr lang="en-US" dirty="0"/>
              <a:t/>
            </a:r>
            <a:br>
              <a:rPr lang="en-US" dirty="0"/>
            </a:br>
            <a:r>
              <a:rPr lang="en-US" dirty="0"/>
              <a:t/>
            </a:r>
            <a:br>
              <a:rPr lang="en-US" dirty="0"/>
            </a:br>
            <a:endParaRPr lang="en-US" dirty="0"/>
          </a:p>
          <a:p>
            <a:r>
              <a:rPr lang="en-US" dirty="0"/>
              <a:t>Which can be coded by directly doing the inverse as</a:t>
            </a:r>
          </a:p>
          <a:p>
            <a:endParaRPr lang="en-US" dirty="0"/>
          </a:p>
        </p:txBody>
      </p:sp>
      <p:graphicFrame>
        <p:nvGraphicFramePr>
          <p:cNvPr id="5" name="Object 4"/>
          <p:cNvGraphicFramePr>
            <a:graphicFrameLocks noChangeAspect="1"/>
          </p:cNvGraphicFramePr>
          <p:nvPr>
            <p:extLst/>
          </p:nvPr>
        </p:nvGraphicFramePr>
        <p:xfrm>
          <a:off x="457200" y="4848141"/>
          <a:ext cx="8464550" cy="1390650"/>
        </p:xfrm>
        <a:graphic>
          <a:graphicData uri="http://schemas.openxmlformats.org/presentationml/2006/ole">
            <mc:AlternateContent xmlns:mc="http://schemas.openxmlformats.org/markup-compatibility/2006">
              <mc:Choice xmlns:v="urn:schemas-microsoft-com:vml" Requires="v">
                <p:oleObj spid="_x0000_s155666" name="Equation" r:id="rId3" imgW="5638680" imgH="927000" progId="Equation.DSMT4">
                  <p:embed/>
                </p:oleObj>
              </mc:Choice>
              <mc:Fallback>
                <p:oleObj name="Equation" r:id="rId3" imgW="5638680" imgH="927000" progId="Equation.DSMT4">
                  <p:embed/>
                  <p:pic>
                    <p:nvPicPr>
                      <p:cNvPr id="0" name=""/>
                      <p:cNvPicPr>
                        <a:picLocks noChangeAspect="1" noChangeArrowheads="1"/>
                      </p:cNvPicPr>
                      <p:nvPr/>
                    </p:nvPicPr>
                    <p:blipFill>
                      <a:blip r:embed="rId4"/>
                      <a:srcRect/>
                      <a:stretch>
                        <a:fillRect/>
                      </a:stretch>
                    </p:blipFill>
                    <p:spPr bwMode="auto">
                      <a:xfrm>
                        <a:off x="457200" y="4848141"/>
                        <a:ext cx="8464550" cy="139065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nvPr>
        </p:nvGraphicFramePr>
        <p:xfrm>
          <a:off x="382036" y="2678744"/>
          <a:ext cx="8197850" cy="742950"/>
        </p:xfrm>
        <a:graphic>
          <a:graphicData uri="http://schemas.openxmlformats.org/presentationml/2006/ole">
            <mc:AlternateContent xmlns:mc="http://schemas.openxmlformats.org/markup-compatibility/2006">
              <mc:Choice xmlns:v="urn:schemas-microsoft-com:vml" Requires="v">
                <p:oleObj spid="_x0000_s155667" name="Equation" r:id="rId5" imgW="5460840" imgH="495000" progId="Equation.DSMT4">
                  <p:embed/>
                </p:oleObj>
              </mc:Choice>
              <mc:Fallback>
                <p:oleObj name="Equation" r:id="rId5" imgW="5460840" imgH="495000" progId="Equation.DSMT4">
                  <p:embed/>
                  <p:pic>
                    <p:nvPicPr>
                      <p:cNvPr id="0" name=""/>
                      <p:cNvPicPr>
                        <a:picLocks noChangeAspect="1" noChangeArrowheads="1"/>
                      </p:cNvPicPr>
                      <p:nvPr/>
                    </p:nvPicPr>
                    <p:blipFill>
                      <a:blip r:embed="rId6"/>
                      <a:srcRect/>
                      <a:stretch>
                        <a:fillRect/>
                      </a:stretch>
                    </p:blipFill>
                    <p:spPr bwMode="auto">
                      <a:xfrm>
                        <a:off x="382036" y="2678744"/>
                        <a:ext cx="81978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3">
            <a:extLst>
              <a:ext uri="{FF2B5EF4-FFF2-40B4-BE49-F238E27FC236}">
                <a16:creationId xmlns:a16="http://schemas.microsoft.com/office/drawing/2014/main" xmlns="" id="{6E6A46C3-97BF-42AF-8E06-DD7D967D1D57}"/>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27</a:t>
            </a:fld>
            <a:endParaRPr lang="en-US" dirty="0">
              <a:solidFill>
                <a:srgbClr val="1E0000"/>
              </a:solidFill>
            </a:endParaRPr>
          </a:p>
        </p:txBody>
      </p:sp>
    </p:spTree>
    <p:extLst>
      <p:ext uri="{BB962C8B-B14F-4D97-AF65-F5344CB8AC3E}">
        <p14:creationId xmlns:p14="http://schemas.microsoft.com/office/powerpoint/2010/main" val="21354880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Sparse Matrix and Vector Method Summary</a:t>
            </a:r>
          </a:p>
        </p:txBody>
      </p:sp>
      <p:sp>
        <p:nvSpPr>
          <p:cNvPr id="3" name="Content Placeholder 2"/>
          <p:cNvSpPr>
            <a:spLocks noGrp="1"/>
          </p:cNvSpPr>
          <p:nvPr>
            <p:ph idx="1"/>
          </p:nvPr>
        </p:nvSpPr>
        <p:spPr/>
        <p:txBody>
          <a:bodyPr/>
          <a:lstStyle/>
          <a:p>
            <a:r>
              <a:rPr lang="en-US" dirty="0"/>
              <a:t>Previous slides have presented sparse matrix and sparse vector methods commonly used in power system and some circuit analysis applications</a:t>
            </a:r>
          </a:p>
          <a:p>
            <a:r>
              <a:rPr lang="en-US" dirty="0"/>
              <a:t>These methods are widely used, and have the ability to substantially speed up power system computations</a:t>
            </a:r>
          </a:p>
          <a:p>
            <a:r>
              <a:rPr lang="en-US" dirty="0"/>
              <a:t>They will be applied as necessary throughout the remainder of the course</a:t>
            </a:r>
          </a:p>
          <a:p>
            <a:r>
              <a:rPr lang="en-US" dirty="0"/>
              <a:t>We’ll now move on to sensitivity analysis with a quick introduction of contingency analysis</a:t>
            </a:r>
          </a:p>
        </p:txBody>
      </p:sp>
      <p:sp>
        <p:nvSpPr>
          <p:cNvPr id="6" name="Slide Number Placeholder 3">
            <a:extLst>
              <a:ext uri="{FF2B5EF4-FFF2-40B4-BE49-F238E27FC236}">
                <a16:creationId xmlns:a16="http://schemas.microsoft.com/office/drawing/2014/main" xmlns="" id="{D61BD989-0860-4DFB-9637-1AD9DDD58331}"/>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28</a:t>
            </a:fld>
            <a:endParaRPr lang="en-US" dirty="0">
              <a:solidFill>
                <a:srgbClr val="1E0000"/>
              </a:solidFill>
            </a:endParaRPr>
          </a:p>
        </p:txBody>
      </p:sp>
    </p:spTree>
    <p:extLst>
      <p:ext uri="{BB962C8B-B14F-4D97-AF65-F5344CB8AC3E}">
        <p14:creationId xmlns:p14="http://schemas.microsoft.com/office/powerpoint/2010/main" val="4081348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Sparse Vector Methods</a:t>
            </a:r>
          </a:p>
        </p:txBody>
      </p:sp>
      <p:sp>
        <p:nvSpPr>
          <p:cNvPr id="3" name="Content Placeholder 2"/>
          <p:cNvSpPr>
            <a:spLocks noGrp="1"/>
          </p:cNvSpPr>
          <p:nvPr>
            <p:ph idx="1"/>
          </p:nvPr>
        </p:nvSpPr>
        <p:spPr/>
        <p:txBody>
          <a:bodyPr/>
          <a:lstStyle/>
          <a:p>
            <a:r>
              <a:rPr lang="en-US" dirty="0"/>
              <a:t>Sparse vector methods are useful for cases in solving </a:t>
            </a:r>
            <a:r>
              <a:rPr lang="en-US" b="1" dirty="0"/>
              <a:t>Ax</a:t>
            </a:r>
            <a:r>
              <a:rPr lang="en-US" dirty="0"/>
              <a:t>=</a:t>
            </a:r>
            <a:r>
              <a:rPr lang="en-US" b="1" dirty="0"/>
              <a:t>b</a:t>
            </a:r>
            <a:r>
              <a:rPr lang="en-US" dirty="0"/>
              <a:t> in which</a:t>
            </a:r>
          </a:p>
          <a:p>
            <a:pPr lvl="1"/>
            <a:r>
              <a:rPr lang="en-US" b="1" dirty="0"/>
              <a:t>A</a:t>
            </a:r>
            <a:r>
              <a:rPr lang="en-US" dirty="0"/>
              <a:t> is sparse</a:t>
            </a:r>
          </a:p>
          <a:p>
            <a:pPr lvl="1"/>
            <a:r>
              <a:rPr lang="en-US" b="1" dirty="0"/>
              <a:t>b</a:t>
            </a:r>
            <a:r>
              <a:rPr lang="en-US" dirty="0"/>
              <a:t> is sparse</a:t>
            </a:r>
          </a:p>
          <a:p>
            <a:pPr lvl="1"/>
            <a:r>
              <a:rPr lang="en-US" dirty="0"/>
              <a:t>only certain elements of </a:t>
            </a:r>
            <a:r>
              <a:rPr lang="en-US" b="1" dirty="0"/>
              <a:t>x</a:t>
            </a:r>
            <a:r>
              <a:rPr lang="en-US" dirty="0"/>
              <a:t> are needed</a:t>
            </a:r>
          </a:p>
          <a:p>
            <a:r>
              <a:rPr lang="en-US" dirty="0"/>
              <a:t>In these right circumstances sparse vector methods can result in extremely fast solutions</a:t>
            </a:r>
            <a:r>
              <a:rPr lang="en-US" dirty="0" smtClean="0"/>
              <a:t>!</a:t>
            </a:r>
          </a:p>
          <a:p>
            <a:r>
              <a:rPr lang="en-US" dirty="0" smtClean="0"/>
              <a:t>A common example is to find selected elements of the inverse of </a:t>
            </a:r>
            <a:r>
              <a:rPr lang="en-US" b="1" dirty="0" smtClean="0"/>
              <a:t>A</a:t>
            </a:r>
            <a:r>
              <a:rPr lang="en-US" dirty="0" smtClean="0"/>
              <a:t>, such as diagonal elements.  </a:t>
            </a:r>
            <a:endParaRPr lang="en-US" dirty="0"/>
          </a:p>
          <a:p>
            <a:pPr marL="457200" lvl="1" indent="0">
              <a:buNone/>
            </a:pPr>
            <a:endParaRPr lang="en-US" dirty="0"/>
          </a:p>
        </p:txBody>
      </p:sp>
      <p:sp>
        <p:nvSpPr>
          <p:cNvPr id="5" name="Slide Number Placeholder 3">
            <a:extLst>
              <a:ext uri="{FF2B5EF4-FFF2-40B4-BE49-F238E27FC236}">
                <a16:creationId xmlns:a16="http://schemas.microsoft.com/office/drawing/2014/main" xmlns="" id="{6A402F10-9A42-4C82-AB49-234D6CA23E33}"/>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a:t>
            </a:fld>
            <a:endParaRPr lang="en-US" dirty="0">
              <a:solidFill>
                <a:srgbClr val="1E0000"/>
              </a:solidFill>
            </a:endParaRPr>
          </a:p>
        </p:txBody>
      </p:sp>
    </p:spTree>
    <p:extLst>
      <p:ext uri="{BB962C8B-B14F-4D97-AF65-F5344CB8AC3E}">
        <p14:creationId xmlns:p14="http://schemas.microsoft.com/office/powerpoint/2010/main" val="2090185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670AF5-8D23-4263-AD42-9CAF98CAB126}"/>
              </a:ext>
            </a:extLst>
          </p:cNvPr>
          <p:cNvSpPr>
            <a:spLocks noGrp="1"/>
          </p:cNvSpPr>
          <p:nvPr>
            <p:ph type="title"/>
          </p:nvPr>
        </p:nvSpPr>
        <p:spPr/>
        <p:txBody>
          <a:bodyPr/>
          <a:lstStyle/>
          <a:p>
            <a:r>
              <a:rPr lang="en-US" dirty="0"/>
              <a:t>Contingency Analysis</a:t>
            </a:r>
          </a:p>
        </p:txBody>
      </p:sp>
      <p:sp>
        <p:nvSpPr>
          <p:cNvPr id="3" name="Content Placeholder 2">
            <a:extLst>
              <a:ext uri="{FF2B5EF4-FFF2-40B4-BE49-F238E27FC236}">
                <a16:creationId xmlns="" xmlns:a16="http://schemas.microsoft.com/office/drawing/2014/main" id="{12D8847A-0386-4A62-93B3-28FDC7DD6B6B}"/>
              </a:ext>
            </a:extLst>
          </p:cNvPr>
          <p:cNvSpPr>
            <a:spLocks noGrp="1"/>
          </p:cNvSpPr>
          <p:nvPr>
            <p:ph idx="1"/>
          </p:nvPr>
        </p:nvSpPr>
        <p:spPr>
          <a:xfrm>
            <a:off x="365760" y="1280160"/>
            <a:ext cx="8625840" cy="3733800"/>
          </a:xfrm>
        </p:spPr>
        <p:txBody>
          <a:bodyPr/>
          <a:lstStyle/>
          <a:p>
            <a:r>
              <a:rPr lang="en-US" dirty="0"/>
              <a:t>Contingency analysis is the process of checking the impact of statistically likely contingencies</a:t>
            </a:r>
          </a:p>
          <a:p>
            <a:pPr lvl="1"/>
            <a:r>
              <a:rPr lang="en-US" dirty="0"/>
              <a:t>Example contingencies include the loss of a generator, the loss of a transmission line or the loss of all transmission lines in a common corridor</a:t>
            </a:r>
          </a:p>
          <a:p>
            <a:pPr lvl="1"/>
            <a:r>
              <a:rPr lang="en-US" dirty="0"/>
              <a:t>Statistically likely contingencies can be quite involved, and might include automatic or operator actions, such as switching load</a:t>
            </a:r>
          </a:p>
          <a:p>
            <a:r>
              <a:rPr lang="en-US" dirty="0"/>
              <a:t>Reliable power system operation requires that the system be able to operate with no unacceptable violations even when these contingencies occur</a:t>
            </a:r>
          </a:p>
          <a:p>
            <a:pPr lvl="1"/>
            <a:r>
              <a:rPr lang="en-US" dirty="0"/>
              <a:t>N-1 reliable operation considers the loss of any single element</a:t>
            </a:r>
          </a:p>
        </p:txBody>
      </p:sp>
      <p:sp>
        <p:nvSpPr>
          <p:cNvPr id="4" name="Slide Number Placeholder 3">
            <a:extLst>
              <a:ext uri="{FF2B5EF4-FFF2-40B4-BE49-F238E27FC236}">
                <a16:creationId xmlns="" xmlns:a16="http://schemas.microsoft.com/office/drawing/2014/main" id="{0C79F867-E0F2-45C9-A00E-45097AEAA7E5}"/>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29</a:t>
            </a:fld>
            <a:endParaRPr lang="en-US" dirty="0">
              <a:solidFill>
                <a:srgbClr val="1E0000"/>
              </a:solidFill>
            </a:endParaRPr>
          </a:p>
        </p:txBody>
      </p:sp>
    </p:spTree>
    <p:extLst>
      <p:ext uri="{BB962C8B-B14F-4D97-AF65-F5344CB8AC3E}">
        <p14:creationId xmlns:p14="http://schemas.microsoft.com/office/powerpoint/2010/main" val="23012339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B74048-48C4-4FBE-B797-E9DDFAA03443}"/>
              </a:ext>
            </a:extLst>
          </p:cNvPr>
          <p:cNvSpPr>
            <a:spLocks noGrp="1"/>
          </p:cNvSpPr>
          <p:nvPr>
            <p:ph type="title"/>
          </p:nvPr>
        </p:nvSpPr>
        <p:spPr/>
        <p:txBody>
          <a:bodyPr/>
          <a:lstStyle/>
          <a:p>
            <a:r>
              <a:rPr lang="en-US" dirty="0"/>
              <a:t>Contingency Analysis</a:t>
            </a:r>
          </a:p>
        </p:txBody>
      </p:sp>
      <p:sp>
        <p:nvSpPr>
          <p:cNvPr id="3" name="Content Placeholder 2">
            <a:extLst>
              <a:ext uri="{FF2B5EF4-FFF2-40B4-BE49-F238E27FC236}">
                <a16:creationId xmlns="" xmlns:a16="http://schemas.microsoft.com/office/drawing/2014/main" id="{23E7167E-7394-4797-829E-F86D557CA08F}"/>
              </a:ext>
            </a:extLst>
          </p:cNvPr>
          <p:cNvSpPr>
            <a:spLocks noGrp="1"/>
          </p:cNvSpPr>
          <p:nvPr>
            <p:ph idx="1"/>
          </p:nvPr>
        </p:nvSpPr>
        <p:spPr>
          <a:xfrm>
            <a:off x="365760" y="1280160"/>
            <a:ext cx="8549640" cy="853440"/>
          </a:xfrm>
        </p:spPr>
        <p:txBody>
          <a:bodyPr/>
          <a:lstStyle/>
          <a:p>
            <a:r>
              <a:rPr lang="en-US" dirty="0"/>
              <a:t>Of course this process can be automated with the usual approach of first defining a contingency set, and then sequentially applying the contingencies and checking for violations</a:t>
            </a:r>
          </a:p>
          <a:p>
            <a:pPr lvl="1"/>
            <a:r>
              <a:rPr lang="en-US" dirty="0"/>
              <a:t>This process can naturally be done in parallel</a:t>
            </a:r>
          </a:p>
          <a:p>
            <a:pPr lvl="1"/>
            <a:r>
              <a:rPr lang="en-US" dirty="0"/>
              <a:t>Contingency sets can get quite large, especially if one considers N-2 (outages of two elements) or N-1-1 (initial outage, followed by adjustment, then second outage</a:t>
            </a:r>
          </a:p>
          <a:p>
            <a:r>
              <a:rPr lang="en-US" dirty="0"/>
              <a:t>The assumption is usually most contingencies will not cause problems, so screening methods can be used to quickly eliminate many </a:t>
            </a:r>
            <a:r>
              <a:rPr lang="en-US" dirty="0" smtClean="0"/>
              <a:t>contingencies</a:t>
            </a:r>
            <a:endParaRPr lang="en-US" dirty="0"/>
          </a:p>
          <a:p>
            <a:pPr lvl="1"/>
            <a:r>
              <a:rPr lang="en-US" dirty="0"/>
              <a:t>We’ll cover these </a:t>
            </a:r>
            <a:r>
              <a:rPr lang="en-US" dirty="0" smtClean="0"/>
              <a:t>later</a:t>
            </a:r>
            <a:endParaRPr lang="en-US" dirty="0"/>
          </a:p>
        </p:txBody>
      </p:sp>
      <p:sp>
        <p:nvSpPr>
          <p:cNvPr id="4" name="Slide Number Placeholder 3">
            <a:extLst>
              <a:ext uri="{FF2B5EF4-FFF2-40B4-BE49-F238E27FC236}">
                <a16:creationId xmlns="" xmlns:a16="http://schemas.microsoft.com/office/drawing/2014/main" id="{4D60BC44-C296-483D-810A-CE8020C1D49C}"/>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30</a:t>
            </a:fld>
            <a:endParaRPr lang="en-US" dirty="0">
              <a:solidFill>
                <a:srgbClr val="1E0000"/>
              </a:solidFill>
            </a:endParaRPr>
          </a:p>
        </p:txBody>
      </p:sp>
    </p:spTree>
    <p:extLst>
      <p:ext uri="{BB962C8B-B14F-4D97-AF65-F5344CB8AC3E}">
        <p14:creationId xmlns:p14="http://schemas.microsoft.com/office/powerpoint/2010/main" val="32716656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9A3F19-5DEC-4DE0-899F-4872175550C9}"/>
              </a:ext>
            </a:extLst>
          </p:cNvPr>
          <p:cNvSpPr>
            <a:spLocks noGrp="1"/>
          </p:cNvSpPr>
          <p:nvPr>
            <p:ph type="title"/>
          </p:nvPr>
        </p:nvSpPr>
        <p:spPr/>
        <p:txBody>
          <a:bodyPr/>
          <a:lstStyle/>
          <a:p>
            <a:r>
              <a:rPr lang="en-US" dirty="0"/>
              <a:t>Contingency Analysis in </a:t>
            </a:r>
            <a:r>
              <a:rPr lang="en-US" dirty="0" err="1"/>
              <a:t>PowerWorld</a:t>
            </a:r>
            <a:r>
              <a:rPr lang="en-US" dirty="0"/>
              <a:t>  </a:t>
            </a:r>
          </a:p>
        </p:txBody>
      </p:sp>
      <p:sp>
        <p:nvSpPr>
          <p:cNvPr id="3" name="Content Placeholder 2">
            <a:extLst>
              <a:ext uri="{FF2B5EF4-FFF2-40B4-BE49-F238E27FC236}">
                <a16:creationId xmlns="" xmlns:a16="http://schemas.microsoft.com/office/drawing/2014/main" id="{2EE395B2-80BA-48B0-BF93-D4967D4D8B96}"/>
              </a:ext>
            </a:extLst>
          </p:cNvPr>
          <p:cNvSpPr>
            <a:spLocks noGrp="1"/>
          </p:cNvSpPr>
          <p:nvPr>
            <p:ph idx="1"/>
          </p:nvPr>
        </p:nvSpPr>
        <p:spPr>
          <a:xfrm>
            <a:off x="365760" y="1280160"/>
            <a:ext cx="8001000" cy="701040"/>
          </a:xfrm>
        </p:spPr>
        <p:txBody>
          <a:bodyPr/>
          <a:lstStyle/>
          <a:p>
            <a:r>
              <a:rPr lang="en-US" dirty="0"/>
              <a:t>Automated using the Contingency Analysis tool</a:t>
            </a:r>
          </a:p>
        </p:txBody>
      </p:sp>
      <p:pic>
        <p:nvPicPr>
          <p:cNvPr id="5" name="Picture 4">
            <a:extLst>
              <a:ext uri="{FF2B5EF4-FFF2-40B4-BE49-F238E27FC236}">
                <a16:creationId xmlns="" xmlns:a16="http://schemas.microsoft.com/office/drawing/2014/main" id="{001C3C1B-9081-4E7A-A244-8F1FB93A2347}"/>
              </a:ext>
            </a:extLst>
          </p:cNvPr>
          <p:cNvPicPr>
            <a:picLocks noChangeAspect="1"/>
          </p:cNvPicPr>
          <p:nvPr/>
        </p:nvPicPr>
        <p:blipFill>
          <a:blip r:embed="rId2"/>
          <a:stretch>
            <a:fillRect/>
          </a:stretch>
        </p:blipFill>
        <p:spPr>
          <a:xfrm>
            <a:off x="609600" y="1914133"/>
            <a:ext cx="8079412" cy="4334268"/>
          </a:xfrm>
          <a:prstGeom prst="rect">
            <a:avLst/>
          </a:prstGeom>
        </p:spPr>
      </p:pic>
      <p:sp>
        <p:nvSpPr>
          <p:cNvPr id="6" name="Slide Number Placeholder 3">
            <a:extLst>
              <a:ext uri="{FF2B5EF4-FFF2-40B4-BE49-F238E27FC236}">
                <a16:creationId xmlns="" xmlns:a16="http://schemas.microsoft.com/office/drawing/2014/main" id="{F6B3851A-1DF2-4353-9A19-C25122306E4E}"/>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31</a:t>
            </a:fld>
            <a:endParaRPr lang="en-US" dirty="0">
              <a:solidFill>
                <a:srgbClr val="1E0000"/>
              </a:solidFill>
            </a:endParaRPr>
          </a:p>
        </p:txBody>
      </p:sp>
    </p:spTree>
    <p:extLst>
      <p:ext uri="{BB962C8B-B14F-4D97-AF65-F5344CB8AC3E}">
        <p14:creationId xmlns:p14="http://schemas.microsoft.com/office/powerpoint/2010/main" val="12229199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07971D-D93E-4856-AF3D-443D336232AF}"/>
              </a:ext>
            </a:extLst>
          </p:cNvPr>
          <p:cNvSpPr>
            <a:spLocks noGrp="1"/>
          </p:cNvSpPr>
          <p:nvPr>
            <p:ph type="title"/>
          </p:nvPr>
        </p:nvSpPr>
        <p:spPr/>
        <p:txBody>
          <a:bodyPr/>
          <a:lstStyle/>
          <a:p>
            <a:r>
              <a:rPr lang="en-US" altLang="en-US" dirty="0"/>
              <a:t>Power System Control and Sensitivities</a:t>
            </a:r>
            <a:endParaRPr lang="en-US" dirty="0"/>
          </a:p>
        </p:txBody>
      </p:sp>
      <p:sp>
        <p:nvSpPr>
          <p:cNvPr id="3" name="Content Placeholder 2">
            <a:extLst>
              <a:ext uri="{FF2B5EF4-FFF2-40B4-BE49-F238E27FC236}">
                <a16:creationId xmlns="" xmlns:a16="http://schemas.microsoft.com/office/drawing/2014/main" id="{26270E91-B098-4492-945E-0B51CE03DC18}"/>
              </a:ext>
            </a:extLst>
          </p:cNvPr>
          <p:cNvSpPr>
            <a:spLocks noGrp="1"/>
          </p:cNvSpPr>
          <p:nvPr>
            <p:ph idx="1"/>
          </p:nvPr>
        </p:nvSpPr>
        <p:spPr>
          <a:xfrm>
            <a:off x="365760" y="1280160"/>
            <a:ext cx="8549640" cy="3733800"/>
          </a:xfrm>
        </p:spPr>
        <p:txBody>
          <a:bodyPr/>
          <a:lstStyle/>
          <a:p>
            <a:pPr eaLnBrk="1" hangingPunct="1"/>
            <a:r>
              <a:rPr lang="en-US" altLang="en-US" dirty="0"/>
              <a:t>A major issue with power system operation is the limited capacity of the transmission system</a:t>
            </a:r>
          </a:p>
          <a:p>
            <a:pPr lvl="1" eaLnBrk="1" hangingPunct="1"/>
            <a:r>
              <a:rPr lang="en-US" altLang="en-US" dirty="0"/>
              <a:t>lines/transformers have limits (usually thermal)</a:t>
            </a:r>
          </a:p>
          <a:p>
            <a:pPr lvl="1" eaLnBrk="1" hangingPunct="1"/>
            <a:r>
              <a:rPr lang="en-US" altLang="en-US" dirty="0"/>
              <a:t>no direct way of controlling flow down a transmission line (e.g., there are no valves to close to limit flow)</a:t>
            </a:r>
          </a:p>
          <a:p>
            <a:pPr lvl="1" eaLnBrk="1" hangingPunct="1"/>
            <a:r>
              <a:rPr lang="en-US" altLang="en-US" dirty="0"/>
              <a:t>open transmission system access associated with industry restructuring is stressing the system in new ways</a:t>
            </a:r>
          </a:p>
          <a:p>
            <a:pPr eaLnBrk="1" hangingPunct="1"/>
            <a:r>
              <a:rPr lang="en-US" altLang="en-US" dirty="0"/>
              <a:t>We need to indirectly control transmission line flow by changing the generator outputs</a:t>
            </a:r>
          </a:p>
          <a:p>
            <a:pPr eaLnBrk="1" hangingPunct="1"/>
            <a:r>
              <a:rPr lang="en-US" altLang="en-US" dirty="0"/>
              <a:t>Similar control issues with voltage</a:t>
            </a:r>
          </a:p>
          <a:p>
            <a:endParaRPr lang="en-US" dirty="0"/>
          </a:p>
        </p:txBody>
      </p:sp>
      <p:sp>
        <p:nvSpPr>
          <p:cNvPr id="4" name="Slide Number Placeholder 3">
            <a:extLst>
              <a:ext uri="{FF2B5EF4-FFF2-40B4-BE49-F238E27FC236}">
                <a16:creationId xmlns="" xmlns:a16="http://schemas.microsoft.com/office/drawing/2014/main" id="{56212C5C-A780-42FC-B48B-A0132B785250}"/>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32</a:t>
            </a:fld>
            <a:endParaRPr lang="en-US" dirty="0">
              <a:solidFill>
                <a:srgbClr val="1E0000"/>
              </a:solidFill>
            </a:endParaRPr>
          </a:p>
        </p:txBody>
      </p:sp>
    </p:spTree>
    <p:extLst>
      <p:ext uri="{BB962C8B-B14F-4D97-AF65-F5344CB8AC3E}">
        <p14:creationId xmlns:p14="http://schemas.microsoft.com/office/powerpoint/2010/main" val="28710425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01D1B2-DC31-4825-883F-B5B6DD0B1994}"/>
              </a:ext>
            </a:extLst>
          </p:cNvPr>
          <p:cNvSpPr>
            <a:spLocks noGrp="1"/>
          </p:cNvSpPr>
          <p:nvPr>
            <p:ph type="title"/>
          </p:nvPr>
        </p:nvSpPr>
        <p:spPr/>
        <p:txBody>
          <a:bodyPr/>
          <a:lstStyle/>
          <a:p>
            <a:r>
              <a:rPr lang="en-US" altLang="en-US" dirty="0"/>
              <a:t>Indirect Transmission Line Control</a:t>
            </a:r>
            <a:endParaRPr lang="en-US" dirty="0"/>
          </a:p>
        </p:txBody>
      </p:sp>
      <p:sp>
        <p:nvSpPr>
          <p:cNvPr id="3" name="Content Placeholder 2">
            <a:extLst>
              <a:ext uri="{FF2B5EF4-FFF2-40B4-BE49-F238E27FC236}">
                <a16:creationId xmlns="" xmlns:a16="http://schemas.microsoft.com/office/drawing/2014/main" id="{8EDD1705-493A-4020-9ED0-4B7B72FD78CF}"/>
              </a:ext>
            </a:extLst>
          </p:cNvPr>
          <p:cNvSpPr>
            <a:spLocks noGrp="1"/>
          </p:cNvSpPr>
          <p:nvPr>
            <p:ph idx="1"/>
          </p:nvPr>
        </p:nvSpPr>
        <p:spPr>
          <a:xfrm>
            <a:off x="365760" y="1280160"/>
            <a:ext cx="8001000" cy="1844040"/>
          </a:xfrm>
        </p:spPr>
        <p:txBody>
          <a:bodyPr/>
          <a:lstStyle/>
          <a:p>
            <a:pPr eaLnBrk="1" hangingPunct="1"/>
            <a:r>
              <a:rPr lang="en-US" altLang="en-US" dirty="0"/>
              <a:t>What we would like to determine is how a change in generation at bus k affects the power flow on a line from bus </a:t>
            </a:r>
            <a:r>
              <a:rPr lang="en-US" altLang="en-US" dirty="0" err="1"/>
              <a:t>i</a:t>
            </a:r>
            <a:r>
              <a:rPr lang="en-US" altLang="en-US" dirty="0"/>
              <a:t> to bus j.  </a:t>
            </a:r>
          </a:p>
          <a:p>
            <a:endParaRPr lang="en-US" dirty="0"/>
          </a:p>
        </p:txBody>
      </p:sp>
      <p:pic>
        <p:nvPicPr>
          <p:cNvPr id="4" name="Picture 3" descr="Fig105">
            <a:extLst>
              <a:ext uri="{FF2B5EF4-FFF2-40B4-BE49-F238E27FC236}">
                <a16:creationId xmlns="" xmlns:a16="http://schemas.microsoft.com/office/drawing/2014/main" id="{F727DFD3-5E7E-4312-9900-CC06F1754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529" t="1726" r="11765" b="64693"/>
          <a:stretch>
            <a:fillRect/>
          </a:stretch>
        </p:blipFill>
        <p:spPr bwMode="auto">
          <a:xfrm>
            <a:off x="664569" y="2747296"/>
            <a:ext cx="4495800"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 xmlns:a16="http://schemas.microsoft.com/office/drawing/2014/main" id="{AB5381BF-7783-403A-AADC-7BE886D39E8F}"/>
              </a:ext>
            </a:extLst>
          </p:cNvPr>
          <p:cNvSpPr txBox="1">
            <a:spLocks noChangeArrowheads="1"/>
          </p:cNvSpPr>
          <p:nvPr/>
        </p:nvSpPr>
        <p:spPr bwMode="auto">
          <a:xfrm>
            <a:off x="5281386" y="2709744"/>
            <a:ext cx="2422458" cy="1938992"/>
          </a:xfrm>
          <a:prstGeom prst="rect">
            <a:avLst/>
          </a:prstGeom>
          <a:solidFill>
            <a:srgbClr val="FFE6E6"/>
          </a:solidFill>
          <a:ln>
            <a:noFill/>
          </a:ln>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dirty="0">
                <a:solidFill>
                  <a:srgbClr val="1E0000"/>
                </a:solidFill>
              </a:rPr>
              <a:t>The assumption is</a:t>
            </a:r>
          </a:p>
          <a:p>
            <a:pPr eaLnBrk="1" hangingPunct="1">
              <a:spcBef>
                <a:spcPts val="0"/>
              </a:spcBef>
            </a:pPr>
            <a:r>
              <a:rPr lang="en-US" altLang="en-US" dirty="0">
                <a:solidFill>
                  <a:srgbClr val="1E0000"/>
                </a:solidFill>
              </a:rPr>
              <a:t>that the change</a:t>
            </a:r>
          </a:p>
          <a:p>
            <a:pPr eaLnBrk="1" hangingPunct="1">
              <a:spcBef>
                <a:spcPts val="0"/>
              </a:spcBef>
            </a:pPr>
            <a:r>
              <a:rPr lang="en-US" altLang="en-US" dirty="0">
                <a:solidFill>
                  <a:srgbClr val="1E0000"/>
                </a:solidFill>
              </a:rPr>
              <a:t>in generation is</a:t>
            </a:r>
          </a:p>
          <a:p>
            <a:pPr eaLnBrk="1" hangingPunct="1">
              <a:spcBef>
                <a:spcPts val="0"/>
              </a:spcBef>
            </a:pPr>
            <a:r>
              <a:rPr lang="en-US" altLang="en-US" dirty="0">
                <a:solidFill>
                  <a:srgbClr val="1E0000"/>
                </a:solidFill>
              </a:rPr>
              <a:t>absorbed by the</a:t>
            </a:r>
          </a:p>
          <a:p>
            <a:pPr eaLnBrk="1" hangingPunct="1">
              <a:spcBef>
                <a:spcPts val="0"/>
              </a:spcBef>
            </a:pPr>
            <a:r>
              <a:rPr lang="en-US" altLang="en-US" dirty="0">
                <a:solidFill>
                  <a:srgbClr val="1E0000"/>
                </a:solidFill>
              </a:rPr>
              <a:t>slack bus</a:t>
            </a:r>
          </a:p>
        </p:txBody>
      </p:sp>
      <p:sp>
        <p:nvSpPr>
          <p:cNvPr id="6" name="Slide Number Placeholder 3">
            <a:extLst>
              <a:ext uri="{FF2B5EF4-FFF2-40B4-BE49-F238E27FC236}">
                <a16:creationId xmlns="" xmlns:a16="http://schemas.microsoft.com/office/drawing/2014/main" id="{C04B0B1B-9DA0-4681-88BE-2D76007CDF1E}"/>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33</a:t>
            </a:fld>
            <a:endParaRPr lang="en-US" dirty="0">
              <a:solidFill>
                <a:srgbClr val="1E0000"/>
              </a:solidFill>
            </a:endParaRPr>
          </a:p>
        </p:txBody>
      </p:sp>
    </p:spTree>
    <p:extLst>
      <p:ext uri="{BB962C8B-B14F-4D97-AF65-F5344CB8AC3E}">
        <p14:creationId xmlns:p14="http://schemas.microsoft.com/office/powerpoint/2010/main" val="4539811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0947C8-65D0-4BF0-814A-F79F6AC339AA}"/>
              </a:ext>
            </a:extLst>
          </p:cNvPr>
          <p:cNvSpPr>
            <a:spLocks noGrp="1"/>
          </p:cNvSpPr>
          <p:nvPr>
            <p:ph type="title"/>
          </p:nvPr>
        </p:nvSpPr>
        <p:spPr/>
        <p:txBody>
          <a:bodyPr/>
          <a:lstStyle/>
          <a:p>
            <a:r>
              <a:rPr lang="en-US" altLang="en-US" dirty="0"/>
              <a:t>Power Flow Simulation - Before</a:t>
            </a:r>
            <a:endParaRPr lang="en-US" dirty="0"/>
          </a:p>
        </p:txBody>
      </p:sp>
      <p:sp>
        <p:nvSpPr>
          <p:cNvPr id="3" name="Content Placeholder 2">
            <a:extLst>
              <a:ext uri="{FF2B5EF4-FFF2-40B4-BE49-F238E27FC236}">
                <a16:creationId xmlns="" xmlns:a16="http://schemas.microsoft.com/office/drawing/2014/main" id="{8E1D301B-3FA7-4661-A45B-2376B462D1EF}"/>
              </a:ext>
            </a:extLst>
          </p:cNvPr>
          <p:cNvSpPr>
            <a:spLocks noGrp="1"/>
          </p:cNvSpPr>
          <p:nvPr>
            <p:ph idx="1"/>
          </p:nvPr>
        </p:nvSpPr>
        <p:spPr/>
        <p:txBody>
          <a:bodyPr/>
          <a:lstStyle/>
          <a:p>
            <a:pPr eaLnBrk="1" hangingPunct="1"/>
            <a:r>
              <a:rPr lang="en-US" altLang="en-US" dirty="0"/>
              <a:t>One way to determine the impact of a generator change is to compare a before/after power flow.</a:t>
            </a:r>
          </a:p>
          <a:p>
            <a:pPr eaLnBrk="1" hangingPunct="1"/>
            <a:r>
              <a:rPr lang="en-US" altLang="en-US" dirty="0"/>
              <a:t>For example below is a three bus case with an overload</a:t>
            </a:r>
          </a:p>
          <a:p>
            <a:endParaRPr lang="en-US" dirty="0"/>
          </a:p>
        </p:txBody>
      </p:sp>
      <p:pic>
        <p:nvPicPr>
          <p:cNvPr id="4" name="Picture 4">
            <a:extLst>
              <a:ext uri="{FF2B5EF4-FFF2-40B4-BE49-F238E27FC236}">
                <a16:creationId xmlns="" xmlns:a16="http://schemas.microsoft.com/office/drawing/2014/main" id="{36ACA4A0-4C72-4C0D-A11D-42511FEBE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7782" b="37227"/>
          <a:stretch>
            <a:fillRect/>
          </a:stretch>
        </p:blipFill>
        <p:spPr bwMode="auto">
          <a:xfrm>
            <a:off x="990600" y="3276600"/>
            <a:ext cx="5480329"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a:extLst>
              <a:ext uri="{FF2B5EF4-FFF2-40B4-BE49-F238E27FC236}">
                <a16:creationId xmlns="" xmlns:a16="http://schemas.microsoft.com/office/drawing/2014/main" id="{7186C4A2-74F4-404D-A76E-5ED7146D85A3}"/>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34</a:t>
            </a:fld>
            <a:endParaRPr lang="en-US" dirty="0">
              <a:solidFill>
                <a:srgbClr val="1E0000"/>
              </a:solidFill>
            </a:endParaRPr>
          </a:p>
        </p:txBody>
      </p:sp>
    </p:spTree>
    <p:extLst>
      <p:ext uri="{BB962C8B-B14F-4D97-AF65-F5344CB8AC3E}">
        <p14:creationId xmlns:p14="http://schemas.microsoft.com/office/powerpoint/2010/main" val="31022185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2A5E45-6396-4BC2-8D8B-772024C43CEC}"/>
              </a:ext>
            </a:extLst>
          </p:cNvPr>
          <p:cNvSpPr>
            <a:spLocks noGrp="1"/>
          </p:cNvSpPr>
          <p:nvPr>
            <p:ph type="title"/>
          </p:nvPr>
        </p:nvSpPr>
        <p:spPr/>
        <p:txBody>
          <a:bodyPr/>
          <a:lstStyle/>
          <a:p>
            <a:r>
              <a:rPr lang="en-US" altLang="en-US" dirty="0"/>
              <a:t>Power Flow Simulation - After</a:t>
            </a:r>
            <a:endParaRPr lang="en-US" dirty="0"/>
          </a:p>
        </p:txBody>
      </p:sp>
      <p:sp>
        <p:nvSpPr>
          <p:cNvPr id="3" name="Content Placeholder 2">
            <a:extLst>
              <a:ext uri="{FF2B5EF4-FFF2-40B4-BE49-F238E27FC236}">
                <a16:creationId xmlns="" xmlns:a16="http://schemas.microsoft.com/office/drawing/2014/main" id="{31878810-3E27-4722-9F9A-7CB227A3B252}"/>
              </a:ext>
            </a:extLst>
          </p:cNvPr>
          <p:cNvSpPr>
            <a:spLocks noGrp="1"/>
          </p:cNvSpPr>
          <p:nvPr>
            <p:ph idx="1"/>
          </p:nvPr>
        </p:nvSpPr>
        <p:spPr>
          <a:xfrm>
            <a:off x="365760" y="1280160"/>
            <a:ext cx="8549640" cy="2377440"/>
          </a:xfrm>
        </p:spPr>
        <p:txBody>
          <a:bodyPr/>
          <a:lstStyle/>
          <a:p>
            <a:r>
              <a:rPr lang="en-US" altLang="en-US" dirty="0"/>
              <a:t>Increasing the generation at bus 3 by 95 MW (and hence decreasing it at bus 1 by a corresponding amount), results in a 30.3 MW drop in the MW flow on the line from bus 1 to 2, and a  64.7 MW drop</a:t>
            </a:r>
            <a:br>
              <a:rPr lang="en-US" altLang="en-US" dirty="0"/>
            </a:br>
            <a:r>
              <a:rPr lang="en-US" altLang="en-US" dirty="0"/>
              <a:t>on the flow from 1 to 3.  </a:t>
            </a:r>
          </a:p>
          <a:p>
            <a:endParaRPr lang="en-US" dirty="0"/>
          </a:p>
        </p:txBody>
      </p:sp>
      <p:pic>
        <p:nvPicPr>
          <p:cNvPr id="4" name="Picture 3">
            <a:extLst>
              <a:ext uri="{FF2B5EF4-FFF2-40B4-BE49-F238E27FC236}">
                <a16:creationId xmlns="" xmlns:a16="http://schemas.microsoft.com/office/drawing/2014/main" id="{480DDA11-C352-4313-AD37-FC9783262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7782" b="37227"/>
          <a:stretch>
            <a:fillRect/>
          </a:stretch>
        </p:blipFill>
        <p:spPr bwMode="auto">
          <a:xfrm>
            <a:off x="762000" y="3429000"/>
            <a:ext cx="5969000"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 xmlns:a16="http://schemas.microsoft.com/office/drawing/2014/main" id="{3C8B7960-C23C-4250-8A6C-849B47D7EC47}"/>
              </a:ext>
            </a:extLst>
          </p:cNvPr>
          <p:cNvSpPr txBox="1">
            <a:spLocks noChangeArrowheads="1"/>
          </p:cNvSpPr>
          <p:nvPr/>
        </p:nvSpPr>
        <p:spPr bwMode="auto">
          <a:xfrm>
            <a:off x="6409586" y="3761958"/>
            <a:ext cx="2451312" cy="1569660"/>
          </a:xfrm>
          <a:prstGeom prst="rect">
            <a:avLst/>
          </a:prstGeom>
          <a:solidFill>
            <a:srgbClr val="FFE6E6"/>
          </a:solidFill>
          <a:ln>
            <a:noFill/>
          </a:ln>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dirty="0">
                <a:solidFill>
                  <a:srgbClr val="1E0000"/>
                </a:solidFill>
              </a:rPr>
              <a:t>Expressed as a </a:t>
            </a:r>
            <a:br>
              <a:rPr lang="en-US" altLang="en-US" dirty="0">
                <a:solidFill>
                  <a:srgbClr val="1E0000"/>
                </a:solidFill>
              </a:rPr>
            </a:br>
            <a:r>
              <a:rPr lang="en-US" altLang="en-US" dirty="0">
                <a:solidFill>
                  <a:srgbClr val="1E0000"/>
                </a:solidFill>
              </a:rPr>
              <a:t>percent, </a:t>
            </a:r>
            <a:r>
              <a:rPr lang="en-US" altLang="en-US" dirty="0" smtClean="0">
                <a:solidFill>
                  <a:srgbClr val="1E0000"/>
                </a:solidFill>
              </a:rPr>
              <a:t/>
            </a:r>
            <a:br>
              <a:rPr lang="en-US" altLang="en-US" dirty="0" smtClean="0">
                <a:solidFill>
                  <a:srgbClr val="1E0000"/>
                </a:solidFill>
              </a:rPr>
            </a:br>
            <a:r>
              <a:rPr lang="en-US" altLang="en-US" dirty="0" smtClean="0">
                <a:solidFill>
                  <a:srgbClr val="1E0000"/>
                </a:solidFill>
              </a:rPr>
              <a:t>30.3/95</a:t>
            </a:r>
            <a:r>
              <a:rPr lang="en-US" altLang="en-US" dirty="0">
                <a:solidFill>
                  <a:srgbClr val="1E0000"/>
                </a:solidFill>
              </a:rPr>
              <a:t> </a:t>
            </a:r>
            <a:r>
              <a:rPr lang="en-US" altLang="en-US" dirty="0" smtClean="0">
                <a:solidFill>
                  <a:srgbClr val="1E0000"/>
                </a:solidFill>
              </a:rPr>
              <a:t>=32</a:t>
            </a:r>
            <a:r>
              <a:rPr lang="en-US" altLang="en-US" dirty="0">
                <a:solidFill>
                  <a:srgbClr val="1E0000"/>
                </a:solidFill>
              </a:rPr>
              <a:t>% and</a:t>
            </a:r>
            <a:br>
              <a:rPr lang="en-US" altLang="en-US" dirty="0">
                <a:solidFill>
                  <a:srgbClr val="1E0000"/>
                </a:solidFill>
              </a:rPr>
            </a:br>
            <a:r>
              <a:rPr lang="en-US" altLang="en-US" dirty="0">
                <a:solidFill>
                  <a:srgbClr val="1E0000"/>
                </a:solidFill>
              </a:rPr>
              <a:t>64.7/95=68%</a:t>
            </a:r>
          </a:p>
        </p:txBody>
      </p:sp>
      <p:sp>
        <p:nvSpPr>
          <p:cNvPr id="6" name="Slide Number Placeholder 3">
            <a:extLst>
              <a:ext uri="{FF2B5EF4-FFF2-40B4-BE49-F238E27FC236}">
                <a16:creationId xmlns="" xmlns:a16="http://schemas.microsoft.com/office/drawing/2014/main" id="{77F8408A-61C7-4060-9B5D-F396C126AD5B}"/>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35</a:t>
            </a:fld>
            <a:endParaRPr lang="en-US" dirty="0">
              <a:solidFill>
                <a:srgbClr val="1E0000"/>
              </a:solidFill>
            </a:endParaRPr>
          </a:p>
        </p:txBody>
      </p:sp>
    </p:spTree>
    <p:extLst>
      <p:ext uri="{BB962C8B-B14F-4D97-AF65-F5344CB8AC3E}">
        <p14:creationId xmlns:p14="http://schemas.microsoft.com/office/powerpoint/2010/main" val="22436262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7156D5-F130-45D8-9ECE-5DB0675CC03B}"/>
              </a:ext>
            </a:extLst>
          </p:cNvPr>
          <p:cNvSpPr>
            <a:spLocks noGrp="1"/>
          </p:cNvSpPr>
          <p:nvPr>
            <p:ph type="title"/>
          </p:nvPr>
        </p:nvSpPr>
        <p:spPr/>
        <p:txBody>
          <a:bodyPr/>
          <a:lstStyle/>
          <a:p>
            <a:r>
              <a:rPr lang="en-US" altLang="en-US" dirty="0"/>
              <a:t>Analytic Calculation of Sensitivities</a:t>
            </a:r>
            <a:endParaRPr lang="en-US" dirty="0"/>
          </a:p>
        </p:txBody>
      </p:sp>
      <p:sp>
        <p:nvSpPr>
          <p:cNvPr id="3" name="Content Placeholder 2">
            <a:extLst>
              <a:ext uri="{FF2B5EF4-FFF2-40B4-BE49-F238E27FC236}">
                <a16:creationId xmlns="" xmlns:a16="http://schemas.microsoft.com/office/drawing/2014/main" id="{B84520B8-74BC-4511-BEF6-E3C0C7A50DD6}"/>
              </a:ext>
            </a:extLst>
          </p:cNvPr>
          <p:cNvSpPr>
            <a:spLocks noGrp="1"/>
          </p:cNvSpPr>
          <p:nvPr>
            <p:ph idx="1"/>
          </p:nvPr>
        </p:nvSpPr>
        <p:spPr>
          <a:xfrm>
            <a:off x="365760" y="1280160"/>
            <a:ext cx="8549640" cy="3733800"/>
          </a:xfrm>
        </p:spPr>
        <p:txBody>
          <a:bodyPr/>
          <a:lstStyle/>
          <a:p>
            <a:r>
              <a:rPr lang="en-US" altLang="en-US" dirty="0"/>
              <a:t>Calculating control sensitivities by repeat power flow solutions is tedious and would require many power flow solutions.  An alternative approach is to analytically calculate these values</a:t>
            </a:r>
          </a:p>
          <a:p>
            <a:endParaRPr lang="en-US" dirty="0"/>
          </a:p>
        </p:txBody>
      </p:sp>
      <p:graphicFrame>
        <p:nvGraphicFramePr>
          <p:cNvPr id="4" name="Object 4">
            <a:extLst>
              <a:ext uri="{FF2B5EF4-FFF2-40B4-BE49-F238E27FC236}">
                <a16:creationId xmlns="" xmlns:a16="http://schemas.microsoft.com/office/drawing/2014/main" id="{1CED913E-2ADD-44E4-BF29-14CDA0DECF07}"/>
              </a:ext>
            </a:extLst>
          </p:cNvPr>
          <p:cNvGraphicFramePr>
            <a:graphicFrameLocks noChangeAspect="1"/>
          </p:cNvGraphicFramePr>
          <p:nvPr>
            <p:extLst>
              <p:ext uri="{D42A27DB-BD31-4B8C-83A1-F6EECF244321}">
                <p14:modId xmlns:p14="http://schemas.microsoft.com/office/powerpoint/2010/main" val="2572056111"/>
              </p:ext>
            </p:extLst>
          </p:nvPr>
        </p:nvGraphicFramePr>
        <p:xfrm>
          <a:off x="895350" y="3200400"/>
          <a:ext cx="7353300" cy="2755900"/>
        </p:xfrm>
        <a:graphic>
          <a:graphicData uri="http://schemas.openxmlformats.org/presentationml/2006/ole">
            <mc:AlternateContent xmlns:mc="http://schemas.openxmlformats.org/markup-compatibility/2006">
              <mc:Choice xmlns:v="urn:schemas-microsoft-com:vml" Requires="v">
                <p:oleObj spid="_x0000_s156678" name="Equation" r:id="rId3" imgW="7353000" imgH="2755800" progId="Equation.DSMT4">
                  <p:embed/>
                </p:oleObj>
              </mc:Choice>
              <mc:Fallback>
                <p:oleObj name="Equation" r:id="rId3" imgW="7353000" imgH="2755800" progId="Equation.DSMT4">
                  <p:embed/>
                  <p:pic>
                    <p:nvPicPr>
                      <p:cNvPr id="0" name=""/>
                      <p:cNvPicPr>
                        <a:picLocks noChangeAspect="1" noChangeArrowheads="1"/>
                      </p:cNvPicPr>
                      <p:nvPr/>
                    </p:nvPicPr>
                    <p:blipFill>
                      <a:blip r:embed="rId4"/>
                      <a:srcRect/>
                      <a:stretch>
                        <a:fillRect/>
                      </a:stretch>
                    </p:blipFill>
                    <p:spPr bwMode="auto">
                      <a:xfrm>
                        <a:off x="895350" y="3200400"/>
                        <a:ext cx="7353300" cy="275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3">
            <a:extLst>
              <a:ext uri="{FF2B5EF4-FFF2-40B4-BE49-F238E27FC236}">
                <a16:creationId xmlns="" xmlns:a16="http://schemas.microsoft.com/office/drawing/2014/main" id="{31C8D678-C86C-431D-BAF1-745A31246673}"/>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36</a:t>
            </a:fld>
            <a:endParaRPr lang="en-US" dirty="0">
              <a:solidFill>
                <a:srgbClr val="1E0000"/>
              </a:solidFill>
            </a:endParaRPr>
          </a:p>
        </p:txBody>
      </p:sp>
    </p:spTree>
    <p:extLst>
      <p:ext uri="{BB962C8B-B14F-4D97-AF65-F5344CB8AC3E}">
        <p14:creationId xmlns:p14="http://schemas.microsoft.com/office/powerpoint/2010/main" val="18413905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0AD72E-5111-484F-86E2-E0086EA6A609}"/>
              </a:ext>
            </a:extLst>
          </p:cNvPr>
          <p:cNvSpPr>
            <a:spLocks noGrp="1"/>
          </p:cNvSpPr>
          <p:nvPr>
            <p:ph type="title"/>
          </p:nvPr>
        </p:nvSpPr>
        <p:spPr/>
        <p:txBody>
          <a:bodyPr/>
          <a:lstStyle/>
          <a:p>
            <a:r>
              <a:rPr lang="en-US" altLang="en-US" dirty="0"/>
              <a:t>Analytic Sensitivities</a:t>
            </a:r>
            <a:endParaRPr lang="en-US" dirty="0"/>
          </a:p>
        </p:txBody>
      </p:sp>
      <p:graphicFrame>
        <p:nvGraphicFramePr>
          <p:cNvPr id="4" name="Object 3">
            <a:extLst>
              <a:ext uri="{FF2B5EF4-FFF2-40B4-BE49-F238E27FC236}">
                <a16:creationId xmlns="" xmlns:a16="http://schemas.microsoft.com/office/drawing/2014/main" id="{ACE89D56-F71E-43E1-802A-D63AC2606057}"/>
              </a:ext>
            </a:extLst>
          </p:cNvPr>
          <p:cNvGraphicFramePr>
            <a:graphicFrameLocks noChangeAspect="1"/>
          </p:cNvGraphicFramePr>
          <p:nvPr>
            <p:extLst>
              <p:ext uri="{D42A27DB-BD31-4B8C-83A1-F6EECF244321}">
                <p14:modId xmlns:p14="http://schemas.microsoft.com/office/powerpoint/2010/main" val="204964873"/>
              </p:ext>
            </p:extLst>
          </p:nvPr>
        </p:nvGraphicFramePr>
        <p:xfrm>
          <a:off x="469900" y="1279525"/>
          <a:ext cx="6565900" cy="5753100"/>
        </p:xfrm>
        <a:graphic>
          <a:graphicData uri="http://schemas.openxmlformats.org/presentationml/2006/ole">
            <mc:AlternateContent xmlns:mc="http://schemas.openxmlformats.org/markup-compatibility/2006">
              <mc:Choice xmlns:v="urn:schemas-microsoft-com:vml" Requires="v">
                <p:oleObj spid="_x0000_s157702" name="Equation" r:id="rId3" imgW="6565680" imgH="5752800" progId="Equation.DSMT4">
                  <p:embed/>
                </p:oleObj>
              </mc:Choice>
              <mc:Fallback>
                <p:oleObj name="Equation" r:id="rId3" imgW="6565680" imgH="5752800" progId="Equation.DSMT4">
                  <p:embed/>
                  <p:pic>
                    <p:nvPicPr>
                      <p:cNvPr id="0" name=""/>
                      <p:cNvPicPr>
                        <a:picLocks noChangeAspect="1" noChangeArrowheads="1"/>
                      </p:cNvPicPr>
                      <p:nvPr/>
                    </p:nvPicPr>
                    <p:blipFill>
                      <a:blip r:embed="rId4"/>
                      <a:srcRect/>
                      <a:stretch>
                        <a:fillRect/>
                      </a:stretch>
                    </p:blipFill>
                    <p:spPr bwMode="auto">
                      <a:xfrm>
                        <a:off x="469900" y="1279525"/>
                        <a:ext cx="6565900" cy="575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3">
            <a:extLst>
              <a:ext uri="{FF2B5EF4-FFF2-40B4-BE49-F238E27FC236}">
                <a16:creationId xmlns="" xmlns:a16="http://schemas.microsoft.com/office/drawing/2014/main" id="{17607662-07A8-47C6-836E-57EBFA9496EC}"/>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37</a:t>
            </a:fld>
            <a:endParaRPr lang="en-US" dirty="0">
              <a:solidFill>
                <a:srgbClr val="1E0000"/>
              </a:solidFill>
            </a:endParaRPr>
          </a:p>
        </p:txBody>
      </p:sp>
    </p:spTree>
    <p:extLst>
      <p:ext uri="{BB962C8B-B14F-4D97-AF65-F5344CB8AC3E}">
        <p14:creationId xmlns:p14="http://schemas.microsoft.com/office/powerpoint/2010/main" val="24106059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2EF3A1-7B7B-463A-BF04-903D5DAB3C33}"/>
              </a:ext>
            </a:extLst>
          </p:cNvPr>
          <p:cNvSpPr>
            <a:spLocks noGrp="1"/>
          </p:cNvSpPr>
          <p:nvPr>
            <p:ph type="title"/>
          </p:nvPr>
        </p:nvSpPr>
        <p:spPr/>
        <p:txBody>
          <a:bodyPr/>
          <a:lstStyle/>
          <a:p>
            <a:r>
              <a:rPr lang="en-US" altLang="en-US" dirty="0"/>
              <a:t>Three Bus Sensitivity Example</a:t>
            </a:r>
            <a:endParaRPr lang="en-US" dirty="0"/>
          </a:p>
        </p:txBody>
      </p:sp>
      <p:graphicFrame>
        <p:nvGraphicFramePr>
          <p:cNvPr id="4" name="Object 3">
            <a:extLst>
              <a:ext uri="{FF2B5EF4-FFF2-40B4-BE49-F238E27FC236}">
                <a16:creationId xmlns="" xmlns:a16="http://schemas.microsoft.com/office/drawing/2014/main" id="{5E6869DC-D22D-4BE1-99C6-67101C574767}"/>
              </a:ext>
            </a:extLst>
          </p:cNvPr>
          <p:cNvGraphicFramePr>
            <a:graphicFrameLocks noChangeAspect="1"/>
          </p:cNvGraphicFramePr>
          <p:nvPr>
            <p:extLst>
              <p:ext uri="{D42A27DB-BD31-4B8C-83A1-F6EECF244321}">
                <p14:modId xmlns:p14="http://schemas.microsoft.com/office/powerpoint/2010/main" val="3667476397"/>
              </p:ext>
            </p:extLst>
          </p:nvPr>
        </p:nvGraphicFramePr>
        <p:xfrm>
          <a:off x="514350" y="1279525"/>
          <a:ext cx="6743700" cy="5283200"/>
        </p:xfrm>
        <a:graphic>
          <a:graphicData uri="http://schemas.openxmlformats.org/presentationml/2006/ole">
            <mc:AlternateContent xmlns:mc="http://schemas.openxmlformats.org/markup-compatibility/2006">
              <mc:Choice xmlns:v="urn:schemas-microsoft-com:vml" Requires="v">
                <p:oleObj spid="_x0000_s158726" name="Equation" r:id="rId3" imgW="6743520" imgH="5283000" progId="Equation.DSMT4">
                  <p:embed/>
                </p:oleObj>
              </mc:Choice>
              <mc:Fallback>
                <p:oleObj name="Equation" r:id="rId3" imgW="6743520" imgH="5283000" progId="Equation.DSMT4">
                  <p:embed/>
                  <p:pic>
                    <p:nvPicPr>
                      <p:cNvPr id="0" name=""/>
                      <p:cNvPicPr>
                        <a:picLocks noChangeAspect="1" noChangeArrowheads="1"/>
                      </p:cNvPicPr>
                      <p:nvPr/>
                    </p:nvPicPr>
                    <p:blipFill>
                      <a:blip r:embed="rId4"/>
                      <a:srcRect/>
                      <a:stretch>
                        <a:fillRect/>
                      </a:stretch>
                    </p:blipFill>
                    <p:spPr bwMode="auto">
                      <a:xfrm>
                        <a:off x="514350" y="1279525"/>
                        <a:ext cx="6743700" cy="528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3">
            <a:extLst>
              <a:ext uri="{FF2B5EF4-FFF2-40B4-BE49-F238E27FC236}">
                <a16:creationId xmlns="" xmlns:a16="http://schemas.microsoft.com/office/drawing/2014/main" id="{A520D152-E1FC-4969-85F8-5BB1EB7CE7E1}"/>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38</a:t>
            </a:fld>
            <a:endParaRPr lang="en-US" dirty="0">
              <a:solidFill>
                <a:srgbClr val="1E0000"/>
              </a:solidFill>
            </a:endParaRPr>
          </a:p>
        </p:txBody>
      </p:sp>
    </p:spTree>
    <p:extLst>
      <p:ext uri="{BB962C8B-B14F-4D97-AF65-F5344CB8AC3E}">
        <p14:creationId xmlns:p14="http://schemas.microsoft.com/office/powerpoint/2010/main" val="1218349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Sparse Vector Methods</a:t>
            </a:r>
          </a:p>
        </p:txBody>
      </p:sp>
      <p:sp>
        <p:nvSpPr>
          <p:cNvPr id="3" name="Content Placeholder 2"/>
          <p:cNvSpPr>
            <a:spLocks noGrp="1"/>
          </p:cNvSpPr>
          <p:nvPr>
            <p:ph idx="1"/>
          </p:nvPr>
        </p:nvSpPr>
        <p:spPr/>
        <p:txBody>
          <a:bodyPr/>
          <a:lstStyle/>
          <a:p>
            <a:r>
              <a:rPr lang="en-US" dirty="0"/>
              <a:t>Often times multiple solutions with varying </a:t>
            </a:r>
            <a:r>
              <a:rPr lang="en-US" b="1" dirty="0"/>
              <a:t>b</a:t>
            </a:r>
            <a:r>
              <a:rPr lang="en-US" dirty="0"/>
              <a:t> values are required</a:t>
            </a:r>
          </a:p>
          <a:p>
            <a:pPr lvl="1"/>
            <a:r>
              <a:rPr lang="en-US" b="1" dirty="0"/>
              <a:t>A</a:t>
            </a:r>
            <a:r>
              <a:rPr lang="en-US" dirty="0"/>
              <a:t> only needs to be factored once, with its factored form used many times </a:t>
            </a:r>
          </a:p>
          <a:p>
            <a:r>
              <a:rPr lang="en-US" dirty="0"/>
              <a:t>Key reference is </a:t>
            </a:r>
          </a:p>
          <a:p>
            <a:pPr marL="400050" lvl="1" indent="0">
              <a:buNone/>
            </a:pPr>
            <a:r>
              <a:rPr lang="en-US" dirty="0"/>
              <a:t>W.F. </a:t>
            </a:r>
            <a:r>
              <a:rPr lang="en-US" dirty="0" err="1"/>
              <a:t>Tinney</a:t>
            </a:r>
            <a:r>
              <a:rPr lang="en-US" dirty="0"/>
              <a:t>, V. </a:t>
            </a:r>
            <a:r>
              <a:rPr lang="en-US" dirty="0" err="1"/>
              <a:t>Brandwajn</a:t>
            </a:r>
            <a:r>
              <a:rPr lang="en-US" dirty="0"/>
              <a:t>, and S.M. Chan, "Sparse Vector Methods", </a:t>
            </a:r>
            <a:r>
              <a:rPr lang="en-US" i="1" dirty="0">
                <a:latin typeface="Times New Roman" pitchFamily="18" charset="0"/>
              </a:rPr>
              <a:t>IEEE Transactions on Power Apparatus and Systems</a:t>
            </a:r>
            <a:r>
              <a:rPr lang="en-US" dirty="0"/>
              <a:t>, vol. PAS-</a:t>
            </a:r>
            <a:r>
              <a:rPr lang="en-US" dirty="0">
                <a:latin typeface="Times New Roman" pitchFamily="18" charset="0"/>
              </a:rPr>
              <a:t>104</a:t>
            </a:r>
            <a:r>
              <a:rPr lang="en-US" dirty="0"/>
              <a:t>, no. </a:t>
            </a:r>
            <a:r>
              <a:rPr lang="en-US" dirty="0">
                <a:latin typeface="Times New Roman" pitchFamily="18" charset="0"/>
              </a:rPr>
              <a:t>2</a:t>
            </a:r>
            <a:r>
              <a:rPr lang="en-US" dirty="0"/>
              <a:t>, February </a:t>
            </a:r>
            <a:r>
              <a:rPr lang="en-US" dirty="0">
                <a:latin typeface="Times New Roman" pitchFamily="18" charset="0"/>
              </a:rPr>
              <a:t>1985</a:t>
            </a:r>
            <a:r>
              <a:rPr lang="en-US" dirty="0"/>
              <a:t>, pp. </a:t>
            </a:r>
            <a:r>
              <a:rPr lang="en-US" dirty="0">
                <a:latin typeface="Times New Roman" pitchFamily="18" charset="0"/>
              </a:rPr>
              <a:t>295</a:t>
            </a:r>
            <a:r>
              <a:rPr lang="en-US" dirty="0"/>
              <a:t>-</a:t>
            </a:r>
            <a:r>
              <a:rPr lang="en-US" dirty="0">
                <a:latin typeface="Times New Roman" pitchFamily="18" charset="0"/>
              </a:rPr>
              <a:t>300</a:t>
            </a:r>
            <a:endParaRPr lang="en-US" dirty="0"/>
          </a:p>
        </p:txBody>
      </p:sp>
      <p:sp>
        <p:nvSpPr>
          <p:cNvPr id="5" name="Slide Number Placeholder 3">
            <a:extLst>
              <a:ext uri="{FF2B5EF4-FFF2-40B4-BE49-F238E27FC236}">
                <a16:creationId xmlns:a16="http://schemas.microsoft.com/office/drawing/2014/main" xmlns="" id="{D4A290C0-6750-42B4-87A7-0CB8D42643CE}"/>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a:t>
            </a:fld>
            <a:endParaRPr lang="en-US" dirty="0">
              <a:solidFill>
                <a:srgbClr val="1E0000"/>
              </a:solidFill>
            </a:endParaRPr>
          </a:p>
        </p:txBody>
      </p:sp>
    </p:spTree>
    <p:extLst>
      <p:ext uri="{BB962C8B-B14F-4D97-AF65-F5344CB8AC3E}">
        <p14:creationId xmlns:p14="http://schemas.microsoft.com/office/powerpoint/2010/main" val="41638764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2"/>
          <p:cNvSpPr>
            <a:spLocks noGrp="1" noChangeArrowheads="1"/>
          </p:cNvSpPr>
          <p:nvPr>
            <p:ph type="title"/>
          </p:nvPr>
        </p:nvSpPr>
        <p:spPr>
          <a:xfrm>
            <a:off x="685801" y="228600"/>
            <a:ext cx="8077200" cy="758952"/>
          </a:xfrm>
        </p:spPr>
        <p:txBody>
          <a:bodyPr/>
          <a:lstStyle/>
          <a:p>
            <a:r>
              <a:rPr lang="en-US" altLang="zh-CN" dirty="0">
                <a:ea typeface="SimSun" charset="-122"/>
              </a:rPr>
              <a:t>More General Sensitivity Analysis: Notation</a:t>
            </a:r>
          </a:p>
        </p:txBody>
      </p:sp>
      <p:sp>
        <p:nvSpPr>
          <p:cNvPr id="1031" name="Rectangle 3"/>
          <p:cNvSpPr>
            <a:spLocks noGrp="1" noChangeArrowheads="1"/>
          </p:cNvSpPr>
          <p:nvPr>
            <p:ph idx="1"/>
          </p:nvPr>
        </p:nvSpPr>
        <p:spPr>
          <a:xfrm>
            <a:off x="365760" y="1280160"/>
            <a:ext cx="8549640" cy="5320665"/>
          </a:xfrm>
        </p:spPr>
        <p:txBody>
          <a:bodyPr/>
          <a:lstStyle/>
          <a:p>
            <a:pPr marL="461963" indent="-461963"/>
            <a:r>
              <a:rPr lang="en-US" altLang="zh-CN" dirty="0">
                <a:ea typeface="SimSun" charset="-122"/>
                <a:cs typeface="Times New Roman" pitchFamily="18" charset="0"/>
              </a:rPr>
              <a:t>We consider a system with </a:t>
            </a:r>
            <a:r>
              <a:rPr lang="en-US" altLang="zh-CN" i="1" dirty="0">
                <a:latin typeface="Times New Roman" pitchFamily="18" charset="0"/>
                <a:ea typeface="SimSun" charset="-122"/>
                <a:cs typeface="Times New Roman" pitchFamily="18" charset="0"/>
              </a:rPr>
              <a:t>n </a:t>
            </a:r>
            <a:r>
              <a:rPr lang="en-US" altLang="zh-CN" dirty="0">
                <a:ea typeface="SimSun" charset="-122"/>
                <a:cs typeface="Times New Roman" pitchFamily="18" charset="0"/>
              </a:rPr>
              <a:t>buses and L lines given by the set given by the set</a:t>
            </a:r>
          </a:p>
          <a:p>
            <a:pPr marL="862013" lvl="1" indent="-461963"/>
            <a:r>
              <a:rPr lang="en-US" altLang="zh-CN" dirty="0">
                <a:ea typeface="SimSun" charset="-122"/>
                <a:cs typeface="Times New Roman" pitchFamily="18" charset="0"/>
              </a:rPr>
              <a:t>Some authors designate the slack as bus zero; an alternative approach, that is easier to implement in cases with multiple islands and hence slacks, is to allow any bus to be the slack, and just set its associated equations to trivial equations just stating that the slack bus voltage is constant  </a:t>
            </a:r>
          </a:p>
          <a:p>
            <a:pPr marL="461963" indent="-461963"/>
            <a:r>
              <a:rPr lang="en-US" altLang="zh-CN" dirty="0">
                <a:ea typeface="SimSun" charset="-122"/>
                <a:cs typeface="Times New Roman" pitchFamily="18" charset="0"/>
              </a:rPr>
              <a:t>We may denote the </a:t>
            </a:r>
            <a:r>
              <a:rPr lang="en-US" altLang="zh-CN" dirty="0" err="1">
                <a:ea typeface="SimSun" charset="-122"/>
                <a:cs typeface="Times New Roman" pitchFamily="18" charset="0"/>
              </a:rPr>
              <a:t>k</a:t>
            </a:r>
            <a:r>
              <a:rPr lang="en-US" altLang="zh-CN" baseline="30000" dirty="0" err="1">
                <a:ea typeface="SimSun" charset="-122"/>
                <a:cs typeface="Times New Roman" pitchFamily="18" charset="0"/>
              </a:rPr>
              <a:t>th</a:t>
            </a:r>
            <a:r>
              <a:rPr lang="en-US" altLang="zh-CN" dirty="0">
                <a:ea typeface="SimSun" charset="-122"/>
                <a:cs typeface="Times New Roman" pitchFamily="18" charset="0"/>
              </a:rPr>
              <a:t> transmission line or transformer in the system, </a:t>
            </a:r>
            <a:r>
              <a:rPr lang="en-US" altLang="zh-CN" dirty="0">
                <a:ea typeface="SimSun" charset="-122"/>
                <a:cs typeface="Times New Roman" pitchFamily="18" charset="0"/>
                <a:sym typeface="Euclid Extra"/>
              </a:rPr>
              <a:t></a:t>
            </a:r>
            <a:r>
              <a:rPr lang="en-US" altLang="zh-CN" baseline="-25000" dirty="0">
                <a:ea typeface="SimSun" charset="-122"/>
                <a:cs typeface="Times New Roman" pitchFamily="18" charset="0"/>
                <a:sym typeface="Euclid Extra"/>
              </a:rPr>
              <a:t>k</a:t>
            </a:r>
            <a:r>
              <a:rPr lang="en-US" altLang="zh-CN" dirty="0">
                <a:ea typeface="SimSun" charset="-122"/>
                <a:cs typeface="Times New Roman" pitchFamily="18" charset="0"/>
              </a:rPr>
              <a:t> , as </a:t>
            </a:r>
            <a:br>
              <a:rPr lang="en-US" altLang="zh-CN" dirty="0">
                <a:ea typeface="SimSun" charset="-122"/>
                <a:cs typeface="Times New Roman" pitchFamily="18" charset="0"/>
              </a:rPr>
            </a:br>
            <a:endParaRPr lang="en-US" altLang="zh-CN" dirty="0">
              <a:ea typeface="SimSun" charset="-122"/>
              <a:cs typeface="Times New Roman" pitchFamily="18" charset="0"/>
            </a:endParaRPr>
          </a:p>
        </p:txBody>
      </p:sp>
      <p:sp>
        <p:nvSpPr>
          <p:cNvPr id="1032" name="Rectangle 13"/>
          <p:cNvSpPr>
            <a:spLocks noChangeArrowheads="1"/>
          </p:cNvSpPr>
          <p:nvPr/>
        </p:nvSpPr>
        <p:spPr bwMode="auto">
          <a:xfrm>
            <a:off x="0" y="5102225"/>
            <a:ext cx="9144000" cy="1498600"/>
          </a:xfrm>
          <a:prstGeom prst="rect">
            <a:avLst/>
          </a:prstGeom>
          <a:noFill/>
          <a:ln w="12700">
            <a:noFill/>
            <a:miter lim="800000"/>
            <a:headEnd/>
            <a:tailEnd/>
          </a:ln>
        </p:spPr>
        <p:txBody>
          <a:bodyPr lIns="90487" tIns="44450" rIns="90487" bIns="44450"/>
          <a:lstStyle/>
          <a:p>
            <a:pPr algn="l">
              <a:lnSpc>
                <a:spcPct val="175000"/>
              </a:lnSpc>
              <a:buSzPct val="100000"/>
            </a:pPr>
            <a:endParaRPr lang="en-US" altLang="zh-CN" sz="2800" dirty="0">
              <a:solidFill>
                <a:srgbClr val="000000"/>
              </a:solidFill>
              <a:ea typeface="SimSun" charset="-122"/>
              <a:cs typeface="Times New Roman" pitchFamily="18" charset="0"/>
            </a:endParaRPr>
          </a:p>
        </p:txBody>
      </p:sp>
      <p:grpSp>
        <p:nvGrpSpPr>
          <p:cNvPr id="1034" name="Group 15"/>
          <p:cNvGrpSpPr>
            <a:grpSpLocks/>
          </p:cNvGrpSpPr>
          <p:nvPr/>
        </p:nvGrpSpPr>
        <p:grpSpPr bwMode="auto">
          <a:xfrm>
            <a:off x="2496688" y="5197116"/>
            <a:ext cx="4464050" cy="1174750"/>
            <a:chOff x="1252" y="1852"/>
            <a:chExt cx="2812" cy="740"/>
          </a:xfrm>
        </p:grpSpPr>
        <p:graphicFrame>
          <p:nvGraphicFramePr>
            <p:cNvPr id="1030" name="Object 6"/>
            <p:cNvGraphicFramePr>
              <a:graphicFrameLocks noChangeAspect="1"/>
            </p:cNvGraphicFramePr>
            <p:nvPr>
              <p:extLst/>
            </p:nvPr>
          </p:nvGraphicFramePr>
          <p:xfrm>
            <a:off x="1976" y="1852"/>
            <a:ext cx="1200" cy="296"/>
          </p:xfrm>
          <a:graphic>
            <a:graphicData uri="http://schemas.openxmlformats.org/presentationml/2006/ole">
              <mc:AlternateContent xmlns:mc="http://schemas.openxmlformats.org/markup-compatibility/2006">
                <mc:Choice xmlns:v="urn:schemas-microsoft-com:vml" Requires="v">
                  <p:oleObj spid="_x0000_s159758" name="Equation" r:id="rId3" imgW="1904760" imgH="469800" progId="Equation.DSMT4">
                    <p:embed/>
                  </p:oleObj>
                </mc:Choice>
                <mc:Fallback>
                  <p:oleObj name="Equation" r:id="rId3" imgW="1904760" imgH="469800" progId="Equation.DSMT4">
                    <p:embed/>
                    <p:pic>
                      <p:nvPicPr>
                        <p:cNvPr id="0" name=""/>
                        <p:cNvPicPr>
                          <a:picLocks noChangeAspect="1" noChangeArrowheads="1"/>
                        </p:cNvPicPr>
                        <p:nvPr/>
                      </p:nvPicPr>
                      <p:blipFill>
                        <a:blip r:embed="rId4"/>
                        <a:srcRect/>
                        <a:stretch>
                          <a:fillRect/>
                        </a:stretch>
                      </p:blipFill>
                      <p:spPr bwMode="auto">
                        <a:xfrm>
                          <a:off x="1976" y="1852"/>
                          <a:ext cx="1200"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5" name="AutoShape 7"/>
            <p:cNvSpPr>
              <a:spLocks noChangeArrowheads="1"/>
            </p:cNvSpPr>
            <p:nvPr/>
          </p:nvSpPr>
          <p:spPr bwMode="auto">
            <a:xfrm>
              <a:off x="1252" y="2270"/>
              <a:ext cx="1392" cy="312"/>
            </a:xfrm>
            <a:prstGeom prst="wedgeRoundRectCallout">
              <a:avLst>
                <a:gd name="adj1" fmla="val 41048"/>
                <a:gd name="adj2" fmla="val -91021"/>
                <a:gd name="adj3" fmla="val 16667"/>
              </a:avLst>
            </a:prstGeom>
            <a:noFill/>
            <a:ln w="22225">
              <a:solidFill>
                <a:srgbClr val="000000"/>
              </a:solidFill>
              <a:miter lim="800000"/>
              <a:headEnd/>
              <a:tailEnd/>
            </a:ln>
          </p:spPr>
          <p:txBody>
            <a:bodyPr/>
            <a:lstStyle/>
            <a:p>
              <a:pPr eaLnBrk="1" hangingPunct="1"/>
              <a:r>
                <a:rPr lang="en-US" altLang="zh-CN" sz="2400" i="1">
                  <a:solidFill>
                    <a:srgbClr val="000000"/>
                  </a:solidFill>
                  <a:latin typeface="Times" pitchFamily="18" charset="0"/>
                  <a:ea typeface="SimSun" charset="-122"/>
                </a:rPr>
                <a:t>from</a:t>
              </a:r>
              <a:r>
                <a:rPr lang="en-US" altLang="zh-CN" sz="2400">
                  <a:solidFill>
                    <a:srgbClr val="000000"/>
                  </a:solidFill>
                  <a:ea typeface="SimSun" charset="-122"/>
                </a:rPr>
                <a:t> node</a:t>
              </a:r>
            </a:p>
          </p:txBody>
        </p:sp>
        <p:sp>
          <p:nvSpPr>
            <p:cNvPr id="1036" name="AutoShape 8"/>
            <p:cNvSpPr>
              <a:spLocks noChangeArrowheads="1"/>
            </p:cNvSpPr>
            <p:nvPr/>
          </p:nvSpPr>
          <p:spPr bwMode="auto">
            <a:xfrm>
              <a:off x="3064" y="2288"/>
              <a:ext cx="1000" cy="304"/>
            </a:xfrm>
            <a:prstGeom prst="wedgeRoundRectCallout">
              <a:avLst>
                <a:gd name="adj1" fmla="val -70003"/>
                <a:gd name="adj2" fmla="val -91668"/>
                <a:gd name="adj3" fmla="val 16667"/>
              </a:avLst>
            </a:prstGeom>
            <a:noFill/>
            <a:ln w="22225">
              <a:solidFill>
                <a:srgbClr val="000000"/>
              </a:solidFill>
              <a:miter lim="800000"/>
              <a:headEnd/>
              <a:tailEnd/>
            </a:ln>
          </p:spPr>
          <p:txBody>
            <a:bodyPr/>
            <a:lstStyle/>
            <a:p>
              <a:pPr eaLnBrk="1" hangingPunct="1"/>
              <a:r>
                <a:rPr lang="en-US" altLang="zh-CN" sz="2400" i="1" dirty="0">
                  <a:solidFill>
                    <a:srgbClr val="000000"/>
                  </a:solidFill>
                  <a:latin typeface="Times" pitchFamily="18" charset="0"/>
                  <a:ea typeface="SimSun" charset="-122"/>
                </a:rPr>
                <a:t>to</a:t>
              </a:r>
              <a:r>
                <a:rPr lang="en-US" altLang="zh-CN" sz="2400" dirty="0">
                  <a:solidFill>
                    <a:srgbClr val="000000"/>
                  </a:solidFill>
                  <a:ea typeface="SimSun" charset="-122"/>
                </a:rPr>
                <a:t> node</a:t>
              </a:r>
            </a:p>
          </p:txBody>
        </p:sp>
      </p:grpSp>
      <p:graphicFrame>
        <p:nvGraphicFramePr>
          <p:cNvPr id="3" name="Object 2"/>
          <p:cNvGraphicFramePr>
            <a:graphicFrameLocks noChangeAspect="1"/>
          </p:cNvGraphicFramePr>
          <p:nvPr>
            <p:extLst/>
          </p:nvPr>
        </p:nvGraphicFramePr>
        <p:xfrm>
          <a:off x="4800601" y="1752600"/>
          <a:ext cx="2611910" cy="457200"/>
        </p:xfrm>
        <a:graphic>
          <a:graphicData uri="http://schemas.openxmlformats.org/presentationml/2006/ole">
            <mc:AlternateContent xmlns:mc="http://schemas.openxmlformats.org/markup-compatibility/2006">
              <mc:Choice xmlns:v="urn:schemas-microsoft-com:vml" Requires="v">
                <p:oleObj spid="_x0000_s159759" name="Equation" r:id="rId5" imgW="2895600" imgH="469900" progId="Equation.DSMT4">
                  <p:embed/>
                </p:oleObj>
              </mc:Choice>
              <mc:Fallback>
                <p:oleObj name="Equation" r:id="rId5" imgW="2895600" imgH="4699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1" y="1752600"/>
                        <a:ext cx="2611910" cy="457200"/>
                      </a:xfrm>
                      <a:prstGeom prst="rect">
                        <a:avLst/>
                      </a:prstGeom>
                      <a:noFill/>
                      <a:ln>
                        <a:noFill/>
                      </a:ln>
                      <a:effectLst/>
                      <a:extLst/>
                    </p:spPr>
                  </p:pic>
                </p:oleObj>
              </mc:Fallback>
            </mc:AlternateContent>
          </a:graphicData>
        </a:graphic>
      </p:graphicFrame>
      <p:graphicFrame>
        <p:nvGraphicFramePr>
          <p:cNvPr id="4" name="Object 3"/>
          <p:cNvGraphicFramePr>
            <a:graphicFrameLocks noChangeAspect="1"/>
          </p:cNvGraphicFramePr>
          <p:nvPr>
            <p:extLst/>
          </p:nvPr>
        </p:nvGraphicFramePr>
        <p:xfrm>
          <a:off x="6146800" y="3352800"/>
          <a:ext cx="914400" cy="198438"/>
        </p:xfrm>
        <a:graphic>
          <a:graphicData uri="http://schemas.openxmlformats.org/presentationml/2006/ole">
            <mc:AlternateContent xmlns:mc="http://schemas.openxmlformats.org/markup-compatibility/2006">
              <mc:Choice xmlns:v="urn:schemas-microsoft-com:vml" Requires="v">
                <p:oleObj spid="_x0000_s159760" name="Equation" r:id="rId7" imgW="914400" imgH="198720" progId="Equation.DSMT4">
                  <p:embed/>
                </p:oleObj>
              </mc:Choice>
              <mc:Fallback>
                <p:oleObj name="Equation" r:id="rId7" imgW="914400" imgH="198720" progId="Equation.DSMT4">
                  <p:embed/>
                  <p:pic>
                    <p:nvPicPr>
                      <p:cNvPr id="0" name=""/>
                      <p:cNvPicPr/>
                      <p:nvPr/>
                    </p:nvPicPr>
                    <p:blipFill>
                      <a:blip r:embed="rId8"/>
                      <a:stretch>
                        <a:fillRect/>
                      </a:stretch>
                    </p:blipFill>
                    <p:spPr>
                      <a:xfrm>
                        <a:off x="6146800" y="3352800"/>
                        <a:ext cx="914400" cy="198438"/>
                      </a:xfrm>
                      <a:prstGeom prst="rect">
                        <a:avLst/>
                      </a:prstGeom>
                    </p:spPr>
                  </p:pic>
                </p:oleObj>
              </mc:Fallback>
            </mc:AlternateContent>
          </a:graphicData>
        </a:graphic>
      </p:graphicFrame>
      <p:sp>
        <p:nvSpPr>
          <p:cNvPr id="12" name="Slide Number Placeholder 3">
            <a:extLst>
              <a:ext uri="{FF2B5EF4-FFF2-40B4-BE49-F238E27FC236}">
                <a16:creationId xmlns="" xmlns:a16="http://schemas.microsoft.com/office/drawing/2014/main" id="{116ACC3A-7BA8-4B1A-8751-E367E44C0794}"/>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39</a:t>
            </a:fld>
            <a:endParaRPr lang="en-US" dirty="0">
              <a:solidFill>
                <a:srgbClr val="1E0000"/>
              </a:solidFill>
            </a:endParaRPr>
          </a:p>
        </p:txBody>
      </p:sp>
    </p:spTree>
    <p:extLst>
      <p:ext uri="{BB962C8B-B14F-4D97-AF65-F5344CB8AC3E}">
        <p14:creationId xmlns:p14="http://schemas.microsoft.com/office/powerpoint/2010/main" val="41508003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Notation, cont.</a:t>
            </a:r>
          </a:p>
        </p:txBody>
      </p:sp>
      <p:sp>
        <p:nvSpPr>
          <p:cNvPr id="3" name="Content Placeholder 2"/>
          <p:cNvSpPr>
            <a:spLocks noGrp="1"/>
          </p:cNvSpPr>
          <p:nvPr>
            <p:ph idx="1"/>
          </p:nvPr>
        </p:nvSpPr>
        <p:spPr>
          <a:xfrm>
            <a:off x="365760" y="1280160"/>
            <a:ext cx="8473440" cy="3733800"/>
          </a:xfrm>
        </p:spPr>
        <p:txBody>
          <a:bodyPr/>
          <a:lstStyle/>
          <a:p>
            <a:r>
              <a:rPr lang="en-US" altLang="zh-CN" dirty="0">
                <a:ea typeface="SimSun" charset="-122"/>
                <a:cs typeface="Times New Roman" pitchFamily="18" charset="0"/>
              </a:rPr>
              <a:t>We’ll denote the real power flowing on </a:t>
            </a:r>
            <a:r>
              <a:rPr lang="en-US" altLang="zh-CN" dirty="0">
                <a:ea typeface="SimSun" charset="-122"/>
                <a:cs typeface="Times New Roman" pitchFamily="18" charset="0"/>
                <a:sym typeface="Euclid Extra"/>
              </a:rPr>
              <a:t></a:t>
            </a:r>
            <a:r>
              <a:rPr lang="en-US" altLang="zh-CN" baseline="-25000" dirty="0">
                <a:ea typeface="SimSun" charset="-122"/>
                <a:cs typeface="Times New Roman" pitchFamily="18" charset="0"/>
                <a:sym typeface="Euclid Extra"/>
              </a:rPr>
              <a:t>k </a:t>
            </a:r>
            <a:r>
              <a:rPr lang="en-US" altLang="zh-CN" dirty="0">
                <a:ea typeface="SimSun" charset="-122"/>
                <a:cs typeface="Times New Roman" pitchFamily="18" charset="0"/>
                <a:sym typeface="Euclid Extra"/>
              </a:rPr>
              <a:t>from bus i to bus j as </a:t>
            </a:r>
            <a:r>
              <a:rPr lang="en-US" altLang="zh-CN" dirty="0" err="1">
                <a:latin typeface="Euclid"/>
                <a:ea typeface="SimSun" charset="-122"/>
                <a:cs typeface="Times New Roman" pitchFamily="18" charset="0"/>
                <a:sym typeface="Euclid Extra"/>
              </a:rPr>
              <a:t>ƒ</a:t>
            </a:r>
            <a:r>
              <a:rPr lang="en-US" altLang="zh-CN" baseline="-25000" dirty="0" err="1">
                <a:latin typeface="Euclid"/>
                <a:ea typeface="SimSun" charset="-122"/>
                <a:cs typeface="Times New Roman" pitchFamily="18" charset="0"/>
                <a:sym typeface="Euclid Extra"/>
              </a:rPr>
              <a:t>k</a:t>
            </a:r>
            <a:endParaRPr lang="en-US" altLang="zh-CN" baseline="-25000" dirty="0">
              <a:latin typeface="Euclid"/>
              <a:ea typeface="SimSun" charset="-122"/>
              <a:cs typeface="Times New Roman" pitchFamily="18" charset="0"/>
              <a:sym typeface="Euclid Extra"/>
            </a:endParaRPr>
          </a:p>
          <a:p>
            <a:r>
              <a:rPr lang="en-US" altLang="zh-CN" dirty="0">
                <a:ea typeface="SimSun" charset="-122"/>
                <a:cs typeface="Times New Roman" pitchFamily="18" charset="0"/>
              </a:rPr>
              <a:t>The vector of </a:t>
            </a:r>
            <a:r>
              <a:rPr lang="en-US" altLang="zh-CN" dirty="0" smtClean="0">
                <a:ea typeface="SimSun" charset="-122"/>
                <a:cs typeface="Times New Roman" pitchFamily="18" charset="0"/>
              </a:rPr>
              <a:t>real power </a:t>
            </a:r>
            <a:r>
              <a:rPr lang="en-US" altLang="zh-CN" dirty="0">
                <a:ea typeface="SimSun" charset="-122"/>
                <a:cs typeface="Times New Roman" pitchFamily="18" charset="0"/>
              </a:rPr>
              <a:t>flows on the </a:t>
            </a:r>
            <a:r>
              <a:rPr lang="en-US" altLang="zh-CN" i="1" dirty="0">
                <a:latin typeface="Times New Roman" pitchFamily="18" charset="0"/>
                <a:ea typeface="SimSun" charset="-122"/>
                <a:cs typeface="Times New Roman" pitchFamily="18" charset="0"/>
              </a:rPr>
              <a:t>L </a:t>
            </a:r>
            <a:r>
              <a:rPr lang="en-US" altLang="zh-CN" dirty="0">
                <a:ea typeface="SimSun" charset="-122"/>
                <a:cs typeface="Times New Roman" pitchFamily="18" charset="0"/>
              </a:rPr>
              <a:t>lines is:</a:t>
            </a:r>
            <a:br>
              <a:rPr lang="en-US" altLang="zh-CN" dirty="0">
                <a:ea typeface="SimSun" charset="-122"/>
                <a:cs typeface="Times New Roman" pitchFamily="18" charset="0"/>
              </a:rPr>
            </a:br>
            <a:r>
              <a:rPr lang="en-US" altLang="zh-CN" dirty="0">
                <a:ea typeface="SimSun" charset="-122"/>
                <a:cs typeface="Times New Roman" pitchFamily="18" charset="0"/>
              </a:rPr>
              <a:t/>
            </a:r>
            <a:br>
              <a:rPr lang="en-US" altLang="zh-CN" dirty="0">
                <a:ea typeface="SimSun" charset="-122"/>
                <a:cs typeface="Times New Roman" pitchFamily="18" charset="0"/>
              </a:rPr>
            </a:br>
            <a:r>
              <a:rPr lang="en-US" altLang="zh-CN" dirty="0">
                <a:ea typeface="SimSun" charset="-122"/>
                <a:cs typeface="Times New Roman" pitchFamily="18" charset="0"/>
              </a:rPr>
              <a:t/>
            </a:r>
            <a:br>
              <a:rPr lang="en-US" altLang="zh-CN" dirty="0">
                <a:ea typeface="SimSun" charset="-122"/>
                <a:cs typeface="Times New Roman" pitchFamily="18" charset="0"/>
              </a:rPr>
            </a:br>
            <a:r>
              <a:rPr lang="en-US" altLang="zh-CN" dirty="0">
                <a:ea typeface="SimSun" charset="-122"/>
                <a:cs typeface="Times New Roman" pitchFamily="18" charset="0"/>
              </a:rPr>
              <a:t>which we simplify to </a:t>
            </a:r>
          </a:p>
          <a:p>
            <a:r>
              <a:rPr lang="en-US" altLang="zh-CN" dirty="0">
                <a:ea typeface="SimSun" charset="-122"/>
                <a:cs typeface="Times New Roman" pitchFamily="18" charset="0"/>
              </a:rPr>
              <a:t>The bus real and reactive power injection vectors are</a:t>
            </a:r>
            <a:br>
              <a:rPr lang="en-US" altLang="zh-CN" dirty="0">
                <a:ea typeface="SimSun" charset="-122"/>
                <a:cs typeface="Times New Roman" pitchFamily="18" charset="0"/>
              </a:rPr>
            </a:br>
            <a:r>
              <a:rPr lang="en-US" altLang="zh-CN" dirty="0">
                <a:ea typeface="SimSun" charset="-122"/>
                <a:cs typeface="Times New Roman" pitchFamily="18" charset="0"/>
              </a:rPr>
              <a:t/>
            </a:r>
            <a:br>
              <a:rPr lang="en-US" altLang="zh-CN" dirty="0">
                <a:ea typeface="SimSun" charset="-122"/>
                <a:cs typeface="Times New Roman" pitchFamily="18" charset="0"/>
              </a:rPr>
            </a:br>
            <a:endParaRPr lang="en-US" altLang="zh-CN" dirty="0">
              <a:ea typeface="SimSun" charset="-122"/>
              <a:cs typeface="Times New Roman" pitchFamily="18" charset="0"/>
            </a:endParaRPr>
          </a:p>
          <a:p>
            <a:endParaRPr lang="en-US" altLang="zh-CN" baseline="-25000" dirty="0">
              <a:latin typeface="Euclid"/>
              <a:ea typeface="SimSun" charset="-122"/>
              <a:cs typeface="Times New Roman" pitchFamily="18" charset="0"/>
              <a:sym typeface="Euclid Extra"/>
            </a:endParaRPr>
          </a:p>
          <a:p>
            <a:endParaRPr lang="en-US" altLang="zh-CN" dirty="0">
              <a:ea typeface="SimSun" charset="-122"/>
              <a:cs typeface="Times New Roman" pitchFamily="18" charset="0"/>
            </a:endParaRPr>
          </a:p>
          <a:p>
            <a:endParaRPr lang="en-US" dirty="0"/>
          </a:p>
        </p:txBody>
      </p:sp>
      <p:graphicFrame>
        <p:nvGraphicFramePr>
          <p:cNvPr id="5" name="Object 4"/>
          <p:cNvGraphicFramePr>
            <a:graphicFrameLocks noChangeAspect="1"/>
          </p:cNvGraphicFramePr>
          <p:nvPr>
            <p:extLst/>
          </p:nvPr>
        </p:nvGraphicFramePr>
        <p:xfrm>
          <a:off x="2514600" y="2819400"/>
          <a:ext cx="3441700" cy="533400"/>
        </p:xfrm>
        <a:graphic>
          <a:graphicData uri="http://schemas.openxmlformats.org/presentationml/2006/ole">
            <mc:AlternateContent xmlns:mc="http://schemas.openxmlformats.org/markup-compatibility/2006">
              <mc:Choice xmlns:v="urn:schemas-microsoft-com:vml" Requires="v">
                <p:oleObj spid="_x0000_s160786" name="Equation" r:id="rId3" imgW="3441600" imgH="533160" progId="Equation.DSMT4">
                  <p:embed/>
                </p:oleObj>
              </mc:Choice>
              <mc:Fallback>
                <p:oleObj name="Equation" r:id="rId3" imgW="3441600" imgH="5331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819400"/>
                        <a:ext cx="3441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nvPr>
        </p:nvGraphicFramePr>
        <p:xfrm>
          <a:off x="3962400" y="3505200"/>
          <a:ext cx="2870200" cy="482600"/>
        </p:xfrm>
        <a:graphic>
          <a:graphicData uri="http://schemas.openxmlformats.org/presentationml/2006/ole">
            <mc:AlternateContent xmlns:mc="http://schemas.openxmlformats.org/markup-compatibility/2006">
              <mc:Choice xmlns:v="urn:schemas-microsoft-com:vml" Requires="v">
                <p:oleObj spid="_x0000_s160787" name="Equation" r:id="rId5" imgW="2869920" imgH="482400" progId="Equation.DSMT4">
                  <p:embed/>
                </p:oleObj>
              </mc:Choice>
              <mc:Fallback>
                <p:oleObj name="Equation" r:id="rId5" imgW="2869920" imgH="482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505200"/>
                        <a:ext cx="2870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p:cNvGraphicFramePr>
            <a:graphicFrameLocks noGrp="1" noChangeAspect="1"/>
          </p:cNvGraphicFramePr>
          <p:nvPr>
            <p:extLst/>
          </p:nvPr>
        </p:nvGraphicFramePr>
        <p:xfrm>
          <a:off x="2074863" y="4676775"/>
          <a:ext cx="3138487" cy="474663"/>
        </p:xfrm>
        <a:graphic>
          <a:graphicData uri="http://schemas.openxmlformats.org/presentationml/2006/ole">
            <mc:AlternateContent xmlns:mc="http://schemas.openxmlformats.org/markup-compatibility/2006">
              <mc:Choice xmlns:v="urn:schemas-microsoft-com:vml" Requires="v">
                <p:oleObj spid="_x0000_s160788" name="Equation" r:id="rId7" imgW="3441600" imgH="520560" progId="Equation.DSMT4">
                  <p:embed/>
                </p:oleObj>
              </mc:Choice>
              <mc:Fallback>
                <p:oleObj name="Equation" r:id="rId7" imgW="3441600" imgH="520560" progId="Equation.DSMT4">
                  <p:embed/>
                  <p:pic>
                    <p:nvPicPr>
                      <p:cNvPr id="0" name=""/>
                      <p:cNvPicPr>
                        <a:picLocks noGrp="1" noChangeAspect="1" noChangeArrowheads="1"/>
                      </p:cNvPicPr>
                      <p:nvPr/>
                    </p:nvPicPr>
                    <p:blipFill>
                      <a:blip r:embed="rId8"/>
                      <a:srcRect/>
                      <a:stretch>
                        <a:fillRect/>
                      </a:stretch>
                    </p:blipFill>
                    <p:spPr bwMode="auto">
                      <a:xfrm>
                        <a:off x="2074863" y="4676775"/>
                        <a:ext cx="313848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Grp="1" noChangeAspect="1"/>
          </p:cNvGraphicFramePr>
          <p:nvPr>
            <p:extLst/>
          </p:nvPr>
        </p:nvGraphicFramePr>
        <p:xfrm>
          <a:off x="2093913" y="5641975"/>
          <a:ext cx="3160712" cy="474663"/>
        </p:xfrm>
        <a:graphic>
          <a:graphicData uri="http://schemas.openxmlformats.org/presentationml/2006/ole">
            <mc:AlternateContent xmlns:mc="http://schemas.openxmlformats.org/markup-compatibility/2006">
              <mc:Choice xmlns:v="urn:schemas-microsoft-com:vml" Requires="v">
                <p:oleObj spid="_x0000_s160789" name="Equation" r:id="rId9" imgW="3466800" imgH="520560" progId="Equation.DSMT4">
                  <p:embed/>
                </p:oleObj>
              </mc:Choice>
              <mc:Fallback>
                <p:oleObj name="Equation" r:id="rId9" imgW="3466800" imgH="520560" progId="Equation.DSMT4">
                  <p:embed/>
                  <p:pic>
                    <p:nvPicPr>
                      <p:cNvPr id="0" name=""/>
                      <p:cNvPicPr>
                        <a:picLocks noGrp="1" noChangeAspect="1" noChangeArrowheads="1"/>
                      </p:cNvPicPr>
                      <p:nvPr/>
                    </p:nvPicPr>
                    <p:blipFill>
                      <a:blip r:embed="rId10"/>
                      <a:srcRect/>
                      <a:stretch>
                        <a:fillRect/>
                      </a:stretch>
                    </p:blipFill>
                    <p:spPr bwMode="auto">
                      <a:xfrm>
                        <a:off x="2093913" y="5641975"/>
                        <a:ext cx="3160712"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Slide Number Placeholder 3">
            <a:extLst>
              <a:ext uri="{FF2B5EF4-FFF2-40B4-BE49-F238E27FC236}">
                <a16:creationId xmlns="" xmlns:a16="http://schemas.microsoft.com/office/drawing/2014/main" id="{26CCA07D-6CAA-4B55-9100-A3DA02F407A4}"/>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40</a:t>
            </a:fld>
            <a:endParaRPr lang="en-US" dirty="0">
              <a:solidFill>
                <a:srgbClr val="1E0000"/>
              </a:solidFill>
            </a:endParaRPr>
          </a:p>
        </p:txBody>
      </p:sp>
    </p:spTree>
    <p:extLst>
      <p:ext uri="{BB962C8B-B14F-4D97-AF65-F5344CB8AC3E}">
        <p14:creationId xmlns:p14="http://schemas.microsoft.com/office/powerpoint/2010/main" val="23375438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85800" y="228600"/>
            <a:ext cx="7772400" cy="762000"/>
          </a:xfrm>
        </p:spPr>
        <p:txBody>
          <a:bodyPr/>
          <a:lstStyle/>
          <a:p>
            <a:r>
              <a:rPr lang="en-US" dirty="0"/>
              <a:t>Notation, cont.</a:t>
            </a:r>
          </a:p>
        </p:txBody>
      </p:sp>
      <p:sp>
        <p:nvSpPr>
          <p:cNvPr id="3080" name="Rectangle 3"/>
          <p:cNvSpPr>
            <a:spLocks noGrp="1" noChangeArrowheads="1"/>
          </p:cNvSpPr>
          <p:nvPr>
            <p:ph type="body" sz="half" idx="1"/>
          </p:nvPr>
        </p:nvSpPr>
        <p:spPr>
          <a:xfrm>
            <a:off x="365760" y="1280160"/>
            <a:ext cx="8473440" cy="2453640"/>
          </a:xfrm>
        </p:spPr>
        <p:txBody>
          <a:bodyPr/>
          <a:lstStyle/>
          <a:p>
            <a:pPr>
              <a:spcBef>
                <a:spcPct val="0"/>
              </a:spcBef>
            </a:pPr>
            <a:r>
              <a:rPr lang="en-US" altLang="zh-CN" sz="2800" dirty="0">
                <a:ea typeface="SimSun" charset="-122"/>
                <a:cs typeface="Times New Roman" pitchFamily="18" charset="0"/>
              </a:rPr>
              <a:t>The series admittance of line </a:t>
            </a:r>
            <a:r>
              <a:rPr lang="en-US" altLang="zh-CN" sz="2800" dirty="0">
                <a:ea typeface="SimSun" charset="-122"/>
                <a:cs typeface="Times New Roman" pitchFamily="18" charset="0"/>
                <a:sym typeface="Euclid Extra"/>
              </a:rPr>
              <a:t></a:t>
            </a:r>
            <a:r>
              <a:rPr lang="en-US" altLang="zh-CN" sz="2800" dirty="0">
                <a:ea typeface="SimSun" charset="-122"/>
                <a:cs typeface="Times New Roman" pitchFamily="18" charset="0"/>
              </a:rPr>
              <a:t> is g</a:t>
            </a:r>
            <a:r>
              <a:rPr lang="en-US" altLang="zh-CN" sz="2800" baseline="-25000" dirty="0">
                <a:ea typeface="SimSun" charset="-122"/>
                <a:cs typeface="Times New Roman" pitchFamily="18" charset="0"/>
                <a:sym typeface="Euclid Extra"/>
              </a:rPr>
              <a:t></a:t>
            </a:r>
            <a:r>
              <a:rPr lang="en-US" altLang="zh-CN" sz="2800" dirty="0">
                <a:ea typeface="SimSun" charset="-122"/>
                <a:cs typeface="Times New Roman" pitchFamily="18" charset="0"/>
                <a:sym typeface="Euclid Extra"/>
              </a:rPr>
              <a:t> </a:t>
            </a:r>
            <a:r>
              <a:rPr lang="en-US" altLang="zh-CN" sz="2800" dirty="0">
                <a:ea typeface="SimSun" charset="-122"/>
                <a:cs typeface="Times New Roman" pitchFamily="18" charset="0"/>
              </a:rPr>
              <a:t>+</a:t>
            </a:r>
            <a:r>
              <a:rPr lang="en-US" altLang="zh-CN" sz="2800" dirty="0" err="1">
                <a:ea typeface="SimSun" charset="-122"/>
                <a:cs typeface="Times New Roman" pitchFamily="18" charset="0"/>
              </a:rPr>
              <a:t>jb</a:t>
            </a:r>
            <a:r>
              <a:rPr lang="en-US" altLang="zh-CN" sz="2800" baseline="-25000" dirty="0">
                <a:ea typeface="SimSun" charset="-122"/>
                <a:cs typeface="Times New Roman" pitchFamily="18" charset="0"/>
                <a:sym typeface="Euclid Extra"/>
              </a:rPr>
              <a:t></a:t>
            </a:r>
            <a:r>
              <a:rPr lang="en-US" altLang="zh-CN" sz="2800" dirty="0">
                <a:ea typeface="SimSun" charset="-122"/>
                <a:cs typeface="Times New Roman" pitchFamily="18" charset="0"/>
              </a:rPr>
              <a:t>  and we define </a:t>
            </a:r>
            <a:r>
              <a:rPr lang="en-US" altLang="zh-CN" dirty="0">
                <a:ea typeface="SimSun" charset="-122"/>
                <a:cs typeface="Times New Roman" pitchFamily="18" charset="0"/>
              </a:rPr>
              <a:t/>
            </a:r>
            <a:br>
              <a:rPr lang="en-US" altLang="zh-CN" dirty="0">
                <a:ea typeface="SimSun" charset="-122"/>
                <a:cs typeface="Times New Roman" pitchFamily="18" charset="0"/>
              </a:rPr>
            </a:br>
            <a:r>
              <a:rPr lang="en-US" altLang="zh-CN" dirty="0">
                <a:ea typeface="SimSun" charset="-122"/>
                <a:cs typeface="Times New Roman" pitchFamily="18" charset="0"/>
              </a:rPr>
              <a:t/>
            </a:r>
            <a:br>
              <a:rPr lang="en-US" altLang="zh-CN" dirty="0">
                <a:ea typeface="SimSun" charset="-122"/>
                <a:cs typeface="Times New Roman" pitchFamily="18" charset="0"/>
              </a:rPr>
            </a:br>
            <a:endParaRPr lang="en-US" altLang="zh-CN" dirty="0">
              <a:ea typeface="SimSun" charset="-122"/>
              <a:cs typeface="Times New Roman" pitchFamily="18" charset="0"/>
            </a:endParaRPr>
          </a:p>
          <a:p>
            <a:pPr>
              <a:spcBef>
                <a:spcPct val="0"/>
              </a:spcBef>
            </a:pPr>
            <a:r>
              <a:rPr lang="en-US" altLang="zh-CN" sz="2800" dirty="0">
                <a:ea typeface="SimSun" charset="-122"/>
                <a:cs typeface="Times New Roman" pitchFamily="18" charset="0"/>
              </a:rPr>
              <a:t>We define the L</a:t>
            </a:r>
            <a:r>
              <a:rPr lang="en-US" altLang="zh-CN" sz="2800" dirty="0">
                <a:ea typeface="SimSun" charset="-122"/>
                <a:cs typeface="Times New Roman" pitchFamily="18" charset="0"/>
                <a:sym typeface="Symbol"/>
              </a:rPr>
              <a:t>N incidence matrix</a:t>
            </a:r>
            <a:br>
              <a:rPr lang="en-US" altLang="zh-CN" sz="2800" dirty="0">
                <a:ea typeface="SimSun" charset="-122"/>
                <a:cs typeface="Times New Roman" pitchFamily="18" charset="0"/>
                <a:sym typeface="Symbol"/>
              </a:rPr>
            </a:br>
            <a:r>
              <a:rPr lang="en-US" altLang="zh-CN" dirty="0">
                <a:ea typeface="SimSun" charset="-122"/>
                <a:cs typeface="Times New Roman" pitchFamily="18" charset="0"/>
                <a:sym typeface="Symbol"/>
              </a:rPr>
              <a:t/>
            </a:r>
            <a:br>
              <a:rPr lang="en-US" altLang="zh-CN" dirty="0">
                <a:ea typeface="SimSun" charset="-122"/>
                <a:cs typeface="Times New Roman" pitchFamily="18" charset="0"/>
                <a:sym typeface="Symbol"/>
              </a:rPr>
            </a:br>
            <a:endParaRPr lang="en-US" altLang="zh-CN" dirty="0">
              <a:ea typeface="SimSun" charset="-122"/>
              <a:cs typeface="Times New Roman" pitchFamily="18" charset="0"/>
            </a:endParaRPr>
          </a:p>
        </p:txBody>
      </p:sp>
      <p:graphicFrame>
        <p:nvGraphicFramePr>
          <p:cNvPr id="3" name="Object 2"/>
          <p:cNvGraphicFramePr>
            <a:graphicFrameLocks noChangeAspect="1"/>
          </p:cNvGraphicFramePr>
          <p:nvPr>
            <p:extLst/>
          </p:nvPr>
        </p:nvGraphicFramePr>
        <p:xfrm>
          <a:off x="3155950" y="1828800"/>
          <a:ext cx="3911600" cy="596900"/>
        </p:xfrm>
        <a:graphic>
          <a:graphicData uri="http://schemas.openxmlformats.org/presentationml/2006/ole">
            <mc:AlternateContent xmlns:mc="http://schemas.openxmlformats.org/markup-compatibility/2006">
              <mc:Choice xmlns:v="urn:schemas-microsoft-com:vml" Requires="v">
                <p:oleObj spid="_x0000_s161802" name="Equation" r:id="rId3" imgW="3911400" imgH="596880" progId="Equation.DSMT4">
                  <p:embed/>
                </p:oleObj>
              </mc:Choice>
              <mc:Fallback>
                <p:oleObj name="Equation" r:id="rId3" imgW="3911400" imgH="596880" progId="Equation.DSMT4">
                  <p:embed/>
                  <p:pic>
                    <p:nvPicPr>
                      <p:cNvPr id="0" name=""/>
                      <p:cNvPicPr>
                        <a:picLocks noChangeAspect="1" noChangeArrowheads="1"/>
                      </p:cNvPicPr>
                      <p:nvPr/>
                    </p:nvPicPr>
                    <p:blipFill>
                      <a:blip r:embed="rId4"/>
                      <a:srcRect/>
                      <a:stretch>
                        <a:fillRect/>
                      </a:stretch>
                    </p:blipFill>
                    <p:spPr bwMode="auto">
                      <a:xfrm>
                        <a:off x="3155950" y="1828800"/>
                        <a:ext cx="3911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nvPr>
        </p:nvGraphicFramePr>
        <p:xfrm>
          <a:off x="927100" y="3429000"/>
          <a:ext cx="1741488" cy="2643188"/>
        </p:xfrm>
        <a:graphic>
          <a:graphicData uri="http://schemas.openxmlformats.org/presentationml/2006/ole">
            <mc:AlternateContent xmlns:mc="http://schemas.openxmlformats.org/markup-compatibility/2006">
              <mc:Choice xmlns:v="urn:schemas-microsoft-com:vml" Requires="v">
                <p:oleObj spid="_x0000_s161803" name="Equation" r:id="rId5" imgW="1612800" imgH="2298600" progId="Equation.DSMT4">
                  <p:embed/>
                </p:oleObj>
              </mc:Choice>
              <mc:Fallback>
                <p:oleObj name="Equation" r:id="rId5" imgW="1612800" imgH="2298600" progId="Equation.DSMT4">
                  <p:embed/>
                  <p:pic>
                    <p:nvPicPr>
                      <p:cNvPr id="0" name=""/>
                      <p:cNvPicPr>
                        <a:picLocks noChangeAspect="1" noChangeArrowheads="1"/>
                      </p:cNvPicPr>
                      <p:nvPr/>
                    </p:nvPicPr>
                    <p:blipFill>
                      <a:blip r:embed="rId6"/>
                      <a:srcRect/>
                      <a:stretch>
                        <a:fillRect/>
                      </a:stretch>
                    </p:blipFill>
                    <p:spPr bwMode="auto">
                      <a:xfrm>
                        <a:off x="927100" y="3429000"/>
                        <a:ext cx="1741488"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352800" y="3581400"/>
            <a:ext cx="4572000" cy="2246769"/>
          </a:xfrm>
          <a:prstGeom prst="rect">
            <a:avLst/>
          </a:prstGeom>
          <a:solidFill>
            <a:srgbClr val="FFE6E6"/>
          </a:solidFill>
        </p:spPr>
        <p:txBody>
          <a:bodyPr wrap="square" rtlCol="0">
            <a:spAutoFit/>
          </a:bodyPr>
          <a:lstStyle/>
          <a:p>
            <a:r>
              <a:rPr lang="en-US" dirty="0">
                <a:solidFill>
                  <a:srgbClr val="1E0000"/>
                </a:solidFill>
                <a:latin typeface="+mn-lt"/>
              </a:rPr>
              <a:t>T</a:t>
            </a:r>
            <a:r>
              <a:rPr lang="en-US" dirty="0" smtClean="0">
                <a:solidFill>
                  <a:srgbClr val="1E0000"/>
                </a:solidFill>
                <a:latin typeface="+mn-lt"/>
              </a:rPr>
              <a:t>he </a:t>
            </a:r>
            <a:r>
              <a:rPr lang="en-US" dirty="0">
                <a:solidFill>
                  <a:srgbClr val="1E0000"/>
                </a:solidFill>
                <a:latin typeface="+mn-lt"/>
              </a:rPr>
              <a:t>component j of </a:t>
            </a:r>
            <a:r>
              <a:rPr lang="en-US" b="1" dirty="0" err="1">
                <a:solidFill>
                  <a:srgbClr val="1E0000"/>
                </a:solidFill>
                <a:latin typeface="+mn-lt"/>
              </a:rPr>
              <a:t>a</a:t>
            </a:r>
            <a:r>
              <a:rPr lang="en-US" baseline="-25000" dirty="0" err="1">
                <a:solidFill>
                  <a:srgbClr val="1E0000"/>
                </a:solidFill>
                <a:latin typeface="+mn-lt"/>
              </a:rPr>
              <a:t>i</a:t>
            </a:r>
            <a:r>
              <a:rPr lang="en-US" dirty="0">
                <a:solidFill>
                  <a:srgbClr val="1E0000"/>
                </a:solidFill>
                <a:latin typeface="+mn-lt"/>
              </a:rPr>
              <a:t> is</a:t>
            </a:r>
            <a:br>
              <a:rPr lang="en-US" dirty="0">
                <a:solidFill>
                  <a:srgbClr val="1E0000"/>
                </a:solidFill>
                <a:latin typeface="+mn-lt"/>
              </a:rPr>
            </a:br>
            <a:r>
              <a:rPr lang="en-US" dirty="0">
                <a:solidFill>
                  <a:srgbClr val="1E0000"/>
                </a:solidFill>
                <a:latin typeface="+mn-lt"/>
              </a:rPr>
              <a:t>nonzero whenever line </a:t>
            </a:r>
            <a:r>
              <a:rPr lang="en-US" altLang="zh-CN" dirty="0">
                <a:solidFill>
                  <a:srgbClr val="1E0000"/>
                </a:solidFill>
                <a:latin typeface="+mn-lt"/>
                <a:ea typeface="SimSun" charset="-122"/>
                <a:cs typeface="Times New Roman" pitchFamily="18" charset="0"/>
                <a:sym typeface="Euclid Extra"/>
              </a:rPr>
              <a:t></a:t>
            </a:r>
            <a:r>
              <a:rPr lang="en-US" altLang="zh-CN" baseline="-25000" dirty="0">
                <a:solidFill>
                  <a:srgbClr val="1E0000"/>
                </a:solidFill>
                <a:latin typeface="+mn-lt"/>
                <a:ea typeface="SimSun" charset="-122"/>
                <a:cs typeface="Times New Roman" pitchFamily="18" charset="0"/>
                <a:sym typeface="Euclid Extra"/>
              </a:rPr>
              <a:t>i</a:t>
            </a:r>
            <a:r>
              <a:rPr lang="en-US" dirty="0">
                <a:solidFill>
                  <a:srgbClr val="1E0000"/>
                </a:solidFill>
                <a:latin typeface="+mn-lt"/>
              </a:rPr>
              <a:t> is</a:t>
            </a:r>
            <a:br>
              <a:rPr lang="en-US" dirty="0">
                <a:solidFill>
                  <a:srgbClr val="1E0000"/>
                </a:solidFill>
                <a:latin typeface="+mn-lt"/>
              </a:rPr>
            </a:br>
            <a:r>
              <a:rPr lang="en-US" dirty="0">
                <a:solidFill>
                  <a:srgbClr val="1E0000"/>
                </a:solidFill>
                <a:latin typeface="+mn-lt"/>
              </a:rPr>
              <a:t>coincident with node j. Hence </a:t>
            </a:r>
            <a:br>
              <a:rPr lang="en-US" dirty="0">
                <a:solidFill>
                  <a:srgbClr val="1E0000"/>
                </a:solidFill>
                <a:latin typeface="+mn-lt"/>
              </a:rPr>
            </a:br>
            <a:r>
              <a:rPr lang="en-US" b="1" dirty="0">
                <a:solidFill>
                  <a:srgbClr val="1E0000"/>
                </a:solidFill>
                <a:latin typeface="+mn-lt"/>
              </a:rPr>
              <a:t>A</a:t>
            </a:r>
            <a:r>
              <a:rPr lang="en-US" dirty="0">
                <a:solidFill>
                  <a:srgbClr val="1E0000"/>
                </a:solidFill>
                <a:latin typeface="+mn-lt"/>
              </a:rPr>
              <a:t> is quite sparse, with two </a:t>
            </a:r>
            <a:br>
              <a:rPr lang="en-US" dirty="0">
                <a:solidFill>
                  <a:srgbClr val="1E0000"/>
                </a:solidFill>
                <a:latin typeface="+mn-lt"/>
              </a:rPr>
            </a:br>
            <a:r>
              <a:rPr lang="en-US" dirty="0" err="1">
                <a:solidFill>
                  <a:srgbClr val="1E0000"/>
                </a:solidFill>
                <a:latin typeface="+mn-lt"/>
              </a:rPr>
              <a:t>nonzeros</a:t>
            </a:r>
            <a:r>
              <a:rPr lang="en-US" dirty="0">
                <a:solidFill>
                  <a:srgbClr val="1E0000"/>
                </a:solidFill>
                <a:latin typeface="+mn-lt"/>
              </a:rPr>
              <a:t> per row</a:t>
            </a:r>
          </a:p>
        </p:txBody>
      </p:sp>
      <p:sp>
        <p:nvSpPr>
          <p:cNvPr id="8" name="Slide Number Placeholder 3">
            <a:extLst>
              <a:ext uri="{FF2B5EF4-FFF2-40B4-BE49-F238E27FC236}">
                <a16:creationId xmlns="" xmlns:a16="http://schemas.microsoft.com/office/drawing/2014/main" id="{8EF98B79-6433-461E-BEF3-97D615D3BD28}"/>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41</a:t>
            </a:fld>
            <a:endParaRPr lang="en-US" dirty="0">
              <a:solidFill>
                <a:srgbClr val="1E0000"/>
              </a:solidFill>
            </a:endParaRPr>
          </a:p>
        </p:txBody>
      </p:sp>
    </p:spTree>
    <p:extLst>
      <p:ext uri="{BB962C8B-B14F-4D97-AF65-F5344CB8AC3E}">
        <p14:creationId xmlns:p14="http://schemas.microsoft.com/office/powerpoint/2010/main" val="1278240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Sparse Vector Methods Introduced</a:t>
            </a:r>
          </a:p>
        </p:txBody>
      </p:sp>
      <p:sp>
        <p:nvSpPr>
          <p:cNvPr id="3" name="Content Placeholder 2"/>
          <p:cNvSpPr>
            <a:spLocks noGrp="1"/>
          </p:cNvSpPr>
          <p:nvPr>
            <p:ph idx="1"/>
          </p:nvPr>
        </p:nvSpPr>
        <p:spPr/>
        <p:txBody>
          <a:bodyPr/>
          <a:lstStyle/>
          <a:p>
            <a:r>
              <a:rPr lang="en-US" dirty="0"/>
              <a:t>Assume we are solving </a:t>
            </a:r>
            <a:r>
              <a:rPr lang="en-US" b="1" dirty="0"/>
              <a:t>Ax = b</a:t>
            </a:r>
            <a:r>
              <a:rPr lang="en-US" dirty="0"/>
              <a:t> with </a:t>
            </a:r>
            <a:r>
              <a:rPr lang="en-US" b="1" dirty="0"/>
              <a:t>A </a:t>
            </a:r>
            <a:r>
              <a:rPr lang="en-US" dirty="0"/>
              <a:t>factored so we solve </a:t>
            </a:r>
            <a:r>
              <a:rPr lang="en-US" b="1" dirty="0" err="1"/>
              <a:t>LUx</a:t>
            </a:r>
            <a:r>
              <a:rPr lang="en-US" b="1" dirty="0"/>
              <a:t> = b </a:t>
            </a:r>
            <a:r>
              <a:rPr lang="en-US" dirty="0"/>
              <a:t>by first doing the forward substitution to solve </a:t>
            </a:r>
            <a:r>
              <a:rPr lang="en-US" b="1" dirty="0"/>
              <a:t>Ly = b</a:t>
            </a:r>
            <a:r>
              <a:rPr lang="en-US" dirty="0"/>
              <a:t> and then the backward substitution to solve </a:t>
            </a:r>
            <a:r>
              <a:rPr lang="en-US" b="1" dirty="0" err="1"/>
              <a:t>Ux</a:t>
            </a:r>
            <a:r>
              <a:rPr lang="en-US" b="1" dirty="0"/>
              <a:t> = y</a:t>
            </a:r>
          </a:p>
          <a:p>
            <a:r>
              <a:rPr lang="en-US" dirty="0"/>
              <a:t>A key insight: In the solution of </a:t>
            </a:r>
            <a:r>
              <a:rPr lang="en-US" b="1" dirty="0"/>
              <a:t>Ly = b</a:t>
            </a:r>
            <a:r>
              <a:rPr lang="en-US" dirty="0"/>
              <a:t> if </a:t>
            </a:r>
            <a:r>
              <a:rPr lang="en-US" b="1" dirty="0"/>
              <a:t>b</a:t>
            </a:r>
            <a:r>
              <a:rPr lang="en-US" dirty="0"/>
              <a:t> is sparse then only certain columns of </a:t>
            </a:r>
            <a:r>
              <a:rPr lang="en-US" b="1" dirty="0"/>
              <a:t>L</a:t>
            </a:r>
            <a:r>
              <a:rPr lang="en-US" dirty="0"/>
              <a:t> are required, and </a:t>
            </a:r>
            <a:r>
              <a:rPr lang="en-US" b="1" dirty="0"/>
              <a:t>y</a:t>
            </a:r>
            <a:r>
              <a:rPr lang="en-US" dirty="0"/>
              <a:t> is often sparse </a:t>
            </a:r>
          </a:p>
          <a:p>
            <a:endParaRPr lang="en-US" b="1" dirty="0"/>
          </a:p>
          <a:p>
            <a:r>
              <a:rPr lang="en-US" b="1" dirty="0" smtClean="0"/>
              <a:t>=</a:t>
            </a:r>
            <a:endParaRPr lang="en-US" b="1" dirty="0"/>
          </a:p>
        </p:txBody>
      </p:sp>
      <p:sp>
        <p:nvSpPr>
          <p:cNvPr id="5" name="Text Box 11"/>
          <p:cNvSpPr txBox="1">
            <a:spLocks noChangeArrowheads="1"/>
          </p:cNvSpPr>
          <p:nvPr/>
        </p:nvSpPr>
        <p:spPr bwMode="auto">
          <a:xfrm>
            <a:off x="4289425" y="4398963"/>
            <a:ext cx="1001713" cy="1754187"/>
          </a:xfrm>
          <a:prstGeom prst="rect">
            <a:avLst/>
          </a:prstGeom>
          <a:solidFill>
            <a:srgbClr val="FFFFFF"/>
          </a:solidFill>
          <a:ln w="9525">
            <a:solidFill>
              <a:srgbClr val="000000"/>
            </a:solidFill>
            <a:miter lim="800000"/>
            <a:headEnd/>
            <a:tailEnd/>
          </a:ln>
        </p:spPr>
        <p:txBody>
          <a:bodyPr/>
          <a:lstStyle>
            <a:lvl1pPr eaLnBrk="0" hangingPunct="0">
              <a:defRPr sz="2800" b="1" i="1">
                <a:solidFill>
                  <a:srgbClr val="DADADA"/>
                </a:solidFill>
                <a:latin typeface="Arial" charset="0"/>
                <a:cs typeface="Arial" charset="0"/>
              </a:defRPr>
            </a:lvl1pPr>
            <a:lvl2pPr marL="742950" indent="-285750" eaLnBrk="0" hangingPunct="0">
              <a:defRPr sz="2800" b="1" i="1">
                <a:solidFill>
                  <a:srgbClr val="DADADA"/>
                </a:solidFill>
                <a:latin typeface="Arial" charset="0"/>
                <a:cs typeface="Arial" charset="0"/>
              </a:defRPr>
            </a:lvl2pPr>
            <a:lvl3pPr marL="1143000" indent="-228600" eaLnBrk="0" hangingPunct="0">
              <a:defRPr sz="2800" b="1" i="1">
                <a:solidFill>
                  <a:srgbClr val="DADADA"/>
                </a:solidFill>
                <a:latin typeface="Arial" charset="0"/>
                <a:cs typeface="Arial" charset="0"/>
              </a:defRPr>
            </a:lvl3pPr>
            <a:lvl4pPr marL="1600200" indent="-228600" eaLnBrk="0" hangingPunct="0">
              <a:defRPr sz="2800" b="1" i="1">
                <a:solidFill>
                  <a:srgbClr val="DADADA"/>
                </a:solidFill>
                <a:latin typeface="Arial" charset="0"/>
                <a:cs typeface="Arial" charset="0"/>
              </a:defRPr>
            </a:lvl4pPr>
            <a:lvl5pPr marL="2057400" indent="-228600" eaLnBrk="0" hangingPunct="0">
              <a:defRPr sz="2800" b="1" i="1">
                <a:solidFill>
                  <a:srgbClr val="DADADA"/>
                </a:solidFill>
                <a:latin typeface="Arial" charset="0"/>
                <a:cs typeface="Arial" charset="0"/>
              </a:defRPr>
            </a:lvl5pPr>
            <a:lvl6pPr marL="2514600" indent="-228600" eaLnBrk="0" fontAlgn="base" hangingPunct="0">
              <a:spcBef>
                <a:spcPct val="0"/>
              </a:spcBef>
              <a:spcAft>
                <a:spcPct val="0"/>
              </a:spcAft>
              <a:defRPr sz="2800" b="1" i="1">
                <a:solidFill>
                  <a:srgbClr val="DADADA"/>
                </a:solidFill>
                <a:latin typeface="Arial" charset="0"/>
                <a:cs typeface="Arial" charset="0"/>
              </a:defRPr>
            </a:lvl6pPr>
            <a:lvl7pPr marL="2971800" indent="-228600" eaLnBrk="0" fontAlgn="base" hangingPunct="0">
              <a:spcBef>
                <a:spcPct val="0"/>
              </a:spcBef>
              <a:spcAft>
                <a:spcPct val="0"/>
              </a:spcAft>
              <a:defRPr sz="2800" b="1" i="1">
                <a:solidFill>
                  <a:srgbClr val="DADADA"/>
                </a:solidFill>
                <a:latin typeface="Arial" charset="0"/>
                <a:cs typeface="Arial" charset="0"/>
              </a:defRPr>
            </a:lvl7pPr>
            <a:lvl8pPr marL="3429000" indent="-228600" eaLnBrk="0" fontAlgn="base" hangingPunct="0">
              <a:spcBef>
                <a:spcPct val="0"/>
              </a:spcBef>
              <a:spcAft>
                <a:spcPct val="0"/>
              </a:spcAft>
              <a:defRPr sz="2800" b="1" i="1">
                <a:solidFill>
                  <a:srgbClr val="DADADA"/>
                </a:solidFill>
                <a:latin typeface="Arial" charset="0"/>
                <a:cs typeface="Arial" charset="0"/>
              </a:defRPr>
            </a:lvl8pPr>
            <a:lvl9pPr marL="3886200" indent="-228600" eaLnBrk="0" fontAlgn="base" hangingPunct="0">
              <a:spcBef>
                <a:spcPct val="0"/>
              </a:spcBef>
              <a:spcAft>
                <a:spcPct val="0"/>
              </a:spcAft>
              <a:defRPr sz="2800" b="1" i="1">
                <a:solidFill>
                  <a:srgbClr val="DADADA"/>
                </a:solidFill>
                <a:latin typeface="Arial" charset="0"/>
                <a:cs typeface="Arial" charset="0"/>
              </a:defRPr>
            </a:lvl9pPr>
          </a:lstStyle>
          <a:p>
            <a:pPr algn="ctr">
              <a:lnSpc>
                <a:spcPct val="96000"/>
              </a:lnSpc>
            </a:pPr>
            <a:r>
              <a:rPr lang="en-US" altLang="ko-KR" sz="2000" dirty="0">
                <a:solidFill>
                  <a:srgbClr val="1E0000"/>
                </a:solidFill>
                <a:latin typeface="Times New Roman" pitchFamily="18" charset="0"/>
                <a:ea typeface="Batang" pitchFamily="18" charset="-127"/>
              </a:rPr>
              <a:t>y</a:t>
            </a:r>
            <a:r>
              <a:rPr lang="en-US" altLang="ko-KR" sz="2000" i="0" baseline="-25000" dirty="0">
                <a:solidFill>
                  <a:srgbClr val="1E0000"/>
                </a:solidFill>
                <a:latin typeface="Times New Roman" pitchFamily="18" charset="0"/>
                <a:ea typeface="Batang" pitchFamily="18" charset="-127"/>
              </a:rPr>
              <a:t>1</a:t>
            </a:r>
            <a:endParaRPr lang="en-US" altLang="ko-KR" sz="2000" i="0" dirty="0">
              <a:solidFill>
                <a:srgbClr val="1E0000"/>
              </a:solidFill>
              <a:latin typeface="Times New Roman" pitchFamily="18" charset="0"/>
              <a:ea typeface="Batang" pitchFamily="18" charset="-127"/>
            </a:endParaRPr>
          </a:p>
          <a:p>
            <a:pPr algn="ctr">
              <a:lnSpc>
                <a:spcPct val="96000"/>
              </a:lnSpc>
            </a:pPr>
            <a:r>
              <a:rPr lang="en-US" altLang="ko-KR" sz="2000" i="0" dirty="0">
                <a:solidFill>
                  <a:srgbClr val="1E0000"/>
                </a:solidFill>
                <a:latin typeface="Times New Roman" pitchFamily="18" charset="0"/>
                <a:ea typeface="Batang" pitchFamily="18" charset="-127"/>
              </a:rPr>
              <a:t>.</a:t>
            </a:r>
          </a:p>
          <a:p>
            <a:pPr algn="ctr">
              <a:lnSpc>
                <a:spcPct val="96000"/>
              </a:lnSpc>
            </a:pPr>
            <a:r>
              <a:rPr lang="en-US" altLang="ko-KR" sz="2000" i="0" dirty="0">
                <a:solidFill>
                  <a:srgbClr val="1E0000"/>
                </a:solidFill>
                <a:latin typeface="Times New Roman" pitchFamily="18" charset="0"/>
                <a:ea typeface="Batang" pitchFamily="18" charset="-127"/>
              </a:rPr>
              <a:t>.</a:t>
            </a:r>
          </a:p>
          <a:p>
            <a:pPr algn="ctr">
              <a:lnSpc>
                <a:spcPct val="96000"/>
              </a:lnSpc>
            </a:pPr>
            <a:r>
              <a:rPr lang="en-US" altLang="ko-KR" sz="2000" i="0" dirty="0">
                <a:solidFill>
                  <a:srgbClr val="1E0000"/>
                </a:solidFill>
                <a:latin typeface="Times New Roman" pitchFamily="18" charset="0"/>
                <a:ea typeface="Batang" pitchFamily="18" charset="-127"/>
              </a:rPr>
              <a:t>.</a:t>
            </a:r>
          </a:p>
          <a:p>
            <a:pPr algn="ctr">
              <a:lnSpc>
                <a:spcPct val="96000"/>
              </a:lnSpc>
            </a:pPr>
            <a:r>
              <a:rPr lang="en-US" altLang="ko-KR" sz="2000" dirty="0" err="1">
                <a:solidFill>
                  <a:srgbClr val="1E0000"/>
                </a:solidFill>
                <a:latin typeface="Times New Roman" pitchFamily="18" charset="0"/>
                <a:ea typeface="Batang" pitchFamily="18" charset="-127"/>
              </a:rPr>
              <a:t>y</a:t>
            </a:r>
            <a:r>
              <a:rPr lang="en-US" altLang="ko-KR" sz="2000" i="0" baseline="-25000" dirty="0" err="1">
                <a:solidFill>
                  <a:srgbClr val="1E0000"/>
                </a:solidFill>
                <a:latin typeface="Times New Roman" pitchFamily="18" charset="0"/>
                <a:ea typeface="Batang" pitchFamily="18" charset="-127"/>
              </a:rPr>
              <a:t>n</a:t>
            </a:r>
            <a:endParaRPr lang="en-US" sz="2000" dirty="0">
              <a:solidFill>
                <a:srgbClr val="1E0000"/>
              </a:solidFill>
            </a:endParaRPr>
          </a:p>
        </p:txBody>
      </p:sp>
      <p:sp>
        <p:nvSpPr>
          <p:cNvPr id="6" name="Text Box 12"/>
          <p:cNvSpPr txBox="1">
            <a:spLocks noChangeArrowheads="1"/>
          </p:cNvSpPr>
          <p:nvPr/>
        </p:nvSpPr>
        <p:spPr bwMode="auto">
          <a:xfrm>
            <a:off x="6270625" y="4391025"/>
            <a:ext cx="1001713" cy="1754188"/>
          </a:xfrm>
          <a:prstGeom prst="rect">
            <a:avLst/>
          </a:prstGeom>
          <a:solidFill>
            <a:srgbClr val="FFFFFF"/>
          </a:solidFill>
          <a:ln w="9525">
            <a:solidFill>
              <a:srgbClr val="000000"/>
            </a:solidFill>
            <a:miter lim="800000"/>
            <a:headEnd/>
            <a:tailEnd/>
          </a:ln>
        </p:spPr>
        <p:txBody>
          <a:bodyPr/>
          <a:lstStyle>
            <a:lvl1pPr eaLnBrk="0" hangingPunct="0">
              <a:defRPr sz="2800" b="1" i="1">
                <a:solidFill>
                  <a:srgbClr val="DADADA"/>
                </a:solidFill>
                <a:latin typeface="Arial" charset="0"/>
                <a:cs typeface="Arial" charset="0"/>
              </a:defRPr>
            </a:lvl1pPr>
            <a:lvl2pPr marL="742950" indent="-285750" eaLnBrk="0" hangingPunct="0">
              <a:defRPr sz="2800" b="1" i="1">
                <a:solidFill>
                  <a:srgbClr val="DADADA"/>
                </a:solidFill>
                <a:latin typeface="Arial" charset="0"/>
                <a:cs typeface="Arial" charset="0"/>
              </a:defRPr>
            </a:lvl2pPr>
            <a:lvl3pPr marL="1143000" indent="-228600" eaLnBrk="0" hangingPunct="0">
              <a:defRPr sz="2800" b="1" i="1">
                <a:solidFill>
                  <a:srgbClr val="DADADA"/>
                </a:solidFill>
                <a:latin typeface="Arial" charset="0"/>
                <a:cs typeface="Arial" charset="0"/>
              </a:defRPr>
            </a:lvl3pPr>
            <a:lvl4pPr marL="1600200" indent="-228600" eaLnBrk="0" hangingPunct="0">
              <a:defRPr sz="2800" b="1" i="1">
                <a:solidFill>
                  <a:srgbClr val="DADADA"/>
                </a:solidFill>
                <a:latin typeface="Arial" charset="0"/>
                <a:cs typeface="Arial" charset="0"/>
              </a:defRPr>
            </a:lvl4pPr>
            <a:lvl5pPr marL="2057400" indent="-228600" eaLnBrk="0" hangingPunct="0">
              <a:defRPr sz="2800" b="1" i="1">
                <a:solidFill>
                  <a:srgbClr val="DADADA"/>
                </a:solidFill>
                <a:latin typeface="Arial" charset="0"/>
                <a:cs typeface="Arial" charset="0"/>
              </a:defRPr>
            </a:lvl5pPr>
            <a:lvl6pPr marL="2514600" indent="-228600" eaLnBrk="0" fontAlgn="base" hangingPunct="0">
              <a:spcBef>
                <a:spcPct val="0"/>
              </a:spcBef>
              <a:spcAft>
                <a:spcPct val="0"/>
              </a:spcAft>
              <a:defRPr sz="2800" b="1" i="1">
                <a:solidFill>
                  <a:srgbClr val="DADADA"/>
                </a:solidFill>
                <a:latin typeface="Arial" charset="0"/>
                <a:cs typeface="Arial" charset="0"/>
              </a:defRPr>
            </a:lvl6pPr>
            <a:lvl7pPr marL="2971800" indent="-228600" eaLnBrk="0" fontAlgn="base" hangingPunct="0">
              <a:spcBef>
                <a:spcPct val="0"/>
              </a:spcBef>
              <a:spcAft>
                <a:spcPct val="0"/>
              </a:spcAft>
              <a:defRPr sz="2800" b="1" i="1">
                <a:solidFill>
                  <a:srgbClr val="DADADA"/>
                </a:solidFill>
                <a:latin typeface="Arial" charset="0"/>
                <a:cs typeface="Arial" charset="0"/>
              </a:defRPr>
            </a:lvl7pPr>
            <a:lvl8pPr marL="3429000" indent="-228600" eaLnBrk="0" fontAlgn="base" hangingPunct="0">
              <a:spcBef>
                <a:spcPct val="0"/>
              </a:spcBef>
              <a:spcAft>
                <a:spcPct val="0"/>
              </a:spcAft>
              <a:defRPr sz="2800" b="1" i="1">
                <a:solidFill>
                  <a:srgbClr val="DADADA"/>
                </a:solidFill>
                <a:latin typeface="Arial" charset="0"/>
                <a:cs typeface="Arial" charset="0"/>
              </a:defRPr>
            </a:lvl8pPr>
            <a:lvl9pPr marL="3886200" indent="-228600" eaLnBrk="0" fontAlgn="base" hangingPunct="0">
              <a:spcBef>
                <a:spcPct val="0"/>
              </a:spcBef>
              <a:spcAft>
                <a:spcPct val="0"/>
              </a:spcAft>
              <a:defRPr sz="2800" b="1" i="1">
                <a:solidFill>
                  <a:srgbClr val="DADADA"/>
                </a:solidFill>
                <a:latin typeface="Arial" charset="0"/>
                <a:cs typeface="Arial" charset="0"/>
              </a:defRPr>
            </a:lvl9pPr>
          </a:lstStyle>
          <a:p>
            <a:pPr algn="ctr">
              <a:lnSpc>
                <a:spcPct val="96000"/>
              </a:lnSpc>
            </a:pPr>
            <a:r>
              <a:rPr lang="en-US" altLang="ko-KR" sz="2000" dirty="0" smtClean="0">
                <a:solidFill>
                  <a:srgbClr val="1E0000"/>
                </a:solidFill>
                <a:latin typeface="Times New Roman" pitchFamily="18" charset="0"/>
                <a:ea typeface="Batang" pitchFamily="18" charset="-127"/>
              </a:rPr>
              <a:t>b</a:t>
            </a:r>
            <a:r>
              <a:rPr lang="en-US" altLang="ko-KR" sz="2000" i="0" baseline="-25000" dirty="0" smtClean="0">
                <a:solidFill>
                  <a:srgbClr val="1E0000"/>
                </a:solidFill>
                <a:latin typeface="Times New Roman" pitchFamily="18" charset="0"/>
                <a:ea typeface="Batang" pitchFamily="18" charset="-127"/>
              </a:rPr>
              <a:t>1</a:t>
            </a:r>
            <a:endParaRPr lang="en-US" altLang="ko-KR" sz="2000" i="0" dirty="0">
              <a:solidFill>
                <a:srgbClr val="1E0000"/>
              </a:solidFill>
              <a:latin typeface="Times New Roman" pitchFamily="18" charset="0"/>
              <a:ea typeface="Batang" pitchFamily="18" charset="-127"/>
            </a:endParaRPr>
          </a:p>
          <a:p>
            <a:pPr algn="ctr">
              <a:lnSpc>
                <a:spcPct val="96000"/>
              </a:lnSpc>
            </a:pPr>
            <a:r>
              <a:rPr lang="en-US" altLang="ko-KR" sz="2000" i="0" dirty="0">
                <a:solidFill>
                  <a:srgbClr val="1E0000"/>
                </a:solidFill>
                <a:latin typeface="Times New Roman" pitchFamily="18" charset="0"/>
                <a:ea typeface="Batang" pitchFamily="18" charset="-127"/>
              </a:rPr>
              <a:t>.</a:t>
            </a:r>
          </a:p>
          <a:p>
            <a:pPr algn="ctr">
              <a:lnSpc>
                <a:spcPct val="96000"/>
              </a:lnSpc>
            </a:pPr>
            <a:r>
              <a:rPr lang="en-US" altLang="ko-KR" sz="2000" i="0" dirty="0">
                <a:solidFill>
                  <a:srgbClr val="1E0000"/>
                </a:solidFill>
                <a:latin typeface="Times New Roman" pitchFamily="18" charset="0"/>
                <a:ea typeface="Batang" pitchFamily="18" charset="-127"/>
              </a:rPr>
              <a:t>.</a:t>
            </a:r>
          </a:p>
          <a:p>
            <a:pPr algn="ctr">
              <a:lnSpc>
                <a:spcPct val="96000"/>
              </a:lnSpc>
            </a:pPr>
            <a:r>
              <a:rPr lang="en-US" altLang="ko-KR" sz="2000" i="0" dirty="0">
                <a:solidFill>
                  <a:srgbClr val="1E0000"/>
                </a:solidFill>
                <a:latin typeface="Times New Roman" pitchFamily="18" charset="0"/>
                <a:ea typeface="Batang" pitchFamily="18" charset="-127"/>
              </a:rPr>
              <a:t>.</a:t>
            </a:r>
          </a:p>
          <a:p>
            <a:pPr algn="ctr">
              <a:lnSpc>
                <a:spcPct val="96000"/>
              </a:lnSpc>
            </a:pPr>
            <a:r>
              <a:rPr lang="en-US" altLang="ko-KR" sz="2000" dirty="0" err="1">
                <a:solidFill>
                  <a:srgbClr val="1E0000"/>
                </a:solidFill>
                <a:latin typeface="Times New Roman" pitchFamily="18" charset="0"/>
                <a:ea typeface="Batang" pitchFamily="18" charset="-127"/>
              </a:rPr>
              <a:t>b</a:t>
            </a:r>
            <a:r>
              <a:rPr lang="en-US" altLang="ko-KR" sz="2000" i="0" baseline="-25000" dirty="0" err="1" smtClean="0">
                <a:solidFill>
                  <a:srgbClr val="1E0000"/>
                </a:solidFill>
                <a:latin typeface="Times New Roman" pitchFamily="18" charset="0"/>
                <a:ea typeface="Batang" pitchFamily="18" charset="-127"/>
              </a:rPr>
              <a:t>n</a:t>
            </a:r>
            <a:endParaRPr lang="en-US" sz="2000" dirty="0">
              <a:solidFill>
                <a:srgbClr val="1E0000"/>
              </a:solidFill>
            </a:endParaRPr>
          </a:p>
          <a:p>
            <a:pPr algn="ctr">
              <a:lnSpc>
                <a:spcPct val="24000"/>
              </a:lnSpc>
            </a:pPr>
            <a:endParaRPr lang="en-US" altLang="ko-KR" sz="2000" b="0" i="0" dirty="0">
              <a:solidFill>
                <a:srgbClr val="1E0000"/>
              </a:solidFill>
              <a:latin typeface="Times New Roman" pitchFamily="18" charset="0"/>
              <a:ea typeface="Batang" pitchFamily="18" charset="-127"/>
            </a:endParaRPr>
          </a:p>
        </p:txBody>
      </p:sp>
      <p:sp>
        <p:nvSpPr>
          <p:cNvPr id="7" name="Line 13"/>
          <p:cNvSpPr>
            <a:spLocks noChangeShapeType="1"/>
          </p:cNvSpPr>
          <p:nvPr/>
        </p:nvSpPr>
        <p:spPr bwMode="auto">
          <a:xfrm>
            <a:off x="7934325" y="4383088"/>
            <a:ext cx="0" cy="1779587"/>
          </a:xfrm>
          <a:prstGeom prst="line">
            <a:avLst/>
          </a:prstGeom>
          <a:noFill/>
          <a:ln w="38100">
            <a:solidFill>
              <a:srgbClr val="1E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nvGrpSpPr>
          <p:cNvPr id="8" name="Group 14"/>
          <p:cNvGrpSpPr>
            <a:grpSpLocks/>
          </p:cNvGrpSpPr>
          <p:nvPr/>
        </p:nvGrpSpPr>
        <p:grpSpPr bwMode="auto">
          <a:xfrm>
            <a:off x="846138" y="4383088"/>
            <a:ext cx="3006725" cy="1770062"/>
            <a:chOff x="663" y="853"/>
            <a:chExt cx="1894" cy="1115"/>
          </a:xfrm>
        </p:grpSpPr>
        <p:grpSp>
          <p:nvGrpSpPr>
            <p:cNvPr id="9" name="Group 15"/>
            <p:cNvGrpSpPr>
              <a:grpSpLocks/>
            </p:cNvGrpSpPr>
            <p:nvPr/>
          </p:nvGrpSpPr>
          <p:grpSpPr bwMode="auto">
            <a:xfrm>
              <a:off x="663" y="853"/>
              <a:ext cx="1894" cy="1110"/>
              <a:chOff x="2936" y="3144"/>
              <a:chExt cx="1683" cy="1447"/>
            </a:xfrm>
          </p:grpSpPr>
          <p:sp>
            <p:nvSpPr>
              <p:cNvPr id="18" name="AutoShape 16"/>
              <p:cNvSpPr>
                <a:spLocks noChangeArrowheads="1"/>
              </p:cNvSpPr>
              <p:nvPr/>
            </p:nvSpPr>
            <p:spPr bwMode="auto">
              <a:xfrm>
                <a:off x="2936" y="3144"/>
                <a:ext cx="1683" cy="1440"/>
              </a:xfrm>
              <a:prstGeom prst="rtTriangle">
                <a:avLst/>
              </a:prstGeom>
              <a:solidFill>
                <a:srgbClr val="FFFFFF"/>
              </a:solidFill>
              <a:ln w="9525">
                <a:solidFill>
                  <a:srgbClr val="000000"/>
                </a:solidFill>
                <a:miter lim="800000"/>
                <a:headEnd/>
                <a:tailEnd/>
              </a:ln>
            </p:spPr>
            <p:txBody>
              <a:bodyPr/>
              <a:lstStyle/>
              <a:p>
                <a:pPr algn="ctr" eaLnBrk="0" hangingPunct="0"/>
                <a:endParaRPr lang="en-US"/>
              </a:p>
            </p:txBody>
          </p:sp>
          <p:sp>
            <p:nvSpPr>
              <p:cNvPr id="19" name="Line 17"/>
              <p:cNvSpPr>
                <a:spLocks noChangeShapeType="1"/>
              </p:cNvSpPr>
              <p:nvPr/>
            </p:nvSpPr>
            <p:spPr bwMode="auto">
              <a:xfrm>
                <a:off x="3123" y="3324"/>
                <a:ext cx="0" cy="12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8"/>
              <p:cNvSpPr>
                <a:spLocks noChangeShapeType="1"/>
              </p:cNvSpPr>
              <p:nvPr/>
            </p:nvSpPr>
            <p:spPr bwMode="auto">
              <a:xfrm>
                <a:off x="3310" y="3458"/>
                <a:ext cx="0" cy="112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9"/>
              <p:cNvSpPr>
                <a:spLocks noChangeShapeType="1"/>
              </p:cNvSpPr>
              <p:nvPr/>
            </p:nvSpPr>
            <p:spPr bwMode="auto">
              <a:xfrm>
                <a:off x="4432" y="4419"/>
                <a:ext cx="0" cy="16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20"/>
              <p:cNvSpPr>
                <a:spLocks noChangeShapeType="1"/>
              </p:cNvSpPr>
              <p:nvPr/>
            </p:nvSpPr>
            <p:spPr bwMode="auto">
              <a:xfrm>
                <a:off x="4245" y="4264"/>
                <a:ext cx="0" cy="3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21"/>
              <p:cNvSpPr>
                <a:spLocks noChangeShapeType="1"/>
              </p:cNvSpPr>
              <p:nvPr/>
            </p:nvSpPr>
            <p:spPr bwMode="auto">
              <a:xfrm flipH="1" flipV="1">
                <a:off x="4055" y="4112"/>
                <a:ext cx="3" cy="47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 name="Line 22"/>
            <p:cNvSpPr>
              <a:spLocks noChangeShapeType="1"/>
            </p:cNvSpPr>
            <p:nvPr/>
          </p:nvSpPr>
          <p:spPr bwMode="auto">
            <a:xfrm flipH="1" flipV="1">
              <a:off x="663" y="863"/>
              <a:ext cx="1894" cy="109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23"/>
            <p:cNvSpPr>
              <a:spLocks noChangeShapeType="1"/>
            </p:cNvSpPr>
            <p:nvPr/>
          </p:nvSpPr>
          <p:spPr bwMode="auto">
            <a:xfrm>
              <a:off x="663" y="863"/>
              <a:ext cx="0" cy="11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24"/>
            <p:cNvSpPr>
              <a:spLocks noChangeShapeType="1"/>
            </p:cNvSpPr>
            <p:nvPr/>
          </p:nvSpPr>
          <p:spPr bwMode="auto">
            <a:xfrm>
              <a:off x="663" y="1958"/>
              <a:ext cx="189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25"/>
            <p:cNvSpPr>
              <a:spLocks noChangeShapeType="1"/>
            </p:cNvSpPr>
            <p:nvPr/>
          </p:nvSpPr>
          <p:spPr bwMode="auto">
            <a:xfrm>
              <a:off x="873" y="991"/>
              <a:ext cx="0" cy="97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26"/>
            <p:cNvSpPr>
              <a:spLocks noChangeShapeType="1"/>
            </p:cNvSpPr>
            <p:nvPr/>
          </p:nvSpPr>
          <p:spPr bwMode="auto">
            <a:xfrm>
              <a:off x="1084" y="1094"/>
              <a:ext cx="0" cy="86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27"/>
            <p:cNvSpPr>
              <a:spLocks noChangeShapeType="1"/>
            </p:cNvSpPr>
            <p:nvPr/>
          </p:nvSpPr>
          <p:spPr bwMode="auto">
            <a:xfrm>
              <a:off x="1926" y="1596"/>
              <a:ext cx="0" cy="3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28"/>
            <p:cNvSpPr>
              <a:spLocks noChangeShapeType="1"/>
            </p:cNvSpPr>
            <p:nvPr/>
          </p:nvSpPr>
          <p:spPr bwMode="auto">
            <a:xfrm>
              <a:off x="2136" y="1712"/>
              <a:ext cx="0" cy="25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29"/>
            <p:cNvSpPr>
              <a:spLocks noChangeShapeType="1"/>
            </p:cNvSpPr>
            <p:nvPr/>
          </p:nvSpPr>
          <p:spPr bwMode="auto">
            <a:xfrm>
              <a:off x="2347" y="1831"/>
              <a:ext cx="0" cy="1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 name="Slide Number Placeholder 3">
            <a:extLst>
              <a:ext uri="{FF2B5EF4-FFF2-40B4-BE49-F238E27FC236}">
                <a16:creationId xmlns:a16="http://schemas.microsoft.com/office/drawing/2014/main" xmlns="" id="{D55C145E-2801-48A2-A3B0-10B4A79E2366}"/>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4</a:t>
            </a:fld>
            <a:endParaRPr lang="en-US" dirty="0">
              <a:solidFill>
                <a:srgbClr val="1E0000"/>
              </a:solidFill>
            </a:endParaRPr>
          </a:p>
        </p:txBody>
      </p:sp>
      <p:sp>
        <p:nvSpPr>
          <p:cNvPr id="4" name="TextBox 3"/>
          <p:cNvSpPr txBox="1"/>
          <p:nvPr/>
        </p:nvSpPr>
        <p:spPr bwMode="auto">
          <a:xfrm>
            <a:off x="5562600" y="4998278"/>
            <a:ext cx="386644" cy="523220"/>
          </a:xfrm>
          <a:prstGeom prst="rect">
            <a:avLst/>
          </a:prstGeom>
          <a:noFill/>
          <a:ln>
            <a:noFill/>
          </a:ln>
        </p:spPr>
        <p:txBody>
          <a:bodyPr wrap="none" rtlCol="0">
            <a:spAutoFit/>
          </a:bodyPr>
          <a:lstStyle/>
          <a:p>
            <a:pPr eaLnBrk="1" hangingPunct="1">
              <a:spcBef>
                <a:spcPts val="0"/>
              </a:spcBef>
            </a:pPr>
            <a:r>
              <a:rPr lang="en-US" dirty="0" smtClean="0">
                <a:solidFill>
                  <a:srgbClr val="1E0000"/>
                </a:solidFill>
              </a:rPr>
              <a:t>=</a:t>
            </a:r>
            <a:endParaRPr lang="en-US" dirty="0">
              <a:solidFill>
                <a:srgbClr val="1E0000"/>
              </a:solidFill>
            </a:endParaRPr>
          </a:p>
        </p:txBody>
      </p:sp>
      <p:sp>
        <p:nvSpPr>
          <p:cNvPr id="26" name="TextBox 25"/>
          <p:cNvSpPr txBox="1"/>
          <p:nvPr/>
        </p:nvSpPr>
        <p:spPr bwMode="auto">
          <a:xfrm>
            <a:off x="3733800" y="4842711"/>
            <a:ext cx="364202" cy="523220"/>
          </a:xfrm>
          <a:prstGeom prst="rect">
            <a:avLst/>
          </a:prstGeom>
          <a:noFill/>
          <a:ln>
            <a:noFill/>
          </a:ln>
        </p:spPr>
        <p:txBody>
          <a:bodyPr wrap="none" rtlCol="0">
            <a:spAutoFit/>
          </a:bodyPr>
          <a:lstStyle/>
          <a:p>
            <a:pPr eaLnBrk="1" hangingPunct="1">
              <a:spcBef>
                <a:spcPts val="0"/>
              </a:spcBef>
            </a:pPr>
            <a:r>
              <a:rPr lang="en-US" dirty="0" smtClean="0">
                <a:solidFill>
                  <a:srgbClr val="1E0000"/>
                </a:solidFill>
              </a:rPr>
              <a:t>x</a:t>
            </a:r>
            <a:endParaRPr lang="en-US" dirty="0">
              <a:solidFill>
                <a:srgbClr val="1E0000"/>
              </a:solidFill>
            </a:endParaRPr>
          </a:p>
        </p:txBody>
      </p:sp>
    </p:spTree>
    <p:extLst>
      <p:ext uri="{BB962C8B-B14F-4D97-AF65-F5344CB8AC3E}">
        <p14:creationId xmlns:p14="http://schemas.microsoft.com/office/powerpoint/2010/main" val="2066471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 Forward Substitution</a:t>
            </a:r>
          </a:p>
        </p:txBody>
      </p:sp>
      <p:sp>
        <p:nvSpPr>
          <p:cNvPr id="3" name="Content Placeholder 2"/>
          <p:cNvSpPr>
            <a:spLocks noGrp="1"/>
          </p:cNvSpPr>
          <p:nvPr>
            <p:ph idx="1"/>
          </p:nvPr>
        </p:nvSpPr>
        <p:spPr/>
        <p:txBody>
          <a:bodyPr/>
          <a:lstStyle/>
          <a:p>
            <a:r>
              <a:rPr lang="en-US" dirty="0"/>
              <a:t>If </a:t>
            </a:r>
            <a:r>
              <a:rPr lang="en-US" b="1" dirty="0"/>
              <a:t>b</a:t>
            </a:r>
            <a:r>
              <a:rPr lang="en-US" dirty="0"/>
              <a:t> is sparse, then the fast forward (FF) substitution takes advantage of the fact that we only need certain columns of </a:t>
            </a:r>
            <a:r>
              <a:rPr lang="en-US" b="1" dirty="0"/>
              <a:t>L</a:t>
            </a:r>
            <a:r>
              <a:rPr lang="en-US" dirty="0"/>
              <a:t> </a:t>
            </a:r>
          </a:p>
          <a:p>
            <a:pPr marL="457200" indent="-457200"/>
            <a:r>
              <a:rPr lang="en-US" dirty="0"/>
              <a:t>We define {FF} as the set of columns of L needed for the solution of </a:t>
            </a:r>
            <a:r>
              <a:rPr lang="en-US" b="1" dirty="0"/>
              <a:t>Ly </a:t>
            </a:r>
            <a:r>
              <a:rPr lang="en-US" dirty="0"/>
              <a:t>= </a:t>
            </a:r>
            <a:r>
              <a:rPr lang="en-US" b="1" dirty="0"/>
              <a:t>b</a:t>
            </a:r>
            <a:r>
              <a:rPr lang="en-US" dirty="0"/>
              <a:t>; this is equal to the nonzero elements of </a:t>
            </a:r>
            <a:r>
              <a:rPr lang="en-US" b="1" dirty="0"/>
              <a:t>y</a:t>
            </a:r>
            <a:r>
              <a:rPr lang="en-US" dirty="0"/>
              <a:t>  </a:t>
            </a:r>
          </a:p>
          <a:p>
            <a:pPr marL="457200" indent="-457200"/>
            <a:r>
              <a:rPr lang="en-US" dirty="0"/>
              <a:t>In general the solution of </a:t>
            </a:r>
            <a:r>
              <a:rPr lang="en-US" b="1" dirty="0" err="1"/>
              <a:t>Ux</a:t>
            </a:r>
            <a:r>
              <a:rPr lang="en-US" b="1" dirty="0"/>
              <a:t> = y </a:t>
            </a:r>
            <a:r>
              <a:rPr lang="en-US" dirty="0"/>
              <a:t>will NOT result in </a:t>
            </a:r>
            <a:r>
              <a:rPr lang="en-US" b="1" dirty="0"/>
              <a:t>x</a:t>
            </a:r>
            <a:r>
              <a:rPr lang="en-US" dirty="0"/>
              <a:t> being a sparse vector </a:t>
            </a:r>
          </a:p>
          <a:p>
            <a:pPr marL="457200" indent="-457200"/>
            <a:r>
              <a:rPr lang="en-US" dirty="0"/>
              <a:t>However, oftentimes only certain elements of </a:t>
            </a:r>
            <a:r>
              <a:rPr lang="en-US" b="1" dirty="0"/>
              <a:t>x</a:t>
            </a:r>
            <a:r>
              <a:rPr lang="en-US" dirty="0"/>
              <a:t> are desired</a:t>
            </a:r>
          </a:p>
          <a:p>
            <a:pPr marL="857250" lvl="1" indent="-457200"/>
            <a:r>
              <a:rPr lang="en-US" dirty="0"/>
              <a:t>E.g., the sensitivity of the flows on certain lines to a change in generation at a single bus; or a diagonal of </a:t>
            </a:r>
            <a:r>
              <a:rPr lang="en-US" b="1" dirty="0"/>
              <a:t>A</a:t>
            </a:r>
            <a:r>
              <a:rPr lang="en-US" baseline="30000" dirty="0"/>
              <a:t>-1</a:t>
            </a:r>
            <a:r>
              <a:rPr lang="en-US" dirty="0"/>
              <a:t>  </a:t>
            </a:r>
          </a:p>
          <a:p>
            <a:pPr marL="457200" indent="-457200">
              <a:spcBef>
                <a:spcPct val="0"/>
              </a:spcBef>
              <a:buFont typeface="Wingdings" pitchFamily="2" charset="2"/>
              <a:buNone/>
            </a:pPr>
            <a:r>
              <a:rPr lang="en-US" dirty="0"/>
              <a:t>		</a:t>
            </a:r>
            <a:r>
              <a:rPr lang="en-US" i="1" dirty="0"/>
              <a:t> 	</a:t>
            </a:r>
            <a:endParaRPr lang="en-US" dirty="0"/>
          </a:p>
        </p:txBody>
      </p:sp>
      <p:sp>
        <p:nvSpPr>
          <p:cNvPr id="5" name="Slide Number Placeholder 3">
            <a:extLst>
              <a:ext uri="{FF2B5EF4-FFF2-40B4-BE49-F238E27FC236}">
                <a16:creationId xmlns:a16="http://schemas.microsoft.com/office/drawing/2014/main" xmlns="" id="{66F9B6DD-DF4D-4C8D-9EB9-E4BA4C548B8D}"/>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5</a:t>
            </a:fld>
            <a:endParaRPr lang="en-US" dirty="0">
              <a:solidFill>
                <a:srgbClr val="1E0000"/>
              </a:solidFill>
            </a:endParaRPr>
          </a:p>
        </p:txBody>
      </p:sp>
    </p:spTree>
    <p:extLst>
      <p:ext uri="{BB962C8B-B14F-4D97-AF65-F5344CB8AC3E}">
        <p14:creationId xmlns:p14="http://schemas.microsoft.com/office/powerpoint/2010/main" val="2479037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 Backward Substitution</a:t>
            </a:r>
          </a:p>
        </p:txBody>
      </p:sp>
      <p:sp>
        <p:nvSpPr>
          <p:cNvPr id="3" name="Content Placeholder 2"/>
          <p:cNvSpPr>
            <a:spLocks noGrp="1"/>
          </p:cNvSpPr>
          <p:nvPr>
            <p:ph idx="1"/>
          </p:nvPr>
        </p:nvSpPr>
        <p:spPr>
          <a:xfrm>
            <a:off x="365760" y="1280160"/>
            <a:ext cx="8535987" cy="1386840"/>
          </a:xfrm>
        </p:spPr>
        <p:txBody>
          <a:bodyPr/>
          <a:lstStyle/>
          <a:p>
            <a:r>
              <a:rPr lang="en-US" dirty="0"/>
              <a:t>In the case in which only certain elements of </a:t>
            </a:r>
            <a:r>
              <a:rPr lang="en-US" b="1" dirty="0"/>
              <a:t>x</a:t>
            </a:r>
            <a:r>
              <a:rPr lang="en-US" dirty="0"/>
              <a:t> are desired, then we only need to use certain rows in </a:t>
            </a:r>
            <a:r>
              <a:rPr lang="en-US" b="1" dirty="0"/>
              <a:t>U</a:t>
            </a:r>
            <a:r>
              <a:rPr lang="en-US" dirty="0"/>
              <a:t> below the desired elements of </a:t>
            </a:r>
            <a:r>
              <a:rPr lang="en-US" b="1" dirty="0"/>
              <a:t>x</a:t>
            </a:r>
            <a:r>
              <a:rPr lang="en-US" dirty="0"/>
              <a:t>; define these columns as {FB}</a:t>
            </a:r>
            <a:endParaRPr lang="en-US" b="1" dirty="0"/>
          </a:p>
          <a:p>
            <a:r>
              <a:rPr lang="en-US" dirty="0"/>
              <a:t>This is known as a fast backward substitution (FB), which is used to replace the standard backward substitution</a:t>
            </a:r>
          </a:p>
        </p:txBody>
      </p:sp>
      <p:grpSp>
        <p:nvGrpSpPr>
          <p:cNvPr id="11" name="Group 10"/>
          <p:cNvGrpSpPr/>
          <p:nvPr/>
        </p:nvGrpSpPr>
        <p:grpSpPr>
          <a:xfrm>
            <a:off x="658813" y="4462463"/>
            <a:ext cx="6808787" cy="2243139"/>
            <a:chOff x="658813" y="4462462"/>
            <a:chExt cx="6808787" cy="1493838"/>
          </a:xfrm>
        </p:grpSpPr>
        <p:sp>
          <p:nvSpPr>
            <p:cNvPr id="12" name="Text Box 32"/>
            <p:cNvSpPr txBox="1">
              <a:spLocks noChangeArrowheads="1"/>
            </p:cNvSpPr>
            <p:nvPr/>
          </p:nvSpPr>
          <p:spPr bwMode="auto">
            <a:xfrm>
              <a:off x="4064000" y="4462462"/>
              <a:ext cx="850900" cy="1493837"/>
            </a:xfrm>
            <a:prstGeom prst="rect">
              <a:avLst/>
            </a:prstGeom>
            <a:solidFill>
              <a:srgbClr val="FFFFFF"/>
            </a:solidFill>
            <a:ln w="9525">
              <a:solidFill>
                <a:srgbClr val="000000"/>
              </a:solidFill>
              <a:miter lim="800000"/>
              <a:headEnd/>
              <a:tailEnd/>
            </a:ln>
          </p:spPr>
          <p:txBody>
            <a:bodyPr/>
            <a:lstStyle>
              <a:lvl1pPr eaLnBrk="0" hangingPunct="0">
                <a:defRPr sz="2800" b="1" i="1">
                  <a:solidFill>
                    <a:srgbClr val="DADADA"/>
                  </a:solidFill>
                  <a:latin typeface="Arial" charset="0"/>
                  <a:cs typeface="Arial" charset="0"/>
                </a:defRPr>
              </a:lvl1pPr>
              <a:lvl2pPr marL="742950" indent="-285750" eaLnBrk="0" hangingPunct="0">
                <a:defRPr sz="2800" b="1" i="1">
                  <a:solidFill>
                    <a:srgbClr val="DADADA"/>
                  </a:solidFill>
                  <a:latin typeface="Arial" charset="0"/>
                  <a:cs typeface="Arial" charset="0"/>
                </a:defRPr>
              </a:lvl2pPr>
              <a:lvl3pPr marL="1143000" indent="-228600" eaLnBrk="0" hangingPunct="0">
                <a:defRPr sz="2800" b="1" i="1">
                  <a:solidFill>
                    <a:srgbClr val="DADADA"/>
                  </a:solidFill>
                  <a:latin typeface="Arial" charset="0"/>
                  <a:cs typeface="Arial" charset="0"/>
                </a:defRPr>
              </a:lvl3pPr>
              <a:lvl4pPr marL="1600200" indent="-228600" eaLnBrk="0" hangingPunct="0">
                <a:defRPr sz="2800" b="1" i="1">
                  <a:solidFill>
                    <a:srgbClr val="DADADA"/>
                  </a:solidFill>
                  <a:latin typeface="Arial" charset="0"/>
                  <a:cs typeface="Arial" charset="0"/>
                </a:defRPr>
              </a:lvl4pPr>
              <a:lvl5pPr marL="2057400" indent="-228600" eaLnBrk="0" hangingPunct="0">
                <a:defRPr sz="2800" b="1" i="1">
                  <a:solidFill>
                    <a:srgbClr val="DADADA"/>
                  </a:solidFill>
                  <a:latin typeface="Arial" charset="0"/>
                  <a:cs typeface="Arial" charset="0"/>
                </a:defRPr>
              </a:lvl5pPr>
              <a:lvl6pPr marL="2514600" indent="-228600" eaLnBrk="0" fontAlgn="base" hangingPunct="0">
                <a:spcBef>
                  <a:spcPct val="0"/>
                </a:spcBef>
                <a:spcAft>
                  <a:spcPct val="0"/>
                </a:spcAft>
                <a:defRPr sz="2800" b="1" i="1">
                  <a:solidFill>
                    <a:srgbClr val="DADADA"/>
                  </a:solidFill>
                  <a:latin typeface="Arial" charset="0"/>
                  <a:cs typeface="Arial" charset="0"/>
                </a:defRPr>
              </a:lvl6pPr>
              <a:lvl7pPr marL="2971800" indent="-228600" eaLnBrk="0" fontAlgn="base" hangingPunct="0">
                <a:spcBef>
                  <a:spcPct val="0"/>
                </a:spcBef>
                <a:spcAft>
                  <a:spcPct val="0"/>
                </a:spcAft>
                <a:defRPr sz="2800" b="1" i="1">
                  <a:solidFill>
                    <a:srgbClr val="DADADA"/>
                  </a:solidFill>
                  <a:latin typeface="Arial" charset="0"/>
                  <a:cs typeface="Arial" charset="0"/>
                </a:defRPr>
              </a:lvl7pPr>
              <a:lvl8pPr marL="3429000" indent="-228600" eaLnBrk="0" fontAlgn="base" hangingPunct="0">
                <a:spcBef>
                  <a:spcPct val="0"/>
                </a:spcBef>
                <a:spcAft>
                  <a:spcPct val="0"/>
                </a:spcAft>
                <a:defRPr sz="2800" b="1" i="1">
                  <a:solidFill>
                    <a:srgbClr val="DADADA"/>
                  </a:solidFill>
                  <a:latin typeface="Arial" charset="0"/>
                  <a:cs typeface="Arial" charset="0"/>
                </a:defRPr>
              </a:lvl8pPr>
              <a:lvl9pPr marL="3886200" indent="-228600" eaLnBrk="0" fontAlgn="base" hangingPunct="0">
                <a:spcBef>
                  <a:spcPct val="0"/>
                </a:spcBef>
                <a:spcAft>
                  <a:spcPct val="0"/>
                </a:spcAft>
                <a:defRPr sz="2800" b="1" i="1">
                  <a:solidFill>
                    <a:srgbClr val="DADADA"/>
                  </a:solidFill>
                  <a:latin typeface="Arial" charset="0"/>
                  <a:cs typeface="Arial" charset="0"/>
                </a:defRPr>
              </a:lvl9pPr>
            </a:lstStyle>
            <a:p>
              <a:pPr algn="ctr">
                <a:lnSpc>
                  <a:spcPct val="75000"/>
                </a:lnSpc>
              </a:pPr>
              <a:r>
                <a:rPr lang="en-US" altLang="ko-KR" sz="2400" dirty="0">
                  <a:solidFill>
                    <a:schemeClr val="tx1"/>
                  </a:solidFill>
                  <a:latin typeface="Times New Roman" pitchFamily="18" charset="0"/>
                  <a:ea typeface="Batang" pitchFamily="18" charset="-127"/>
                </a:rPr>
                <a:t>x</a:t>
              </a:r>
              <a:r>
                <a:rPr lang="en-US" altLang="ko-KR" sz="2400" i="0" baseline="-25000" dirty="0" smtClean="0">
                  <a:solidFill>
                    <a:schemeClr val="tx1"/>
                  </a:solidFill>
                  <a:latin typeface="Times New Roman" pitchFamily="18" charset="0"/>
                  <a:ea typeface="Batang" pitchFamily="18" charset="-127"/>
                </a:rPr>
                <a:t>1</a:t>
              </a:r>
              <a:endParaRPr lang="en-US" altLang="ko-KR" sz="2400" i="0" baseline="-25000" dirty="0">
                <a:solidFill>
                  <a:schemeClr val="tx1"/>
                </a:solidFill>
                <a:latin typeface="Times New Roman" pitchFamily="18" charset="0"/>
                <a:ea typeface="Batang" pitchFamily="18" charset="-127"/>
              </a:endParaRPr>
            </a:p>
            <a:p>
              <a:pPr algn="ctr"/>
              <a:r>
                <a:rPr lang="en-US" altLang="ko-KR" sz="2400" dirty="0" smtClean="0">
                  <a:solidFill>
                    <a:schemeClr val="tx1"/>
                  </a:solidFill>
                  <a:latin typeface="Times New Roman" pitchFamily="18" charset="0"/>
                  <a:ea typeface="Batang" pitchFamily="18" charset="-127"/>
                </a:rPr>
                <a:t>x</a:t>
              </a:r>
              <a:r>
                <a:rPr lang="en-US" altLang="ko-KR" sz="2400" i="0" baseline="-25000" dirty="0" smtClean="0">
                  <a:solidFill>
                    <a:schemeClr val="tx1"/>
                  </a:solidFill>
                  <a:latin typeface="Times New Roman" pitchFamily="18" charset="0"/>
                  <a:ea typeface="Batang" pitchFamily="18" charset="-127"/>
                </a:rPr>
                <a:t>2</a:t>
              </a:r>
              <a:endParaRPr lang="en-US" altLang="ko-KR" sz="2400" i="0" baseline="-25000" dirty="0">
                <a:solidFill>
                  <a:schemeClr val="tx1"/>
                </a:solidFill>
                <a:latin typeface="Times New Roman" pitchFamily="18" charset="0"/>
                <a:ea typeface="Batang" pitchFamily="18" charset="-127"/>
              </a:endParaRPr>
            </a:p>
            <a:p>
              <a:pPr algn="ctr">
                <a:lnSpc>
                  <a:spcPct val="80000"/>
                </a:lnSpc>
              </a:pPr>
              <a:r>
                <a:rPr lang="en-US" altLang="ko-KR" sz="2400" i="0" baseline="-25000" dirty="0">
                  <a:solidFill>
                    <a:schemeClr val="tx1"/>
                  </a:solidFill>
                  <a:latin typeface="Times New Roman" pitchFamily="18" charset="0"/>
                  <a:ea typeface="Batang" pitchFamily="18" charset="-127"/>
                </a:rPr>
                <a:t>.</a:t>
              </a:r>
            </a:p>
            <a:p>
              <a:pPr algn="ctr">
                <a:lnSpc>
                  <a:spcPct val="80000"/>
                </a:lnSpc>
              </a:pPr>
              <a:r>
                <a:rPr lang="en-US" altLang="ko-KR" sz="2400" i="0" baseline="-25000" dirty="0">
                  <a:solidFill>
                    <a:schemeClr val="tx1"/>
                  </a:solidFill>
                  <a:latin typeface="Times New Roman" pitchFamily="18" charset="0"/>
                  <a:ea typeface="Batang" pitchFamily="18" charset="-127"/>
                </a:rPr>
                <a:t>.</a:t>
              </a:r>
            </a:p>
            <a:p>
              <a:pPr algn="ctr">
                <a:lnSpc>
                  <a:spcPct val="80000"/>
                </a:lnSpc>
              </a:pPr>
              <a:r>
                <a:rPr lang="en-US" altLang="ko-KR" sz="2400" i="0" baseline="-25000" dirty="0">
                  <a:solidFill>
                    <a:schemeClr val="tx1"/>
                  </a:solidFill>
                  <a:latin typeface="Times New Roman" pitchFamily="18" charset="0"/>
                  <a:ea typeface="Batang" pitchFamily="18" charset="-127"/>
                </a:rPr>
                <a:t>.</a:t>
              </a:r>
            </a:p>
            <a:p>
              <a:pPr algn="ctr"/>
              <a:r>
                <a:rPr lang="en-US" altLang="ko-KR" sz="2400" dirty="0" err="1" smtClean="0">
                  <a:solidFill>
                    <a:schemeClr val="tx1"/>
                  </a:solidFill>
                  <a:latin typeface="Times New Roman" pitchFamily="18" charset="0"/>
                  <a:ea typeface="Batang" pitchFamily="18" charset="-127"/>
                </a:rPr>
                <a:t>x</a:t>
              </a:r>
              <a:r>
                <a:rPr lang="en-US" altLang="ko-KR" sz="2400" i="0" baseline="-25000" dirty="0" err="1" smtClean="0">
                  <a:solidFill>
                    <a:schemeClr val="tx1"/>
                  </a:solidFill>
                  <a:latin typeface="Times New Roman" pitchFamily="18" charset="0"/>
                  <a:ea typeface="Batang" pitchFamily="18" charset="-127"/>
                </a:rPr>
                <a:t>n</a:t>
              </a:r>
              <a:endParaRPr lang="en-US" sz="2400" dirty="0">
                <a:solidFill>
                  <a:schemeClr val="tx1"/>
                </a:solidFill>
              </a:endParaRPr>
            </a:p>
            <a:p>
              <a:pPr algn="ctr">
                <a:lnSpc>
                  <a:spcPct val="32000"/>
                </a:lnSpc>
              </a:pPr>
              <a:endParaRPr lang="en-US" altLang="ko-KR" sz="1600" i="0" dirty="0">
                <a:solidFill>
                  <a:schemeClr val="tx1"/>
                </a:solidFill>
                <a:latin typeface="Times New Roman" pitchFamily="18" charset="0"/>
                <a:ea typeface="Batang" pitchFamily="18" charset="-127"/>
              </a:endParaRPr>
            </a:p>
          </p:txBody>
        </p:sp>
        <p:sp>
          <p:nvSpPr>
            <p:cNvPr id="13" name="Text Box 33"/>
            <p:cNvSpPr txBox="1">
              <a:spLocks noChangeArrowheads="1"/>
            </p:cNvSpPr>
            <p:nvPr/>
          </p:nvSpPr>
          <p:spPr bwMode="auto">
            <a:xfrm>
              <a:off x="5765800" y="4462463"/>
              <a:ext cx="850900" cy="1493837"/>
            </a:xfrm>
            <a:prstGeom prst="rect">
              <a:avLst/>
            </a:prstGeom>
            <a:solidFill>
              <a:srgbClr val="FFFFFF"/>
            </a:solidFill>
            <a:ln w="9525">
              <a:solidFill>
                <a:srgbClr val="000000"/>
              </a:solidFill>
              <a:miter lim="800000"/>
              <a:headEnd/>
              <a:tailEnd/>
            </a:ln>
          </p:spPr>
          <p:txBody>
            <a:bodyPr/>
            <a:lstStyle>
              <a:lvl1pPr eaLnBrk="0" hangingPunct="0">
                <a:defRPr sz="2800" b="1" i="1">
                  <a:solidFill>
                    <a:srgbClr val="DADADA"/>
                  </a:solidFill>
                  <a:latin typeface="Arial" charset="0"/>
                  <a:cs typeface="Arial" charset="0"/>
                </a:defRPr>
              </a:lvl1pPr>
              <a:lvl2pPr marL="742950" indent="-285750" eaLnBrk="0" hangingPunct="0">
                <a:defRPr sz="2800" b="1" i="1">
                  <a:solidFill>
                    <a:srgbClr val="DADADA"/>
                  </a:solidFill>
                  <a:latin typeface="Arial" charset="0"/>
                  <a:cs typeface="Arial" charset="0"/>
                </a:defRPr>
              </a:lvl2pPr>
              <a:lvl3pPr marL="1143000" indent="-228600" eaLnBrk="0" hangingPunct="0">
                <a:defRPr sz="2800" b="1" i="1">
                  <a:solidFill>
                    <a:srgbClr val="DADADA"/>
                  </a:solidFill>
                  <a:latin typeface="Arial" charset="0"/>
                  <a:cs typeface="Arial" charset="0"/>
                </a:defRPr>
              </a:lvl3pPr>
              <a:lvl4pPr marL="1600200" indent="-228600" eaLnBrk="0" hangingPunct="0">
                <a:defRPr sz="2800" b="1" i="1">
                  <a:solidFill>
                    <a:srgbClr val="DADADA"/>
                  </a:solidFill>
                  <a:latin typeface="Arial" charset="0"/>
                  <a:cs typeface="Arial" charset="0"/>
                </a:defRPr>
              </a:lvl4pPr>
              <a:lvl5pPr marL="2057400" indent="-228600" eaLnBrk="0" hangingPunct="0">
                <a:defRPr sz="2800" b="1" i="1">
                  <a:solidFill>
                    <a:srgbClr val="DADADA"/>
                  </a:solidFill>
                  <a:latin typeface="Arial" charset="0"/>
                  <a:cs typeface="Arial" charset="0"/>
                </a:defRPr>
              </a:lvl5pPr>
              <a:lvl6pPr marL="2514600" indent="-228600" eaLnBrk="0" fontAlgn="base" hangingPunct="0">
                <a:spcBef>
                  <a:spcPct val="0"/>
                </a:spcBef>
                <a:spcAft>
                  <a:spcPct val="0"/>
                </a:spcAft>
                <a:defRPr sz="2800" b="1" i="1">
                  <a:solidFill>
                    <a:srgbClr val="DADADA"/>
                  </a:solidFill>
                  <a:latin typeface="Arial" charset="0"/>
                  <a:cs typeface="Arial" charset="0"/>
                </a:defRPr>
              </a:lvl6pPr>
              <a:lvl7pPr marL="2971800" indent="-228600" eaLnBrk="0" fontAlgn="base" hangingPunct="0">
                <a:spcBef>
                  <a:spcPct val="0"/>
                </a:spcBef>
                <a:spcAft>
                  <a:spcPct val="0"/>
                </a:spcAft>
                <a:defRPr sz="2800" b="1" i="1">
                  <a:solidFill>
                    <a:srgbClr val="DADADA"/>
                  </a:solidFill>
                  <a:latin typeface="Arial" charset="0"/>
                  <a:cs typeface="Arial" charset="0"/>
                </a:defRPr>
              </a:lvl7pPr>
              <a:lvl8pPr marL="3429000" indent="-228600" eaLnBrk="0" fontAlgn="base" hangingPunct="0">
                <a:spcBef>
                  <a:spcPct val="0"/>
                </a:spcBef>
                <a:spcAft>
                  <a:spcPct val="0"/>
                </a:spcAft>
                <a:defRPr sz="2800" b="1" i="1">
                  <a:solidFill>
                    <a:srgbClr val="DADADA"/>
                  </a:solidFill>
                  <a:latin typeface="Arial" charset="0"/>
                  <a:cs typeface="Arial" charset="0"/>
                </a:defRPr>
              </a:lvl8pPr>
              <a:lvl9pPr marL="3886200" indent="-228600" eaLnBrk="0" fontAlgn="base" hangingPunct="0">
                <a:spcBef>
                  <a:spcPct val="0"/>
                </a:spcBef>
                <a:spcAft>
                  <a:spcPct val="0"/>
                </a:spcAft>
                <a:defRPr sz="2800" b="1" i="1">
                  <a:solidFill>
                    <a:srgbClr val="DADADA"/>
                  </a:solidFill>
                  <a:latin typeface="Arial" charset="0"/>
                  <a:cs typeface="Arial" charset="0"/>
                </a:defRPr>
              </a:lvl9pPr>
            </a:lstStyle>
            <a:p>
              <a:pPr algn="ctr">
                <a:lnSpc>
                  <a:spcPct val="75000"/>
                </a:lnSpc>
              </a:pPr>
              <a:r>
                <a:rPr lang="en-US" altLang="ko-KR" sz="2400" dirty="0">
                  <a:solidFill>
                    <a:schemeClr val="tx1"/>
                  </a:solidFill>
                  <a:latin typeface="Times New Roman" pitchFamily="18" charset="0"/>
                  <a:ea typeface="Batang" pitchFamily="18" charset="-127"/>
                </a:rPr>
                <a:t>y</a:t>
              </a:r>
              <a:r>
                <a:rPr lang="en-US" altLang="ko-KR" sz="2400" i="0" baseline="-25000" dirty="0">
                  <a:solidFill>
                    <a:schemeClr val="tx1"/>
                  </a:solidFill>
                  <a:latin typeface="Times New Roman" pitchFamily="18" charset="0"/>
                  <a:ea typeface="Batang" pitchFamily="18" charset="-127"/>
                </a:rPr>
                <a:t>1</a:t>
              </a:r>
            </a:p>
            <a:p>
              <a:pPr algn="ctr"/>
              <a:r>
                <a:rPr lang="en-US" altLang="ko-KR" sz="2400" dirty="0">
                  <a:solidFill>
                    <a:schemeClr val="tx1"/>
                  </a:solidFill>
                  <a:latin typeface="Times New Roman" pitchFamily="18" charset="0"/>
                  <a:ea typeface="Batang" pitchFamily="18" charset="-127"/>
                </a:rPr>
                <a:t>y</a:t>
              </a:r>
              <a:r>
                <a:rPr lang="en-US" altLang="ko-KR" sz="2400" i="0" baseline="-25000" dirty="0">
                  <a:solidFill>
                    <a:schemeClr val="tx1"/>
                  </a:solidFill>
                  <a:latin typeface="Times New Roman" pitchFamily="18" charset="0"/>
                  <a:ea typeface="Batang" pitchFamily="18" charset="-127"/>
                </a:rPr>
                <a:t>2</a:t>
              </a:r>
            </a:p>
            <a:p>
              <a:pPr algn="ctr">
                <a:lnSpc>
                  <a:spcPct val="80000"/>
                </a:lnSpc>
              </a:pPr>
              <a:r>
                <a:rPr lang="en-US" altLang="ko-KR" sz="2400" i="0" baseline="-25000" dirty="0">
                  <a:solidFill>
                    <a:schemeClr val="tx1"/>
                  </a:solidFill>
                  <a:latin typeface="Times New Roman" pitchFamily="18" charset="0"/>
                  <a:ea typeface="Batang" pitchFamily="18" charset="-127"/>
                </a:rPr>
                <a:t>.</a:t>
              </a:r>
            </a:p>
            <a:p>
              <a:pPr algn="ctr">
                <a:lnSpc>
                  <a:spcPct val="80000"/>
                </a:lnSpc>
              </a:pPr>
              <a:r>
                <a:rPr lang="en-US" altLang="ko-KR" sz="2400" i="0" baseline="-25000" dirty="0">
                  <a:solidFill>
                    <a:schemeClr val="tx1"/>
                  </a:solidFill>
                  <a:latin typeface="Times New Roman" pitchFamily="18" charset="0"/>
                  <a:ea typeface="Batang" pitchFamily="18" charset="-127"/>
                </a:rPr>
                <a:t>.</a:t>
              </a:r>
            </a:p>
            <a:p>
              <a:pPr algn="ctr">
                <a:lnSpc>
                  <a:spcPct val="80000"/>
                </a:lnSpc>
              </a:pPr>
              <a:r>
                <a:rPr lang="en-US" altLang="ko-KR" sz="2400" i="0" baseline="-25000" dirty="0">
                  <a:solidFill>
                    <a:schemeClr val="tx1"/>
                  </a:solidFill>
                  <a:latin typeface="Times New Roman" pitchFamily="18" charset="0"/>
                  <a:ea typeface="Batang" pitchFamily="18" charset="-127"/>
                </a:rPr>
                <a:t>.</a:t>
              </a:r>
            </a:p>
            <a:p>
              <a:pPr algn="ctr"/>
              <a:r>
                <a:rPr lang="en-US" altLang="ko-KR" sz="2400" dirty="0" err="1">
                  <a:solidFill>
                    <a:schemeClr val="tx1"/>
                  </a:solidFill>
                  <a:latin typeface="Times New Roman" pitchFamily="18" charset="0"/>
                  <a:ea typeface="Batang" pitchFamily="18" charset="-127"/>
                </a:rPr>
                <a:t>y</a:t>
              </a:r>
              <a:r>
                <a:rPr lang="en-US" altLang="ko-KR" sz="2400" i="0" baseline="-25000" dirty="0" err="1">
                  <a:solidFill>
                    <a:schemeClr val="tx1"/>
                  </a:solidFill>
                  <a:latin typeface="Times New Roman" pitchFamily="18" charset="0"/>
                  <a:ea typeface="Batang" pitchFamily="18" charset="-127"/>
                </a:rPr>
                <a:t>n</a:t>
              </a:r>
              <a:endParaRPr lang="en-US" sz="2400" dirty="0">
                <a:solidFill>
                  <a:schemeClr val="tx1"/>
                </a:solidFill>
              </a:endParaRPr>
            </a:p>
          </p:txBody>
        </p:sp>
        <p:sp>
          <p:nvSpPr>
            <p:cNvPr id="14" name="Line 34"/>
            <p:cNvSpPr>
              <a:spLocks noChangeShapeType="1"/>
            </p:cNvSpPr>
            <p:nvPr/>
          </p:nvSpPr>
          <p:spPr bwMode="auto">
            <a:xfrm flipV="1">
              <a:off x="7467600" y="4462463"/>
              <a:ext cx="0" cy="1493837"/>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5" name="Line 35"/>
            <p:cNvSpPr>
              <a:spLocks noChangeShapeType="1"/>
            </p:cNvSpPr>
            <p:nvPr/>
          </p:nvSpPr>
          <p:spPr bwMode="auto">
            <a:xfrm>
              <a:off x="658813" y="4462463"/>
              <a:ext cx="265747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36"/>
            <p:cNvSpPr>
              <a:spLocks noChangeShapeType="1"/>
            </p:cNvSpPr>
            <p:nvPr/>
          </p:nvSpPr>
          <p:spPr bwMode="auto">
            <a:xfrm>
              <a:off x="3303588" y="4462463"/>
              <a:ext cx="0" cy="14366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37"/>
            <p:cNvSpPr>
              <a:spLocks noChangeShapeType="1"/>
            </p:cNvSpPr>
            <p:nvPr/>
          </p:nvSpPr>
          <p:spPr bwMode="auto">
            <a:xfrm>
              <a:off x="658813" y="4462463"/>
              <a:ext cx="2644775" cy="14366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38"/>
            <p:cNvSpPr>
              <a:spLocks noChangeShapeType="1"/>
            </p:cNvSpPr>
            <p:nvPr/>
          </p:nvSpPr>
          <p:spPr bwMode="auto">
            <a:xfrm>
              <a:off x="969963" y="4621213"/>
              <a:ext cx="231457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39"/>
            <p:cNvSpPr>
              <a:spLocks noChangeShapeType="1"/>
            </p:cNvSpPr>
            <p:nvPr/>
          </p:nvSpPr>
          <p:spPr bwMode="auto">
            <a:xfrm>
              <a:off x="1233488" y="4781550"/>
              <a:ext cx="20701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40"/>
            <p:cNvSpPr>
              <a:spLocks noChangeShapeType="1"/>
            </p:cNvSpPr>
            <p:nvPr/>
          </p:nvSpPr>
          <p:spPr bwMode="auto">
            <a:xfrm>
              <a:off x="2403475" y="5418138"/>
              <a:ext cx="91281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41"/>
            <p:cNvSpPr>
              <a:spLocks noChangeShapeType="1"/>
            </p:cNvSpPr>
            <p:nvPr/>
          </p:nvSpPr>
          <p:spPr bwMode="auto">
            <a:xfrm>
              <a:off x="2711450" y="5580063"/>
              <a:ext cx="60483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42"/>
            <p:cNvSpPr>
              <a:spLocks noChangeShapeType="1"/>
            </p:cNvSpPr>
            <p:nvPr/>
          </p:nvSpPr>
          <p:spPr bwMode="auto">
            <a:xfrm>
              <a:off x="2982913" y="5721350"/>
              <a:ext cx="3111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Rectangle 43"/>
            <p:cNvSpPr>
              <a:spLocks noChangeArrowheads="1"/>
            </p:cNvSpPr>
            <p:nvPr/>
          </p:nvSpPr>
          <p:spPr bwMode="auto">
            <a:xfrm>
              <a:off x="4064000" y="4462463"/>
              <a:ext cx="850900" cy="14938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24" name="Rectangle 44"/>
            <p:cNvSpPr>
              <a:spLocks noChangeArrowheads="1"/>
            </p:cNvSpPr>
            <p:nvPr/>
          </p:nvSpPr>
          <p:spPr bwMode="auto">
            <a:xfrm>
              <a:off x="5765800" y="4462463"/>
              <a:ext cx="850900" cy="14938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grpSp>
      <p:sp>
        <p:nvSpPr>
          <p:cNvPr id="26" name="Slide Number Placeholder 3">
            <a:extLst>
              <a:ext uri="{FF2B5EF4-FFF2-40B4-BE49-F238E27FC236}">
                <a16:creationId xmlns:a16="http://schemas.microsoft.com/office/drawing/2014/main" xmlns="" id="{B72521C5-01C1-4D92-8074-1D1D17EC35A4}"/>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6</a:t>
            </a:fld>
            <a:endParaRPr lang="en-US" dirty="0">
              <a:solidFill>
                <a:srgbClr val="1E0000"/>
              </a:solidFill>
            </a:endParaRPr>
          </a:p>
        </p:txBody>
      </p:sp>
      <p:sp>
        <p:nvSpPr>
          <p:cNvPr id="27" name="TextBox 26"/>
          <p:cNvSpPr txBox="1"/>
          <p:nvPr/>
        </p:nvSpPr>
        <p:spPr bwMode="auto">
          <a:xfrm>
            <a:off x="5138575" y="5232677"/>
            <a:ext cx="386644" cy="523220"/>
          </a:xfrm>
          <a:prstGeom prst="rect">
            <a:avLst/>
          </a:prstGeom>
          <a:noFill/>
          <a:ln>
            <a:noFill/>
          </a:ln>
        </p:spPr>
        <p:txBody>
          <a:bodyPr wrap="none" rtlCol="0">
            <a:spAutoFit/>
          </a:bodyPr>
          <a:lstStyle/>
          <a:p>
            <a:pPr eaLnBrk="1" hangingPunct="1">
              <a:spcBef>
                <a:spcPts val="0"/>
              </a:spcBef>
            </a:pPr>
            <a:r>
              <a:rPr lang="en-US" dirty="0" smtClean="0">
                <a:solidFill>
                  <a:srgbClr val="1E0000"/>
                </a:solidFill>
              </a:rPr>
              <a:t>=</a:t>
            </a:r>
            <a:endParaRPr lang="en-US" dirty="0">
              <a:solidFill>
                <a:srgbClr val="1E0000"/>
              </a:solidFill>
            </a:endParaRPr>
          </a:p>
        </p:txBody>
      </p:sp>
      <p:sp>
        <p:nvSpPr>
          <p:cNvPr id="28" name="TextBox 27"/>
          <p:cNvSpPr txBox="1"/>
          <p:nvPr/>
        </p:nvSpPr>
        <p:spPr bwMode="auto">
          <a:xfrm>
            <a:off x="3581400" y="5142914"/>
            <a:ext cx="364202" cy="523220"/>
          </a:xfrm>
          <a:prstGeom prst="rect">
            <a:avLst/>
          </a:prstGeom>
          <a:noFill/>
          <a:ln>
            <a:noFill/>
          </a:ln>
        </p:spPr>
        <p:txBody>
          <a:bodyPr wrap="none" rtlCol="0">
            <a:spAutoFit/>
          </a:bodyPr>
          <a:lstStyle/>
          <a:p>
            <a:pPr eaLnBrk="1" hangingPunct="1">
              <a:spcBef>
                <a:spcPts val="0"/>
              </a:spcBef>
            </a:pPr>
            <a:r>
              <a:rPr lang="en-US" dirty="0" smtClean="0">
                <a:solidFill>
                  <a:srgbClr val="1E0000"/>
                </a:solidFill>
              </a:rPr>
              <a:t>x</a:t>
            </a:r>
            <a:endParaRPr lang="en-US" dirty="0">
              <a:solidFill>
                <a:srgbClr val="1E0000"/>
              </a:solidFill>
            </a:endParaRPr>
          </a:p>
        </p:txBody>
      </p:sp>
    </p:spTree>
    <p:extLst>
      <p:ext uri="{BB962C8B-B14F-4D97-AF65-F5344CB8AC3E}">
        <p14:creationId xmlns:p14="http://schemas.microsoft.com/office/powerpoint/2010/main" val="1322340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Factorization Paths</a:t>
            </a:r>
          </a:p>
        </p:txBody>
      </p:sp>
      <p:sp>
        <p:nvSpPr>
          <p:cNvPr id="3" name="Content Placeholder 2"/>
          <p:cNvSpPr>
            <a:spLocks noGrp="1"/>
          </p:cNvSpPr>
          <p:nvPr>
            <p:ph idx="1"/>
          </p:nvPr>
        </p:nvSpPr>
        <p:spPr/>
        <p:txBody>
          <a:bodyPr/>
          <a:lstStyle/>
          <a:p>
            <a:r>
              <a:rPr lang="en-US" dirty="0"/>
              <a:t>We observe that </a:t>
            </a:r>
          </a:p>
          <a:p>
            <a:pPr lvl="1"/>
            <a:r>
              <a:rPr lang="en-US" dirty="0"/>
              <a:t>{FF} depends on the </a:t>
            </a:r>
            <a:r>
              <a:rPr lang="en-US" dirty="0" err="1"/>
              <a:t>sparsity</a:t>
            </a:r>
            <a:r>
              <a:rPr lang="en-US" dirty="0"/>
              <a:t> structures of </a:t>
            </a:r>
            <a:r>
              <a:rPr lang="en-US" b="1" dirty="0"/>
              <a:t>L</a:t>
            </a:r>
            <a:r>
              <a:rPr lang="en-US" dirty="0"/>
              <a:t> and </a:t>
            </a:r>
            <a:r>
              <a:rPr lang="en-US" b="1" dirty="0"/>
              <a:t>b</a:t>
            </a:r>
          </a:p>
          <a:p>
            <a:pPr lvl="1"/>
            <a:r>
              <a:rPr lang="en-US" dirty="0"/>
              <a:t>{FB} depends on the </a:t>
            </a:r>
            <a:r>
              <a:rPr lang="en-US" dirty="0" err="1"/>
              <a:t>sparsity</a:t>
            </a:r>
            <a:r>
              <a:rPr lang="en-US" dirty="0"/>
              <a:t> structures of </a:t>
            </a:r>
            <a:r>
              <a:rPr lang="en-US" b="1" dirty="0"/>
              <a:t>U </a:t>
            </a:r>
            <a:r>
              <a:rPr lang="en-US" dirty="0"/>
              <a:t>and </a:t>
            </a:r>
            <a:r>
              <a:rPr lang="en-US" b="1" dirty="0"/>
              <a:t>x</a:t>
            </a:r>
          </a:p>
          <a:p>
            <a:r>
              <a:rPr lang="en-US" dirty="0"/>
              <a:t>The idea of the factorization path provides a systematic way to construct these sets</a:t>
            </a:r>
          </a:p>
          <a:p>
            <a:r>
              <a:rPr lang="en-US" dirty="0"/>
              <a:t>A factorization path is an ordered set of nodes associated with the structure of the matrix</a:t>
            </a:r>
          </a:p>
          <a:p>
            <a:r>
              <a:rPr lang="en-US" dirty="0"/>
              <a:t>For FF the factorization path provides an ordered list of the columns of </a:t>
            </a:r>
            <a:r>
              <a:rPr lang="en-US" b="1" dirty="0"/>
              <a:t>L</a:t>
            </a:r>
          </a:p>
          <a:p>
            <a:r>
              <a:rPr lang="en-US" dirty="0"/>
              <a:t>For FB the factorization path provides an ordered list of the rows of </a:t>
            </a:r>
            <a:r>
              <a:rPr lang="en-US" b="1" dirty="0"/>
              <a:t>U</a:t>
            </a:r>
          </a:p>
          <a:p>
            <a:endParaRPr lang="en-US" b="1" dirty="0"/>
          </a:p>
        </p:txBody>
      </p:sp>
      <p:sp>
        <p:nvSpPr>
          <p:cNvPr id="5" name="Slide Number Placeholder 3">
            <a:extLst>
              <a:ext uri="{FF2B5EF4-FFF2-40B4-BE49-F238E27FC236}">
                <a16:creationId xmlns:a16="http://schemas.microsoft.com/office/drawing/2014/main" xmlns="" id="{4CC80EC8-02B7-4792-B121-9C821082FE5E}"/>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7</a:t>
            </a:fld>
            <a:endParaRPr lang="en-US" dirty="0">
              <a:solidFill>
                <a:srgbClr val="1E0000"/>
              </a:solidFill>
            </a:endParaRPr>
          </a:p>
        </p:txBody>
      </p:sp>
    </p:spTree>
    <p:extLst>
      <p:ext uri="{BB962C8B-B14F-4D97-AF65-F5344CB8AC3E}">
        <p14:creationId xmlns:p14="http://schemas.microsoft.com/office/powerpoint/2010/main" val="2237088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12"/>
          <p:cNvSpPr>
            <a:spLocks noGrp="1" noChangeArrowheads="1"/>
          </p:cNvSpPr>
          <p:nvPr>
            <p:ph type="title"/>
          </p:nvPr>
        </p:nvSpPr>
        <p:spPr/>
        <p:txBody>
          <a:bodyPr/>
          <a:lstStyle/>
          <a:p>
            <a:r>
              <a:rPr lang="en-US" dirty="0"/>
              <a:t>Factorization Path</a:t>
            </a:r>
          </a:p>
        </p:txBody>
      </p:sp>
      <p:sp>
        <p:nvSpPr>
          <p:cNvPr id="13314" name="Rectangle 3"/>
          <p:cNvSpPr>
            <a:spLocks noGrp="1" noChangeArrowheads="1"/>
          </p:cNvSpPr>
          <p:nvPr>
            <p:ph idx="1"/>
          </p:nvPr>
        </p:nvSpPr>
        <p:spPr>
          <a:xfrm>
            <a:off x="365761" y="1280160"/>
            <a:ext cx="8168640" cy="4434840"/>
          </a:xfrm>
        </p:spPr>
        <p:txBody>
          <a:bodyPr/>
          <a:lstStyle/>
          <a:p>
            <a:pPr marL="457200" indent="-457200"/>
            <a:r>
              <a:rPr lang="en-US" dirty="0"/>
              <a:t>The factorization path (</a:t>
            </a:r>
            <a:r>
              <a:rPr lang="en-US" dirty="0" err="1"/>
              <a:t>f.p</a:t>
            </a:r>
            <a:r>
              <a:rPr lang="en-US" dirty="0"/>
              <a:t>.) is traversed in the forward direction for FF and in the reverse direction for FB</a:t>
            </a:r>
          </a:p>
          <a:p>
            <a:pPr marL="857250" lvl="1" indent="-457200"/>
            <a:r>
              <a:rPr lang="en-US" dirty="0"/>
              <a:t>Factorization paths should be built using doubly linked lists       </a:t>
            </a:r>
          </a:p>
          <a:p>
            <a:pPr marL="457200" indent="-457200"/>
            <a:r>
              <a:rPr lang="en-US" dirty="0"/>
              <a:t>A singleton vector is a vector </a:t>
            </a:r>
            <a:r>
              <a:rPr lang="en-US" dirty="0" smtClean="0"/>
              <a:t>with </a:t>
            </a:r>
            <a:r>
              <a:rPr lang="en-US" dirty="0"/>
              <a:t>just one nonzero element.  If this value is equal to one then it is a unit vector as well</a:t>
            </a:r>
            <a:r>
              <a:rPr lang="en-US" sz="100" dirty="0"/>
              <a:t>.</a:t>
            </a:r>
            <a:r>
              <a:rPr lang="en-US" dirty="0"/>
              <a:t>.</a:t>
            </a:r>
          </a:p>
        </p:txBody>
      </p:sp>
      <p:sp>
        <p:nvSpPr>
          <p:cNvPr id="4" name="Slide Number Placeholder 3">
            <a:extLst>
              <a:ext uri="{FF2B5EF4-FFF2-40B4-BE49-F238E27FC236}">
                <a16:creationId xmlns:a16="http://schemas.microsoft.com/office/drawing/2014/main" xmlns="" id="{C65B707E-484E-40E5-BC69-AC0D82822A2F}"/>
              </a:ext>
            </a:extLst>
          </p:cNvPr>
          <p:cNvSpPr txBox="1">
            <a:spLocks/>
          </p:cNvSpPr>
          <p:nvPr/>
        </p:nvSpPr>
        <p:spPr bwMode="auto">
          <a:xfrm>
            <a:off x="7086599" y="6327647"/>
            <a:ext cx="190195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rgbClr val="1E0000"/>
                </a:solidFill>
              </a:rPr>
              <a:pPr>
                <a:defRPr/>
              </a:pPr>
              <a:t>8</a:t>
            </a:fld>
            <a:endParaRPr lang="en-US" dirty="0">
              <a:solidFill>
                <a:srgbClr val="1E0000"/>
              </a:solidFill>
            </a:endParaRPr>
          </a:p>
        </p:txBody>
      </p:sp>
    </p:spTree>
    <p:extLst>
      <p:ext uri="{BB962C8B-B14F-4D97-AF65-F5344CB8AC3E}">
        <p14:creationId xmlns:p14="http://schemas.microsoft.com/office/powerpoint/2010/main" val="2777338859"/>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bwMode="auto">
        <a:solidFill>
          <a:schemeClr val="accent3">
            <a:lumMod val="95000"/>
          </a:schemeClr>
        </a:solidFill>
        <a:ln>
          <a:noFill/>
        </a:ln>
      </a:spPr>
      <a:bodyPr wrap="none">
        <a:spAutoFit/>
      </a:bodyPr>
      <a:lstStyle>
        <a:defPPr eaLnBrk="1" hangingPunct="1">
          <a:spcBef>
            <a:spcPts val="0"/>
          </a:spcBef>
          <a:defRPr dirty="0">
            <a:solidFill>
              <a:srgbClr val="1E0000"/>
            </a:solidFill>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5958</TotalTime>
  <Words>2218</Words>
  <Application>Microsoft Office PowerPoint</Application>
  <PresentationFormat>On-screen Show (4:3)</PresentationFormat>
  <Paragraphs>280</Paragraphs>
  <Slides>42</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5" baseType="lpstr">
      <vt:lpstr>Capsules</vt:lpstr>
      <vt:lpstr>Bitmap Image</vt:lpstr>
      <vt:lpstr>Equation</vt:lpstr>
      <vt:lpstr>ECEN 615 Methods of Electric Power  Systems Analysis</vt:lpstr>
      <vt:lpstr>Announcements</vt:lpstr>
      <vt:lpstr>Sparse Vector Methods</vt:lpstr>
      <vt:lpstr>Sparse Vector Methods</vt:lpstr>
      <vt:lpstr>Sparse Vector Methods Introduced</vt:lpstr>
      <vt:lpstr>Fast Forward Substitution</vt:lpstr>
      <vt:lpstr>Fast Backward Substitution</vt:lpstr>
      <vt:lpstr>Factorization Paths</vt:lpstr>
      <vt:lpstr>Factorization Path</vt:lpstr>
      <vt:lpstr>Factorization Path, cont.</vt:lpstr>
      <vt:lpstr>Path Table and Path Graph</vt:lpstr>
      <vt:lpstr>20 Bus Example</vt:lpstr>
      <vt:lpstr>20 Bus Example</vt:lpstr>
      <vt:lpstr>20 Bus Example</vt:lpstr>
      <vt:lpstr>20 Bus Example</vt:lpstr>
      <vt:lpstr>20 Bus Example</vt:lpstr>
      <vt:lpstr>Remarks</vt:lpstr>
      <vt:lpstr>Nine Bus Example</vt:lpstr>
      <vt:lpstr>Nine Bus Example</vt:lpstr>
      <vt:lpstr>Nine Bus Example</vt:lpstr>
      <vt:lpstr>Nine Bus Example</vt:lpstr>
      <vt:lpstr>Example Application</vt:lpstr>
      <vt:lpstr>Ordering for Shorter Paths</vt:lpstr>
      <vt:lpstr>Computation with Complex and Blocked Matrices</vt:lpstr>
      <vt:lpstr>2 by 2 Block Matrix Computation</vt:lpstr>
      <vt:lpstr>2 by 2 Block Matrix Example</vt:lpstr>
      <vt:lpstr>2 by 2 Block Matrix Example</vt:lpstr>
      <vt:lpstr>2 by 2 Block Matrix Example</vt:lpstr>
      <vt:lpstr>Sparse Matrix and Vector Method Summary</vt:lpstr>
      <vt:lpstr>Contingency Analysis</vt:lpstr>
      <vt:lpstr>Contingency Analysis</vt:lpstr>
      <vt:lpstr>Contingency Analysis in PowerWorld  </vt:lpstr>
      <vt:lpstr>Power System Control and Sensitivities</vt:lpstr>
      <vt:lpstr>Indirect Transmission Line Control</vt:lpstr>
      <vt:lpstr>Power Flow Simulation - Before</vt:lpstr>
      <vt:lpstr>Power Flow Simulation - After</vt:lpstr>
      <vt:lpstr>Analytic Calculation of Sensitivities</vt:lpstr>
      <vt:lpstr>Analytic Sensitivities</vt:lpstr>
      <vt:lpstr>Three Bus Sensitivity Example</vt:lpstr>
      <vt:lpstr>More General Sensitivity Analysis: Notation</vt:lpstr>
      <vt:lpstr>Notation, cont.</vt:lpstr>
      <vt:lpstr>Notation, cont.</vt:lpstr>
    </vt:vector>
  </TitlesOfParts>
  <Company>ECE - 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Tom</cp:lastModifiedBy>
  <cp:revision>432</cp:revision>
  <cp:lastPrinted>2019-09-22T16:46:28Z</cp:lastPrinted>
  <dcterms:created xsi:type="dcterms:W3CDTF">2000-05-11T14:27:08Z</dcterms:created>
  <dcterms:modified xsi:type="dcterms:W3CDTF">2019-10-02T12:41:25Z</dcterms:modified>
</cp:coreProperties>
</file>