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handoutMasterIdLst>
    <p:handoutMasterId r:id="rId47"/>
  </p:handoutMasterIdLst>
  <p:sldIdLst>
    <p:sldId id="368" r:id="rId2"/>
    <p:sldId id="256" r:id="rId3"/>
    <p:sldId id="330" r:id="rId4"/>
    <p:sldId id="331" r:id="rId5"/>
    <p:sldId id="356" r:id="rId6"/>
    <p:sldId id="357" r:id="rId7"/>
    <p:sldId id="332" r:id="rId8"/>
    <p:sldId id="334" r:id="rId9"/>
    <p:sldId id="335" r:id="rId10"/>
    <p:sldId id="336" r:id="rId11"/>
    <p:sldId id="367" r:id="rId12"/>
    <p:sldId id="270" r:id="rId13"/>
    <p:sldId id="337" r:id="rId14"/>
    <p:sldId id="338" r:id="rId15"/>
    <p:sldId id="339" r:id="rId16"/>
    <p:sldId id="340" r:id="rId17"/>
    <p:sldId id="341" r:id="rId18"/>
    <p:sldId id="333" r:id="rId19"/>
    <p:sldId id="342" r:id="rId20"/>
    <p:sldId id="343" r:id="rId21"/>
    <p:sldId id="346" r:id="rId22"/>
    <p:sldId id="292" r:id="rId23"/>
    <p:sldId id="299" r:id="rId24"/>
    <p:sldId id="304" r:id="rId25"/>
    <p:sldId id="344" r:id="rId26"/>
    <p:sldId id="364" r:id="rId27"/>
    <p:sldId id="347" r:id="rId28"/>
    <p:sldId id="349" r:id="rId29"/>
    <p:sldId id="348" r:id="rId30"/>
    <p:sldId id="345" r:id="rId31"/>
    <p:sldId id="359" r:id="rId32"/>
    <p:sldId id="307" r:id="rId33"/>
    <p:sldId id="277" r:id="rId34"/>
    <p:sldId id="350" r:id="rId35"/>
    <p:sldId id="360" r:id="rId36"/>
    <p:sldId id="352" r:id="rId37"/>
    <p:sldId id="361" r:id="rId38"/>
    <p:sldId id="363" r:id="rId39"/>
    <p:sldId id="365" r:id="rId40"/>
    <p:sldId id="366" r:id="rId41"/>
    <p:sldId id="362" r:id="rId42"/>
    <p:sldId id="358" r:id="rId43"/>
    <p:sldId id="353" r:id="rId44"/>
    <p:sldId id="316"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snapToObjects="1">
      <p:cViewPr varScale="1">
        <p:scale>
          <a:sx n="113" d="100"/>
          <a:sy n="113" d="100"/>
        </p:scale>
        <p:origin x="62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A62F01-C513-0E4F-BBF9-FD0652DC28D9}" type="datetimeFigureOut">
              <a:rPr lang="en-US" smtClean="0"/>
              <a:t>10/16/2019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6411B0-E15E-134D-BEBC-45C3D3E7D318}" type="slidenum">
              <a:rPr lang="en-US" smtClean="0"/>
              <a:t>‹#›</a:t>
            </a:fld>
            <a:endParaRPr lang="en-US" dirty="0"/>
          </a:p>
        </p:txBody>
      </p:sp>
    </p:spTree>
    <p:extLst>
      <p:ext uri="{BB962C8B-B14F-4D97-AF65-F5344CB8AC3E}">
        <p14:creationId xmlns:p14="http://schemas.microsoft.com/office/powerpoint/2010/main" val="961788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7FD8C-1B96-4067-9269-F717A7D3A0D3}" type="datetimeFigureOut">
              <a:rPr lang="en-US" smtClean="0"/>
              <a:t>10/16/2019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1C04E5-ECD6-45A1-83CC-15BFD00BF71F}" type="slidenum">
              <a:rPr lang="en-US" smtClean="0"/>
              <a:t>‹#›</a:t>
            </a:fld>
            <a:endParaRPr lang="en-US" dirty="0"/>
          </a:p>
        </p:txBody>
      </p:sp>
    </p:spTree>
    <p:extLst>
      <p:ext uri="{BB962C8B-B14F-4D97-AF65-F5344CB8AC3E}">
        <p14:creationId xmlns:p14="http://schemas.microsoft.com/office/powerpoint/2010/main" val="1481919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337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519150"/>
            <a:ext cx="6400800" cy="1752600"/>
          </a:xfrm>
        </p:spPr>
        <p:txBody>
          <a:bodyPr>
            <a:normAutofit/>
          </a:bodyPr>
          <a:lstStyle>
            <a:lvl1pPr marL="0" indent="0" algn="ctr">
              <a:buNone/>
              <a:defRPr sz="280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606583"/>
            <a:ext cx="2133600" cy="251417"/>
          </a:xfrm>
        </p:spPr>
        <p:txBody>
          <a:bodyPr/>
          <a:lstStyle>
            <a:lvl1pPr>
              <a:defRPr>
                <a:ln>
                  <a:noFill/>
                </a:ln>
                <a:solidFill>
                  <a:schemeClr val="bg1"/>
                </a:solidFill>
              </a:defRPr>
            </a:lvl1pPr>
          </a:lstStyle>
          <a:p>
            <a:fld id="{B7A571DC-C10D-42C5-A9A3-533D72E95C7B}" type="datetime1">
              <a:rPr lang="en-US" smtClean="0"/>
              <a:t>10/16/2019</a:t>
            </a:fld>
            <a:endParaRPr lang="en-US" dirty="0"/>
          </a:p>
        </p:txBody>
      </p:sp>
      <p:sp>
        <p:nvSpPr>
          <p:cNvPr id="5" name="Footer Placeholder 4"/>
          <p:cNvSpPr>
            <a:spLocks noGrp="1"/>
          </p:cNvSpPr>
          <p:nvPr>
            <p:ph type="ftr" sz="quarter" idx="11"/>
          </p:nvPr>
        </p:nvSpPr>
        <p:spPr>
          <a:xfrm>
            <a:off x="3124200" y="6606583"/>
            <a:ext cx="2895600" cy="251417"/>
          </a:xfrm>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6553200" y="6606583"/>
            <a:ext cx="2133600" cy="251417"/>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3106127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0328"/>
            <a:ext cx="8229600" cy="1087309"/>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1371600"/>
            <a:ext cx="8229600" cy="4323703"/>
          </a:xfrm>
        </p:spPr>
        <p:txBody>
          <a:bodyPr/>
          <a:lstStyle>
            <a:lvl1pPr>
              <a:defRPr sz="2800">
                <a:latin typeface="+mj-lt"/>
              </a:defRPr>
            </a:lvl1pPr>
            <a:lvl2pPr>
              <a:defRPr sz="2400">
                <a:latin typeface="+mj-lt"/>
              </a:defRPr>
            </a:lvl2pPr>
            <a:lvl3pPr>
              <a:defRPr sz="2000">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606582"/>
            <a:ext cx="2133600" cy="251417"/>
          </a:xfrm>
        </p:spPr>
        <p:txBody>
          <a:bodyPr/>
          <a:lstStyle>
            <a:lvl1pPr>
              <a:defRPr>
                <a:solidFill>
                  <a:srgbClr val="FFFFFF"/>
                </a:solidFill>
              </a:defRPr>
            </a:lvl1pPr>
          </a:lstStyle>
          <a:p>
            <a:fld id="{FCD8BF9E-2FF7-425F-A5CF-E49B68304ECA}" type="datetime1">
              <a:rPr lang="en-US" smtClean="0"/>
              <a:t>10/16/2019</a:t>
            </a:fld>
            <a:endParaRPr lang="en-US" dirty="0"/>
          </a:p>
        </p:txBody>
      </p:sp>
      <p:sp>
        <p:nvSpPr>
          <p:cNvPr id="5" name="Footer Placeholder 4"/>
          <p:cNvSpPr>
            <a:spLocks noGrp="1"/>
          </p:cNvSpPr>
          <p:nvPr>
            <p:ph type="ftr" sz="quarter" idx="11"/>
          </p:nvPr>
        </p:nvSpPr>
        <p:spPr>
          <a:xfrm>
            <a:off x="3124200" y="6606582"/>
            <a:ext cx="2895600" cy="251418"/>
          </a:xfrm>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6553200" y="6606582"/>
            <a:ext cx="2133600" cy="251418"/>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9663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600" b="0" cap="all"/>
            </a:lvl1pPr>
          </a:lstStyle>
          <a:p>
            <a:r>
              <a:rPr lang="en-US" dirty="0"/>
              <a:t>Click to edit</a:t>
            </a:r>
            <a:br>
              <a:rPr lang="en-US" dirty="0"/>
            </a:br>
            <a:r>
              <a:rPr lang="en-US" dirty="0"/>
              <a:t>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606582"/>
            <a:ext cx="2133600" cy="251417"/>
          </a:xfrm>
        </p:spPr>
        <p:txBody>
          <a:bodyPr/>
          <a:lstStyle>
            <a:lvl1pPr>
              <a:defRPr>
                <a:solidFill>
                  <a:srgbClr val="FFFFFF"/>
                </a:solidFill>
              </a:defRPr>
            </a:lvl1pPr>
          </a:lstStyle>
          <a:p>
            <a:fld id="{F989F629-7AA0-4290-8B9C-9FFCA4CF0CB0}" type="datetime1">
              <a:rPr lang="en-US" smtClean="0"/>
              <a:t>10/16/2019</a:t>
            </a:fld>
            <a:endParaRPr lang="en-US" dirty="0"/>
          </a:p>
        </p:txBody>
      </p:sp>
      <p:sp>
        <p:nvSpPr>
          <p:cNvPr id="5" name="Footer Placeholder 4"/>
          <p:cNvSpPr>
            <a:spLocks noGrp="1"/>
          </p:cNvSpPr>
          <p:nvPr>
            <p:ph type="ftr" sz="quarter" idx="11"/>
          </p:nvPr>
        </p:nvSpPr>
        <p:spPr>
          <a:xfrm>
            <a:off x="3124200" y="6606582"/>
            <a:ext cx="2895600" cy="251417"/>
          </a:xfrm>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6553200" y="6606582"/>
            <a:ext cx="2133600" cy="251417"/>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46036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7670"/>
            <a:ext cx="8229600" cy="107996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345725"/>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345725"/>
          </a:xfrm>
        </p:spPr>
        <p:txBody>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606583"/>
            <a:ext cx="2133600" cy="251417"/>
          </a:xfrm>
        </p:spPr>
        <p:txBody>
          <a:bodyPr/>
          <a:lstStyle>
            <a:lvl1pPr>
              <a:defRPr>
                <a:solidFill>
                  <a:srgbClr val="FFFFFF"/>
                </a:solidFill>
              </a:defRPr>
            </a:lvl1pPr>
          </a:lstStyle>
          <a:p>
            <a:fld id="{784FFB6F-BC3C-43C2-908C-BC9887F0A67C}" type="datetime1">
              <a:rPr lang="en-US" smtClean="0"/>
              <a:t>10/16/2019</a:t>
            </a:fld>
            <a:endParaRPr lang="en-US" dirty="0"/>
          </a:p>
        </p:txBody>
      </p:sp>
      <p:sp>
        <p:nvSpPr>
          <p:cNvPr id="6" name="Footer Placeholder 5"/>
          <p:cNvSpPr>
            <a:spLocks noGrp="1"/>
          </p:cNvSpPr>
          <p:nvPr>
            <p:ph type="ftr" sz="quarter" idx="11"/>
          </p:nvPr>
        </p:nvSpPr>
        <p:spPr>
          <a:xfrm>
            <a:off x="3124200" y="6606583"/>
            <a:ext cx="2895600" cy="251417"/>
          </a:xfrm>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a:xfrm>
            <a:off x="6553200" y="6606583"/>
            <a:ext cx="2133600" cy="251417"/>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408771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66"/>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682963"/>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6"/>
            <a:ext cx="4041775" cy="3682962"/>
          </a:xfrm>
        </p:spPr>
        <p:txBody>
          <a:bodyPr/>
          <a:lstStyle>
            <a:lvl1pPr>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606582"/>
            <a:ext cx="2133600" cy="251417"/>
          </a:xfrm>
        </p:spPr>
        <p:txBody>
          <a:bodyPr/>
          <a:lstStyle>
            <a:lvl1pPr>
              <a:defRPr>
                <a:solidFill>
                  <a:srgbClr val="FFFFFF"/>
                </a:solidFill>
              </a:defRPr>
            </a:lvl1pPr>
          </a:lstStyle>
          <a:p>
            <a:fld id="{54E44678-A858-4DC7-913C-F33F55292234}" type="datetime1">
              <a:rPr lang="en-US" smtClean="0"/>
              <a:t>10/16/2019</a:t>
            </a:fld>
            <a:endParaRPr lang="en-US" dirty="0"/>
          </a:p>
        </p:txBody>
      </p:sp>
      <p:sp>
        <p:nvSpPr>
          <p:cNvPr id="8" name="Footer Placeholder 7"/>
          <p:cNvSpPr>
            <a:spLocks noGrp="1"/>
          </p:cNvSpPr>
          <p:nvPr>
            <p:ph type="ftr" sz="quarter" idx="11"/>
          </p:nvPr>
        </p:nvSpPr>
        <p:spPr>
          <a:xfrm>
            <a:off x="3124200" y="6606582"/>
            <a:ext cx="2895600" cy="251417"/>
          </a:xfr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6553200" y="6606582"/>
            <a:ext cx="2133600" cy="251417"/>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163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1573"/>
            <a:ext cx="8229600" cy="1143000"/>
          </a:xfrm>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a:xfrm>
            <a:off x="457200" y="6606584"/>
            <a:ext cx="2133600" cy="254370"/>
          </a:xfrm>
        </p:spPr>
        <p:txBody>
          <a:bodyPr/>
          <a:lstStyle>
            <a:lvl1pPr>
              <a:defRPr>
                <a:solidFill>
                  <a:srgbClr val="FFFFFF"/>
                </a:solidFill>
              </a:defRPr>
            </a:lvl1pPr>
          </a:lstStyle>
          <a:p>
            <a:fld id="{D6D8827F-0228-4156-8D3C-9ECFE546CE7B}" type="datetime1">
              <a:rPr lang="en-US" smtClean="0"/>
              <a:t>10/16/2019</a:t>
            </a:fld>
            <a:endParaRPr lang="en-US" dirty="0"/>
          </a:p>
        </p:txBody>
      </p:sp>
      <p:sp>
        <p:nvSpPr>
          <p:cNvPr id="4" name="Footer Placeholder 3"/>
          <p:cNvSpPr>
            <a:spLocks noGrp="1"/>
          </p:cNvSpPr>
          <p:nvPr>
            <p:ph type="ftr" sz="quarter" idx="11"/>
          </p:nvPr>
        </p:nvSpPr>
        <p:spPr>
          <a:xfrm>
            <a:off x="3124200" y="6606584"/>
            <a:ext cx="2895600" cy="254370"/>
          </a:xfrm>
        </p:spPr>
        <p:txBody>
          <a:bodyPr/>
          <a:lstStyle>
            <a:lvl1pPr>
              <a:defRPr>
                <a:solidFill>
                  <a:srgbClr val="FFFFFF"/>
                </a:solidFill>
              </a:defRPr>
            </a:lvl1pPr>
          </a:lstStyle>
          <a:p>
            <a:endParaRPr lang="en-US" dirty="0"/>
          </a:p>
        </p:txBody>
      </p:sp>
      <p:sp>
        <p:nvSpPr>
          <p:cNvPr id="5" name="Slide Number Placeholder 4"/>
          <p:cNvSpPr>
            <a:spLocks noGrp="1"/>
          </p:cNvSpPr>
          <p:nvPr>
            <p:ph type="sldNum" sz="quarter" idx="12"/>
          </p:nvPr>
        </p:nvSpPr>
        <p:spPr>
          <a:xfrm>
            <a:off x="6553200" y="6606584"/>
            <a:ext cx="2133600" cy="254370"/>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79057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606582"/>
            <a:ext cx="2133600" cy="251417"/>
          </a:xfrm>
        </p:spPr>
        <p:txBody>
          <a:bodyPr/>
          <a:lstStyle>
            <a:lvl1pPr>
              <a:defRPr>
                <a:solidFill>
                  <a:srgbClr val="FFFFFF"/>
                </a:solidFill>
              </a:defRPr>
            </a:lvl1pPr>
          </a:lstStyle>
          <a:p>
            <a:fld id="{3AA29AA0-6FB6-4C1E-8279-12D758BC3549}" type="datetime1">
              <a:rPr lang="en-US" smtClean="0"/>
              <a:t>10/16/2019</a:t>
            </a:fld>
            <a:endParaRPr lang="en-US" dirty="0"/>
          </a:p>
        </p:txBody>
      </p:sp>
      <p:sp>
        <p:nvSpPr>
          <p:cNvPr id="3" name="Footer Placeholder 2"/>
          <p:cNvSpPr>
            <a:spLocks noGrp="1"/>
          </p:cNvSpPr>
          <p:nvPr>
            <p:ph type="ftr" sz="quarter" idx="11"/>
          </p:nvPr>
        </p:nvSpPr>
        <p:spPr>
          <a:xfrm>
            <a:off x="3124200" y="6606582"/>
            <a:ext cx="2895600" cy="251417"/>
          </a:xfrm>
        </p:spPr>
        <p:txBody>
          <a:bodyPr/>
          <a:lstStyle>
            <a:lvl1pPr>
              <a:defRPr>
                <a:solidFill>
                  <a:srgbClr val="FFFFFF"/>
                </a:solidFill>
              </a:defRPr>
            </a:lvl1pPr>
          </a:lstStyle>
          <a:p>
            <a:endParaRPr lang="en-US" dirty="0"/>
          </a:p>
        </p:txBody>
      </p:sp>
      <p:sp>
        <p:nvSpPr>
          <p:cNvPr id="4" name="Slide Number Placeholder 3"/>
          <p:cNvSpPr>
            <a:spLocks noGrp="1"/>
          </p:cNvSpPr>
          <p:nvPr>
            <p:ph type="sldNum" sz="quarter" idx="12"/>
          </p:nvPr>
        </p:nvSpPr>
        <p:spPr>
          <a:xfrm>
            <a:off x="6553200" y="6606582"/>
            <a:ext cx="2133600" cy="251417"/>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26406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03734"/>
            <a:ext cx="3008313" cy="103136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403735"/>
            <a:ext cx="5111750" cy="5476124"/>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099"/>
            <a:ext cx="3008313" cy="4444760"/>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606582"/>
            <a:ext cx="2133600" cy="251417"/>
          </a:xfrm>
        </p:spPr>
        <p:txBody>
          <a:bodyPr/>
          <a:lstStyle>
            <a:lvl1pPr>
              <a:defRPr>
                <a:solidFill>
                  <a:srgbClr val="FFFFFF"/>
                </a:solidFill>
              </a:defRPr>
            </a:lvl1pPr>
          </a:lstStyle>
          <a:p>
            <a:fld id="{3D442488-85CD-468D-97D7-C60B5989182E}" type="datetime1">
              <a:rPr lang="en-US" smtClean="0"/>
              <a:t>10/16/2019</a:t>
            </a:fld>
            <a:endParaRPr lang="en-US" dirty="0"/>
          </a:p>
        </p:txBody>
      </p:sp>
      <p:sp>
        <p:nvSpPr>
          <p:cNvPr id="6" name="Footer Placeholder 5"/>
          <p:cNvSpPr>
            <a:spLocks noGrp="1"/>
          </p:cNvSpPr>
          <p:nvPr>
            <p:ph type="ftr" sz="quarter" idx="11"/>
          </p:nvPr>
        </p:nvSpPr>
        <p:spPr>
          <a:xfrm>
            <a:off x="3124200" y="6606582"/>
            <a:ext cx="2895600" cy="251417"/>
          </a:xfrm>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a:xfrm>
            <a:off x="6553200" y="6606582"/>
            <a:ext cx="2133600" cy="251417"/>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123214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606582"/>
            <a:ext cx="2133600" cy="251417"/>
          </a:xfrm>
        </p:spPr>
        <p:txBody>
          <a:bodyPr/>
          <a:lstStyle>
            <a:lvl1pPr>
              <a:defRPr>
                <a:solidFill>
                  <a:srgbClr val="FFFFFF"/>
                </a:solidFill>
              </a:defRPr>
            </a:lvl1pPr>
          </a:lstStyle>
          <a:p>
            <a:fld id="{4C686052-B08F-4572-945D-554DF8659B08}" type="datetime1">
              <a:rPr lang="en-US" smtClean="0"/>
              <a:t>10/16/2019</a:t>
            </a:fld>
            <a:endParaRPr lang="en-US" dirty="0"/>
          </a:p>
        </p:txBody>
      </p:sp>
      <p:sp>
        <p:nvSpPr>
          <p:cNvPr id="6" name="Footer Placeholder 5"/>
          <p:cNvSpPr>
            <a:spLocks noGrp="1"/>
          </p:cNvSpPr>
          <p:nvPr>
            <p:ph type="ftr" sz="quarter" idx="11"/>
          </p:nvPr>
        </p:nvSpPr>
        <p:spPr>
          <a:xfrm>
            <a:off x="3124200" y="6606582"/>
            <a:ext cx="2895600" cy="251417"/>
          </a:xfrm>
        </p:spPr>
        <p:txBody>
          <a:bodyPr/>
          <a:lstStyle>
            <a:lvl1pPr>
              <a:defRPr>
                <a:solidFill>
                  <a:srgbClr val="FFFFFF"/>
                </a:solidFill>
              </a:defRPr>
            </a:lvl1pPr>
          </a:lstStyle>
          <a:p>
            <a:endParaRPr lang="en-US" dirty="0"/>
          </a:p>
        </p:txBody>
      </p:sp>
      <p:sp>
        <p:nvSpPr>
          <p:cNvPr id="7" name="Slide Number Placeholder 6"/>
          <p:cNvSpPr>
            <a:spLocks noGrp="1"/>
          </p:cNvSpPr>
          <p:nvPr>
            <p:ph type="sldNum" sz="quarter" idx="12"/>
          </p:nvPr>
        </p:nvSpPr>
        <p:spPr>
          <a:xfrm>
            <a:off x="6553200" y="6606582"/>
            <a:ext cx="2133600" cy="251417"/>
          </a:xfrm>
        </p:spPr>
        <p:txBody>
          <a:bodyPr/>
          <a:lstStyle>
            <a:lvl1pPr>
              <a:defRPr>
                <a:solidFill>
                  <a:srgbClr val="FFFFFF"/>
                </a:solidFill>
              </a:defRPr>
            </a:lvl1pPr>
          </a:lstStyle>
          <a:p>
            <a:fld id="{F06A5241-12CB-C64D-AE38-6540AC6C648E}" type="slidenum">
              <a:rPr lang="en-US" smtClean="0"/>
              <a:pPr/>
              <a:t>‹#›</a:t>
            </a:fld>
            <a:endParaRPr lang="en-US" dirty="0"/>
          </a:p>
        </p:txBody>
      </p:sp>
    </p:spTree>
    <p:extLst>
      <p:ext uri="{BB962C8B-B14F-4D97-AF65-F5344CB8AC3E}">
        <p14:creationId xmlns:p14="http://schemas.microsoft.com/office/powerpoint/2010/main" val="207302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F76F1-5807-4ABB-B575-B72ED3631F3C}" type="datetime1">
              <a:rPr lang="en-US" smtClean="0"/>
              <a:t>10/16/2019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A5241-12CB-C64D-AE38-6540AC6C648E}" type="slidenum">
              <a:rPr lang="en-US" smtClean="0"/>
              <a:t>‹#›</a:t>
            </a:fld>
            <a:endParaRPr lang="en-US" dirty="0"/>
          </a:p>
        </p:txBody>
      </p:sp>
      <p:pic>
        <p:nvPicPr>
          <p:cNvPr id="7" name="Picture 6" descr="maroon-body.jpg"/>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957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verbye@ta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p.edu/catalog/23645/a-vision-for-the-future-of-center-based-multidisciplinary-engineering-research"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6A5241-12CB-C64D-AE38-6540AC6C648E}" type="slidenum">
              <a:rPr lang="en-US" smtClean="0"/>
              <a:pPr/>
              <a:t>1</a:t>
            </a:fld>
            <a:endParaRPr lang="en-US" dirty="0"/>
          </a:p>
        </p:txBody>
      </p:sp>
      <p:sp>
        <p:nvSpPr>
          <p:cNvPr id="5" name="Rectangle 4"/>
          <p:cNvSpPr/>
          <p:nvPr/>
        </p:nvSpPr>
        <p:spPr>
          <a:xfrm>
            <a:off x="1178009" y="697170"/>
            <a:ext cx="6351373" cy="1754326"/>
          </a:xfrm>
          <a:prstGeom prst="rect">
            <a:avLst/>
          </a:prstGeom>
        </p:spPr>
        <p:txBody>
          <a:bodyPr wrap="square">
            <a:spAutoFit/>
          </a:bodyPr>
          <a:lstStyle/>
          <a:p>
            <a:pPr algn="ctr"/>
            <a:r>
              <a:rPr lang="en-US" altLang="en-US" sz="3600" dirty="0">
                <a:latin typeface="+mj-lt"/>
              </a:rPr>
              <a:t>ECEN 615</a:t>
            </a:r>
            <a:br>
              <a:rPr lang="en-US" altLang="en-US" sz="3600" dirty="0">
                <a:latin typeface="+mj-lt"/>
              </a:rPr>
            </a:br>
            <a:r>
              <a:rPr lang="en-US" altLang="en-US" sz="3600" dirty="0">
                <a:latin typeface="+mj-lt"/>
              </a:rPr>
              <a:t>Methods of Electric Power </a:t>
            </a:r>
            <a:br>
              <a:rPr lang="en-US" altLang="en-US" sz="3600" dirty="0">
                <a:latin typeface="+mj-lt"/>
              </a:rPr>
            </a:br>
            <a:r>
              <a:rPr lang="en-US" altLang="en-US" sz="3600" dirty="0">
                <a:latin typeface="+mj-lt"/>
              </a:rPr>
              <a:t>Systems Analysis</a:t>
            </a:r>
            <a:endParaRPr lang="en-US" sz="3600" dirty="0">
              <a:latin typeface="+mj-lt"/>
            </a:endParaRPr>
          </a:p>
        </p:txBody>
      </p:sp>
      <p:sp>
        <p:nvSpPr>
          <p:cNvPr id="6" name="Rectangle 5"/>
          <p:cNvSpPr/>
          <p:nvPr/>
        </p:nvSpPr>
        <p:spPr>
          <a:xfrm>
            <a:off x="446516" y="2733588"/>
            <a:ext cx="8250977" cy="523220"/>
          </a:xfrm>
          <a:prstGeom prst="rect">
            <a:avLst/>
          </a:prstGeom>
        </p:spPr>
        <p:txBody>
          <a:bodyPr wrap="none">
            <a:spAutoFit/>
          </a:bodyPr>
          <a:lstStyle/>
          <a:p>
            <a:pPr lvl="0" algn="ctr"/>
            <a:r>
              <a:rPr lang="en-US" sz="2800" b="1" kern="0" dirty="0">
                <a:solidFill>
                  <a:srgbClr val="1E0000"/>
                </a:solidFill>
                <a:latin typeface="Arial" panose="020B0604020202020204" pitchFamily="34" charset="0"/>
                <a:cs typeface="Arial" pitchFamily="34" charset="0"/>
              </a:rPr>
              <a:t>Lecture </a:t>
            </a:r>
            <a:r>
              <a:rPr lang="en-US" sz="2800" b="1" kern="0" dirty="0" smtClean="0">
                <a:solidFill>
                  <a:srgbClr val="1E0000"/>
                </a:solidFill>
                <a:latin typeface="Arial" panose="020B0604020202020204" pitchFamily="34" charset="0"/>
                <a:cs typeface="Arial" pitchFamily="34" charset="0"/>
              </a:rPr>
              <a:t>14: PSERC Webinar on Synthetic Grids</a:t>
            </a:r>
            <a:endParaRPr lang="en-US" sz="2800" b="1" dirty="0">
              <a:solidFill>
                <a:srgbClr val="1E0000"/>
              </a:solidFill>
              <a:latin typeface="Arial" panose="020B0604020202020204" pitchFamily="34" charset="0"/>
              <a:cs typeface="Arial" panose="020B0604020202020204" pitchFamily="34" charset="0"/>
            </a:endParaRPr>
          </a:p>
        </p:txBody>
      </p:sp>
      <p:sp>
        <p:nvSpPr>
          <p:cNvPr id="7" name="Rectangle 6"/>
          <p:cNvSpPr/>
          <p:nvPr/>
        </p:nvSpPr>
        <p:spPr>
          <a:xfrm>
            <a:off x="2286004" y="3554502"/>
            <a:ext cx="4572000" cy="2246769"/>
          </a:xfrm>
          <a:prstGeom prst="rect">
            <a:avLst/>
          </a:prstGeom>
        </p:spPr>
        <p:txBody>
          <a:bodyPr>
            <a:spAutoFit/>
          </a:bodyPr>
          <a:lstStyle/>
          <a:p>
            <a:pPr algn="ctr"/>
            <a:r>
              <a:rPr lang="en-US" sz="2800" dirty="0">
                <a:latin typeface="+mj-lt"/>
              </a:rPr>
              <a:t>Prof. Tom Overbye</a:t>
            </a:r>
          </a:p>
          <a:p>
            <a:pPr algn="ctr"/>
            <a:r>
              <a:rPr lang="en-US" sz="2800" dirty="0">
                <a:latin typeface="+mj-lt"/>
              </a:rPr>
              <a:t>Dept. of Electrical and Computer Engineering</a:t>
            </a:r>
          </a:p>
          <a:p>
            <a:pPr algn="ctr"/>
            <a:r>
              <a:rPr lang="en-US" sz="2800" dirty="0">
                <a:latin typeface="+mj-lt"/>
              </a:rPr>
              <a:t>Texas A&amp;M University</a:t>
            </a:r>
          </a:p>
          <a:p>
            <a:pPr algn="ctr"/>
            <a:r>
              <a:rPr lang="en-US" sz="2800" dirty="0">
                <a:latin typeface="+mj-lt"/>
                <a:hlinkClick r:id="rId2"/>
              </a:rPr>
              <a:t>overbye@tamu.edu</a:t>
            </a:r>
            <a:endParaRPr lang="en-US" sz="2800" dirty="0">
              <a:latin typeface="+mj-lt"/>
            </a:endParaRPr>
          </a:p>
        </p:txBody>
      </p:sp>
    </p:spTree>
    <p:extLst>
      <p:ext uri="{BB962C8B-B14F-4D97-AF65-F5344CB8AC3E}">
        <p14:creationId xmlns:p14="http://schemas.microsoft.com/office/powerpoint/2010/main" val="189520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High-Quality, Geographically-Based Synthetic Electric Grids</a:t>
            </a:r>
          </a:p>
        </p:txBody>
      </p:sp>
      <p:sp>
        <p:nvSpPr>
          <p:cNvPr id="3" name="Content Placeholder 2"/>
          <p:cNvSpPr>
            <a:spLocks noGrp="1"/>
          </p:cNvSpPr>
          <p:nvPr>
            <p:ph idx="1"/>
          </p:nvPr>
        </p:nvSpPr>
        <p:spPr>
          <a:xfrm>
            <a:off x="457200" y="1371600"/>
            <a:ext cx="8420470" cy="4323703"/>
          </a:xfrm>
        </p:spPr>
        <p:txBody>
          <a:bodyPr/>
          <a:lstStyle/>
          <a:p>
            <a:r>
              <a:rPr lang="en-US" dirty="0"/>
              <a:t>H</a:t>
            </a:r>
            <a:r>
              <a:rPr lang="en-US" dirty="0" smtClean="0"/>
              <a:t>igh-quality synthetic </a:t>
            </a:r>
            <a:r>
              <a:rPr lang="en-US" dirty="0"/>
              <a:t>electric grids are designed to have a wide range of characteristics that are similar to those found in actual electric </a:t>
            </a:r>
            <a:r>
              <a:rPr lang="en-US" dirty="0" smtClean="0"/>
              <a:t>grids</a:t>
            </a:r>
            <a:endParaRPr lang="en-US" dirty="0"/>
          </a:p>
          <a:p>
            <a:pPr lvl="1"/>
            <a:r>
              <a:rPr lang="en-US" dirty="0"/>
              <a:t>“Realistic but not real” to quote Wisconsin colleagues</a:t>
            </a:r>
          </a:p>
          <a:p>
            <a:pPr lvl="1"/>
            <a:r>
              <a:rPr lang="en-US" dirty="0"/>
              <a:t>Fictional, but hopefully good </a:t>
            </a:r>
            <a:r>
              <a:rPr lang="en-US" dirty="0" smtClean="0"/>
              <a:t>fiction</a:t>
            </a:r>
          </a:p>
          <a:p>
            <a:pPr lvl="1"/>
            <a:r>
              <a:rPr lang="en-US" b="1" dirty="0" smtClean="0"/>
              <a:t>Developed techniques can be applied to real grids</a:t>
            </a:r>
            <a:endParaRPr lang="en-US" b="1" dirty="0"/>
          </a:p>
          <a:p>
            <a:r>
              <a:rPr lang="en-US" dirty="0"/>
              <a:t>However, importantly these grids are not designed to try to duplicate any actual grid</a:t>
            </a:r>
          </a:p>
          <a:p>
            <a:r>
              <a:rPr lang="en-US" dirty="0"/>
              <a:t>Over the last three years tremendous progress has been made through ARPA-E at both the transmission and distribution levels </a:t>
            </a:r>
          </a:p>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10</a:t>
            </a:fld>
            <a:endParaRPr lang="en-US" dirty="0"/>
          </a:p>
        </p:txBody>
      </p:sp>
    </p:spTree>
    <p:extLst>
      <p:ext uri="{BB962C8B-B14F-4D97-AF65-F5344CB8AC3E}">
        <p14:creationId xmlns:p14="http://schemas.microsoft.com/office/powerpoint/2010/main" val="2198618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BECE31-202A-420C-A1B9-D90938FB3A3D}"/>
              </a:ext>
            </a:extLst>
          </p:cNvPr>
          <p:cNvSpPr>
            <a:spLocks noGrp="1"/>
          </p:cNvSpPr>
          <p:nvPr>
            <p:ph type="title"/>
          </p:nvPr>
        </p:nvSpPr>
        <p:spPr/>
        <p:txBody>
          <a:bodyPr/>
          <a:lstStyle/>
          <a:p>
            <a:r>
              <a:rPr lang="en-US" dirty="0"/>
              <a:t>A Guiding Thought</a:t>
            </a:r>
          </a:p>
        </p:txBody>
      </p:sp>
      <p:sp>
        <p:nvSpPr>
          <p:cNvPr id="3" name="Content Placeholder 2">
            <a:extLst>
              <a:ext uri="{FF2B5EF4-FFF2-40B4-BE49-F238E27FC236}">
                <a16:creationId xmlns:a16="http://schemas.microsoft.com/office/drawing/2014/main" xmlns="" id="{3E01398F-3D44-4F89-A95A-2662DDB28AF9}"/>
              </a:ext>
            </a:extLst>
          </p:cNvPr>
          <p:cNvSpPr>
            <a:spLocks noGrp="1"/>
          </p:cNvSpPr>
          <p:nvPr>
            <p:ph idx="1"/>
          </p:nvPr>
        </p:nvSpPr>
        <p:spPr>
          <a:xfrm>
            <a:off x="457199" y="1371600"/>
            <a:ext cx="8455981" cy="4323703"/>
          </a:xfrm>
        </p:spPr>
        <p:txBody>
          <a:bodyPr/>
          <a:lstStyle/>
          <a:p>
            <a:r>
              <a:rPr lang="en-US" dirty="0">
                <a:solidFill>
                  <a:srgbClr val="1E0000"/>
                </a:solidFill>
              </a:rPr>
              <a:t>All models are wrong but some are useful," George Box, </a:t>
            </a:r>
            <a:r>
              <a:rPr lang="en-US" i="1" dirty="0">
                <a:solidFill>
                  <a:srgbClr val="1E0000"/>
                </a:solidFill>
              </a:rPr>
              <a:t>Empirical Model-Building and Response Surfaces</a:t>
            </a:r>
            <a:r>
              <a:rPr lang="en-US" dirty="0">
                <a:solidFill>
                  <a:srgbClr val="1E0000"/>
                </a:solidFill>
              </a:rPr>
              <a:t>, (1987, p. 424)</a:t>
            </a:r>
          </a:p>
          <a:p>
            <a:pPr lvl="1"/>
            <a:r>
              <a:rPr lang="en-US" dirty="0">
                <a:solidFill>
                  <a:srgbClr val="1E0000"/>
                </a:solidFill>
              </a:rPr>
              <a:t>Models are an approximation to reality, not reality, so they always have some degree of approximation</a:t>
            </a:r>
          </a:p>
          <a:p>
            <a:pPr lvl="1"/>
            <a:r>
              <a:rPr lang="en-US" dirty="0">
                <a:solidFill>
                  <a:srgbClr val="1E0000"/>
                </a:solidFill>
              </a:rPr>
              <a:t>Data might </a:t>
            </a:r>
            <a:r>
              <a:rPr lang="en-US" dirty="0" smtClean="0">
                <a:solidFill>
                  <a:srgbClr val="1E0000"/>
                </a:solidFill>
              </a:rPr>
              <a:t>be “right”, </a:t>
            </a:r>
            <a:r>
              <a:rPr lang="en-US" dirty="0">
                <a:solidFill>
                  <a:srgbClr val="1E0000"/>
                </a:solidFill>
              </a:rPr>
              <a:t>but usually engineers want to use it to </a:t>
            </a:r>
            <a:r>
              <a:rPr lang="en-US" dirty="0" smtClean="0">
                <a:solidFill>
                  <a:srgbClr val="1E0000"/>
                </a:solidFill>
              </a:rPr>
              <a:t>predict or control </a:t>
            </a:r>
            <a:r>
              <a:rPr lang="en-US" dirty="0">
                <a:solidFill>
                  <a:srgbClr val="1E0000"/>
                </a:solidFill>
              </a:rPr>
              <a:t>the future, requiring models</a:t>
            </a:r>
          </a:p>
          <a:p>
            <a:r>
              <a:rPr lang="en-US" dirty="0">
                <a:solidFill>
                  <a:srgbClr val="1E0000"/>
                </a:solidFill>
              </a:rPr>
              <a:t>Synthetic grids can’t really be “wrong” but they can be unrealistic, so I welcome </a:t>
            </a:r>
            <a:r>
              <a:rPr lang="en-US" dirty="0" smtClean="0">
                <a:solidFill>
                  <a:srgbClr val="1E0000"/>
                </a:solidFill>
              </a:rPr>
              <a:t>your </a:t>
            </a:r>
            <a:r>
              <a:rPr lang="en-US" dirty="0">
                <a:solidFill>
                  <a:srgbClr val="1E0000"/>
                </a:solidFill>
              </a:rPr>
              <a:t>feedback on where we have been unrealistic.  </a:t>
            </a:r>
          </a:p>
          <a:p>
            <a:endParaRPr lang="en-US" dirty="0"/>
          </a:p>
        </p:txBody>
      </p:sp>
      <p:sp>
        <p:nvSpPr>
          <p:cNvPr id="4" name="Slide Number Placeholder 3">
            <a:extLst>
              <a:ext uri="{FF2B5EF4-FFF2-40B4-BE49-F238E27FC236}">
                <a16:creationId xmlns:a16="http://schemas.microsoft.com/office/drawing/2014/main" xmlns="" id="{FAA215CD-0F54-43DD-8F3F-BAE774679718}"/>
              </a:ext>
            </a:extLst>
          </p:cNvPr>
          <p:cNvSpPr>
            <a:spLocks noGrp="1"/>
          </p:cNvSpPr>
          <p:nvPr>
            <p:ph type="sldNum" sz="quarter" idx="12"/>
          </p:nvPr>
        </p:nvSpPr>
        <p:spPr/>
        <p:txBody>
          <a:bodyPr/>
          <a:lstStyle/>
          <a:p>
            <a:fld id="{F06A5241-12CB-C64D-AE38-6540AC6C648E}" type="slidenum">
              <a:rPr lang="en-US" smtClean="0"/>
              <a:pPr/>
              <a:t>11</a:t>
            </a:fld>
            <a:endParaRPr lang="en-US" dirty="0"/>
          </a:p>
        </p:txBody>
      </p:sp>
    </p:spTree>
    <p:extLst>
      <p:ext uri="{BB962C8B-B14F-4D97-AF65-F5344CB8AC3E}">
        <p14:creationId xmlns:p14="http://schemas.microsoft.com/office/powerpoint/2010/main" val="4216846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Large-Scale Grids are Now Available</a:t>
            </a:r>
          </a:p>
        </p:txBody>
      </p:sp>
      <p:sp>
        <p:nvSpPr>
          <p:cNvPr id="6" name="TextBox 5"/>
          <p:cNvSpPr txBox="1"/>
          <p:nvPr/>
        </p:nvSpPr>
        <p:spPr>
          <a:xfrm>
            <a:off x="955818" y="1417637"/>
            <a:ext cx="7335663" cy="769441"/>
          </a:xfrm>
          <a:prstGeom prst="rect">
            <a:avLst/>
          </a:prstGeom>
          <a:solidFill>
            <a:schemeClr val="accent1">
              <a:lumMod val="10000"/>
              <a:lumOff val="90000"/>
            </a:schemeClr>
          </a:solidFill>
        </p:spPr>
        <p:txBody>
          <a:bodyPr wrap="none" rtlCol="0">
            <a:spAutoFit/>
          </a:bodyPr>
          <a:lstStyle/>
          <a:p>
            <a:pPr algn="ctr"/>
            <a:r>
              <a:rPr lang="en-US" sz="2200" dirty="0"/>
              <a:t>This is an 82,000 bus synthetic model that we publicly released</a:t>
            </a:r>
            <a:br>
              <a:rPr lang="en-US" sz="2200" dirty="0"/>
            </a:br>
            <a:r>
              <a:rPr lang="en-US" sz="2200" dirty="0"/>
              <a:t>in summer 2018 at </a:t>
            </a:r>
            <a:r>
              <a:rPr lang="en-US" sz="2200" b="1" dirty="0"/>
              <a:t>electricgrids.engr.tamu.edu</a:t>
            </a:r>
          </a:p>
        </p:txBody>
      </p:sp>
      <p:sp>
        <p:nvSpPr>
          <p:cNvPr id="3" name="Slide Number Placeholder 2"/>
          <p:cNvSpPr>
            <a:spLocks noGrp="1"/>
          </p:cNvSpPr>
          <p:nvPr>
            <p:ph type="sldNum" sz="quarter" idx="12"/>
          </p:nvPr>
        </p:nvSpPr>
        <p:spPr/>
        <p:txBody>
          <a:bodyPr/>
          <a:lstStyle/>
          <a:p>
            <a:fld id="{F06A5241-12CB-C64D-AE38-6540AC6C648E}" type="slidenum">
              <a:rPr lang="en-US" smtClean="0"/>
              <a:pPr/>
              <a:t>12</a:t>
            </a:fld>
            <a:endParaRPr lang="en-US" dirty="0"/>
          </a:p>
        </p:txBody>
      </p:sp>
      <p:sp>
        <p:nvSpPr>
          <p:cNvPr id="4" name="TextBox 3"/>
          <p:cNvSpPr txBox="1"/>
          <p:nvPr/>
        </p:nvSpPr>
        <p:spPr>
          <a:xfrm>
            <a:off x="6830710" y="4199574"/>
            <a:ext cx="1939955" cy="1446550"/>
          </a:xfrm>
          <a:prstGeom prst="rect">
            <a:avLst/>
          </a:prstGeom>
          <a:solidFill>
            <a:schemeClr val="accent1">
              <a:lumMod val="10000"/>
              <a:lumOff val="90000"/>
            </a:schemeClr>
          </a:solidFill>
        </p:spPr>
        <p:txBody>
          <a:bodyPr wrap="none" rtlCol="0">
            <a:spAutoFit/>
          </a:bodyPr>
          <a:lstStyle/>
          <a:p>
            <a:r>
              <a:rPr lang="en-US" sz="2200" dirty="0"/>
              <a:t>Grid has an </a:t>
            </a:r>
          </a:p>
          <a:p>
            <a:r>
              <a:rPr lang="en-US" sz="2200" dirty="0"/>
              <a:t>AC power flow</a:t>
            </a:r>
            <a:br>
              <a:rPr lang="en-US" sz="2200" dirty="0"/>
            </a:br>
            <a:r>
              <a:rPr lang="en-US" sz="2200" dirty="0"/>
              <a:t>solution with </a:t>
            </a:r>
            <a:br>
              <a:rPr lang="en-US" sz="2200" dirty="0"/>
            </a:br>
            <a:r>
              <a:rPr lang="en-US" sz="2200" dirty="0"/>
              <a:t>n-1 reliability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0793" y="2209406"/>
            <a:ext cx="7358510" cy="4328535"/>
          </a:xfrm>
          <a:prstGeom prst="rect">
            <a:avLst/>
          </a:prstGeom>
        </p:spPr>
      </p:pic>
    </p:spTree>
    <p:extLst>
      <p:ext uri="{BB962C8B-B14F-4D97-AF65-F5344CB8AC3E}">
        <p14:creationId xmlns:p14="http://schemas.microsoft.com/office/powerpoint/2010/main" val="2252978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Grids Have Dynamics Models</a:t>
            </a:r>
          </a:p>
        </p:txBody>
      </p:sp>
      <p:sp>
        <p:nvSpPr>
          <p:cNvPr id="4" name="Slide Number Placeholder 3"/>
          <p:cNvSpPr>
            <a:spLocks noGrp="1"/>
          </p:cNvSpPr>
          <p:nvPr>
            <p:ph type="sldNum" sz="quarter" idx="12"/>
          </p:nvPr>
        </p:nvSpPr>
        <p:spPr/>
        <p:txBody>
          <a:bodyPr/>
          <a:lstStyle/>
          <a:p>
            <a:fld id="{F06A5241-12CB-C64D-AE38-6540AC6C648E}" type="slidenum">
              <a:rPr lang="en-US" smtClean="0"/>
              <a:pPr/>
              <a:t>13</a:t>
            </a:fld>
            <a:endParaRPr lang="en-US" dirty="0"/>
          </a:p>
        </p:txBody>
      </p:sp>
      <p:sp>
        <p:nvSpPr>
          <p:cNvPr id="6" name="TextBox 5"/>
          <p:cNvSpPr txBox="1"/>
          <p:nvPr/>
        </p:nvSpPr>
        <p:spPr>
          <a:xfrm>
            <a:off x="6682398" y="1417637"/>
            <a:ext cx="1986441" cy="1785104"/>
          </a:xfrm>
          <a:prstGeom prst="rect">
            <a:avLst/>
          </a:prstGeom>
          <a:solidFill>
            <a:schemeClr val="accent1">
              <a:lumMod val="10000"/>
              <a:lumOff val="90000"/>
            </a:schemeClr>
          </a:solidFill>
        </p:spPr>
        <p:txBody>
          <a:bodyPr wrap="none" rtlCol="0">
            <a:spAutoFit/>
          </a:bodyPr>
          <a:lstStyle/>
          <a:p>
            <a:r>
              <a:rPr lang="en-US" sz="2200" dirty="0"/>
              <a:t>The models and</a:t>
            </a:r>
            <a:br>
              <a:rPr lang="en-US" sz="2200" dirty="0"/>
            </a:br>
            <a:r>
              <a:rPr lang="en-US" sz="2200" dirty="0"/>
              <a:t>all the data </a:t>
            </a:r>
            <a:br>
              <a:rPr lang="en-US" sz="2200" dirty="0"/>
            </a:br>
            <a:r>
              <a:rPr lang="en-US" sz="2200" dirty="0"/>
              <a:t>associated with</a:t>
            </a:r>
            <a:br>
              <a:rPr lang="en-US" sz="2200" dirty="0"/>
            </a:br>
            <a:r>
              <a:rPr lang="en-US" sz="2200" dirty="0"/>
              <a:t>this image are</a:t>
            </a:r>
            <a:br>
              <a:rPr lang="en-US" sz="2200" dirty="0"/>
            </a:br>
            <a:r>
              <a:rPr lang="en-US" sz="2200" dirty="0"/>
              <a:t>public</a:t>
            </a:r>
          </a:p>
        </p:txBody>
      </p:sp>
      <p:sp>
        <p:nvSpPr>
          <p:cNvPr id="7" name="TextBox 6"/>
          <p:cNvSpPr txBox="1"/>
          <p:nvPr/>
        </p:nvSpPr>
        <p:spPr>
          <a:xfrm>
            <a:off x="867024" y="5686195"/>
            <a:ext cx="7211747" cy="769441"/>
          </a:xfrm>
          <a:prstGeom prst="rect">
            <a:avLst/>
          </a:prstGeom>
          <a:solidFill>
            <a:schemeClr val="accent1">
              <a:lumMod val="10000"/>
              <a:lumOff val="90000"/>
            </a:schemeClr>
          </a:solidFill>
        </p:spPr>
        <p:txBody>
          <a:bodyPr wrap="square" rtlCol="0">
            <a:spAutoFit/>
          </a:bodyPr>
          <a:lstStyle/>
          <a:p>
            <a:r>
              <a:rPr lang="en-US" sz="2200" dirty="0"/>
              <a:t>Ongoing research is focused on developing more detailed</a:t>
            </a:r>
            <a:br>
              <a:rPr lang="en-US" sz="2200" dirty="0"/>
            </a:br>
            <a:r>
              <a:rPr lang="en-US" sz="2200" dirty="0"/>
              <a:t>dynamic models, including the protection systems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023" y="1133856"/>
            <a:ext cx="5416733" cy="4471038"/>
          </a:xfrm>
          <a:prstGeom prst="rect">
            <a:avLst/>
          </a:prstGeom>
        </p:spPr>
      </p:pic>
    </p:spTree>
    <p:extLst>
      <p:ext uri="{BB962C8B-B14F-4D97-AF65-F5344CB8AC3E}">
        <p14:creationId xmlns:p14="http://schemas.microsoft.com/office/powerpoint/2010/main" val="140761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Highly Detailed Combined Transmission and Distribution Grids</a:t>
            </a:r>
          </a:p>
        </p:txBody>
      </p:sp>
      <p:sp>
        <p:nvSpPr>
          <p:cNvPr id="3" name="Content Placeholder 2"/>
          <p:cNvSpPr>
            <a:spLocks noGrp="1"/>
          </p:cNvSpPr>
          <p:nvPr>
            <p:ph idx="1"/>
          </p:nvPr>
        </p:nvSpPr>
        <p:spPr>
          <a:xfrm>
            <a:off x="457200" y="1371600"/>
            <a:ext cx="8451130" cy="4323703"/>
          </a:xfrm>
        </p:spPr>
        <p:txBody>
          <a:bodyPr/>
          <a:lstStyle/>
          <a:p>
            <a:r>
              <a:rPr lang="en-US" dirty="0"/>
              <a:t>Previous transmission grids were geographic to the zip code level</a:t>
            </a:r>
          </a:p>
          <a:p>
            <a:r>
              <a:rPr lang="en-US" dirty="0" smtClean="0"/>
              <a:t>On </a:t>
            </a:r>
            <a:r>
              <a:rPr lang="en-US" dirty="0"/>
              <a:t>current ARPA-E project we (with NREL, MIT and Comillas-IIT University) are developing “down to the meter” synthetic grids</a:t>
            </a:r>
          </a:p>
          <a:p>
            <a:r>
              <a:rPr lang="en-US" dirty="0"/>
              <a:t>Actual parcel data is used to determine location of the electric meters.  The parcels are connected by a distribution system, and the distribution system by a transmission grid</a:t>
            </a:r>
          </a:p>
          <a:p>
            <a:r>
              <a:rPr lang="en-US" dirty="0"/>
              <a:t>Currently we have about 20% of the load in Texas done (Travis and Harris Counties) </a:t>
            </a:r>
          </a:p>
        </p:txBody>
      </p:sp>
      <p:sp>
        <p:nvSpPr>
          <p:cNvPr id="4" name="Slide Number Placeholder 3"/>
          <p:cNvSpPr>
            <a:spLocks noGrp="1"/>
          </p:cNvSpPr>
          <p:nvPr>
            <p:ph type="sldNum" sz="quarter" idx="12"/>
          </p:nvPr>
        </p:nvSpPr>
        <p:spPr/>
        <p:txBody>
          <a:bodyPr/>
          <a:lstStyle/>
          <a:p>
            <a:fld id="{F06A5241-12CB-C64D-AE38-6540AC6C648E}" type="slidenum">
              <a:rPr lang="en-US" smtClean="0"/>
              <a:pPr/>
              <a:t>14</a:t>
            </a:fld>
            <a:endParaRPr lang="en-US" dirty="0"/>
          </a:p>
        </p:txBody>
      </p:sp>
    </p:spTree>
    <p:extLst>
      <p:ext uri="{BB962C8B-B14F-4D97-AF65-F5344CB8AC3E}">
        <p14:creationId xmlns:p14="http://schemas.microsoft.com/office/powerpoint/2010/main" val="2284423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Travis County, Texas </a:t>
            </a:r>
            <a:br>
              <a:rPr lang="en-US" dirty="0"/>
            </a:br>
            <a:r>
              <a:rPr lang="en-US" dirty="0"/>
              <a:t>(location of Austin, TX)</a:t>
            </a:r>
          </a:p>
        </p:txBody>
      </p:sp>
      <p:sp>
        <p:nvSpPr>
          <p:cNvPr id="4" name="Slide Number Placeholder 3"/>
          <p:cNvSpPr>
            <a:spLocks noGrp="1"/>
          </p:cNvSpPr>
          <p:nvPr>
            <p:ph type="sldNum" sz="quarter" idx="12"/>
          </p:nvPr>
        </p:nvSpPr>
        <p:spPr/>
        <p:txBody>
          <a:bodyPr/>
          <a:lstStyle/>
          <a:p>
            <a:fld id="{F06A5241-12CB-C64D-AE38-6540AC6C648E}" type="slidenum">
              <a:rPr lang="en-US" smtClean="0"/>
              <a:pPr/>
              <a:t>15</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204" y="1523946"/>
            <a:ext cx="6492240" cy="4744529"/>
          </a:xfrm>
          <a:prstGeom prst="rect">
            <a:avLst/>
          </a:prstGeom>
        </p:spPr>
      </p:pic>
      <p:sp>
        <p:nvSpPr>
          <p:cNvPr id="6" name="TextBox 5"/>
          <p:cNvSpPr txBox="1"/>
          <p:nvPr/>
        </p:nvSpPr>
        <p:spPr>
          <a:xfrm>
            <a:off x="5891893" y="1523946"/>
            <a:ext cx="2941556" cy="3416320"/>
          </a:xfrm>
          <a:prstGeom prst="rect">
            <a:avLst/>
          </a:prstGeom>
          <a:solidFill>
            <a:schemeClr val="accent1">
              <a:lumMod val="10000"/>
              <a:lumOff val="90000"/>
            </a:schemeClr>
          </a:solidFill>
        </p:spPr>
        <p:txBody>
          <a:bodyPr wrap="square" rtlCol="0">
            <a:spAutoFit/>
          </a:bodyPr>
          <a:lstStyle/>
          <a:p>
            <a:r>
              <a:rPr lang="en-US" sz="2400" dirty="0"/>
              <a:t>The figure shows the transmission system (blue is 230 kV and cyan 69 kV) and the distribution system modeled down to </a:t>
            </a:r>
            <a:r>
              <a:rPr lang="en-US" sz="2400" dirty="0" smtClean="0"/>
              <a:t>307,000</a:t>
            </a:r>
            <a:r>
              <a:rPr lang="en-US" sz="2400" dirty="0"/>
              <a:t> </a:t>
            </a:r>
            <a:r>
              <a:rPr lang="en-US" sz="2400" dirty="0" smtClean="0"/>
              <a:t>meters</a:t>
            </a:r>
            <a:r>
              <a:rPr lang="en-US" sz="2400" dirty="0"/>
              <a:t>.  The distribution data is in the OpenDSS format.</a:t>
            </a:r>
          </a:p>
        </p:txBody>
      </p:sp>
    </p:spTree>
    <p:extLst>
      <p:ext uri="{BB962C8B-B14F-4D97-AF65-F5344CB8AC3E}">
        <p14:creationId xmlns:p14="http://schemas.microsoft.com/office/powerpoint/2010/main" val="807455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Electric Grid Scenarios</a:t>
            </a:r>
          </a:p>
        </p:txBody>
      </p:sp>
      <p:sp>
        <p:nvSpPr>
          <p:cNvPr id="3" name="Content Placeholder 2"/>
          <p:cNvSpPr>
            <a:spLocks noGrp="1"/>
          </p:cNvSpPr>
          <p:nvPr>
            <p:ph idx="1"/>
          </p:nvPr>
        </p:nvSpPr>
        <p:spPr>
          <a:xfrm>
            <a:off x="457199" y="1371601"/>
            <a:ext cx="8341743" cy="966158"/>
          </a:xfrm>
        </p:spPr>
        <p:txBody>
          <a:bodyPr/>
          <a:lstStyle/>
          <a:p>
            <a:r>
              <a:rPr lang="en-US" dirty="0"/>
              <a:t>We have developed detailed, yearly scenarios with variation of both bus level load and gen.</a:t>
            </a:r>
          </a:p>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16</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b="-425"/>
          <a:stretch/>
        </p:blipFill>
        <p:spPr>
          <a:xfrm>
            <a:off x="379216" y="2337759"/>
            <a:ext cx="6685017" cy="1902383"/>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216" y="4324162"/>
            <a:ext cx="5939246" cy="2219741"/>
          </a:xfrm>
          <a:prstGeom prst="rect">
            <a:avLst/>
          </a:prstGeom>
        </p:spPr>
      </p:pic>
      <p:sp>
        <p:nvSpPr>
          <p:cNvPr id="7" name="TextBox 6"/>
          <p:cNvSpPr txBox="1"/>
          <p:nvPr/>
        </p:nvSpPr>
        <p:spPr>
          <a:xfrm>
            <a:off x="5990962" y="2643445"/>
            <a:ext cx="2928750" cy="3139321"/>
          </a:xfrm>
          <a:prstGeom prst="rect">
            <a:avLst/>
          </a:prstGeom>
          <a:solidFill>
            <a:schemeClr val="accent1">
              <a:lumMod val="10000"/>
              <a:lumOff val="90000"/>
            </a:schemeClr>
          </a:solidFill>
        </p:spPr>
        <p:txBody>
          <a:bodyPr wrap="none" rtlCol="0">
            <a:spAutoFit/>
          </a:bodyPr>
          <a:lstStyle/>
          <a:p>
            <a:r>
              <a:rPr lang="en-US" sz="2200" dirty="0"/>
              <a:t>Transmission models</a:t>
            </a:r>
            <a:br>
              <a:rPr lang="en-US" sz="2200" dirty="0"/>
            </a:br>
            <a:r>
              <a:rPr lang="en-US" sz="2200" dirty="0"/>
              <a:t>have hourly snapshots, </a:t>
            </a:r>
            <a:br>
              <a:rPr lang="en-US" sz="2200" dirty="0"/>
            </a:br>
            <a:r>
              <a:rPr lang="en-US" sz="2200" dirty="0"/>
              <a:t>with nonconforming</a:t>
            </a:r>
            <a:br>
              <a:rPr lang="en-US" sz="2200" dirty="0"/>
            </a:br>
            <a:r>
              <a:rPr lang="en-US" sz="2200" dirty="0"/>
              <a:t>bus loads modeled.  The</a:t>
            </a:r>
            <a:br>
              <a:rPr lang="en-US" sz="2200" dirty="0"/>
            </a:br>
            <a:r>
              <a:rPr lang="en-US" sz="2200" dirty="0"/>
              <a:t>“down to the meter” </a:t>
            </a:r>
            <a:br>
              <a:rPr lang="en-US" sz="2200" dirty="0"/>
            </a:br>
            <a:r>
              <a:rPr lang="en-US" sz="2200" dirty="0"/>
              <a:t>grids have synthetic</a:t>
            </a:r>
            <a:br>
              <a:rPr lang="en-US" sz="2200" dirty="0"/>
            </a:br>
            <a:r>
              <a:rPr lang="en-US" sz="2200" dirty="0"/>
              <a:t>loads every 15 minutes</a:t>
            </a:r>
            <a:br>
              <a:rPr lang="en-US" sz="2200" dirty="0"/>
            </a:br>
            <a:r>
              <a:rPr lang="en-US" sz="2200" dirty="0"/>
              <a:t>for each meter</a:t>
            </a:r>
            <a:br>
              <a:rPr lang="en-US" sz="2200" dirty="0"/>
            </a:br>
            <a:r>
              <a:rPr lang="en-US" sz="2200" dirty="0"/>
              <a:t>(provided by NREL).</a:t>
            </a:r>
          </a:p>
        </p:txBody>
      </p:sp>
    </p:spTree>
    <p:extLst>
      <p:ext uri="{BB962C8B-B14F-4D97-AF65-F5344CB8AC3E}">
        <p14:creationId xmlns:p14="http://schemas.microsoft.com/office/powerpoint/2010/main" val="3166575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PMU Data</a:t>
            </a:r>
          </a:p>
        </p:txBody>
      </p:sp>
      <p:sp>
        <p:nvSpPr>
          <p:cNvPr id="3" name="Content Placeholder 2"/>
          <p:cNvSpPr>
            <a:spLocks noGrp="1"/>
          </p:cNvSpPr>
          <p:nvPr>
            <p:ph idx="1"/>
          </p:nvPr>
        </p:nvSpPr>
        <p:spPr>
          <a:xfrm>
            <a:off x="457200" y="1371601"/>
            <a:ext cx="8229600" cy="1337094"/>
          </a:xfrm>
        </p:spPr>
        <p:txBody>
          <a:bodyPr/>
          <a:lstStyle/>
          <a:p>
            <a:r>
              <a:rPr lang="en-US" dirty="0"/>
              <a:t>To create synthetic PMU data we use dynamic simulations with realistic variation in the load and generation, and appropriate PMU errors.  </a:t>
            </a:r>
          </a:p>
        </p:txBody>
      </p:sp>
      <p:sp>
        <p:nvSpPr>
          <p:cNvPr id="4" name="Slide Number Placeholder 3"/>
          <p:cNvSpPr>
            <a:spLocks noGrp="1"/>
          </p:cNvSpPr>
          <p:nvPr>
            <p:ph type="sldNum" sz="quarter" idx="12"/>
          </p:nvPr>
        </p:nvSpPr>
        <p:spPr/>
        <p:txBody>
          <a:bodyPr/>
          <a:lstStyle/>
          <a:p>
            <a:fld id="{F06A5241-12CB-C64D-AE38-6540AC6C648E}" type="slidenum">
              <a:rPr lang="en-US" smtClean="0"/>
              <a:pPr/>
              <a:t>17</a:t>
            </a:fld>
            <a:endParaRPr lang="en-US" dirty="0"/>
          </a:p>
        </p:txBody>
      </p:sp>
      <p:pic>
        <p:nvPicPr>
          <p:cNvPr id="5" name="Picture 4">
            <a:extLst>
              <a:ext uri="{FF2B5EF4-FFF2-40B4-BE49-F238E27FC236}">
                <a16:creationId xmlns:a16="http://schemas.microsoft.com/office/drawing/2014/main" xmlns="" id="{45096838-9E1B-4FA6-9B71-9BA7B8817CA1}"/>
              </a:ext>
            </a:extLst>
          </p:cNvPr>
          <p:cNvPicPr>
            <a:picLocks noChangeAspect="1"/>
          </p:cNvPicPr>
          <p:nvPr/>
        </p:nvPicPr>
        <p:blipFill>
          <a:blip r:embed="rId2"/>
          <a:stretch>
            <a:fillRect/>
          </a:stretch>
        </p:blipFill>
        <p:spPr>
          <a:xfrm>
            <a:off x="350808" y="2846719"/>
            <a:ext cx="6202392" cy="3352168"/>
          </a:xfrm>
          <a:prstGeom prst="rect">
            <a:avLst/>
          </a:prstGeom>
        </p:spPr>
      </p:pic>
      <p:sp>
        <p:nvSpPr>
          <p:cNvPr id="6" name="TextBox 5"/>
          <p:cNvSpPr txBox="1"/>
          <p:nvPr/>
        </p:nvSpPr>
        <p:spPr>
          <a:xfrm>
            <a:off x="5745244" y="2782567"/>
            <a:ext cx="2941556" cy="3416320"/>
          </a:xfrm>
          <a:prstGeom prst="rect">
            <a:avLst/>
          </a:prstGeom>
          <a:solidFill>
            <a:schemeClr val="accent1">
              <a:lumMod val="10000"/>
              <a:lumOff val="90000"/>
            </a:schemeClr>
          </a:solidFill>
        </p:spPr>
        <p:txBody>
          <a:bodyPr wrap="square" rtlCol="0">
            <a:spAutoFit/>
          </a:bodyPr>
          <a:lstStyle/>
          <a:p>
            <a:r>
              <a:rPr lang="en-US" sz="2400" dirty="0"/>
              <a:t>On our 2000 bus Texas synthetic grid was can provide more then 10,000 signals at PMU data rates (30 times per second) in real-time.  This is data creation at about 4GB per hour.  </a:t>
            </a:r>
          </a:p>
        </p:txBody>
      </p:sp>
    </p:spTree>
    <p:extLst>
      <p:ext uri="{BB962C8B-B14F-4D97-AF65-F5344CB8AC3E}">
        <p14:creationId xmlns:p14="http://schemas.microsoft.com/office/powerpoint/2010/main" val="1378415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Synthetic Grids</a:t>
            </a:r>
          </a:p>
        </p:txBody>
      </p:sp>
      <p:sp>
        <p:nvSpPr>
          <p:cNvPr id="3" name="Content Placeholder 2"/>
          <p:cNvSpPr>
            <a:spLocks noGrp="1"/>
          </p:cNvSpPr>
          <p:nvPr>
            <p:ph idx="1"/>
          </p:nvPr>
        </p:nvSpPr>
        <p:spPr/>
        <p:txBody>
          <a:bodyPr/>
          <a:lstStyle/>
          <a:p>
            <a:r>
              <a:rPr lang="en-US" dirty="0">
                <a:cs typeface="Arial" panose="020B0604020202020204" pitchFamily="34" charset="0"/>
              </a:rPr>
              <a:t>Prior to 9/11/01, a lot of grid information was publically available </a:t>
            </a:r>
          </a:p>
          <a:p>
            <a:r>
              <a:rPr lang="en-US" dirty="0">
                <a:cs typeface="Arial" panose="020B0604020202020204" pitchFamily="34" charset="0"/>
              </a:rPr>
              <a:t>Now access to data and models about the actual power grid in the US is quite restricted (e.g., critical energy/electricity infrastructure [CEII])</a:t>
            </a:r>
          </a:p>
          <a:p>
            <a:pPr lvl="1"/>
            <a:r>
              <a:rPr lang="en-US" dirty="0">
                <a:cs typeface="Arial" panose="020B0604020202020204" pitchFamily="34" charset="0"/>
              </a:rPr>
              <a:t>What is available is often partial, and can’t be shared</a:t>
            </a:r>
          </a:p>
          <a:p>
            <a:r>
              <a:rPr lang="en-US" dirty="0">
                <a:cs typeface="Arial" panose="020B0604020202020204" pitchFamily="34" charset="0"/>
              </a:rPr>
              <a:t>To do effective research, and to drive innovation, researchers need access to common, realistic grid models and data sets</a:t>
            </a:r>
          </a:p>
          <a:p>
            <a:pPr lvl="1"/>
            <a:r>
              <a:rPr lang="en-US" dirty="0">
                <a:cs typeface="Arial" panose="020B0604020202020204" pitchFamily="34" charset="0"/>
              </a:rPr>
              <a:t>Scientific principle of reproducibility of results </a:t>
            </a:r>
          </a:p>
        </p:txBody>
      </p:sp>
      <p:sp>
        <p:nvSpPr>
          <p:cNvPr id="4" name="Slide Number Placeholder 3"/>
          <p:cNvSpPr>
            <a:spLocks noGrp="1"/>
          </p:cNvSpPr>
          <p:nvPr>
            <p:ph type="sldNum" sz="quarter" idx="12"/>
          </p:nvPr>
        </p:nvSpPr>
        <p:spPr/>
        <p:txBody>
          <a:bodyPr/>
          <a:lstStyle/>
          <a:p>
            <a:fld id="{F06A5241-12CB-C64D-AE38-6540AC6C648E}" type="slidenum">
              <a:rPr lang="en-US" smtClean="0"/>
              <a:pPr/>
              <a:t>18</a:t>
            </a:fld>
            <a:endParaRPr lang="en-US" dirty="0"/>
          </a:p>
        </p:txBody>
      </p:sp>
    </p:spTree>
    <p:extLst>
      <p:ext uri="{BB962C8B-B14F-4D97-AF65-F5344CB8AC3E}">
        <p14:creationId xmlns:p14="http://schemas.microsoft.com/office/powerpoint/2010/main" val="2367504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Synthetic Grids, cont.</a:t>
            </a:r>
          </a:p>
        </p:txBody>
      </p:sp>
      <p:sp>
        <p:nvSpPr>
          <p:cNvPr id="3" name="Content Placeholder 2"/>
          <p:cNvSpPr>
            <a:spLocks noGrp="1"/>
          </p:cNvSpPr>
          <p:nvPr>
            <p:ph idx="1"/>
          </p:nvPr>
        </p:nvSpPr>
        <p:spPr/>
        <p:txBody>
          <a:bodyPr/>
          <a:lstStyle/>
          <a:p>
            <a:r>
              <a:rPr lang="en-US" dirty="0"/>
              <a:t>Synthetic grids and datasets are, of course, designed to augment, not replace actual grids</a:t>
            </a:r>
          </a:p>
          <a:p>
            <a:r>
              <a:rPr lang="en-US" dirty="0"/>
              <a:t>But the synthetic grids offer some significant advantages, both to industry and researchers</a:t>
            </a:r>
          </a:p>
          <a:p>
            <a:pPr lvl="1"/>
            <a:r>
              <a:rPr lang="en-US" dirty="0"/>
              <a:t>Since there are no CEII or privacy concerns, full models and their associated datasets can be freely shared; this is particularly helpful for interdisciplinary research</a:t>
            </a:r>
          </a:p>
          <a:p>
            <a:pPr lvl="1"/>
            <a:r>
              <a:rPr lang="en-US" dirty="0"/>
              <a:t>Synthetic grids can allow future grid scenarios to be considered in-depth (i.e., high renewables or high impact, low frequency events) yet still be potentially public</a:t>
            </a:r>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19</a:t>
            </a:fld>
            <a:endParaRPr lang="en-US" dirty="0"/>
          </a:p>
        </p:txBody>
      </p:sp>
    </p:spTree>
    <p:extLst>
      <p:ext uri="{BB962C8B-B14F-4D97-AF65-F5344CB8AC3E}">
        <p14:creationId xmlns:p14="http://schemas.microsoft.com/office/powerpoint/2010/main" val="3063981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304" y="0"/>
            <a:ext cx="9144000" cy="6858000"/>
          </a:xfrm>
          <a:prstGeom prst="rect">
            <a:avLst/>
          </a:prstGeom>
        </p:spPr>
      </p:pic>
      <p:sp>
        <p:nvSpPr>
          <p:cNvPr id="2" name="Title 1"/>
          <p:cNvSpPr>
            <a:spLocks noGrp="1"/>
          </p:cNvSpPr>
          <p:nvPr>
            <p:ph type="ctrTitle"/>
          </p:nvPr>
        </p:nvSpPr>
        <p:spPr>
          <a:xfrm>
            <a:off x="267420" y="1006186"/>
            <a:ext cx="8730276" cy="1470025"/>
          </a:xfrm>
        </p:spPr>
        <p:txBody>
          <a:bodyPr/>
          <a:lstStyle/>
          <a:p>
            <a:r>
              <a:rPr lang="en-US" dirty="0" smtClean="0">
                <a:solidFill>
                  <a:schemeClr val="bg1"/>
                </a:solidFill>
                <a:cs typeface="Frutiger LT Std 55 Roman"/>
              </a:rPr>
              <a:t>PSERC Webinar: Enhancing </a:t>
            </a:r>
            <a:r>
              <a:rPr lang="en-US" dirty="0">
                <a:solidFill>
                  <a:schemeClr val="bg1"/>
                </a:solidFill>
                <a:cs typeface="Frutiger LT Std 55 Roman"/>
              </a:rPr>
              <a:t>Power System Innovation Through the Use of Highly Detailed Synthetic Grids</a:t>
            </a:r>
          </a:p>
        </p:txBody>
      </p:sp>
      <p:sp>
        <p:nvSpPr>
          <p:cNvPr id="5" name="Title 1"/>
          <p:cNvSpPr txBox="1">
            <a:spLocks/>
          </p:cNvSpPr>
          <p:nvPr/>
        </p:nvSpPr>
        <p:spPr>
          <a:xfrm>
            <a:off x="539496" y="3826627"/>
            <a:ext cx="7772400" cy="2103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200" dirty="0">
              <a:solidFill>
                <a:schemeClr val="bg1"/>
              </a:solidFill>
              <a:cs typeface="Frutiger LT Std 55 Roman"/>
            </a:endParaRPr>
          </a:p>
          <a:p>
            <a:endParaRPr lang="en-US" sz="3200" dirty="0">
              <a:solidFill>
                <a:schemeClr val="bg1"/>
              </a:solidFill>
              <a:cs typeface="Frutiger LT Std 55 Roman"/>
            </a:endParaRPr>
          </a:p>
          <a:p>
            <a:r>
              <a:rPr lang="en-US" sz="3200" dirty="0">
                <a:solidFill>
                  <a:schemeClr val="bg1"/>
                </a:solidFill>
                <a:cs typeface="Frutiger LT Std 55 Roman"/>
              </a:rPr>
              <a:t>Tom Overbye</a:t>
            </a:r>
          </a:p>
          <a:p>
            <a:r>
              <a:rPr lang="en-US" sz="3200" dirty="0">
                <a:solidFill>
                  <a:schemeClr val="bg1"/>
                </a:solidFill>
                <a:cs typeface="Frutiger LT Std 55 Roman"/>
              </a:rPr>
              <a:t>TEES Eminent Professor</a:t>
            </a:r>
          </a:p>
          <a:p>
            <a:r>
              <a:rPr lang="en-US" sz="3200" dirty="0">
                <a:solidFill>
                  <a:schemeClr val="bg1"/>
                </a:solidFill>
                <a:cs typeface="Frutiger LT Std 55 Roman"/>
              </a:rPr>
              <a:t>Texas A&amp;M University</a:t>
            </a:r>
          </a:p>
          <a:p>
            <a:r>
              <a:rPr lang="en-US" sz="3200" dirty="0">
                <a:solidFill>
                  <a:schemeClr val="bg1"/>
                </a:solidFill>
                <a:cs typeface="Frutiger LT Std 55 Roman"/>
              </a:rPr>
              <a:t>overbye@tamu.edu</a:t>
            </a:r>
          </a:p>
          <a:p>
            <a:r>
              <a:rPr lang="en-US" sz="3200" dirty="0">
                <a:solidFill>
                  <a:schemeClr val="bg1"/>
                </a:solidFill>
                <a:cs typeface="Frutiger LT Std 55 Roman"/>
              </a:rPr>
              <a:t>October 15, 2019</a:t>
            </a:r>
          </a:p>
        </p:txBody>
      </p:sp>
      <p:sp>
        <p:nvSpPr>
          <p:cNvPr id="4" name="Slide Number Placeholder 3"/>
          <p:cNvSpPr>
            <a:spLocks noGrp="1"/>
          </p:cNvSpPr>
          <p:nvPr>
            <p:ph type="sldNum" sz="quarter" idx="12"/>
          </p:nvPr>
        </p:nvSpPr>
        <p:spPr/>
        <p:txBody>
          <a:bodyPr/>
          <a:lstStyle/>
          <a:p>
            <a:fld id="{F06A5241-12CB-C64D-AE38-6540AC6C648E}" type="slidenum">
              <a:rPr lang="en-US" smtClean="0"/>
              <a:pPr/>
              <a:t>2</a:t>
            </a:fld>
            <a:endParaRPr lang="en-US" dirty="0"/>
          </a:p>
        </p:txBody>
      </p:sp>
    </p:spTree>
    <p:extLst>
      <p:ext uri="{BB962C8B-B14F-4D97-AF65-F5344CB8AC3E}">
        <p14:creationId xmlns:p14="http://schemas.microsoft.com/office/powerpoint/2010/main" val="4220620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Need for Synthetic Grids, cont.</a:t>
            </a:r>
          </a:p>
        </p:txBody>
      </p:sp>
      <p:sp>
        <p:nvSpPr>
          <p:cNvPr id="3" name="Content Placeholder 2"/>
          <p:cNvSpPr>
            <a:spLocks noGrp="1"/>
          </p:cNvSpPr>
          <p:nvPr>
            <p:ph idx="1"/>
          </p:nvPr>
        </p:nvSpPr>
        <p:spPr/>
        <p:txBody>
          <a:bodyPr/>
          <a:lstStyle/>
          <a:p>
            <a:r>
              <a:rPr lang="en-US" dirty="0"/>
              <a:t>Advantages, cont.</a:t>
            </a:r>
          </a:p>
          <a:p>
            <a:pPr lvl="1"/>
            <a:r>
              <a:rPr lang="en-US" dirty="0"/>
              <a:t>Synthetic grids can be customized to represent particular grid idiosyncrasies; utilities can provide this to researchers or potential vendors</a:t>
            </a:r>
          </a:p>
          <a:p>
            <a:pPr lvl="2"/>
            <a:r>
              <a:rPr lang="en-US" dirty="0"/>
              <a:t>We’ve deliberately designed ours using different voltage levels than those used in the actual grid (e.g., 500/230 versus 345/138 in Texas) to emphasis they are synthetic</a:t>
            </a:r>
          </a:p>
          <a:p>
            <a:pPr lvl="1"/>
            <a:r>
              <a:rPr lang="en-US" dirty="0"/>
              <a:t>The highly detailed (down to the meter grid) allow coupling with real infrastructures</a:t>
            </a:r>
          </a:p>
          <a:p>
            <a:pPr lvl="2"/>
            <a:r>
              <a:rPr lang="en-US" dirty="0"/>
              <a:t>We’re working with the Texas Transportation Institute to study electric grid/transportation couplings</a:t>
            </a:r>
          </a:p>
          <a:p>
            <a:pPr lvl="1"/>
            <a:r>
              <a:rPr lang="en-US" dirty="0"/>
              <a:t>Synthetic grids can be used for education, including vendor training and short courses  </a:t>
            </a:r>
          </a:p>
          <a:p>
            <a:pPr lvl="1"/>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20</a:t>
            </a:fld>
            <a:endParaRPr lang="en-US" dirty="0"/>
          </a:p>
        </p:txBody>
      </p:sp>
    </p:spTree>
    <p:extLst>
      <p:ext uri="{BB962C8B-B14F-4D97-AF65-F5344CB8AC3E}">
        <p14:creationId xmlns:p14="http://schemas.microsoft.com/office/powerpoint/2010/main" val="33176807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328"/>
            <a:ext cx="9144000" cy="1087309"/>
          </a:xfrm>
        </p:spPr>
        <p:txBody>
          <a:bodyPr/>
          <a:lstStyle/>
          <a:p>
            <a:r>
              <a:rPr lang="en-US" dirty="0"/>
              <a:t>Crossing the Valley of Death</a:t>
            </a:r>
          </a:p>
        </p:txBody>
      </p:sp>
      <p:sp>
        <p:nvSpPr>
          <p:cNvPr id="3" name="Content Placeholder 2"/>
          <p:cNvSpPr>
            <a:spLocks noGrp="1"/>
          </p:cNvSpPr>
          <p:nvPr>
            <p:ph idx="1"/>
          </p:nvPr>
        </p:nvSpPr>
        <p:spPr>
          <a:xfrm>
            <a:off x="457200" y="1371600"/>
            <a:ext cx="8463064" cy="4323703"/>
          </a:xfrm>
        </p:spPr>
        <p:txBody>
          <a:bodyPr/>
          <a:lstStyle/>
          <a:p>
            <a:r>
              <a:rPr lang="en-US" altLang="en-US" dirty="0"/>
              <a:t>One of the greatest </a:t>
            </a:r>
            <a:br>
              <a:rPr lang="en-US" altLang="en-US" dirty="0"/>
            </a:br>
            <a:r>
              <a:rPr lang="en-US" altLang="en-US" dirty="0"/>
              <a:t>perils to university research</a:t>
            </a:r>
            <a:br>
              <a:rPr lang="en-US" altLang="en-US" dirty="0"/>
            </a:br>
            <a:r>
              <a:rPr lang="en-US" altLang="en-US" dirty="0"/>
              <a:t>commercialization is to </a:t>
            </a:r>
            <a:br>
              <a:rPr lang="en-US" altLang="en-US" dirty="0"/>
            </a:br>
            <a:r>
              <a:rPr lang="en-US" altLang="en-US" dirty="0"/>
              <a:t>cross what is known in </a:t>
            </a:r>
            <a:br>
              <a:rPr lang="en-US" altLang="en-US" dirty="0"/>
            </a:br>
            <a:r>
              <a:rPr lang="en-US" altLang="en-US" dirty="0"/>
              <a:t>as “the valley of death.”</a:t>
            </a:r>
          </a:p>
          <a:p>
            <a:r>
              <a:rPr lang="en-US" altLang="en-US" dirty="0"/>
              <a:t>On the one side is “well-funded” university research, pursued mostly by graduate students and postdocs, while on the other is a successful commercial product</a:t>
            </a:r>
          </a:p>
          <a:p>
            <a:pPr lvl="1"/>
            <a:r>
              <a:rPr lang="en-US" altLang="en-US" dirty="0"/>
              <a:t>Synthetic grids and datasets can help bridge </a:t>
            </a:r>
            <a:br>
              <a:rPr lang="en-US" altLang="en-US" dirty="0"/>
            </a:br>
            <a:r>
              <a:rPr lang="en-US" altLang="en-US" dirty="0"/>
              <a:t>this gap!  </a:t>
            </a:r>
          </a:p>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21</a:t>
            </a:fld>
            <a:endParaRPr lang="en-US" dirty="0"/>
          </a:p>
        </p:txBody>
      </p:sp>
      <p:pic>
        <p:nvPicPr>
          <p:cNvPr id="5" name="Picture 2" descr="Image">
            <a:extLst>
              <a:ext uri="{FF2B5EF4-FFF2-40B4-BE49-F238E27FC236}">
                <a16:creationId xmlns:a16="http://schemas.microsoft.com/office/drawing/2014/main" xmlns="" id="{8F2FCAA8-8F5E-4C11-8E35-5FCE6802F49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5571" y="1423129"/>
            <a:ext cx="3469064" cy="23072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11C70847-9F77-4D8E-8D70-7AC7772D150A}"/>
              </a:ext>
            </a:extLst>
          </p:cNvPr>
          <p:cNvSpPr txBox="1"/>
          <p:nvPr/>
        </p:nvSpPr>
        <p:spPr>
          <a:xfrm>
            <a:off x="207390" y="6296839"/>
            <a:ext cx="8202758" cy="276999"/>
          </a:xfrm>
          <a:prstGeom prst="rect">
            <a:avLst/>
          </a:prstGeom>
          <a:noFill/>
        </p:spPr>
        <p:txBody>
          <a:bodyPr wrap="none" rtlCol="0">
            <a:spAutoFit/>
          </a:bodyPr>
          <a:lstStyle/>
          <a:p>
            <a:r>
              <a:rPr lang="en-US" sz="1200" dirty="0"/>
              <a:t>Image Source:</a:t>
            </a:r>
            <a:r>
              <a:rPr lang="en-US" sz="1200" dirty="0">
                <a:hlinkClick r:id="rId3"/>
              </a:rPr>
              <a:t> https://www.nap.edu/catalog/23645/a-vision-for-the-future-of-center-based-multidisciplinary-engineering-research</a:t>
            </a:r>
            <a:endParaRPr lang="en-US" sz="1200" dirty="0"/>
          </a:p>
        </p:txBody>
      </p:sp>
    </p:spTree>
    <p:extLst>
      <p:ext uri="{BB962C8B-B14F-4D97-AF65-F5344CB8AC3E}">
        <p14:creationId xmlns:p14="http://schemas.microsoft.com/office/powerpoint/2010/main" val="1826880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Synthetic Grid Approach </a:t>
            </a:r>
          </a:p>
        </p:txBody>
      </p:sp>
      <p:sp>
        <p:nvSpPr>
          <p:cNvPr id="3" name="Content Placeholder 2"/>
          <p:cNvSpPr>
            <a:spLocks noGrp="1"/>
          </p:cNvSpPr>
          <p:nvPr>
            <p:ph idx="1"/>
          </p:nvPr>
        </p:nvSpPr>
        <p:spPr/>
        <p:txBody>
          <a:bodyPr/>
          <a:lstStyle/>
          <a:p>
            <a:r>
              <a:rPr lang="en-US" dirty="0"/>
              <a:t>Make grids that look real and familiar by siting them geographically (North America for us) and serving a population density the mimics actual</a:t>
            </a:r>
          </a:p>
          <a:p>
            <a:r>
              <a:rPr lang="en-US" dirty="0"/>
              <a:t>Goal is to leverage widely available public data</a:t>
            </a:r>
          </a:p>
          <a:p>
            <a:pPr lvl="1"/>
            <a:r>
              <a:rPr lang="en-US" dirty="0"/>
              <a:t>Geography</a:t>
            </a:r>
          </a:p>
          <a:p>
            <a:pPr lvl="1"/>
            <a:r>
              <a:rPr lang="en-US" dirty="0"/>
              <a:t>Population density (easily available by post office)</a:t>
            </a:r>
          </a:p>
          <a:p>
            <a:pPr lvl="1"/>
            <a:r>
              <a:rPr lang="en-US" dirty="0"/>
              <a:t>Load by utility (US FERC 714), state-wide averages</a:t>
            </a:r>
          </a:p>
          <a:p>
            <a:pPr lvl="1"/>
            <a:r>
              <a:rPr lang="en-US" dirty="0"/>
              <a:t>Existing and planned generation (Form US EIA-860, which contains lots of generator information)</a:t>
            </a:r>
          </a:p>
          <a:p>
            <a:r>
              <a:rPr lang="en-US" dirty="0"/>
              <a:t>Substation locations and transmission system is entirely fictional (but hopefully good fiction!)</a:t>
            </a:r>
          </a:p>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22</a:t>
            </a:fld>
            <a:endParaRPr lang="en-US" dirty="0"/>
          </a:p>
        </p:txBody>
      </p:sp>
    </p:spTree>
    <p:extLst>
      <p:ext uri="{BB962C8B-B14F-4D97-AF65-F5344CB8AC3E}">
        <p14:creationId xmlns:p14="http://schemas.microsoft.com/office/powerpoint/2010/main" val="3177743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Synthetic Model Design Process</a:t>
            </a:r>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23</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388389"/>
            <a:ext cx="579278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79163" y="1604895"/>
            <a:ext cx="2716212" cy="1323975"/>
          </a:xfrm>
          <a:prstGeom prst="rect">
            <a:avLst/>
          </a:prstGeom>
          <a:solidFill>
            <a:schemeClr val="accent1">
              <a:lumMod val="10000"/>
              <a:lumOff val="90000"/>
            </a:schemeClr>
          </a:solid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000" dirty="0"/>
              <a:t>The assumed peak load is based on </a:t>
            </a:r>
            <a:br>
              <a:rPr lang="en-US" sz="2000" dirty="0"/>
            </a:br>
            <a:r>
              <a:rPr lang="en-US" sz="2000" dirty="0"/>
              <a:t>population, scaled</a:t>
            </a:r>
            <a:br>
              <a:rPr lang="en-US" sz="2000" dirty="0"/>
            </a:br>
            <a:r>
              <a:rPr lang="en-US" sz="2000" dirty="0"/>
              <a:t>by geographic values</a:t>
            </a:r>
          </a:p>
        </p:txBody>
      </p:sp>
      <p:sp>
        <p:nvSpPr>
          <p:cNvPr id="7" name="TextBox 6"/>
          <p:cNvSpPr txBox="1"/>
          <p:nvPr/>
        </p:nvSpPr>
        <p:spPr>
          <a:xfrm>
            <a:off x="6179163" y="3371782"/>
            <a:ext cx="2716212" cy="1323975"/>
          </a:xfrm>
          <a:prstGeom prst="rect">
            <a:avLst/>
          </a:prstGeom>
          <a:solidFill>
            <a:schemeClr val="accent1">
              <a:lumMod val="10000"/>
              <a:lumOff val="90000"/>
            </a:schemeClr>
          </a:solidFill>
        </p:spPr>
        <p:txBody>
          <a:bodyP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000" dirty="0"/>
              <a:t>Much of this is automated, but there is still some manual adjustment</a:t>
            </a:r>
          </a:p>
        </p:txBody>
      </p:sp>
      <p:sp>
        <p:nvSpPr>
          <p:cNvPr id="8" name="TextBox 7">
            <a:extLst>
              <a:ext uri="{FF2B5EF4-FFF2-40B4-BE49-F238E27FC236}">
                <a16:creationId xmlns:a16="http://schemas.microsoft.com/office/drawing/2014/main" xmlns="" id="{B19C0543-FA43-4F30-91AC-9234900C3EEF}"/>
              </a:ext>
            </a:extLst>
          </p:cNvPr>
          <p:cNvSpPr txBox="1"/>
          <p:nvPr/>
        </p:nvSpPr>
        <p:spPr>
          <a:xfrm>
            <a:off x="457200" y="5841296"/>
            <a:ext cx="8438175" cy="400110"/>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000" dirty="0"/>
              <a:t>This process can be augmented to couple with detailed distribution grids</a:t>
            </a:r>
          </a:p>
        </p:txBody>
      </p:sp>
    </p:spTree>
    <p:extLst>
      <p:ext uri="{BB962C8B-B14F-4D97-AF65-F5344CB8AC3E}">
        <p14:creationId xmlns:p14="http://schemas.microsoft.com/office/powerpoint/2010/main" val="2259973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Details on Design Process</a:t>
            </a:r>
          </a:p>
        </p:txBody>
      </p:sp>
      <p:sp>
        <p:nvSpPr>
          <p:cNvPr id="3" name="Content Placeholder 2"/>
          <p:cNvSpPr>
            <a:spLocks noGrp="1"/>
          </p:cNvSpPr>
          <p:nvPr>
            <p:ph idx="1"/>
          </p:nvPr>
        </p:nvSpPr>
        <p:spPr>
          <a:xfrm>
            <a:off x="457199" y="1371600"/>
            <a:ext cx="8364583" cy="4323703"/>
          </a:xfrm>
        </p:spPr>
        <p:txBody>
          <a:bodyPr/>
          <a:lstStyle/>
          <a:p>
            <a:r>
              <a:rPr lang="en-US" dirty="0"/>
              <a:t>Substation planning: cluster actual population and energy data into correctly-sized substations and assign load, generation, bus voltage levels, and internal branches, along with parameters.</a:t>
            </a:r>
          </a:p>
          <a:p>
            <a:r>
              <a:rPr lang="en-US" dirty="0"/>
              <a:t>Transmission planning: use iterative penalty-based dc power flow algorithm to place transmission lines, with the Delaunay triangulation and neighborhood as base</a:t>
            </a:r>
          </a:p>
          <a:p>
            <a:r>
              <a:rPr lang="en-US" dirty="0"/>
              <a:t>Reactive power planning: iterative ac power flow starting from known solution to place capacitors and adjust generator set points.</a:t>
            </a:r>
          </a:p>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24</a:t>
            </a:fld>
            <a:endParaRPr lang="en-US" dirty="0"/>
          </a:p>
        </p:txBody>
      </p:sp>
    </p:spTree>
    <p:extLst>
      <p:ext uri="{BB962C8B-B14F-4D97-AF65-F5344CB8AC3E}">
        <p14:creationId xmlns:p14="http://schemas.microsoft.com/office/powerpoint/2010/main" val="2759175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Coupled Transmission-Distribution System Design</a:t>
            </a:r>
          </a:p>
        </p:txBody>
      </p:sp>
      <p:sp>
        <p:nvSpPr>
          <p:cNvPr id="3" name="Content Placeholder 2"/>
          <p:cNvSpPr>
            <a:spLocks noGrp="1"/>
          </p:cNvSpPr>
          <p:nvPr>
            <p:ph idx="1"/>
          </p:nvPr>
        </p:nvSpPr>
        <p:spPr/>
        <p:txBody>
          <a:bodyPr/>
          <a:lstStyle/>
          <a:p>
            <a:r>
              <a:rPr lang="en-US" dirty="0"/>
              <a:t>Our first approach to developing the highly detailed grids was to design the distribution first, then design the transmission </a:t>
            </a:r>
          </a:p>
          <a:p>
            <a:pPr lvl="1"/>
            <a:r>
              <a:rPr lang="en-US" dirty="0"/>
              <a:t>Earlier Travis County case was an example</a:t>
            </a:r>
          </a:p>
          <a:p>
            <a:r>
              <a:rPr lang="en-US" dirty="0"/>
              <a:t>Now we design the overall transmission system first, and update it as more distribution systems become available</a:t>
            </a:r>
          </a:p>
          <a:p>
            <a:pPr lvl="1"/>
            <a:r>
              <a:rPr lang="en-US" dirty="0"/>
              <a:t>We’re currently doing Texas on a county-by-county basis (Texas has 254 counties!)</a:t>
            </a:r>
          </a:p>
          <a:p>
            <a:pPr lvl="1"/>
            <a:r>
              <a:rPr lang="en-US" dirty="0"/>
              <a:t>Updating the transmission grid is a mostly automated process</a:t>
            </a:r>
          </a:p>
          <a:p>
            <a:pPr lvl="1"/>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25</a:t>
            </a:fld>
            <a:endParaRPr lang="en-US" dirty="0"/>
          </a:p>
        </p:txBody>
      </p:sp>
    </p:spTree>
    <p:extLst>
      <p:ext uri="{BB962C8B-B14F-4D97-AF65-F5344CB8AC3E}">
        <p14:creationId xmlns:p14="http://schemas.microsoft.com/office/powerpoint/2010/main" val="10785737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7C5D5-950B-4E0B-A763-0D4B2A812ECF}"/>
              </a:ext>
            </a:extLst>
          </p:cNvPr>
          <p:cNvSpPr>
            <a:spLocks noGrp="1"/>
          </p:cNvSpPr>
          <p:nvPr>
            <p:ph type="title"/>
          </p:nvPr>
        </p:nvSpPr>
        <p:spPr/>
        <p:txBody>
          <a:bodyPr/>
          <a:lstStyle/>
          <a:p>
            <a:r>
              <a:rPr lang="en-US" dirty="0"/>
              <a:t>The Expanding Texas 2000 Bus Transmission Model</a:t>
            </a:r>
          </a:p>
        </p:txBody>
      </p:sp>
      <p:sp>
        <p:nvSpPr>
          <p:cNvPr id="4" name="Slide Number Placeholder 3">
            <a:extLst>
              <a:ext uri="{FF2B5EF4-FFF2-40B4-BE49-F238E27FC236}">
                <a16:creationId xmlns:a16="http://schemas.microsoft.com/office/drawing/2014/main" xmlns="" id="{5183C8AA-2E19-48B2-AA6C-D7EA3BA4537F}"/>
              </a:ext>
            </a:extLst>
          </p:cNvPr>
          <p:cNvSpPr>
            <a:spLocks noGrp="1"/>
          </p:cNvSpPr>
          <p:nvPr>
            <p:ph type="sldNum" sz="quarter" idx="12"/>
          </p:nvPr>
        </p:nvSpPr>
        <p:spPr/>
        <p:txBody>
          <a:bodyPr/>
          <a:lstStyle/>
          <a:p>
            <a:fld id="{F06A5241-12CB-C64D-AE38-6540AC6C648E}" type="slidenum">
              <a:rPr lang="en-US" smtClean="0"/>
              <a:pPr/>
              <a:t>26</a:t>
            </a:fld>
            <a:endParaRPr lang="en-US" dirty="0"/>
          </a:p>
        </p:txBody>
      </p:sp>
      <p:grpSp>
        <p:nvGrpSpPr>
          <p:cNvPr id="5" name="Group 4">
            <a:extLst>
              <a:ext uri="{FF2B5EF4-FFF2-40B4-BE49-F238E27FC236}">
                <a16:creationId xmlns:a16="http://schemas.microsoft.com/office/drawing/2014/main" xmlns="" id="{132D39F1-2AB0-4881-9507-02260FACE559}"/>
              </a:ext>
            </a:extLst>
          </p:cNvPr>
          <p:cNvGrpSpPr/>
          <p:nvPr/>
        </p:nvGrpSpPr>
        <p:grpSpPr>
          <a:xfrm>
            <a:off x="329594" y="1525651"/>
            <a:ext cx="6306873" cy="4902646"/>
            <a:chOff x="5609845" y="951862"/>
            <a:chExt cx="5582386" cy="4624444"/>
          </a:xfrm>
        </p:grpSpPr>
        <p:pic>
          <p:nvPicPr>
            <p:cNvPr id="6" name="Picture 5">
              <a:extLst>
                <a:ext uri="{FF2B5EF4-FFF2-40B4-BE49-F238E27FC236}">
                  <a16:creationId xmlns:a16="http://schemas.microsoft.com/office/drawing/2014/main" xmlns="" id="{0F366645-ABE0-4E82-AA43-847257D463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45880" y="951862"/>
              <a:ext cx="4946351" cy="4522559"/>
            </a:xfrm>
            <a:prstGeom prst="rect">
              <a:avLst/>
            </a:prstGeom>
          </p:spPr>
        </p:pic>
        <p:sp>
          <p:nvSpPr>
            <p:cNvPr id="7" name="Rectangle 6">
              <a:extLst>
                <a:ext uri="{FF2B5EF4-FFF2-40B4-BE49-F238E27FC236}">
                  <a16:creationId xmlns:a16="http://schemas.microsoft.com/office/drawing/2014/main" xmlns="" id="{6FF5E0AE-4C9B-4641-80BC-12C329D58EE4}"/>
                </a:ext>
              </a:extLst>
            </p:cNvPr>
            <p:cNvSpPr/>
            <p:nvPr/>
          </p:nvSpPr>
          <p:spPr>
            <a:xfrm>
              <a:off x="9170893" y="3639671"/>
              <a:ext cx="259975" cy="251011"/>
            </a:xfrm>
            <a:prstGeom prst="rect">
              <a:avLst/>
            </a:prstGeom>
            <a:solidFill>
              <a:srgbClr val="500000">
                <a:alpha val="54118"/>
              </a:srgbClr>
            </a:solidFill>
            <a:ln w="19050">
              <a:solidFill>
                <a:srgbClr val="5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dirty="0"/>
            </a:p>
          </p:txBody>
        </p:sp>
        <p:cxnSp>
          <p:nvCxnSpPr>
            <p:cNvPr id="8" name="Straight Arrow Connector 7">
              <a:extLst>
                <a:ext uri="{FF2B5EF4-FFF2-40B4-BE49-F238E27FC236}">
                  <a16:creationId xmlns:a16="http://schemas.microsoft.com/office/drawing/2014/main" xmlns="" id="{A9FF4642-4BB3-480C-B79D-A0DEAE8A1B91}"/>
                </a:ext>
              </a:extLst>
            </p:cNvPr>
            <p:cNvCxnSpPr/>
            <p:nvPr/>
          </p:nvCxnSpPr>
          <p:spPr>
            <a:xfrm flipH="1">
              <a:off x="7566214" y="3962400"/>
              <a:ext cx="1523998" cy="802341"/>
            </a:xfrm>
            <a:prstGeom prst="straightConnector1">
              <a:avLst/>
            </a:prstGeom>
            <a:ln>
              <a:solidFill>
                <a:srgbClr val="500000"/>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xmlns="" id="{331A18FD-611D-45F0-8C69-07C2715213DE}"/>
                </a:ext>
              </a:extLst>
            </p:cNvPr>
            <p:cNvSpPr/>
            <p:nvPr/>
          </p:nvSpPr>
          <p:spPr>
            <a:xfrm>
              <a:off x="5609845" y="4140678"/>
              <a:ext cx="1888508" cy="1435628"/>
            </a:xfrm>
            <a:prstGeom prst="rect">
              <a:avLst/>
            </a:prstGeom>
            <a:solidFill>
              <a:schemeClr val="accent1">
                <a:lumMod val="10000"/>
                <a:lumOff val="90000"/>
              </a:schemeClr>
            </a:solidFill>
            <a:ln>
              <a:solidFill>
                <a:srgbClr val="5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Area that has Austin distribution network details</a:t>
              </a:r>
            </a:p>
          </p:txBody>
        </p:sp>
      </p:grpSp>
      <p:sp>
        <p:nvSpPr>
          <p:cNvPr id="10" name="Rectangle 9">
            <a:extLst>
              <a:ext uri="{FF2B5EF4-FFF2-40B4-BE49-F238E27FC236}">
                <a16:creationId xmlns:a16="http://schemas.microsoft.com/office/drawing/2014/main" xmlns="" id="{FC47FA4F-77BB-4A4E-AD0D-19AFFFB4EF24}"/>
              </a:ext>
            </a:extLst>
          </p:cNvPr>
          <p:cNvSpPr/>
          <p:nvPr/>
        </p:nvSpPr>
        <p:spPr>
          <a:xfrm>
            <a:off x="6499470" y="1487386"/>
            <a:ext cx="2133600" cy="5089367"/>
          </a:xfrm>
          <a:prstGeom prst="rect">
            <a:avLst/>
          </a:prstGeom>
          <a:solidFill>
            <a:schemeClr val="accent1">
              <a:lumMod val="10000"/>
              <a:lumOff val="90000"/>
            </a:schemeClr>
          </a:solidFill>
          <a:ln>
            <a:solidFill>
              <a:srgbClr val="50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400" dirty="0">
                <a:solidFill>
                  <a:schemeClr val="tx1"/>
                </a:solidFill>
              </a:rPr>
              <a:t>NREL is providing load data for each of the meters at 15 minute resolution for a year.  This is driven by historical weather data. Eventually we will have about 10 million meters.   </a:t>
            </a:r>
          </a:p>
        </p:txBody>
      </p:sp>
    </p:spTree>
    <p:extLst>
      <p:ext uri="{BB962C8B-B14F-4D97-AF65-F5344CB8AC3E}">
        <p14:creationId xmlns:p14="http://schemas.microsoft.com/office/powerpoint/2010/main" val="3898791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Insuring High Quality</a:t>
            </a:r>
          </a:p>
        </p:txBody>
      </p:sp>
      <p:sp>
        <p:nvSpPr>
          <p:cNvPr id="3" name="Content Placeholder 2"/>
          <p:cNvSpPr>
            <a:spLocks noGrp="1"/>
          </p:cNvSpPr>
          <p:nvPr>
            <p:ph idx="1"/>
          </p:nvPr>
        </p:nvSpPr>
        <p:spPr/>
        <p:txBody>
          <a:bodyPr/>
          <a:lstStyle/>
          <a:p>
            <a:r>
              <a:rPr lang="en-US" altLang="en-US" dirty="0"/>
              <a:t>Based upon data from actual grids we’ve developed a large number of metrics that cover many aspects of both transmission and distribution grids</a:t>
            </a:r>
          </a:p>
          <a:p>
            <a:r>
              <a:rPr lang="en-US" altLang="en-US" dirty="0"/>
              <a:t>For example:</a:t>
            </a:r>
          </a:p>
          <a:p>
            <a:pPr lvl="1"/>
            <a:r>
              <a:rPr lang="en-US" altLang="en-US" dirty="0"/>
              <a:t>Buses/substation, Voltage levels, Load at each bus</a:t>
            </a:r>
          </a:p>
          <a:p>
            <a:pPr lvl="1"/>
            <a:r>
              <a:rPr lang="en-US" altLang="en-US" dirty="0"/>
              <a:t>Generator commitment, dispatch</a:t>
            </a:r>
          </a:p>
          <a:p>
            <a:pPr lvl="1"/>
            <a:r>
              <a:rPr lang="en-US" altLang="en-US" dirty="0"/>
              <a:t>Transformer reactance, MVA limit, X/R ratio</a:t>
            </a:r>
          </a:p>
          <a:p>
            <a:pPr lvl="1"/>
            <a:r>
              <a:rPr lang="en-US" altLang="en-US" dirty="0"/>
              <a:t>Percent of lines on minimum spanning tree and various neighbors of the Delaunay triangulation</a:t>
            </a:r>
          </a:p>
          <a:p>
            <a:pPr lvl="1"/>
            <a:r>
              <a:rPr lang="en-US" altLang="en-US" dirty="0"/>
              <a:t>Bus phase angle differences, flow distribution</a:t>
            </a:r>
          </a:p>
          <a:p>
            <a:endParaRPr lang="en-US" dirty="0"/>
          </a:p>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27</a:t>
            </a:fld>
            <a:endParaRPr lang="en-US" dirty="0"/>
          </a:p>
        </p:txBody>
      </p:sp>
    </p:spTree>
    <p:extLst>
      <p:ext uri="{BB962C8B-B14F-4D97-AF65-F5344CB8AC3E}">
        <p14:creationId xmlns:p14="http://schemas.microsoft.com/office/powerpoint/2010/main" val="1859199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 Example: Cycle Sizes</a:t>
            </a:r>
          </a:p>
        </p:txBody>
      </p:sp>
      <p:sp>
        <p:nvSpPr>
          <p:cNvPr id="3" name="Content Placeholder 2"/>
          <p:cNvSpPr>
            <a:spLocks noGrp="1"/>
          </p:cNvSpPr>
          <p:nvPr>
            <p:ph idx="1"/>
          </p:nvPr>
        </p:nvSpPr>
        <p:spPr>
          <a:xfrm>
            <a:off x="457200" y="1371600"/>
            <a:ext cx="8229600" cy="1095555"/>
          </a:xfrm>
        </p:spPr>
        <p:txBody>
          <a:bodyPr/>
          <a:lstStyle/>
          <a:p>
            <a:r>
              <a:rPr lang="en-US" dirty="0"/>
              <a:t>Cycles are use loops of connected buses. Power systems have many cycles and an important metric to match is to have a similar cycle basis</a:t>
            </a:r>
          </a:p>
        </p:txBody>
      </p:sp>
      <p:sp>
        <p:nvSpPr>
          <p:cNvPr id="4" name="Slide Number Placeholder 3"/>
          <p:cNvSpPr>
            <a:spLocks noGrp="1"/>
          </p:cNvSpPr>
          <p:nvPr>
            <p:ph type="sldNum" sz="quarter" idx="12"/>
          </p:nvPr>
        </p:nvSpPr>
        <p:spPr/>
        <p:txBody>
          <a:bodyPr/>
          <a:lstStyle/>
          <a:p>
            <a:fld id="{F06A5241-12CB-C64D-AE38-6540AC6C648E}" type="slidenum">
              <a:rPr lang="en-US" smtClean="0"/>
              <a:pPr/>
              <a:t>28</a:t>
            </a:fld>
            <a:endParaRPr lang="en-US" dirty="0"/>
          </a:p>
        </p:txBody>
      </p:sp>
      <p:pic>
        <p:nvPicPr>
          <p:cNvPr id="5" name="Picture 4"/>
          <p:cNvPicPr/>
          <p:nvPr/>
        </p:nvPicPr>
        <p:blipFill>
          <a:blip r:embed="rId2"/>
          <a:stretch>
            <a:fillRect/>
          </a:stretch>
        </p:blipFill>
        <p:spPr>
          <a:xfrm>
            <a:off x="589472" y="2805107"/>
            <a:ext cx="5750943" cy="3319648"/>
          </a:xfrm>
          <a:prstGeom prst="rect">
            <a:avLst/>
          </a:prstGeom>
        </p:spPr>
      </p:pic>
    </p:spTree>
    <p:extLst>
      <p:ext uri="{BB962C8B-B14F-4D97-AF65-F5344CB8AC3E}">
        <p14:creationId xmlns:p14="http://schemas.microsoft.com/office/powerpoint/2010/main" val="2884650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Intersections (Transmission Line Crossings) </a:t>
            </a:r>
          </a:p>
        </p:txBody>
      </p:sp>
      <p:sp>
        <p:nvSpPr>
          <p:cNvPr id="3" name="Content Placeholder 2"/>
          <p:cNvSpPr>
            <a:spLocks noGrp="1"/>
          </p:cNvSpPr>
          <p:nvPr>
            <p:ph idx="1"/>
          </p:nvPr>
        </p:nvSpPr>
        <p:spPr>
          <a:xfrm>
            <a:off x="457200" y="1371601"/>
            <a:ext cx="8445260" cy="1828800"/>
          </a:xfrm>
        </p:spPr>
        <p:txBody>
          <a:bodyPr/>
          <a:lstStyle/>
          <a:p>
            <a:r>
              <a:rPr lang="en-US" dirty="0"/>
              <a:t>We’ve found it is important to match properties of electric grids that depend on their physical layout; for example transmission line crossings</a:t>
            </a:r>
          </a:p>
          <a:p>
            <a:pPr lvl="1"/>
            <a:r>
              <a:rPr lang="en-US" dirty="0"/>
              <a:t>Transmission line right-of-ways are available in EIA datasets; hence line crossings can be analyzed</a:t>
            </a:r>
          </a:p>
        </p:txBody>
      </p:sp>
      <p:sp>
        <p:nvSpPr>
          <p:cNvPr id="4" name="Slide Number Placeholder 3"/>
          <p:cNvSpPr>
            <a:spLocks noGrp="1"/>
          </p:cNvSpPr>
          <p:nvPr>
            <p:ph type="sldNum" sz="quarter" idx="12"/>
          </p:nvPr>
        </p:nvSpPr>
        <p:spPr/>
        <p:txBody>
          <a:bodyPr/>
          <a:lstStyle/>
          <a:p>
            <a:fld id="{F06A5241-12CB-C64D-AE38-6540AC6C648E}" type="slidenum">
              <a:rPr lang="en-US" smtClean="0"/>
              <a:pPr/>
              <a:t>29</a:t>
            </a:fld>
            <a:endParaRPr lang="en-US" dirty="0"/>
          </a:p>
        </p:txBody>
      </p:sp>
      <p:pic>
        <p:nvPicPr>
          <p:cNvPr id="6" name="Picture 5"/>
          <p:cNvPicPr/>
          <p:nvPr/>
        </p:nvPicPr>
        <p:blipFill>
          <a:blip r:embed="rId2" cstate="screen">
            <a:extLst>
              <a:ext uri="{28A0092B-C50C-407E-A947-70E740481C1C}">
                <a14:useLocalDpi xmlns:a14="http://schemas.microsoft.com/office/drawing/2010/main"/>
              </a:ext>
            </a:extLst>
          </a:blip>
          <a:stretch>
            <a:fillRect/>
          </a:stretch>
        </p:blipFill>
        <p:spPr>
          <a:xfrm>
            <a:off x="457200" y="3655665"/>
            <a:ext cx="4147377" cy="2374200"/>
          </a:xfrm>
          <a:prstGeom prst="rect">
            <a:avLst/>
          </a:prstGeom>
          <a:ln w="3175">
            <a:solidFill>
              <a:schemeClr val="tx1"/>
            </a:solid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38279" y="3655665"/>
            <a:ext cx="4348521" cy="2716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15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p:txBody>
          <a:bodyPr/>
          <a:lstStyle/>
          <a:p>
            <a:r>
              <a:rPr lang="en-US" dirty="0"/>
              <a:t>The work presented here has been a collaborative effort involving many! A large number of these folks are PSERC researchers or with PSERC industrial members</a:t>
            </a:r>
          </a:p>
          <a:p>
            <a:pPr lvl="1"/>
            <a:r>
              <a:rPr lang="en-US" b="1" dirty="0"/>
              <a:t>ARPA-E:</a:t>
            </a:r>
            <a:r>
              <a:rPr lang="en-US" dirty="0"/>
              <a:t> Tim Heidel, David Guarrera, Pat McGrath, Kory Hedman, Ashley Arigoni, Ray Duthu</a:t>
            </a:r>
          </a:p>
          <a:p>
            <a:pPr lvl="1"/>
            <a:r>
              <a:rPr lang="en-US" b="1" dirty="0"/>
              <a:t>NSF: </a:t>
            </a:r>
            <a:r>
              <a:rPr lang="en-US" dirty="0"/>
              <a:t>Anil Pahwa, Kishan Baheti </a:t>
            </a:r>
          </a:p>
          <a:p>
            <a:pPr lvl="1"/>
            <a:r>
              <a:rPr lang="en-US" b="1" dirty="0"/>
              <a:t>TAMU: </a:t>
            </a:r>
            <a:r>
              <a:rPr lang="en-US" dirty="0"/>
              <a:t>Adam Birchfield, Ti Xu, Hanyue Li, Jess Wert, Diana Wallison, Komal Shetye, Kate Davis, Ashly Bornsheuer, Juhee Yeo, Yijing Liu, Won Jang, Zeyu Mao, Maryam Kazerooni</a:t>
            </a:r>
          </a:p>
          <a:p>
            <a:pPr lvl="1"/>
            <a:r>
              <a:rPr lang="en-US" b="1" dirty="0"/>
              <a:t>UIUC: </a:t>
            </a:r>
            <a:r>
              <a:rPr lang="en-US" dirty="0"/>
              <a:t>Pete Sauer, Kathleen Gegner </a:t>
            </a:r>
          </a:p>
        </p:txBody>
      </p:sp>
      <p:sp>
        <p:nvSpPr>
          <p:cNvPr id="4" name="Slide Number Placeholder 3"/>
          <p:cNvSpPr>
            <a:spLocks noGrp="1"/>
          </p:cNvSpPr>
          <p:nvPr>
            <p:ph type="sldNum" sz="quarter" idx="12"/>
          </p:nvPr>
        </p:nvSpPr>
        <p:spPr/>
        <p:txBody>
          <a:bodyPr/>
          <a:lstStyle/>
          <a:p>
            <a:fld id="{F06A5241-12CB-C64D-AE38-6540AC6C648E}" type="slidenum">
              <a:rPr lang="en-US" smtClean="0"/>
              <a:pPr/>
              <a:t>3</a:t>
            </a:fld>
            <a:endParaRPr lang="en-US" dirty="0"/>
          </a:p>
        </p:txBody>
      </p:sp>
    </p:spTree>
    <p:extLst>
      <p:ext uri="{BB962C8B-B14F-4D97-AF65-F5344CB8AC3E}">
        <p14:creationId xmlns:p14="http://schemas.microsoft.com/office/powerpoint/2010/main" val="3906474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Transmission and Distribution Testing</a:t>
            </a:r>
          </a:p>
        </p:txBody>
      </p:sp>
      <p:sp>
        <p:nvSpPr>
          <p:cNvPr id="3" name="Content Placeholder 2"/>
          <p:cNvSpPr>
            <a:spLocks noGrp="1"/>
          </p:cNvSpPr>
          <p:nvPr>
            <p:ph idx="1"/>
          </p:nvPr>
        </p:nvSpPr>
        <p:spPr/>
        <p:txBody>
          <a:bodyPr/>
          <a:lstStyle/>
          <a:p>
            <a:r>
              <a:rPr lang="en-US" dirty="0"/>
              <a:t>Full transmission and distribution system studies are being done using a co-simulation framework</a:t>
            </a:r>
          </a:p>
          <a:p>
            <a:pPr lvl="1"/>
            <a:r>
              <a:rPr lang="en-US" dirty="0"/>
              <a:t>PowerWorld Simulator</a:t>
            </a:r>
            <a:br>
              <a:rPr lang="en-US" dirty="0"/>
            </a:br>
            <a:r>
              <a:rPr lang="en-US" dirty="0"/>
              <a:t>is used to solve the</a:t>
            </a:r>
            <a:br>
              <a:rPr lang="en-US" dirty="0"/>
            </a:br>
            <a:r>
              <a:rPr lang="en-US" dirty="0"/>
              <a:t>transmission system</a:t>
            </a:r>
            <a:br>
              <a:rPr lang="en-US" dirty="0"/>
            </a:br>
            <a:r>
              <a:rPr lang="en-US" dirty="0"/>
              <a:t>and OpenDSS is used</a:t>
            </a:r>
            <a:br>
              <a:rPr lang="en-US" dirty="0"/>
            </a:br>
            <a:r>
              <a:rPr lang="en-US" dirty="0"/>
              <a:t>to solve each of the</a:t>
            </a:r>
            <a:br>
              <a:rPr lang="en-US" dirty="0"/>
            </a:br>
            <a:r>
              <a:rPr lang="en-US" dirty="0"/>
              <a:t>distribution circuits</a:t>
            </a:r>
          </a:p>
          <a:p>
            <a:pPr lvl="1"/>
            <a:r>
              <a:rPr lang="en-US" dirty="0"/>
              <a:t>The simulations are </a:t>
            </a:r>
            <a:br>
              <a:rPr lang="en-US" dirty="0"/>
            </a:br>
            <a:r>
              <a:rPr lang="en-US" dirty="0"/>
              <a:t>coupled together </a:t>
            </a:r>
            <a:br>
              <a:rPr lang="en-US" dirty="0"/>
            </a:br>
            <a:r>
              <a:rPr lang="en-US" dirty="0"/>
              <a:t>using the national</a:t>
            </a:r>
            <a:br>
              <a:rPr lang="en-US" dirty="0"/>
            </a:br>
            <a:r>
              <a:rPr lang="en-US" dirty="0"/>
              <a:t>lab developed HELICS </a:t>
            </a:r>
            <a:br>
              <a:rPr lang="en-US" dirty="0"/>
            </a:br>
            <a:r>
              <a:rPr lang="en-US" dirty="0"/>
              <a:t>package; one year of simulations took about 3 hours   </a:t>
            </a:r>
          </a:p>
          <a:p>
            <a:pPr marL="0" indent="0">
              <a:buNone/>
            </a:pPr>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30</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l="5480" r="2416"/>
          <a:stretch/>
        </p:blipFill>
        <p:spPr>
          <a:xfrm>
            <a:off x="4482860" y="2301768"/>
            <a:ext cx="4330462" cy="2748528"/>
          </a:xfrm>
          <a:prstGeom prst="rect">
            <a:avLst/>
          </a:prstGeom>
        </p:spPr>
      </p:pic>
      <p:sp>
        <p:nvSpPr>
          <p:cNvPr id="6" name="TextBox 5"/>
          <p:cNvSpPr txBox="1"/>
          <p:nvPr/>
        </p:nvSpPr>
        <p:spPr>
          <a:xfrm>
            <a:off x="4358989" y="4799870"/>
            <a:ext cx="4454333" cy="1015663"/>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000" dirty="0"/>
              <a:t>For Travis County (population 1.2 million) 307,236 meters are served by 488 distribution circuits</a:t>
            </a:r>
          </a:p>
        </p:txBody>
      </p:sp>
    </p:spTree>
    <p:extLst>
      <p:ext uri="{BB962C8B-B14F-4D97-AF65-F5344CB8AC3E}">
        <p14:creationId xmlns:p14="http://schemas.microsoft.com/office/powerpoint/2010/main" val="658469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35609-707A-46F0-8C7C-3293CE8FC33B}"/>
              </a:ext>
            </a:extLst>
          </p:cNvPr>
          <p:cNvSpPr>
            <a:spLocks noGrp="1"/>
          </p:cNvSpPr>
          <p:nvPr>
            <p:ph type="title"/>
          </p:nvPr>
        </p:nvSpPr>
        <p:spPr/>
        <p:txBody>
          <a:bodyPr/>
          <a:lstStyle/>
          <a:p>
            <a:r>
              <a:rPr lang="en-US" dirty="0"/>
              <a:t>Different Levels of Modeling</a:t>
            </a:r>
          </a:p>
        </p:txBody>
      </p:sp>
      <p:sp>
        <p:nvSpPr>
          <p:cNvPr id="3" name="Content Placeholder 2">
            <a:extLst>
              <a:ext uri="{FF2B5EF4-FFF2-40B4-BE49-F238E27FC236}">
                <a16:creationId xmlns:a16="http://schemas.microsoft.com/office/drawing/2014/main" xmlns="" id="{F8DE6377-EFFC-46C7-919C-04BF7990F36D}"/>
              </a:ext>
            </a:extLst>
          </p:cNvPr>
          <p:cNvSpPr>
            <a:spLocks noGrp="1"/>
          </p:cNvSpPr>
          <p:nvPr>
            <p:ph idx="1"/>
          </p:nvPr>
        </p:nvSpPr>
        <p:spPr/>
        <p:txBody>
          <a:bodyPr/>
          <a:lstStyle/>
          <a:p>
            <a:r>
              <a:rPr lang="en-US" dirty="0"/>
              <a:t>Just because we have detailed grids, doesn’t mean we always simulate the coupled transmission and distribution models.  Other options are</a:t>
            </a:r>
          </a:p>
          <a:p>
            <a:pPr lvl="1"/>
            <a:r>
              <a:rPr lang="en-US" dirty="0"/>
              <a:t>Transmission only</a:t>
            </a:r>
          </a:p>
          <a:p>
            <a:pPr lvl="1"/>
            <a:r>
              <a:rPr lang="en-US" dirty="0"/>
              <a:t>Distribution only</a:t>
            </a:r>
          </a:p>
          <a:p>
            <a:pPr lvl="1"/>
            <a:r>
              <a:rPr lang="en-US" dirty="0"/>
              <a:t>Full transmission with distribution topology; this can be quite useful for doing multi-infrastructure simulation in which we just need to know what parts of the distribution system are out-of-service</a:t>
            </a:r>
          </a:p>
        </p:txBody>
      </p:sp>
      <p:sp>
        <p:nvSpPr>
          <p:cNvPr id="4" name="Slide Number Placeholder 3">
            <a:extLst>
              <a:ext uri="{FF2B5EF4-FFF2-40B4-BE49-F238E27FC236}">
                <a16:creationId xmlns:a16="http://schemas.microsoft.com/office/drawing/2014/main" xmlns="" id="{91C8596A-CFE6-428B-A89C-D3463DB004A4}"/>
              </a:ext>
            </a:extLst>
          </p:cNvPr>
          <p:cNvSpPr>
            <a:spLocks noGrp="1"/>
          </p:cNvSpPr>
          <p:nvPr>
            <p:ph type="sldNum" sz="quarter" idx="12"/>
          </p:nvPr>
        </p:nvSpPr>
        <p:spPr/>
        <p:txBody>
          <a:bodyPr/>
          <a:lstStyle/>
          <a:p>
            <a:fld id="{F06A5241-12CB-C64D-AE38-6540AC6C648E}" type="slidenum">
              <a:rPr lang="en-US" smtClean="0"/>
              <a:pPr/>
              <a:t>31</a:t>
            </a:fld>
            <a:endParaRPr lang="en-US" dirty="0"/>
          </a:p>
        </p:txBody>
      </p:sp>
    </p:spTree>
    <p:extLst>
      <p:ext uri="{BB962C8B-B14F-4D97-AF65-F5344CB8AC3E}">
        <p14:creationId xmlns:p14="http://schemas.microsoft.com/office/powerpoint/2010/main" val="4195443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0328"/>
            <a:ext cx="8509041" cy="1087309"/>
          </a:xfrm>
        </p:spPr>
        <p:txBody>
          <a:bodyPr/>
          <a:lstStyle/>
          <a:p>
            <a:r>
              <a:rPr lang="en-US" dirty="0"/>
              <a:t>Synthetic Grid Applications: Innovative Electric Power Education</a:t>
            </a:r>
          </a:p>
        </p:txBody>
      </p:sp>
      <p:sp>
        <p:nvSpPr>
          <p:cNvPr id="3" name="Content Placeholder 2"/>
          <p:cNvSpPr>
            <a:spLocks noGrp="1"/>
          </p:cNvSpPr>
          <p:nvPr>
            <p:ph idx="1"/>
          </p:nvPr>
        </p:nvSpPr>
        <p:spPr>
          <a:xfrm>
            <a:off x="457200" y="1371600"/>
            <a:ext cx="4106091" cy="4323703"/>
          </a:xfrm>
        </p:spPr>
        <p:txBody>
          <a:bodyPr/>
          <a:lstStyle/>
          <a:p>
            <a:r>
              <a:rPr lang="en-US" dirty="0"/>
              <a:t>Lab assignments involving a 2000 bus case have been integrated into Texas A&amp;M’s power classes</a:t>
            </a:r>
          </a:p>
          <a:p>
            <a:r>
              <a:rPr lang="en-US" dirty="0"/>
              <a:t>Class includes large-system exercises for power flow, economic dispatch, contingency analysis, SCOPF, and transient stability</a:t>
            </a:r>
          </a:p>
          <a:p>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32</a:t>
            </a:fld>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0290" y="1969333"/>
            <a:ext cx="4665951" cy="3517067"/>
          </a:xfrm>
          <a:prstGeom prst="rect">
            <a:avLst/>
          </a:prstGeom>
        </p:spPr>
      </p:pic>
    </p:spTree>
    <p:extLst>
      <p:ext uri="{BB962C8B-B14F-4D97-AF65-F5344CB8AC3E}">
        <p14:creationId xmlns:p14="http://schemas.microsoft.com/office/powerpoint/2010/main" val="4265679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926" y="330328"/>
            <a:ext cx="8355874" cy="1087309"/>
          </a:xfrm>
        </p:spPr>
        <p:txBody>
          <a:bodyPr/>
          <a:lstStyle/>
          <a:p>
            <a:r>
              <a:rPr lang="en-US" dirty="0"/>
              <a:t>Innovative Electric Power Education</a:t>
            </a:r>
          </a:p>
        </p:txBody>
      </p:sp>
      <p:sp>
        <p:nvSpPr>
          <p:cNvPr id="3" name="Content Placeholder 2"/>
          <p:cNvSpPr>
            <a:spLocks noGrp="1"/>
          </p:cNvSpPr>
          <p:nvPr>
            <p:ph idx="1"/>
          </p:nvPr>
        </p:nvSpPr>
        <p:spPr>
          <a:xfrm>
            <a:off x="457200" y="1371601"/>
            <a:ext cx="8229600" cy="1101634"/>
          </a:xfrm>
        </p:spPr>
        <p:txBody>
          <a:bodyPr/>
          <a:lstStyle/>
          <a:p>
            <a:r>
              <a:rPr lang="en-US" dirty="0"/>
              <a:t>One lab challenges students to save the synthetic Texas grid from voltage collapse following a simulated tornado in real-time! </a:t>
            </a:r>
          </a:p>
          <a:p>
            <a:endParaRPr lang="en-US" dirty="0"/>
          </a:p>
        </p:txBody>
      </p:sp>
      <p:sp>
        <p:nvSpPr>
          <p:cNvPr id="5" name="Slide Number Placeholder 4"/>
          <p:cNvSpPr>
            <a:spLocks noGrp="1"/>
          </p:cNvSpPr>
          <p:nvPr>
            <p:ph type="sldNum" sz="quarter" idx="12"/>
          </p:nvPr>
        </p:nvSpPr>
        <p:spPr/>
        <p:txBody>
          <a:bodyPr/>
          <a:lstStyle/>
          <a:p>
            <a:fld id="{F06A5241-12CB-C64D-AE38-6540AC6C648E}" type="slidenum">
              <a:rPr lang="en-US" smtClean="0"/>
              <a:pPr/>
              <a:t>33</a:t>
            </a:fld>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8698" y="2743050"/>
            <a:ext cx="6401355" cy="3444539"/>
          </a:xfrm>
          <a:prstGeom prst="rect">
            <a:avLst/>
          </a:prstGeom>
        </p:spPr>
      </p:pic>
      <p:sp>
        <p:nvSpPr>
          <p:cNvPr id="6" name="TextBox 5"/>
          <p:cNvSpPr txBox="1"/>
          <p:nvPr/>
        </p:nvSpPr>
        <p:spPr>
          <a:xfrm>
            <a:off x="6748505" y="2868003"/>
            <a:ext cx="2084943" cy="3477875"/>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000" dirty="0"/>
              <a:t>The lab was </a:t>
            </a:r>
            <a:br>
              <a:rPr lang="en-US" sz="2000" dirty="0"/>
            </a:br>
            <a:r>
              <a:rPr lang="en-US" sz="2000" dirty="0"/>
              <a:t>introduced in </a:t>
            </a:r>
            <a:br>
              <a:rPr lang="en-US" sz="2000" dirty="0"/>
            </a:br>
            <a:r>
              <a:rPr lang="en-US" sz="2000" dirty="0"/>
              <a:t>Fall 2017; in </a:t>
            </a:r>
            <a:br>
              <a:rPr lang="en-US" sz="2000" dirty="0"/>
            </a:br>
            <a:r>
              <a:rPr lang="en-US" sz="2000" dirty="0"/>
              <a:t>Fall 2018 it was expanded to be a multi-user simulation.  However it did not involve integrated analysis. </a:t>
            </a:r>
          </a:p>
        </p:txBody>
      </p:sp>
    </p:spTree>
    <p:extLst>
      <p:ext uri="{BB962C8B-B14F-4D97-AF65-F5344CB8AC3E}">
        <p14:creationId xmlns:p14="http://schemas.microsoft.com/office/powerpoint/2010/main" val="2400577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Fall 2019: EMS In-A-Box</a:t>
            </a:r>
          </a:p>
        </p:txBody>
      </p:sp>
      <p:sp>
        <p:nvSpPr>
          <p:cNvPr id="3" name="Content Placeholder 2"/>
          <p:cNvSpPr>
            <a:spLocks noGrp="1"/>
          </p:cNvSpPr>
          <p:nvPr>
            <p:ph idx="1"/>
          </p:nvPr>
        </p:nvSpPr>
        <p:spPr>
          <a:xfrm>
            <a:off x="457200" y="1371600"/>
            <a:ext cx="8394192" cy="1388853"/>
          </a:xfrm>
        </p:spPr>
        <p:txBody>
          <a:bodyPr/>
          <a:lstStyle/>
          <a:p>
            <a:r>
              <a:rPr lang="en-US" dirty="0"/>
              <a:t>Starting this semester during the event students will an use an integrated power flow and the OPF to determine the optimal system controls to use.  </a:t>
            </a:r>
          </a:p>
        </p:txBody>
      </p:sp>
      <p:sp>
        <p:nvSpPr>
          <p:cNvPr id="4" name="Slide Number Placeholder 3"/>
          <p:cNvSpPr>
            <a:spLocks noGrp="1"/>
          </p:cNvSpPr>
          <p:nvPr>
            <p:ph type="sldNum" sz="quarter" idx="12"/>
          </p:nvPr>
        </p:nvSpPr>
        <p:spPr/>
        <p:txBody>
          <a:bodyPr/>
          <a:lstStyle/>
          <a:p>
            <a:fld id="{F06A5241-12CB-C64D-AE38-6540AC6C648E}" type="slidenum">
              <a:rPr lang="en-US" smtClean="0"/>
              <a:pPr/>
              <a:t>34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8726" y="2881045"/>
            <a:ext cx="7248525"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493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284F1-8E14-4073-B23C-35D44A6F659F}"/>
              </a:ext>
            </a:extLst>
          </p:cNvPr>
          <p:cNvSpPr>
            <a:spLocks noGrp="1"/>
          </p:cNvSpPr>
          <p:nvPr>
            <p:ph type="title"/>
          </p:nvPr>
        </p:nvSpPr>
        <p:spPr>
          <a:xfrm>
            <a:off x="231648" y="330328"/>
            <a:ext cx="8705088" cy="1087309"/>
          </a:xfrm>
        </p:spPr>
        <p:txBody>
          <a:bodyPr/>
          <a:lstStyle/>
          <a:p>
            <a:r>
              <a:rPr lang="en-US" dirty="0"/>
              <a:t>Giving Students (and Others) Experience In Grid Operations</a:t>
            </a:r>
          </a:p>
        </p:txBody>
      </p:sp>
      <p:sp>
        <p:nvSpPr>
          <p:cNvPr id="3" name="Content Placeholder 2">
            <a:extLst>
              <a:ext uri="{FF2B5EF4-FFF2-40B4-BE49-F238E27FC236}">
                <a16:creationId xmlns:a16="http://schemas.microsoft.com/office/drawing/2014/main" xmlns="" id="{8C94FFB7-DDBA-4625-BAEE-80588C5D3D71}"/>
              </a:ext>
            </a:extLst>
          </p:cNvPr>
          <p:cNvSpPr>
            <a:spLocks noGrp="1"/>
          </p:cNvSpPr>
          <p:nvPr>
            <p:ph idx="1"/>
          </p:nvPr>
        </p:nvSpPr>
        <p:spPr/>
        <p:txBody>
          <a:bodyPr/>
          <a:lstStyle/>
          <a:p>
            <a:r>
              <a:rPr lang="en-US" dirty="0"/>
              <a:t>Most electric power students have little or no experience in actually operating an electric grid (real or simulated)</a:t>
            </a:r>
          </a:p>
          <a:p>
            <a:r>
              <a:rPr lang="en-US" dirty="0"/>
              <a:t>One of our goals is to provide such an experience both in an individually and as part of a team</a:t>
            </a:r>
          </a:p>
          <a:p>
            <a:r>
              <a:rPr lang="en-US" dirty="0"/>
              <a:t>Developing this involves a combination of the electric grid, the scenario, and the associated simulation environment, and the path to give the users experience with the environment</a:t>
            </a:r>
          </a:p>
          <a:p>
            <a:r>
              <a:rPr lang="en-US" dirty="0"/>
              <a:t>This also generates data </a:t>
            </a:r>
          </a:p>
          <a:p>
            <a:endParaRPr lang="en-US" dirty="0"/>
          </a:p>
        </p:txBody>
      </p:sp>
      <p:sp>
        <p:nvSpPr>
          <p:cNvPr id="4" name="Slide Number Placeholder 3">
            <a:extLst>
              <a:ext uri="{FF2B5EF4-FFF2-40B4-BE49-F238E27FC236}">
                <a16:creationId xmlns:a16="http://schemas.microsoft.com/office/drawing/2014/main" xmlns="" id="{C6742DCC-E24C-4FC0-B633-4F2AF929503D}"/>
              </a:ext>
            </a:extLst>
          </p:cNvPr>
          <p:cNvSpPr>
            <a:spLocks noGrp="1"/>
          </p:cNvSpPr>
          <p:nvPr>
            <p:ph type="sldNum" sz="quarter" idx="12"/>
          </p:nvPr>
        </p:nvSpPr>
        <p:spPr/>
        <p:txBody>
          <a:bodyPr/>
          <a:lstStyle/>
          <a:p>
            <a:fld id="{F06A5241-12CB-C64D-AE38-6540AC6C648E}" type="slidenum">
              <a:rPr lang="en-US" smtClean="0"/>
              <a:pPr/>
              <a:t>35</a:t>
            </a:fld>
            <a:endParaRPr lang="en-US" dirty="0"/>
          </a:p>
        </p:txBody>
      </p:sp>
    </p:spTree>
    <p:extLst>
      <p:ext uri="{BB962C8B-B14F-4D97-AF65-F5344CB8AC3E}">
        <p14:creationId xmlns:p14="http://schemas.microsoft.com/office/powerpoint/2010/main" val="19021218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Simulation Environment</a:t>
            </a:r>
          </a:p>
        </p:txBody>
      </p:sp>
      <p:sp>
        <p:nvSpPr>
          <p:cNvPr id="4" name="Slide Number Placeholder 3"/>
          <p:cNvSpPr>
            <a:spLocks noGrp="1"/>
          </p:cNvSpPr>
          <p:nvPr>
            <p:ph type="sldNum" sz="quarter" idx="12"/>
          </p:nvPr>
        </p:nvSpPr>
        <p:spPr/>
        <p:txBody>
          <a:bodyPr/>
          <a:lstStyle/>
          <a:p>
            <a:fld id="{F06A5241-12CB-C64D-AE38-6540AC6C648E}" type="slidenum">
              <a:rPr lang="en-US" smtClean="0"/>
              <a:pPr/>
              <a:t>36</a:t>
            </a:fld>
            <a:endParaRPr lang="en-US" dirty="0"/>
          </a:p>
        </p:txBody>
      </p:sp>
      <p:pic>
        <p:nvPicPr>
          <p:cNvPr id="5" name="Picture 2" descr="Image may contain: people sitting, screen and indoo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77816" y="1296867"/>
            <a:ext cx="7561412" cy="504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3055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12DC0D-5F9F-4D48-8A57-942053461840}"/>
              </a:ext>
            </a:extLst>
          </p:cNvPr>
          <p:cNvSpPr>
            <a:spLocks noGrp="1"/>
          </p:cNvSpPr>
          <p:nvPr>
            <p:ph type="title"/>
          </p:nvPr>
        </p:nvSpPr>
        <p:spPr/>
        <p:txBody>
          <a:bodyPr/>
          <a:lstStyle/>
          <a:p>
            <a:r>
              <a:rPr lang="en-US" dirty="0"/>
              <a:t>Applications: Visualization Research</a:t>
            </a:r>
          </a:p>
        </p:txBody>
      </p:sp>
      <p:sp>
        <p:nvSpPr>
          <p:cNvPr id="3" name="Content Placeholder 2">
            <a:extLst>
              <a:ext uri="{FF2B5EF4-FFF2-40B4-BE49-F238E27FC236}">
                <a16:creationId xmlns:a16="http://schemas.microsoft.com/office/drawing/2014/main" xmlns="" id="{75074C3D-2556-4BAC-9C8A-49733736D2C0}"/>
              </a:ext>
            </a:extLst>
          </p:cNvPr>
          <p:cNvSpPr>
            <a:spLocks noGrp="1"/>
          </p:cNvSpPr>
          <p:nvPr>
            <p:ph idx="1"/>
          </p:nvPr>
        </p:nvSpPr>
        <p:spPr/>
        <p:txBody>
          <a:bodyPr/>
          <a:lstStyle/>
          <a:p>
            <a:r>
              <a:rPr lang="en-US" dirty="0"/>
              <a:t>With the now wide spread availability of large-scale, geographically based public synthetic grids, there has been increased need for better wide-area visualizations</a:t>
            </a:r>
          </a:p>
          <a:p>
            <a:r>
              <a:rPr lang="en-US" dirty="0"/>
              <a:t>Visualizations involve many trade-offs, with the best approach ultimately application dependent</a:t>
            </a:r>
          </a:p>
          <a:p>
            <a:r>
              <a:rPr lang="en-US" dirty="0"/>
              <a:t>Recent research using the synthetic grids is focused on how to maximize display space, while retaining some geographic context </a:t>
            </a:r>
          </a:p>
        </p:txBody>
      </p:sp>
      <p:sp>
        <p:nvSpPr>
          <p:cNvPr id="4" name="Slide Number Placeholder 3">
            <a:extLst>
              <a:ext uri="{FF2B5EF4-FFF2-40B4-BE49-F238E27FC236}">
                <a16:creationId xmlns:a16="http://schemas.microsoft.com/office/drawing/2014/main" xmlns="" id="{E1A09C4D-2FAB-49EC-A417-C1B9C895DD1D}"/>
              </a:ext>
            </a:extLst>
          </p:cNvPr>
          <p:cNvSpPr>
            <a:spLocks noGrp="1"/>
          </p:cNvSpPr>
          <p:nvPr>
            <p:ph type="sldNum" sz="quarter" idx="12"/>
          </p:nvPr>
        </p:nvSpPr>
        <p:spPr/>
        <p:txBody>
          <a:bodyPr/>
          <a:lstStyle/>
          <a:p>
            <a:fld id="{F06A5241-12CB-C64D-AE38-6540AC6C648E}" type="slidenum">
              <a:rPr lang="en-US" smtClean="0"/>
              <a:pPr/>
              <a:t>37</a:t>
            </a:fld>
            <a:endParaRPr lang="en-US" dirty="0"/>
          </a:p>
        </p:txBody>
      </p:sp>
    </p:spTree>
    <p:extLst>
      <p:ext uri="{BB962C8B-B14F-4D97-AF65-F5344CB8AC3E}">
        <p14:creationId xmlns:p14="http://schemas.microsoft.com/office/powerpoint/2010/main" val="3316713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22970-FB29-4CF4-BF1C-C87B06CCD26A}"/>
              </a:ext>
            </a:extLst>
          </p:cNvPr>
          <p:cNvSpPr>
            <a:spLocks noGrp="1"/>
          </p:cNvSpPr>
          <p:nvPr>
            <p:ph type="title"/>
          </p:nvPr>
        </p:nvSpPr>
        <p:spPr>
          <a:xfrm>
            <a:off x="301658" y="330328"/>
            <a:ext cx="8672660" cy="1087309"/>
          </a:xfrm>
        </p:spPr>
        <p:txBody>
          <a:bodyPr/>
          <a:lstStyle/>
          <a:p>
            <a:r>
              <a:rPr lang="en-US" dirty="0"/>
              <a:t>Pseudo-Geographic Mosaic Displays Can Maximize Screen Usage</a:t>
            </a:r>
          </a:p>
        </p:txBody>
      </p:sp>
      <p:sp>
        <p:nvSpPr>
          <p:cNvPr id="4" name="Slide Number Placeholder 3">
            <a:extLst>
              <a:ext uri="{FF2B5EF4-FFF2-40B4-BE49-F238E27FC236}">
                <a16:creationId xmlns:a16="http://schemas.microsoft.com/office/drawing/2014/main" xmlns="" id="{21C240F7-D178-4730-BB90-899DCB89EAB6}"/>
              </a:ext>
            </a:extLst>
          </p:cNvPr>
          <p:cNvSpPr>
            <a:spLocks noGrp="1"/>
          </p:cNvSpPr>
          <p:nvPr>
            <p:ph type="sldNum" sz="quarter" idx="12"/>
          </p:nvPr>
        </p:nvSpPr>
        <p:spPr/>
        <p:txBody>
          <a:bodyPr/>
          <a:lstStyle/>
          <a:p>
            <a:fld id="{F06A5241-12CB-C64D-AE38-6540AC6C648E}" type="slidenum">
              <a:rPr lang="en-US" smtClean="0"/>
              <a:pPr/>
              <a:t>38</a:t>
            </a:fld>
            <a:endParaRPr lang="en-US" dirty="0"/>
          </a:p>
        </p:txBody>
      </p:sp>
      <p:sp>
        <p:nvSpPr>
          <p:cNvPr id="5" name="TextBox 4">
            <a:extLst>
              <a:ext uri="{FF2B5EF4-FFF2-40B4-BE49-F238E27FC236}">
                <a16:creationId xmlns:a16="http://schemas.microsoft.com/office/drawing/2014/main" xmlns="" id="{9BB92806-0089-4DDB-ABBD-C113FDF064D7}"/>
              </a:ext>
            </a:extLst>
          </p:cNvPr>
          <p:cNvSpPr txBox="1"/>
          <p:nvPr/>
        </p:nvSpPr>
        <p:spPr>
          <a:xfrm>
            <a:off x="440647" y="5164282"/>
            <a:ext cx="8191893" cy="1231106"/>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t>Image visualizes percentage generator reactive power output. Image source: Overbye, Wert, Birchfield, Weber, “Wide-Area Electric Grid Visualization Using </a:t>
            </a:r>
            <a:br>
              <a:rPr lang="en-US" dirty="0"/>
            </a:br>
            <a:r>
              <a:rPr lang="en-US" dirty="0"/>
              <a:t>Pseudo-Geographic Mosaic Displays,” Proc. 2019 North American Power Symposium (NAPS), Wichita, KS, Oct 2019</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95" y="1551749"/>
            <a:ext cx="8166322" cy="3444533"/>
          </a:xfrm>
          <a:prstGeom prst="rect">
            <a:avLst/>
          </a:prstGeom>
        </p:spPr>
      </p:pic>
    </p:spTree>
    <p:extLst>
      <p:ext uri="{BB962C8B-B14F-4D97-AF65-F5344CB8AC3E}">
        <p14:creationId xmlns:p14="http://schemas.microsoft.com/office/powerpoint/2010/main" val="1515819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21E87-83C6-4900-BB2F-53F7E1949B8F}"/>
              </a:ext>
            </a:extLst>
          </p:cNvPr>
          <p:cNvSpPr>
            <a:spLocks noGrp="1"/>
          </p:cNvSpPr>
          <p:nvPr>
            <p:ph type="title"/>
          </p:nvPr>
        </p:nvSpPr>
        <p:spPr/>
        <p:txBody>
          <a:bodyPr/>
          <a:lstStyle/>
          <a:p>
            <a:r>
              <a:rPr lang="en-US" dirty="0"/>
              <a:t>Visualizing 12,700 Line Flows:  </a:t>
            </a:r>
          </a:p>
        </p:txBody>
      </p:sp>
      <p:sp>
        <p:nvSpPr>
          <p:cNvPr id="4" name="Slide Number Placeholder 3">
            <a:extLst>
              <a:ext uri="{FF2B5EF4-FFF2-40B4-BE49-F238E27FC236}">
                <a16:creationId xmlns:a16="http://schemas.microsoft.com/office/drawing/2014/main" xmlns="" id="{10812A70-0220-4FE8-B2D6-8620B957A069}"/>
              </a:ext>
            </a:extLst>
          </p:cNvPr>
          <p:cNvSpPr>
            <a:spLocks noGrp="1"/>
          </p:cNvSpPr>
          <p:nvPr>
            <p:ph type="sldNum" sz="quarter" idx="12"/>
          </p:nvPr>
        </p:nvSpPr>
        <p:spPr/>
        <p:txBody>
          <a:bodyPr/>
          <a:lstStyle/>
          <a:p>
            <a:fld id="{F06A5241-12CB-C64D-AE38-6540AC6C648E}" type="slidenum">
              <a:rPr lang="en-US" smtClean="0"/>
              <a:pPr/>
              <a:t>39</a:t>
            </a:fld>
            <a:endParaRPr lang="en-US" dirty="0"/>
          </a:p>
        </p:txBody>
      </p:sp>
      <p:pic>
        <p:nvPicPr>
          <p:cNvPr id="5" name="Picture 4">
            <a:extLst>
              <a:ext uri="{FF2B5EF4-FFF2-40B4-BE49-F238E27FC236}">
                <a16:creationId xmlns:a16="http://schemas.microsoft.com/office/drawing/2014/main" xmlns="" id="{355DDE87-9F8A-4F4D-BC9A-AD66B748EC71}"/>
              </a:ext>
            </a:extLst>
          </p:cNvPr>
          <p:cNvPicPr/>
          <p:nvPr/>
        </p:nvPicPr>
        <p:blipFill rotWithShape="1">
          <a:blip r:embed="rId2" cstate="screen">
            <a:extLst>
              <a:ext uri="{28A0092B-C50C-407E-A947-70E740481C1C}">
                <a14:useLocalDpi xmlns:a14="http://schemas.microsoft.com/office/drawing/2010/main"/>
              </a:ext>
            </a:extLst>
          </a:blip>
          <a:srcRect l="5726" t="6189" r="49211" b="-216"/>
          <a:stretch/>
        </p:blipFill>
        <p:spPr bwMode="auto">
          <a:xfrm>
            <a:off x="457200" y="1417637"/>
            <a:ext cx="5486400" cy="5011444"/>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xmlns="" id="{E174B08C-01FD-47A0-8611-08128871FF96}"/>
              </a:ext>
            </a:extLst>
          </p:cNvPr>
          <p:cNvSpPr txBox="1"/>
          <p:nvPr/>
        </p:nvSpPr>
        <p:spPr>
          <a:xfrm>
            <a:off x="6116910" y="1192399"/>
            <a:ext cx="2569890" cy="5262979"/>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400" dirty="0"/>
              <a:t>Large-scale synthetic grids can help guide new visualization solutions. This image attempts to show 12,700 line flows, with object size based on the line’s MVA flow and its coloring based on percentage loading.  </a:t>
            </a:r>
          </a:p>
        </p:txBody>
      </p:sp>
    </p:spTree>
    <p:extLst>
      <p:ext uri="{BB962C8B-B14F-4D97-AF65-F5344CB8AC3E}">
        <p14:creationId xmlns:p14="http://schemas.microsoft.com/office/powerpoint/2010/main" val="3833791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cont.</a:t>
            </a:r>
          </a:p>
        </p:txBody>
      </p:sp>
      <p:sp>
        <p:nvSpPr>
          <p:cNvPr id="3" name="Content Placeholder 2"/>
          <p:cNvSpPr>
            <a:spLocks noGrp="1"/>
          </p:cNvSpPr>
          <p:nvPr>
            <p:ph idx="1"/>
          </p:nvPr>
        </p:nvSpPr>
        <p:spPr>
          <a:xfrm>
            <a:off x="457200" y="1371600"/>
            <a:ext cx="8609162" cy="4323703"/>
          </a:xfrm>
        </p:spPr>
        <p:txBody>
          <a:bodyPr/>
          <a:lstStyle/>
          <a:p>
            <a:pPr lvl="1"/>
            <a:r>
              <a:rPr lang="en-US" b="1" dirty="0"/>
              <a:t>Cornell: </a:t>
            </a:r>
            <a:r>
              <a:rPr lang="en-US" dirty="0"/>
              <a:t>Ray Zimmerman, Bob Thomas</a:t>
            </a:r>
          </a:p>
          <a:p>
            <a:pPr lvl="1"/>
            <a:r>
              <a:rPr lang="en-US" b="1" dirty="0"/>
              <a:t>ASU: </a:t>
            </a:r>
            <a:r>
              <a:rPr lang="en-US" dirty="0"/>
              <a:t>Anna Scaglione, Eran Schweitzer</a:t>
            </a:r>
          </a:p>
          <a:p>
            <a:pPr lvl="1"/>
            <a:r>
              <a:rPr lang="en-US" b="1" dirty="0"/>
              <a:t>UT-Austin:</a:t>
            </a:r>
            <a:r>
              <a:rPr lang="en-US" dirty="0"/>
              <a:t> Hao Zhu; </a:t>
            </a:r>
            <a:r>
              <a:rPr lang="en-US" b="1" dirty="0"/>
              <a:t>PowerWorld: </a:t>
            </a:r>
            <a:r>
              <a:rPr lang="en-US" dirty="0"/>
              <a:t>Jamie Weber</a:t>
            </a:r>
          </a:p>
          <a:p>
            <a:pPr lvl="1"/>
            <a:r>
              <a:rPr lang="en-US" b="1" dirty="0"/>
              <a:t>Virginia Commonwealth: </a:t>
            </a:r>
            <a:r>
              <a:rPr lang="en-US" dirty="0"/>
              <a:t>Zhifang Wang, Hadi Athari</a:t>
            </a:r>
          </a:p>
          <a:p>
            <a:pPr lvl="1"/>
            <a:r>
              <a:rPr lang="en-US" b="1" dirty="0"/>
              <a:t>UW-Madison:</a:t>
            </a:r>
            <a:r>
              <a:rPr lang="en-US" dirty="0"/>
              <a:t> Bernie Lesieutre, Scott Greene, Chris DeMarco, Line Roald, Jonathan Snodgrass</a:t>
            </a:r>
          </a:p>
          <a:p>
            <a:pPr lvl="1"/>
            <a:r>
              <a:rPr lang="en-US" b="1" dirty="0"/>
              <a:t>NREL: </a:t>
            </a:r>
            <a:r>
              <a:rPr lang="en-US" dirty="0"/>
              <a:t>Tarek Elgindy, Bryan Palmintier, Venkat Krishnan</a:t>
            </a:r>
          </a:p>
          <a:p>
            <a:pPr lvl="1"/>
            <a:r>
              <a:rPr lang="en-US" b="1" dirty="0"/>
              <a:t>MIT: </a:t>
            </a:r>
            <a:r>
              <a:rPr lang="en-US" dirty="0"/>
              <a:t>Pablo Dueñas; </a:t>
            </a:r>
            <a:r>
              <a:rPr lang="en-US" b="1" dirty="0"/>
              <a:t>Comillas-IIT:</a:t>
            </a:r>
            <a:r>
              <a:rPr lang="en-US" dirty="0"/>
              <a:t> Carlos Mateo, Tomás Gómez Fernando Postigo, Fernando de Cuarda</a:t>
            </a:r>
          </a:p>
          <a:p>
            <a:pPr lvl="1"/>
            <a:r>
              <a:rPr lang="en-US" b="1" dirty="0"/>
              <a:t>LANL:</a:t>
            </a:r>
            <a:r>
              <a:rPr lang="en-US" dirty="0"/>
              <a:t> Carleton Coffrin</a:t>
            </a:r>
          </a:p>
          <a:p>
            <a:pPr lvl="1"/>
            <a:r>
              <a:rPr lang="en-US" b="1" dirty="0"/>
              <a:t>PNNL:</a:t>
            </a:r>
            <a:r>
              <a:rPr lang="en-US" dirty="0"/>
              <a:t> Renke Huang, Ahmad Krishnan, </a:t>
            </a:r>
            <a:br>
              <a:rPr lang="en-US" dirty="0"/>
            </a:br>
            <a:r>
              <a:rPr lang="en-US" dirty="0"/>
              <a:t>Steve Elbert, Jesse Holzer</a:t>
            </a:r>
          </a:p>
          <a:p>
            <a:pPr lvl="1"/>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4</a:t>
            </a:fld>
            <a:endParaRPr lang="en-US" dirty="0"/>
          </a:p>
        </p:txBody>
      </p:sp>
    </p:spTree>
    <p:extLst>
      <p:ext uri="{BB962C8B-B14F-4D97-AF65-F5344CB8AC3E}">
        <p14:creationId xmlns:p14="http://schemas.microsoft.com/office/powerpoint/2010/main" val="377545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598D9-8F16-41E6-B37B-B55254C75588}"/>
              </a:ext>
            </a:extLst>
          </p:cNvPr>
          <p:cNvSpPr>
            <a:spLocks noGrp="1"/>
          </p:cNvSpPr>
          <p:nvPr>
            <p:ph type="title"/>
          </p:nvPr>
        </p:nvSpPr>
        <p:spPr/>
        <p:txBody>
          <a:bodyPr/>
          <a:lstStyle/>
          <a:p>
            <a:r>
              <a:rPr lang="en-US" dirty="0"/>
              <a:t>Visualizing 12,700 Line Flows: </a:t>
            </a:r>
          </a:p>
        </p:txBody>
      </p:sp>
      <p:sp>
        <p:nvSpPr>
          <p:cNvPr id="4" name="Slide Number Placeholder 3">
            <a:extLst>
              <a:ext uri="{FF2B5EF4-FFF2-40B4-BE49-F238E27FC236}">
                <a16:creationId xmlns:a16="http://schemas.microsoft.com/office/drawing/2014/main" xmlns="" id="{9FB4D837-9D52-4D58-BEDB-74C4CF077AE9}"/>
              </a:ext>
            </a:extLst>
          </p:cNvPr>
          <p:cNvSpPr>
            <a:spLocks noGrp="1"/>
          </p:cNvSpPr>
          <p:nvPr>
            <p:ph type="sldNum" sz="quarter" idx="12"/>
          </p:nvPr>
        </p:nvSpPr>
        <p:spPr/>
        <p:txBody>
          <a:bodyPr/>
          <a:lstStyle/>
          <a:p>
            <a:fld id="{F06A5241-12CB-C64D-AE38-6540AC6C648E}" type="slidenum">
              <a:rPr lang="en-US" smtClean="0"/>
              <a:pPr/>
              <a:t>40</a:t>
            </a:fld>
            <a:endParaRPr lang="en-US" dirty="0"/>
          </a:p>
        </p:txBody>
      </p:sp>
      <p:sp>
        <p:nvSpPr>
          <p:cNvPr id="6" name="TextBox 5">
            <a:extLst>
              <a:ext uri="{FF2B5EF4-FFF2-40B4-BE49-F238E27FC236}">
                <a16:creationId xmlns:a16="http://schemas.microsoft.com/office/drawing/2014/main" xmlns="" id="{6A8333E4-7064-4433-8FC1-7BCC251DF180}"/>
              </a:ext>
            </a:extLst>
          </p:cNvPr>
          <p:cNvSpPr txBox="1"/>
          <p:nvPr/>
        </p:nvSpPr>
        <p:spPr>
          <a:xfrm>
            <a:off x="457200" y="1194991"/>
            <a:ext cx="8445398" cy="707886"/>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000" dirty="0"/>
              <a:t>Visualization using a pseudo-geographic mosaic </a:t>
            </a:r>
            <a:r>
              <a:rPr lang="en-US" sz="2000" dirty="0" smtClean="0"/>
              <a:t>approach with all rectangles linked to provide drill-down details </a:t>
            </a:r>
            <a:endParaRPr lang="en-US" sz="2000" dirty="0"/>
          </a:p>
        </p:txBody>
      </p:sp>
      <p:sp>
        <p:nvSpPr>
          <p:cNvPr id="7" name="TextBox 6">
            <a:extLst>
              <a:ext uri="{FF2B5EF4-FFF2-40B4-BE49-F238E27FC236}">
                <a16:creationId xmlns:a16="http://schemas.microsoft.com/office/drawing/2014/main" xmlns="" id="{4579C8D6-0804-4F2F-BBB4-31CC86AEE6DE}"/>
              </a:ext>
            </a:extLst>
          </p:cNvPr>
          <p:cNvSpPr txBox="1"/>
          <p:nvPr/>
        </p:nvSpPr>
        <p:spPr>
          <a:xfrm>
            <a:off x="457200" y="5867918"/>
            <a:ext cx="8191893" cy="738664"/>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400" dirty="0"/>
              <a:t>Image source: Overbye, Wert, Birchfield, Weber, “Wide-Area Electric Grid Visualization Using Pseudo-Geographic Mosaic Displays,” Proc. 2019 North American Power Symposium (NAPS), Wichita, KS, Oct 2019</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792" y="1850746"/>
            <a:ext cx="8458008" cy="3906315"/>
          </a:xfrm>
          <a:prstGeom prst="rect">
            <a:avLst/>
          </a:prstGeom>
        </p:spPr>
      </p:pic>
    </p:spTree>
    <p:extLst>
      <p:ext uri="{BB962C8B-B14F-4D97-AF65-F5344CB8AC3E}">
        <p14:creationId xmlns:p14="http://schemas.microsoft.com/office/powerpoint/2010/main" val="2457658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80A96-FDA9-491F-8871-A2780EEF2516}"/>
              </a:ext>
            </a:extLst>
          </p:cNvPr>
          <p:cNvSpPr>
            <a:spLocks noGrp="1"/>
          </p:cNvSpPr>
          <p:nvPr>
            <p:ph type="title"/>
          </p:nvPr>
        </p:nvSpPr>
        <p:spPr/>
        <p:txBody>
          <a:bodyPr/>
          <a:lstStyle/>
          <a:p>
            <a:r>
              <a:rPr lang="en-US" dirty="0"/>
              <a:t>Auto Screen Layout Designed to Percentage Screen Fill</a:t>
            </a:r>
          </a:p>
        </p:txBody>
      </p:sp>
      <p:sp>
        <p:nvSpPr>
          <p:cNvPr id="4" name="Slide Number Placeholder 3">
            <a:extLst>
              <a:ext uri="{FF2B5EF4-FFF2-40B4-BE49-F238E27FC236}">
                <a16:creationId xmlns:a16="http://schemas.microsoft.com/office/drawing/2014/main" xmlns="" id="{07325478-24ED-4A8A-8949-F1450E3949F2}"/>
              </a:ext>
            </a:extLst>
          </p:cNvPr>
          <p:cNvSpPr>
            <a:spLocks noGrp="1"/>
          </p:cNvSpPr>
          <p:nvPr>
            <p:ph type="sldNum" sz="quarter" idx="12"/>
          </p:nvPr>
        </p:nvSpPr>
        <p:spPr/>
        <p:txBody>
          <a:bodyPr/>
          <a:lstStyle/>
          <a:p>
            <a:fld id="{F06A5241-12CB-C64D-AE38-6540AC6C648E}" type="slidenum">
              <a:rPr lang="en-US" smtClean="0"/>
              <a:pPr/>
              <a:t>41</a:t>
            </a:fld>
            <a:endParaRPr lang="en-US" dirty="0"/>
          </a:p>
        </p:txBody>
      </p:sp>
      <p:grpSp>
        <p:nvGrpSpPr>
          <p:cNvPr id="14" name="Group 13">
            <a:extLst>
              <a:ext uri="{FF2B5EF4-FFF2-40B4-BE49-F238E27FC236}">
                <a16:creationId xmlns:a16="http://schemas.microsoft.com/office/drawing/2014/main" xmlns="" id="{CB793C29-93E1-4EC3-AF5D-81C391C6B56F}"/>
              </a:ext>
            </a:extLst>
          </p:cNvPr>
          <p:cNvGrpSpPr/>
          <p:nvPr/>
        </p:nvGrpSpPr>
        <p:grpSpPr>
          <a:xfrm>
            <a:off x="355541" y="2250681"/>
            <a:ext cx="2743200" cy="4114800"/>
            <a:chOff x="1140030" y="1264500"/>
            <a:chExt cx="3268120" cy="5164813"/>
          </a:xfrm>
        </p:grpSpPr>
        <p:sp>
          <p:nvSpPr>
            <p:cNvPr id="15" name="Rounded Rectangle 7">
              <a:extLst>
                <a:ext uri="{FF2B5EF4-FFF2-40B4-BE49-F238E27FC236}">
                  <a16:creationId xmlns:a16="http://schemas.microsoft.com/office/drawing/2014/main" xmlns="" id="{E0566617-FDE7-4D9B-A228-49C436431FA6}"/>
                </a:ext>
              </a:extLst>
            </p:cNvPr>
            <p:cNvSpPr/>
            <p:nvPr/>
          </p:nvSpPr>
          <p:spPr>
            <a:xfrm>
              <a:off x="1140030" y="5848400"/>
              <a:ext cx="720762" cy="580913"/>
            </a:xfrm>
            <a:prstGeom prst="roundRect">
              <a:avLst/>
            </a:prstGeom>
            <a:solidFill>
              <a:srgbClr val="50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2%</a:t>
              </a:r>
            </a:p>
          </p:txBody>
        </p:sp>
        <p:pic>
          <p:nvPicPr>
            <p:cNvPr id="16" name="Picture 15">
              <a:extLst>
                <a:ext uri="{FF2B5EF4-FFF2-40B4-BE49-F238E27FC236}">
                  <a16:creationId xmlns:a16="http://schemas.microsoft.com/office/drawing/2014/main" xmlns="" id="{B3438980-B9D6-4CA7-828C-5705EEBB5621}"/>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40030" y="1264500"/>
              <a:ext cx="3268120" cy="4544568"/>
            </a:xfrm>
            <a:prstGeom prst="rect">
              <a:avLst/>
            </a:prstGeom>
          </p:spPr>
        </p:pic>
      </p:grpSp>
      <p:grpSp>
        <p:nvGrpSpPr>
          <p:cNvPr id="17" name="Group 16">
            <a:extLst>
              <a:ext uri="{FF2B5EF4-FFF2-40B4-BE49-F238E27FC236}">
                <a16:creationId xmlns:a16="http://schemas.microsoft.com/office/drawing/2014/main" xmlns="" id="{EED488AF-A582-402F-AA00-8F631254D42B}"/>
              </a:ext>
            </a:extLst>
          </p:cNvPr>
          <p:cNvGrpSpPr/>
          <p:nvPr/>
        </p:nvGrpSpPr>
        <p:grpSpPr>
          <a:xfrm>
            <a:off x="3143160" y="2188328"/>
            <a:ext cx="2743200" cy="4114800"/>
            <a:chOff x="4297400" y="1264500"/>
            <a:chExt cx="3432660" cy="5164812"/>
          </a:xfrm>
        </p:grpSpPr>
        <p:sp>
          <p:nvSpPr>
            <p:cNvPr id="18" name="Rounded Rectangle 8">
              <a:extLst>
                <a:ext uri="{FF2B5EF4-FFF2-40B4-BE49-F238E27FC236}">
                  <a16:creationId xmlns:a16="http://schemas.microsoft.com/office/drawing/2014/main" xmlns="" id="{F98E79E6-F004-4B10-97ED-8EC33B6A581E}"/>
                </a:ext>
              </a:extLst>
            </p:cNvPr>
            <p:cNvSpPr/>
            <p:nvPr/>
          </p:nvSpPr>
          <p:spPr>
            <a:xfrm>
              <a:off x="4297400" y="5848399"/>
              <a:ext cx="936656" cy="580913"/>
            </a:xfrm>
            <a:prstGeom prst="roundRect">
              <a:avLst/>
            </a:prstGeom>
            <a:solidFill>
              <a:srgbClr val="50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10%</a:t>
              </a:r>
            </a:p>
          </p:txBody>
        </p:sp>
        <p:pic>
          <p:nvPicPr>
            <p:cNvPr id="19" name="Picture 18">
              <a:extLst>
                <a:ext uri="{FF2B5EF4-FFF2-40B4-BE49-F238E27FC236}">
                  <a16:creationId xmlns:a16="http://schemas.microsoft.com/office/drawing/2014/main" xmlns="" id="{55777701-3FFE-47A8-A48C-138084062EA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61940" y="1264500"/>
              <a:ext cx="3268120" cy="4544568"/>
            </a:xfrm>
            <a:prstGeom prst="rect">
              <a:avLst/>
            </a:prstGeom>
          </p:spPr>
        </p:pic>
      </p:grpSp>
      <p:grpSp>
        <p:nvGrpSpPr>
          <p:cNvPr id="20" name="Group 19">
            <a:extLst>
              <a:ext uri="{FF2B5EF4-FFF2-40B4-BE49-F238E27FC236}">
                <a16:creationId xmlns:a16="http://schemas.microsoft.com/office/drawing/2014/main" xmlns="" id="{15607CD7-9415-4CE9-A6CC-67251D18F6AF}"/>
              </a:ext>
            </a:extLst>
          </p:cNvPr>
          <p:cNvGrpSpPr/>
          <p:nvPr/>
        </p:nvGrpSpPr>
        <p:grpSpPr>
          <a:xfrm>
            <a:off x="5812305" y="2188328"/>
            <a:ext cx="2743201" cy="4114800"/>
            <a:chOff x="7730059" y="1264500"/>
            <a:chExt cx="3321911" cy="5164811"/>
          </a:xfrm>
        </p:grpSpPr>
        <p:pic>
          <p:nvPicPr>
            <p:cNvPr id="21" name="Picture 20">
              <a:extLst>
                <a:ext uri="{FF2B5EF4-FFF2-40B4-BE49-F238E27FC236}">
                  <a16:creationId xmlns:a16="http://schemas.microsoft.com/office/drawing/2014/main" xmlns="" id="{EBE90FD3-6C0F-4658-9A41-2F53E160B04A}"/>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83850" y="1264500"/>
              <a:ext cx="3268120" cy="4544568"/>
            </a:xfrm>
            <a:prstGeom prst="rect">
              <a:avLst/>
            </a:prstGeom>
          </p:spPr>
        </p:pic>
        <p:sp>
          <p:nvSpPr>
            <p:cNvPr id="22" name="Rounded Rectangle 12">
              <a:extLst>
                <a:ext uri="{FF2B5EF4-FFF2-40B4-BE49-F238E27FC236}">
                  <a16:creationId xmlns:a16="http://schemas.microsoft.com/office/drawing/2014/main" xmlns="" id="{CE3CC418-918B-46CC-9F42-4D4C2C8FB674}"/>
                </a:ext>
              </a:extLst>
            </p:cNvPr>
            <p:cNvSpPr/>
            <p:nvPr/>
          </p:nvSpPr>
          <p:spPr>
            <a:xfrm>
              <a:off x="7730059" y="5848398"/>
              <a:ext cx="897195" cy="580913"/>
            </a:xfrm>
            <a:prstGeom prst="roundRect">
              <a:avLst/>
            </a:prstGeom>
            <a:solidFill>
              <a:srgbClr val="50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30%</a:t>
              </a:r>
            </a:p>
          </p:txBody>
        </p:sp>
      </p:grpSp>
      <p:sp>
        <p:nvSpPr>
          <p:cNvPr id="23" name="TextBox 22">
            <a:extLst>
              <a:ext uri="{FF2B5EF4-FFF2-40B4-BE49-F238E27FC236}">
                <a16:creationId xmlns:a16="http://schemas.microsoft.com/office/drawing/2014/main" xmlns="" id="{1511CD4C-7866-4746-9813-4FAF08E81511}"/>
              </a:ext>
            </a:extLst>
          </p:cNvPr>
          <p:cNvSpPr txBox="1"/>
          <p:nvPr/>
        </p:nvSpPr>
        <p:spPr>
          <a:xfrm>
            <a:off x="870012" y="1497334"/>
            <a:ext cx="7918447" cy="830997"/>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2400" dirty="0"/>
              <a:t>Images show generation by capacity and fuel type using different percentages of the available screen space</a:t>
            </a:r>
          </a:p>
        </p:txBody>
      </p:sp>
      <p:sp>
        <p:nvSpPr>
          <p:cNvPr id="24" name="TextBox 23">
            <a:extLst>
              <a:ext uri="{FF2B5EF4-FFF2-40B4-BE49-F238E27FC236}">
                <a16:creationId xmlns:a16="http://schemas.microsoft.com/office/drawing/2014/main" xmlns="" id="{36C2B815-EAAE-411C-8FE1-6E3B92BA425C}"/>
              </a:ext>
            </a:extLst>
          </p:cNvPr>
          <p:cNvSpPr txBox="1"/>
          <p:nvPr/>
        </p:nvSpPr>
        <p:spPr>
          <a:xfrm>
            <a:off x="1445971" y="6358395"/>
            <a:ext cx="3356848" cy="338554"/>
          </a:xfrm>
          <a:prstGeom prst="rect">
            <a:avLst/>
          </a:prstGeom>
          <a:solidFill>
            <a:schemeClr val="accent1">
              <a:lumMod val="10000"/>
              <a:lumOff val="90000"/>
            </a:schemeClr>
          </a:solid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600" dirty="0"/>
              <a:t>Image source: Adam Birchfield</a:t>
            </a:r>
          </a:p>
        </p:txBody>
      </p:sp>
    </p:spTree>
    <p:extLst>
      <p:ext uri="{BB962C8B-B14F-4D97-AF65-F5344CB8AC3E}">
        <p14:creationId xmlns:p14="http://schemas.microsoft.com/office/powerpoint/2010/main" val="24402204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2ECED-A2CC-4A04-A7E7-6A472061B62C}"/>
              </a:ext>
            </a:extLst>
          </p:cNvPr>
          <p:cNvSpPr>
            <a:spLocks noGrp="1"/>
          </p:cNvSpPr>
          <p:nvPr>
            <p:ph type="title"/>
          </p:nvPr>
        </p:nvSpPr>
        <p:spPr/>
        <p:txBody>
          <a:bodyPr/>
          <a:lstStyle/>
          <a:p>
            <a:r>
              <a:rPr lang="en-US" dirty="0"/>
              <a:t>Applications: Coupled Infrastructures and Extreme Events</a:t>
            </a:r>
          </a:p>
        </p:txBody>
      </p:sp>
      <p:sp>
        <p:nvSpPr>
          <p:cNvPr id="3" name="Content Placeholder 2">
            <a:extLst>
              <a:ext uri="{FF2B5EF4-FFF2-40B4-BE49-F238E27FC236}">
                <a16:creationId xmlns:a16="http://schemas.microsoft.com/office/drawing/2014/main" xmlns="" id="{98937FB7-0685-4BAB-860B-97E3CEF9A67C}"/>
              </a:ext>
            </a:extLst>
          </p:cNvPr>
          <p:cNvSpPr>
            <a:spLocks noGrp="1"/>
          </p:cNvSpPr>
          <p:nvPr>
            <p:ph idx="1"/>
          </p:nvPr>
        </p:nvSpPr>
        <p:spPr/>
        <p:txBody>
          <a:bodyPr/>
          <a:lstStyle/>
          <a:p>
            <a:r>
              <a:rPr lang="en-US" dirty="0"/>
              <a:t>Since the highly detail synthetic grids are linked to actual parcels, they can be used in coupled infrastructure simulation</a:t>
            </a:r>
          </a:p>
          <a:p>
            <a:pPr lvl="1"/>
            <a:r>
              <a:rPr lang="en-US" dirty="0"/>
              <a:t>Metadata is used to indicate the number of people at a meter and other attributions </a:t>
            </a:r>
          </a:p>
          <a:p>
            <a:r>
              <a:rPr lang="en-US" dirty="0"/>
              <a:t>By partnering with the Texas Transportation Institute (TTI) we’re moving forward with coupled electric grid/transportation studies</a:t>
            </a:r>
          </a:p>
          <a:p>
            <a:pPr lvl="1"/>
            <a:r>
              <a:rPr lang="en-US" dirty="0"/>
              <a:t>Blackouts affect people, and large blackouts can affect a lot of people, causing transportation impacts</a:t>
            </a:r>
          </a:p>
          <a:p>
            <a:pPr lvl="1"/>
            <a:r>
              <a:rPr lang="en-US" dirty="0"/>
              <a:t>Studies can be done looking at different rates of transportation electrification</a:t>
            </a:r>
          </a:p>
          <a:p>
            <a:pPr lvl="1"/>
            <a:endParaRPr lang="en-US" dirty="0"/>
          </a:p>
        </p:txBody>
      </p:sp>
      <p:sp>
        <p:nvSpPr>
          <p:cNvPr id="4" name="Slide Number Placeholder 3">
            <a:extLst>
              <a:ext uri="{FF2B5EF4-FFF2-40B4-BE49-F238E27FC236}">
                <a16:creationId xmlns:a16="http://schemas.microsoft.com/office/drawing/2014/main" xmlns="" id="{F2792A98-C935-43A6-B7C5-CB2E2881D754}"/>
              </a:ext>
            </a:extLst>
          </p:cNvPr>
          <p:cNvSpPr>
            <a:spLocks noGrp="1"/>
          </p:cNvSpPr>
          <p:nvPr>
            <p:ph type="sldNum" sz="quarter" idx="12"/>
          </p:nvPr>
        </p:nvSpPr>
        <p:spPr/>
        <p:txBody>
          <a:bodyPr/>
          <a:lstStyle/>
          <a:p>
            <a:fld id="{F06A5241-12CB-C64D-AE38-6540AC6C648E}" type="slidenum">
              <a:rPr lang="en-US" smtClean="0"/>
              <a:pPr/>
              <a:t>42</a:t>
            </a:fld>
            <a:endParaRPr lang="en-US" dirty="0"/>
          </a:p>
        </p:txBody>
      </p:sp>
    </p:spTree>
    <p:extLst>
      <p:ext uri="{BB962C8B-B14F-4D97-AF65-F5344CB8AC3E}">
        <p14:creationId xmlns:p14="http://schemas.microsoft.com/office/powerpoint/2010/main" val="4282063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371600"/>
            <a:ext cx="8571390" cy="4323703"/>
          </a:xfrm>
        </p:spPr>
        <p:txBody>
          <a:bodyPr/>
          <a:lstStyle/>
          <a:p>
            <a:r>
              <a:rPr lang="en-US" dirty="0"/>
              <a:t>Thanks to investment primarily by ARPA-E, large-scale, highly detailed synthetic grids are a reality</a:t>
            </a:r>
          </a:p>
          <a:p>
            <a:pPr lvl="1"/>
            <a:r>
              <a:rPr lang="en-US" dirty="0"/>
              <a:t>Ongoing research on enhancements and applications</a:t>
            </a:r>
          </a:p>
          <a:p>
            <a:r>
              <a:rPr lang="en-US" dirty="0"/>
              <a:t>These can be used to generate large amounts of context-aware data, helping to enable a large amount of power system research</a:t>
            </a:r>
          </a:p>
          <a:p>
            <a:r>
              <a:rPr lang="en-US" dirty="0"/>
              <a:t>Coupled infrastructure research is now potentially available to a much broader audience</a:t>
            </a:r>
          </a:p>
          <a:p>
            <a:r>
              <a:rPr lang="en-US" dirty="0"/>
              <a:t>Lots of opportunities for PSERC involvement in this exciting and impactful area!!  </a:t>
            </a:r>
          </a:p>
        </p:txBody>
      </p:sp>
      <p:sp>
        <p:nvSpPr>
          <p:cNvPr id="4" name="Slide Number Placeholder 3"/>
          <p:cNvSpPr>
            <a:spLocks noGrp="1"/>
          </p:cNvSpPr>
          <p:nvPr>
            <p:ph type="sldNum" sz="quarter" idx="12"/>
          </p:nvPr>
        </p:nvSpPr>
        <p:spPr/>
        <p:txBody>
          <a:bodyPr/>
          <a:lstStyle/>
          <a:p>
            <a:fld id="{F06A5241-12CB-C64D-AE38-6540AC6C648E}" type="slidenum">
              <a:rPr lang="en-US" smtClean="0"/>
              <a:pPr/>
              <a:t>43</a:t>
            </a:fld>
            <a:endParaRPr lang="en-US" dirty="0"/>
          </a:p>
        </p:txBody>
      </p:sp>
    </p:spTree>
    <p:extLst>
      <p:ext uri="{BB962C8B-B14F-4D97-AF65-F5344CB8AC3E}">
        <p14:creationId xmlns:p14="http://schemas.microsoft.com/office/powerpoint/2010/main" val="38648428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C36C4C-F245-4F09-A423-EB4266A32459}"/>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xmlns="" id="{FD3D6367-6AF8-49F2-ADDF-3FB5460B108F}"/>
              </a:ext>
            </a:extLst>
          </p:cNvPr>
          <p:cNvSpPr>
            <a:spLocks noGrp="1"/>
          </p:cNvSpPr>
          <p:nvPr>
            <p:ph type="sldNum" sz="quarter" idx="12"/>
          </p:nvPr>
        </p:nvSpPr>
        <p:spPr/>
        <p:txBody>
          <a:bodyPr/>
          <a:lstStyle/>
          <a:p>
            <a:fld id="{F06A5241-12CB-C64D-AE38-6540AC6C648E}" type="slidenum">
              <a:rPr lang="en-US" smtClean="0"/>
              <a:pPr/>
              <a:t>44</a:t>
            </a:fld>
            <a:endParaRPr lang="en-US" dirty="0"/>
          </a:p>
        </p:txBody>
      </p:sp>
      <p:sp>
        <p:nvSpPr>
          <p:cNvPr id="6" name="Title 1">
            <a:extLst>
              <a:ext uri="{FF2B5EF4-FFF2-40B4-BE49-F238E27FC236}">
                <a16:creationId xmlns:a16="http://schemas.microsoft.com/office/drawing/2014/main" xmlns="" id="{EDC36C4C-F245-4F09-A423-EB4266A32459}"/>
              </a:ext>
            </a:extLst>
          </p:cNvPr>
          <p:cNvSpPr txBox="1">
            <a:spLocks/>
          </p:cNvSpPr>
          <p:nvPr/>
        </p:nvSpPr>
        <p:spPr>
          <a:xfrm>
            <a:off x="350808" y="2449550"/>
            <a:ext cx="8229600" cy="10873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US" dirty="0"/>
              <a:t>Questions?</a:t>
            </a:r>
          </a:p>
        </p:txBody>
      </p:sp>
    </p:spTree>
    <p:extLst>
      <p:ext uri="{BB962C8B-B14F-4D97-AF65-F5344CB8AC3E}">
        <p14:creationId xmlns:p14="http://schemas.microsoft.com/office/powerpoint/2010/main" val="31516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Common Request From Industry</a:t>
            </a:r>
          </a:p>
        </p:txBody>
      </p:sp>
      <p:sp>
        <p:nvSpPr>
          <p:cNvPr id="3" name="Content Placeholder 2"/>
          <p:cNvSpPr>
            <a:spLocks noGrp="1"/>
          </p:cNvSpPr>
          <p:nvPr>
            <p:ph idx="1"/>
          </p:nvPr>
        </p:nvSpPr>
        <p:spPr/>
        <p:txBody>
          <a:bodyPr/>
          <a:lstStyle/>
          <a:p>
            <a:r>
              <a:rPr lang="en-US" dirty="0"/>
              <a:t>We’re gathering all this data.  Can you help us figure out what to do with it?</a:t>
            </a:r>
          </a:p>
          <a:p>
            <a:r>
              <a:rPr lang="en-US" dirty="0"/>
              <a:t>However, often, after a lot of talks with lawyers to develop nondisclosure agreements (NDAs), at most a subset of the desired data and/or models is available</a:t>
            </a:r>
          </a:p>
          <a:p>
            <a:pPr lvl="1"/>
            <a:r>
              <a:rPr lang="en-US" dirty="0"/>
              <a:t>The data and models usually cannot be shared, and often is a lot of associated metadata is removed</a:t>
            </a:r>
          </a:p>
          <a:p>
            <a:pPr lvl="1"/>
            <a:r>
              <a:rPr lang="en-US" dirty="0"/>
              <a:t>There is a high cost to industry to provide this data </a:t>
            </a:r>
          </a:p>
          <a:p>
            <a:pPr lvl="1"/>
            <a:r>
              <a:rPr lang="en-US" dirty="0"/>
              <a:t>It isn’t just the amount of data (e.g., who has the most terabytes!) but rather the breadth of the data and whether the data is coupled to models</a:t>
            </a:r>
          </a:p>
          <a:p>
            <a:pPr lvl="1"/>
            <a:endParaRPr lang="en-US" dirty="0"/>
          </a:p>
        </p:txBody>
      </p:sp>
      <p:sp>
        <p:nvSpPr>
          <p:cNvPr id="4" name="Slide Number Placeholder 3"/>
          <p:cNvSpPr>
            <a:spLocks noGrp="1"/>
          </p:cNvSpPr>
          <p:nvPr>
            <p:ph type="sldNum" sz="quarter" idx="12"/>
          </p:nvPr>
        </p:nvSpPr>
        <p:spPr/>
        <p:txBody>
          <a:bodyPr/>
          <a:lstStyle/>
          <a:p>
            <a:fld id="{F06A5241-12CB-C64D-AE38-6540AC6C648E}" type="slidenum">
              <a:rPr lang="en-US" smtClean="0"/>
              <a:pPr/>
              <a:t>5</a:t>
            </a:fld>
            <a:endParaRPr lang="en-US" dirty="0"/>
          </a:p>
        </p:txBody>
      </p:sp>
    </p:spTree>
    <p:extLst>
      <p:ext uri="{BB962C8B-B14F-4D97-AF65-F5344CB8AC3E}">
        <p14:creationId xmlns:p14="http://schemas.microsoft.com/office/powerpoint/2010/main" val="28709123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the Question</a:t>
            </a:r>
          </a:p>
        </p:txBody>
      </p:sp>
      <p:sp>
        <p:nvSpPr>
          <p:cNvPr id="3" name="Content Placeholder 2"/>
          <p:cNvSpPr>
            <a:spLocks noGrp="1"/>
          </p:cNvSpPr>
          <p:nvPr>
            <p:ph idx="1"/>
          </p:nvPr>
        </p:nvSpPr>
        <p:spPr>
          <a:xfrm>
            <a:off x="457199" y="1371600"/>
            <a:ext cx="8376249" cy="4323703"/>
          </a:xfrm>
        </p:spPr>
        <p:txBody>
          <a:bodyPr/>
          <a:lstStyle/>
          <a:p>
            <a:r>
              <a:rPr lang="en-US" dirty="0"/>
              <a:t>Assume you have all the information possible about the electric grid (data, models, coupled infrastructures) and can share it.</a:t>
            </a:r>
          </a:p>
          <a:p>
            <a:r>
              <a:rPr lang="en-US" dirty="0"/>
              <a:t>And it can be provided with low access cost.</a:t>
            </a:r>
          </a:p>
          <a:p>
            <a:r>
              <a:rPr lang="en-US" b="1" dirty="0"/>
              <a:t>What would you do with it?</a:t>
            </a:r>
          </a:p>
          <a:p>
            <a:pPr lvl="1"/>
            <a:r>
              <a:rPr lang="en-US" dirty="0"/>
              <a:t>This allows for large amounts of data fusion!</a:t>
            </a:r>
          </a:p>
          <a:p>
            <a:r>
              <a:rPr lang="en-US" dirty="0"/>
              <a:t>The focus of this talk is mostly on how to develop this seemingly impossible information set</a:t>
            </a:r>
          </a:p>
          <a:p>
            <a:pPr lvl="1"/>
            <a:r>
              <a:rPr lang="en-US" dirty="0"/>
              <a:t>And, of course, one can never know everything!  </a:t>
            </a:r>
          </a:p>
        </p:txBody>
      </p:sp>
      <p:sp>
        <p:nvSpPr>
          <p:cNvPr id="4" name="Slide Number Placeholder 3"/>
          <p:cNvSpPr>
            <a:spLocks noGrp="1"/>
          </p:cNvSpPr>
          <p:nvPr>
            <p:ph type="sldNum" sz="quarter" idx="12"/>
          </p:nvPr>
        </p:nvSpPr>
        <p:spPr/>
        <p:txBody>
          <a:bodyPr/>
          <a:lstStyle/>
          <a:p>
            <a:fld id="{F06A5241-12CB-C64D-AE38-6540AC6C648E}" type="slidenum">
              <a:rPr lang="en-US" smtClean="0"/>
              <a:pPr/>
              <a:t>6</a:t>
            </a:fld>
            <a:endParaRPr lang="en-US" dirty="0"/>
          </a:p>
        </p:txBody>
      </p:sp>
    </p:spTree>
    <p:extLst>
      <p:ext uri="{BB962C8B-B14F-4D97-AF65-F5344CB8AC3E}">
        <p14:creationId xmlns:p14="http://schemas.microsoft.com/office/powerpoint/2010/main" val="2122817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Overview</a:t>
            </a:r>
          </a:p>
        </p:txBody>
      </p:sp>
      <p:sp>
        <p:nvSpPr>
          <p:cNvPr id="3" name="Content Placeholder 2"/>
          <p:cNvSpPr>
            <a:spLocks noGrp="1"/>
          </p:cNvSpPr>
          <p:nvPr>
            <p:ph idx="1"/>
          </p:nvPr>
        </p:nvSpPr>
        <p:spPr>
          <a:xfrm>
            <a:off x="457199" y="1371600"/>
            <a:ext cx="8376249" cy="4323703"/>
          </a:xfrm>
        </p:spPr>
        <p:txBody>
          <a:bodyPr/>
          <a:lstStyle/>
          <a:p>
            <a:r>
              <a:rPr lang="en-US" dirty="0"/>
              <a:t>The talk covers the development and application of high quality, geographically-based synthetic electric grids </a:t>
            </a:r>
          </a:p>
          <a:p>
            <a:pPr lvl="1"/>
            <a:r>
              <a:rPr lang="en-US" dirty="0"/>
              <a:t>What are they?</a:t>
            </a:r>
          </a:p>
          <a:p>
            <a:pPr lvl="1"/>
            <a:r>
              <a:rPr lang="en-US" dirty="0"/>
              <a:t>How can they provide all possible information?</a:t>
            </a:r>
          </a:p>
          <a:p>
            <a:pPr lvl="1"/>
            <a:r>
              <a:rPr lang="en-US" dirty="0"/>
              <a:t>How can they help to drive innovation?</a:t>
            </a:r>
          </a:p>
          <a:p>
            <a:pPr lvl="1"/>
            <a:r>
              <a:rPr lang="en-US" dirty="0"/>
              <a:t>How are they created?</a:t>
            </a:r>
          </a:p>
          <a:p>
            <a:pPr lvl="1"/>
            <a:r>
              <a:rPr lang="en-US" dirty="0"/>
              <a:t>What is the current state-of-the-art?</a:t>
            </a:r>
          </a:p>
          <a:p>
            <a:pPr lvl="1"/>
            <a:r>
              <a:rPr lang="en-US" dirty="0"/>
              <a:t>How are they being applied?</a:t>
            </a:r>
          </a:p>
          <a:p>
            <a:pPr lvl="1"/>
            <a:r>
              <a:rPr lang="en-US" dirty="0"/>
              <a:t>What’s next?  </a:t>
            </a:r>
          </a:p>
        </p:txBody>
      </p:sp>
      <p:sp>
        <p:nvSpPr>
          <p:cNvPr id="4" name="Slide Number Placeholder 3"/>
          <p:cNvSpPr>
            <a:spLocks noGrp="1"/>
          </p:cNvSpPr>
          <p:nvPr>
            <p:ph type="sldNum" sz="quarter" idx="12"/>
          </p:nvPr>
        </p:nvSpPr>
        <p:spPr/>
        <p:txBody>
          <a:bodyPr/>
          <a:lstStyle/>
          <a:p>
            <a:fld id="{F06A5241-12CB-C64D-AE38-6540AC6C648E}" type="slidenum">
              <a:rPr lang="en-US" smtClean="0"/>
              <a:pPr/>
              <a:t>7</a:t>
            </a:fld>
            <a:endParaRPr lang="en-US" dirty="0"/>
          </a:p>
        </p:txBody>
      </p:sp>
    </p:spTree>
    <p:extLst>
      <p:ext uri="{BB962C8B-B14F-4D97-AF65-F5344CB8AC3E}">
        <p14:creationId xmlns:p14="http://schemas.microsoft.com/office/powerpoint/2010/main" val="3849088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Electric Grids</a:t>
            </a:r>
          </a:p>
        </p:txBody>
      </p:sp>
      <p:sp>
        <p:nvSpPr>
          <p:cNvPr id="3" name="Content Placeholder 2"/>
          <p:cNvSpPr>
            <a:spLocks noGrp="1"/>
          </p:cNvSpPr>
          <p:nvPr>
            <p:ph idx="1"/>
          </p:nvPr>
        </p:nvSpPr>
        <p:spPr>
          <a:xfrm>
            <a:off x="457199" y="1371600"/>
            <a:ext cx="8384875" cy="4323703"/>
          </a:xfrm>
        </p:spPr>
        <p:txBody>
          <a:bodyPr/>
          <a:lstStyle/>
          <a:p>
            <a:r>
              <a:rPr lang="en-US" dirty="0"/>
              <a:t>Synthetic electric grids are models of electric grids that were not created to represent any actual electric grid </a:t>
            </a:r>
          </a:p>
          <a:p>
            <a:r>
              <a:rPr lang="en-US" dirty="0"/>
              <a:t>The below image shows the five bus synthetic grid I used as an undergraduate</a:t>
            </a:r>
          </a:p>
        </p:txBody>
      </p:sp>
      <p:sp>
        <p:nvSpPr>
          <p:cNvPr id="4" name="Slide Number Placeholder 3"/>
          <p:cNvSpPr>
            <a:spLocks noGrp="1"/>
          </p:cNvSpPr>
          <p:nvPr>
            <p:ph type="sldNum" sz="quarter" idx="12"/>
          </p:nvPr>
        </p:nvSpPr>
        <p:spPr/>
        <p:txBody>
          <a:bodyPr/>
          <a:lstStyle/>
          <a:p>
            <a:fld id="{F06A5241-12CB-C64D-AE38-6540AC6C648E}" type="slidenum">
              <a:rPr lang="en-US" smtClean="0"/>
              <a:pPr/>
              <a:t>8</a:t>
            </a:fld>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2361" y="3688520"/>
            <a:ext cx="4392891" cy="2194560"/>
          </a:xfrm>
          <a:prstGeom prst="rect">
            <a:avLst/>
          </a:prstGeom>
        </p:spPr>
      </p:pic>
      <p:sp>
        <p:nvSpPr>
          <p:cNvPr id="6" name="TextBox 5"/>
          <p:cNvSpPr txBox="1"/>
          <p:nvPr/>
        </p:nvSpPr>
        <p:spPr>
          <a:xfrm>
            <a:off x="457199" y="5983221"/>
            <a:ext cx="7873759" cy="523220"/>
          </a:xfrm>
          <a:prstGeom prst="rect">
            <a:avLst/>
          </a:prstGeom>
          <a:noFill/>
        </p:spPr>
        <p:txBody>
          <a:bodyPr wrap="none" rtlCol="0">
            <a:spAutoFit/>
          </a:bodyPr>
          <a:lstStyle/>
          <a:p>
            <a:r>
              <a:rPr lang="en-US" sz="1400" dirty="0"/>
              <a:t>Image Source: W.D. Stevenson, </a:t>
            </a:r>
            <a:r>
              <a:rPr lang="en-US" sz="1400" i="1" dirty="0"/>
              <a:t>Elements of Power Systems</a:t>
            </a:r>
            <a:r>
              <a:rPr lang="en-US" sz="1400" dirty="0"/>
              <a:t>, Fourth Edition, McGraw-Hill Book Company</a:t>
            </a:r>
            <a:br>
              <a:rPr lang="en-US" sz="1400" dirty="0"/>
            </a:br>
            <a:r>
              <a:rPr lang="en-US" sz="1400" dirty="0"/>
              <a:t>New York, 1982 (the first edition was in 1955)</a:t>
            </a:r>
          </a:p>
        </p:txBody>
      </p:sp>
    </p:spTree>
    <p:extLst>
      <p:ext uri="{BB962C8B-B14F-4D97-AF65-F5344CB8AC3E}">
        <p14:creationId xmlns:p14="http://schemas.microsoft.com/office/powerpoint/2010/main" val="1912824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Geographically-Based Synthetic Electric Grids</a:t>
            </a:r>
          </a:p>
        </p:txBody>
      </p:sp>
      <p:sp>
        <p:nvSpPr>
          <p:cNvPr id="3" name="Content Placeholder 2"/>
          <p:cNvSpPr>
            <a:spLocks noGrp="1"/>
          </p:cNvSpPr>
          <p:nvPr>
            <p:ph idx="1"/>
          </p:nvPr>
        </p:nvSpPr>
        <p:spPr>
          <a:xfrm>
            <a:off x="457200" y="1371600"/>
            <a:ext cx="8229600" cy="1932317"/>
          </a:xfrm>
        </p:spPr>
        <p:txBody>
          <a:bodyPr/>
          <a:lstStyle/>
          <a:p>
            <a:r>
              <a:rPr lang="en-US" dirty="0"/>
              <a:t>Synthetic electric grids can be created with or without reference to actual geography</a:t>
            </a:r>
          </a:p>
          <a:p>
            <a:r>
              <a:rPr lang="en-US" dirty="0"/>
              <a:t>The image </a:t>
            </a:r>
            <a:br>
              <a:rPr lang="en-US" dirty="0"/>
            </a:br>
            <a:r>
              <a:rPr lang="en-US" dirty="0"/>
              <a:t>shows an early </a:t>
            </a:r>
            <a:br>
              <a:rPr lang="en-US" dirty="0"/>
            </a:br>
            <a:r>
              <a:rPr lang="en-US" dirty="0"/>
              <a:t>geographically-</a:t>
            </a:r>
            <a:br>
              <a:rPr lang="en-US" dirty="0"/>
            </a:br>
            <a:r>
              <a:rPr lang="en-US" dirty="0"/>
              <a:t>based synthetic</a:t>
            </a:r>
            <a:br>
              <a:rPr lang="en-US" dirty="0"/>
            </a:br>
            <a:r>
              <a:rPr lang="en-US" dirty="0"/>
              <a:t>electric grid</a:t>
            </a:r>
          </a:p>
          <a:p>
            <a:r>
              <a:rPr lang="en-US" dirty="0"/>
              <a:t>This grid was </a:t>
            </a:r>
            <a:br>
              <a:rPr lang="en-US" dirty="0"/>
            </a:br>
            <a:r>
              <a:rPr lang="en-US" dirty="0"/>
              <a:t>designed to</a:t>
            </a:r>
            <a:br>
              <a:rPr lang="en-US" dirty="0"/>
            </a:br>
            <a:r>
              <a:rPr lang="en-US" dirty="0"/>
              <a:t>show concepts</a:t>
            </a:r>
            <a:br>
              <a:rPr lang="en-US" dirty="0"/>
            </a:br>
            <a:r>
              <a:rPr lang="en-US" dirty="0"/>
              <a:t>to regulators</a:t>
            </a:r>
          </a:p>
        </p:txBody>
      </p:sp>
      <p:sp>
        <p:nvSpPr>
          <p:cNvPr id="4" name="Slide Number Placeholder 3"/>
          <p:cNvSpPr>
            <a:spLocks noGrp="1"/>
          </p:cNvSpPr>
          <p:nvPr>
            <p:ph type="sldNum" sz="quarter" idx="12"/>
          </p:nvPr>
        </p:nvSpPr>
        <p:spPr/>
        <p:txBody>
          <a:bodyPr/>
          <a:lstStyle/>
          <a:p>
            <a:fld id="{F06A5241-12CB-C64D-AE38-6540AC6C648E}" type="slidenum">
              <a:rPr lang="en-US" smtClean="0"/>
              <a:pPr/>
              <a:t>9</a:t>
            </a:fld>
            <a:endParaRPr lang="en-US" dirty="0"/>
          </a:p>
        </p:txBody>
      </p:sp>
      <p:pic>
        <p:nvPicPr>
          <p:cNvPr id="5" name="Picture 49" descr="Overbye_1997_Fig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2006" y="2337758"/>
            <a:ext cx="4993975" cy="371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198" y="6279611"/>
            <a:ext cx="3535007" cy="307777"/>
          </a:xfrm>
          <a:prstGeom prst="rect">
            <a:avLst/>
          </a:prstGeom>
          <a:noFill/>
        </p:spPr>
        <p:txBody>
          <a:bodyPr wrap="none" rtlCol="0">
            <a:spAutoFit/>
          </a:bodyPr>
          <a:lstStyle/>
          <a:p>
            <a:r>
              <a:rPr lang="en-US" sz="1400" dirty="0"/>
              <a:t>Image Source: PowerWorld Corporation, 1995</a:t>
            </a:r>
          </a:p>
        </p:txBody>
      </p:sp>
    </p:spTree>
    <p:extLst>
      <p:ext uri="{BB962C8B-B14F-4D97-AF65-F5344CB8AC3E}">
        <p14:creationId xmlns:p14="http://schemas.microsoft.com/office/powerpoint/2010/main" val="2654480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AMU Palette">
      <a:dk1>
        <a:srgbClr val="332C2C"/>
      </a:dk1>
      <a:lt1>
        <a:sysClr val="window" lastClr="FFFFFF"/>
      </a:lt1>
      <a:dk2>
        <a:srgbClr val="565252"/>
      </a:dk2>
      <a:lt2>
        <a:srgbClr val="D9D9D9"/>
      </a:lt2>
      <a:accent1>
        <a:srgbClr val="500000"/>
      </a:accent1>
      <a:accent2>
        <a:srgbClr val="1D3362"/>
      </a:accent2>
      <a:accent3>
        <a:srgbClr val="FFFFFF"/>
      </a:accent3>
      <a:accent4>
        <a:srgbClr val="D0D0D0"/>
      </a:accent4>
      <a:accent5>
        <a:srgbClr val="444040"/>
      </a:accent5>
      <a:accent6>
        <a:srgbClr val="000000"/>
      </a:accent6>
      <a:hlink>
        <a:srgbClr val="500000"/>
      </a:hlink>
      <a:folHlink>
        <a:srgbClr val="B0AFA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4104</TotalTime>
  <Words>2488</Words>
  <Application>Microsoft Office PowerPoint</Application>
  <PresentationFormat>On-screen Show (4:3)</PresentationFormat>
  <Paragraphs>253</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Frutiger LT Std 55 Roman</vt:lpstr>
      <vt:lpstr>Times New Roman</vt:lpstr>
      <vt:lpstr>Office Theme</vt:lpstr>
      <vt:lpstr>PowerPoint Presentation</vt:lpstr>
      <vt:lpstr>PSERC Webinar: Enhancing Power System Innovation Through the Use of Highly Detailed Synthetic Grids</vt:lpstr>
      <vt:lpstr>Acknowledgements</vt:lpstr>
      <vt:lpstr>Acknowledgements, cont.</vt:lpstr>
      <vt:lpstr>A Common Request From Industry</vt:lpstr>
      <vt:lpstr>Changing the Question</vt:lpstr>
      <vt:lpstr>Talk Overview</vt:lpstr>
      <vt:lpstr>Synthetic Electric Grids</vt:lpstr>
      <vt:lpstr>Geographically-Based Synthetic Electric Grids</vt:lpstr>
      <vt:lpstr>High-Quality, Geographically-Based Synthetic Electric Grids</vt:lpstr>
      <vt:lpstr>A Guiding Thought</vt:lpstr>
      <vt:lpstr>Current Status: Large-Scale Grids are Now Available</vt:lpstr>
      <vt:lpstr>The Grids Have Dynamics Models</vt:lpstr>
      <vt:lpstr>Highly Detailed Combined Transmission and Distribution Grids</vt:lpstr>
      <vt:lpstr>Travis County, Texas  (location of Austin, TX)</vt:lpstr>
      <vt:lpstr>Synthetic Electric Grid Scenarios</vt:lpstr>
      <vt:lpstr>Synthetic PMU Data</vt:lpstr>
      <vt:lpstr>The Need for Synthetic Grids</vt:lpstr>
      <vt:lpstr>The Need for Synthetic Grids, cont.</vt:lpstr>
      <vt:lpstr>The Need for Synthetic Grids, cont.</vt:lpstr>
      <vt:lpstr>Crossing the Valley of Death</vt:lpstr>
      <vt:lpstr>Our Synthetic Grid Approach </vt:lpstr>
      <vt:lpstr>Synthetic Model Design Process</vt:lpstr>
      <vt:lpstr>More Details on Design Process</vt:lpstr>
      <vt:lpstr>Coupled Transmission-Distribution System Design</vt:lpstr>
      <vt:lpstr>The Expanding Texas 2000 Bus Transmission Model</vt:lpstr>
      <vt:lpstr>Validation: Insuring High Quality</vt:lpstr>
      <vt:lpstr>Validation Example: Cycle Sizes</vt:lpstr>
      <vt:lpstr>Intersections (Transmission Line Crossings) </vt:lpstr>
      <vt:lpstr>Detailed Transmission and Distribution Testing</vt:lpstr>
      <vt:lpstr>Different Levels of Modeling</vt:lpstr>
      <vt:lpstr>Synthetic Grid Applications: Innovative Electric Power Education</vt:lpstr>
      <vt:lpstr>Innovative Electric Power Education</vt:lpstr>
      <vt:lpstr>Fall 2019: EMS In-A-Box</vt:lpstr>
      <vt:lpstr>Giving Students (and Others) Experience In Grid Operations</vt:lpstr>
      <vt:lpstr>The Simulation Environment</vt:lpstr>
      <vt:lpstr>Applications: Visualization Research</vt:lpstr>
      <vt:lpstr>Pseudo-Geographic Mosaic Displays Can Maximize Screen Usage</vt:lpstr>
      <vt:lpstr>Visualizing 12,700 Line Flows:  </vt:lpstr>
      <vt:lpstr>Visualizing 12,700 Line Flows: </vt:lpstr>
      <vt:lpstr>Auto Screen Layout Designed to Percentage Screen Fill</vt:lpstr>
      <vt:lpstr>Applications: Coupled Infrastructures and Extreme Events</vt:lpstr>
      <vt:lpstr>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Tom</cp:lastModifiedBy>
  <cp:revision>306</cp:revision>
  <dcterms:created xsi:type="dcterms:W3CDTF">2012-12-04T20:42:30Z</dcterms:created>
  <dcterms:modified xsi:type="dcterms:W3CDTF">2019-10-16T19:23:41Z</dcterms:modified>
</cp:coreProperties>
</file>