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6"/>
  </p:notesMasterIdLst>
  <p:handoutMasterIdLst>
    <p:handoutMasterId r:id="rId47"/>
  </p:handoutMasterIdLst>
  <p:sldIdLst>
    <p:sldId id="258" r:id="rId2"/>
    <p:sldId id="320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30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2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653" r:id="rId38"/>
    <p:sldId id="654" r:id="rId39"/>
    <p:sldId id="655" r:id="rId40"/>
    <p:sldId id="656" r:id="rId41"/>
    <p:sldId id="657" r:id="rId42"/>
    <p:sldId id="658" r:id="rId43"/>
    <p:sldId id="659" r:id="rId44"/>
    <p:sldId id="660" r:id="rId45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24" d="100"/>
          <a:sy n="124" d="100"/>
        </p:scale>
        <p:origin x="9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18.xml"/><Relationship Id="rId1" Type="http://schemas.openxmlformats.org/officeDocument/2006/relationships/slide" Target="slides/slide3.xml"/><Relationship Id="rId5" Type="http://schemas.openxmlformats.org/officeDocument/2006/relationships/slide" Target="slides/slide40.xml"/><Relationship Id="rId4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2.wmf"/><Relationship Id="rId1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32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18" Type="http://schemas.openxmlformats.org/officeDocument/2006/relationships/image" Target="../media/image84.wmf"/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17" Type="http://schemas.openxmlformats.org/officeDocument/2006/relationships/image" Target="../media/image83.wmf"/><Relationship Id="rId2" Type="http://schemas.openxmlformats.org/officeDocument/2006/relationships/image" Target="../media/image69.wmf"/><Relationship Id="rId16" Type="http://schemas.openxmlformats.org/officeDocument/2006/relationships/image" Target="../media/image82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32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1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93.wmf"/><Relationship Id="rId3" Type="http://schemas.openxmlformats.org/officeDocument/2006/relationships/image" Target="../media/image86.wmf"/><Relationship Id="rId7" Type="http://schemas.openxmlformats.org/officeDocument/2006/relationships/image" Target="../media/image62.wmf"/><Relationship Id="rId12" Type="http://schemas.openxmlformats.org/officeDocument/2006/relationships/image" Target="../media/image92.wmf"/><Relationship Id="rId2" Type="http://schemas.openxmlformats.org/officeDocument/2006/relationships/image" Target="../media/image32.wmf"/><Relationship Id="rId16" Type="http://schemas.openxmlformats.org/officeDocument/2006/relationships/image" Target="../media/image95.wmf"/><Relationship Id="rId1" Type="http://schemas.openxmlformats.org/officeDocument/2006/relationships/image" Target="../media/image85.wmf"/><Relationship Id="rId6" Type="http://schemas.openxmlformats.org/officeDocument/2006/relationships/image" Target="../media/image61.wmf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73.wmf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image" Target="../media/image89.wmf"/><Relationship Id="rId14" Type="http://schemas.openxmlformats.org/officeDocument/2006/relationships/image" Target="../media/image9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17" Type="http://schemas.openxmlformats.org/officeDocument/2006/relationships/image" Target="../media/image117.wmf"/><Relationship Id="rId2" Type="http://schemas.openxmlformats.org/officeDocument/2006/relationships/image" Target="../media/image102.wmf"/><Relationship Id="rId16" Type="http://schemas.openxmlformats.org/officeDocument/2006/relationships/image" Target="../media/image116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9E464-B35D-43B2-BF7C-ADEA1F80F1E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4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64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57.wmf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78.bin"/><Relationship Id="rId39" Type="http://schemas.openxmlformats.org/officeDocument/2006/relationships/image" Target="../media/image83.wmf"/><Relationship Id="rId21" Type="http://schemas.openxmlformats.org/officeDocument/2006/relationships/oleObject" Target="../embeddings/oleObject75.bin"/><Relationship Id="rId34" Type="http://schemas.openxmlformats.org/officeDocument/2006/relationships/image" Target="../media/image81.wmf"/><Relationship Id="rId42" Type="http://schemas.openxmlformats.org/officeDocument/2006/relationships/oleObject" Target="../embeddings/oleObject87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29" Type="http://schemas.openxmlformats.org/officeDocument/2006/relationships/image" Target="../media/image79.wmf"/><Relationship Id="rId41" Type="http://schemas.openxmlformats.org/officeDocument/2006/relationships/image" Target="../media/image84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77.wmf"/><Relationship Id="rId32" Type="http://schemas.openxmlformats.org/officeDocument/2006/relationships/image" Target="../media/image80.wmf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86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oleObject" Target="../embeddings/oleObject79.bin"/><Relationship Id="rId36" Type="http://schemas.openxmlformats.org/officeDocument/2006/relationships/oleObject" Target="../embeddings/oleObject84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4.bin"/><Relationship Id="rId31" Type="http://schemas.openxmlformats.org/officeDocument/2006/relationships/oleObject" Target="../embeddings/oleObject81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80.bin"/><Relationship Id="rId35" Type="http://schemas.openxmlformats.org/officeDocument/2006/relationships/oleObject" Target="../embeddings/oleObject83.bin"/><Relationship Id="rId8" Type="http://schemas.openxmlformats.org/officeDocument/2006/relationships/image" Target="../media/image70.wmf"/><Relationship Id="rId3" Type="http://schemas.openxmlformats.org/officeDocument/2006/relationships/oleObject" Target="../embeddings/oleObject66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33" Type="http://schemas.openxmlformats.org/officeDocument/2006/relationships/oleObject" Target="../embeddings/oleObject82.bin"/><Relationship Id="rId38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3.bin"/><Relationship Id="rId18" Type="http://schemas.openxmlformats.org/officeDocument/2006/relationships/image" Target="../media/image63.wmf"/><Relationship Id="rId26" Type="http://schemas.openxmlformats.org/officeDocument/2006/relationships/image" Target="../media/image92.wmf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97.bin"/><Relationship Id="rId34" Type="http://schemas.openxmlformats.org/officeDocument/2006/relationships/image" Target="../media/image95.wmf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5.bin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89.wmf"/><Relationship Id="rId29" Type="http://schemas.openxmlformats.org/officeDocument/2006/relationships/oleObject" Target="../embeddings/oleObject101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92.bin"/><Relationship Id="rId24" Type="http://schemas.openxmlformats.org/officeDocument/2006/relationships/image" Target="../media/image91.wmf"/><Relationship Id="rId32" Type="http://schemas.openxmlformats.org/officeDocument/2006/relationships/image" Target="../media/image73.wmf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23" Type="http://schemas.openxmlformats.org/officeDocument/2006/relationships/oleObject" Target="../embeddings/oleObject98.bin"/><Relationship Id="rId28" Type="http://schemas.openxmlformats.org/officeDocument/2006/relationships/image" Target="../media/image93.w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96.bin"/><Relationship Id="rId31" Type="http://schemas.openxmlformats.org/officeDocument/2006/relationships/oleObject" Target="../embeddings/oleObject102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61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94.wmf"/><Relationship Id="rId8" Type="http://schemas.openxmlformats.org/officeDocument/2006/relationships/image" Target="../media/image8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0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08.wmf"/><Relationship Id="rId26" Type="http://schemas.openxmlformats.org/officeDocument/2006/relationships/image" Target="../media/image112.wmf"/><Relationship Id="rId3" Type="http://schemas.openxmlformats.org/officeDocument/2006/relationships/oleObject" Target="../embeddings/oleObject105.bin"/><Relationship Id="rId21" Type="http://schemas.openxmlformats.org/officeDocument/2006/relationships/oleObject" Target="../embeddings/oleObject114.bin"/><Relationship Id="rId34" Type="http://schemas.openxmlformats.org/officeDocument/2006/relationships/image" Target="../media/image116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3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20" Type="http://schemas.openxmlformats.org/officeDocument/2006/relationships/image" Target="../media/image109.wmf"/><Relationship Id="rId29" Type="http://schemas.openxmlformats.org/officeDocument/2006/relationships/oleObject" Target="../embeddings/oleObject118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111.wmf"/><Relationship Id="rId32" Type="http://schemas.openxmlformats.org/officeDocument/2006/relationships/image" Target="../media/image115.wmf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28" Type="http://schemas.openxmlformats.org/officeDocument/2006/relationships/image" Target="../media/image113.wmf"/><Relationship Id="rId36" Type="http://schemas.openxmlformats.org/officeDocument/2006/relationships/image" Target="../media/image117.wmf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113.bin"/><Relationship Id="rId31" Type="http://schemas.openxmlformats.org/officeDocument/2006/relationships/oleObject" Target="../embeddings/oleObject119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06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117.bin"/><Relationship Id="rId30" Type="http://schemas.openxmlformats.org/officeDocument/2006/relationships/image" Target="../media/image114.wmf"/><Relationship Id="rId35" Type="http://schemas.openxmlformats.org/officeDocument/2006/relationships/oleObject" Target="../embeddings/oleObject121.bin"/><Relationship Id="rId8" Type="http://schemas.openxmlformats.org/officeDocument/2006/relationships/image" Target="../media/image10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22.bin"/><Relationship Id="rId21" Type="http://schemas.openxmlformats.org/officeDocument/2006/relationships/oleObject" Target="../embeddings/oleObject131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6.bin"/><Relationship Id="rId24" Type="http://schemas.openxmlformats.org/officeDocument/2006/relationships/image" Target="../media/image128.wmf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23" Type="http://schemas.openxmlformats.org/officeDocument/2006/relationships/oleObject" Target="../embeddings/oleObject132.bin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23.wmf"/><Relationship Id="rId22" Type="http://schemas.openxmlformats.org/officeDocument/2006/relationships/image" Target="../media/image1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2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32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3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17: </a:t>
            </a:r>
            <a:r>
              <a:rPr lang="en-US" sz="3200" b="1" dirty="0" smtClean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Methods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Comments,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Sensitivities are used in the optimal power flow; in that context a common application is to determine the sensitivities of an overloaded line to injections at all the buses</a:t>
            </a:r>
          </a:p>
          <a:p>
            <a:r>
              <a:rPr lang="en-US" dirty="0" smtClean="0">
                <a:sym typeface="Symbol"/>
              </a:rPr>
              <a:t>In the below equation, how could </a:t>
            </a:r>
            <a:r>
              <a:rPr lang="en-US" dirty="0">
                <a:sym typeface="Symbol"/>
              </a:rPr>
              <a:t>we </a:t>
            </a:r>
            <a:r>
              <a:rPr lang="en-US" dirty="0" smtClean="0">
                <a:sym typeface="Symbol"/>
              </a:rPr>
              <a:t>quickly get these values?</a:t>
            </a: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lvl="1"/>
            <a:r>
              <a:rPr lang="en-US" dirty="0" smtClean="0"/>
              <a:t>A useful reference is O. </a:t>
            </a:r>
            <a:r>
              <a:rPr lang="en-US" dirty="0" err="1" smtClean="0"/>
              <a:t>Alsac</a:t>
            </a:r>
            <a:r>
              <a:rPr lang="en-US" dirty="0" smtClean="0"/>
              <a:t>, J. Bright, M. </a:t>
            </a:r>
            <a:r>
              <a:rPr lang="en-US" dirty="0" err="1" smtClean="0"/>
              <a:t>Prais</a:t>
            </a:r>
            <a:r>
              <a:rPr lang="en-US" dirty="0" smtClean="0"/>
              <a:t>, B. Stott, “Further Developments in LP-Based Optimal Power Flow,” IEEE. Trans. on Power Systems, August 1990, pp. 697-711; especially see equation 3.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426951"/>
              </p:ext>
            </p:extLst>
          </p:nvPr>
        </p:nvGraphicFramePr>
        <p:xfrm>
          <a:off x="1635125" y="3962400"/>
          <a:ext cx="70929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0" name="Equation" r:id="rId3" imgW="7518240" imgH="1041120" progId="Equation.DSMT4">
                  <p:embed/>
                </p:oleObj>
              </mc:Choice>
              <mc:Fallback>
                <p:oleObj name="Equation" r:id="rId3" imgW="75182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962400"/>
                        <a:ext cx="709295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en-US" dirty="0" smtClean="0"/>
              <a:t>Sensitivity Example in 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Open case </a:t>
            </a:r>
            <a:r>
              <a:rPr lang="en-US" b="1" dirty="0" smtClean="0"/>
              <a:t>B5_DistFact</a:t>
            </a:r>
            <a:r>
              <a:rPr lang="en-US" dirty="0" smtClean="0"/>
              <a:t> and then Select </a:t>
            </a:r>
            <a:r>
              <a:rPr lang="en-US" b="1" dirty="0" smtClean="0"/>
              <a:t>Tools, Sensitivities, Flow and Voltage Sensitivities</a:t>
            </a:r>
          </a:p>
          <a:p>
            <a:pPr lvl="1"/>
            <a:r>
              <a:rPr lang="en-US" dirty="0" smtClean="0"/>
              <a:t>Select </a:t>
            </a:r>
            <a:r>
              <a:rPr lang="en-US" b="1" dirty="0" smtClean="0"/>
              <a:t>Single Meter, Multiple Transfers</a:t>
            </a:r>
            <a:r>
              <a:rPr lang="en-US" dirty="0" smtClean="0"/>
              <a:t>, </a:t>
            </a:r>
            <a:r>
              <a:rPr lang="en-US" b="1" dirty="0" smtClean="0"/>
              <a:t>Buses</a:t>
            </a:r>
            <a:r>
              <a:rPr lang="en-US" dirty="0" smtClean="0"/>
              <a:t> page</a:t>
            </a:r>
          </a:p>
          <a:p>
            <a:pPr lvl="1"/>
            <a:r>
              <a:rPr lang="en-US" dirty="0" smtClean="0"/>
              <a:t>Select the </a:t>
            </a:r>
            <a:r>
              <a:rPr lang="en-US" b="1" dirty="0" smtClean="0"/>
              <a:t>Device Type (Line/XFMR)</a:t>
            </a:r>
            <a:r>
              <a:rPr lang="en-US" dirty="0" smtClean="0"/>
              <a:t>, </a:t>
            </a:r>
            <a:r>
              <a:rPr lang="en-US" b="1" dirty="0" smtClean="0"/>
              <a:t>Flow Type (MW)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then select the line (from Bus 2 to Bus 3)</a:t>
            </a:r>
          </a:p>
          <a:p>
            <a:pPr lvl="1"/>
            <a:r>
              <a:rPr lang="en-US" dirty="0" smtClean="0"/>
              <a:t>Click </a:t>
            </a:r>
            <a:r>
              <a:rPr lang="en-US" b="1" dirty="0" smtClean="0"/>
              <a:t>Calculate Sensitivities</a:t>
            </a:r>
            <a:r>
              <a:rPr lang="en-US" dirty="0" smtClean="0"/>
              <a:t>; this shows impact of a single injection going to the slack bus (Bus 1)</a:t>
            </a:r>
          </a:p>
          <a:p>
            <a:pPr lvl="1"/>
            <a:r>
              <a:rPr lang="en-US" dirty="0" smtClean="0"/>
              <a:t>For our example of a transfer from 2 to 3 the value is the result we get for bus 2 (0.5440) minus the result for bus 3 </a:t>
            </a:r>
            <a:br>
              <a:rPr lang="en-US" dirty="0" smtClean="0"/>
            </a:br>
            <a:r>
              <a:rPr lang="en-US" dirty="0" smtClean="0"/>
              <a:t>(-0.1808) = 0.7248</a:t>
            </a:r>
          </a:p>
          <a:p>
            <a:pPr lvl="1"/>
            <a:r>
              <a:rPr lang="en-US" dirty="0" smtClean="0"/>
              <a:t>With a flow of </a:t>
            </a:r>
            <a:r>
              <a:rPr lang="en-US" dirty="0"/>
              <a:t>118 MW, we </a:t>
            </a:r>
            <a:r>
              <a:rPr lang="en-US" dirty="0" smtClean="0"/>
              <a:t>would hit </a:t>
            </a:r>
            <a:r>
              <a:rPr lang="en-US" dirty="0"/>
              <a:t>the 150 MW limit </a:t>
            </a:r>
            <a:br>
              <a:rPr lang="en-US" dirty="0"/>
            </a:br>
            <a:r>
              <a:rPr lang="en-US" dirty="0"/>
              <a:t>with (150-118)/</a:t>
            </a:r>
            <a:r>
              <a:rPr lang="en-US" dirty="0" smtClean="0"/>
              <a:t>0.7248 =44.1MW</a:t>
            </a:r>
            <a:r>
              <a:rPr lang="en-US" dirty="0"/>
              <a:t>, </a:t>
            </a:r>
            <a:r>
              <a:rPr lang="en-US" dirty="0" smtClean="0"/>
              <a:t>close to </a:t>
            </a:r>
            <a:r>
              <a:rPr lang="en-US" dirty="0"/>
              <a:t>the limit we </a:t>
            </a:r>
            <a:br>
              <a:rPr lang="en-US" dirty="0"/>
            </a:br>
            <a:r>
              <a:rPr lang="en-US" dirty="0"/>
              <a:t>found of 45MW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dirty="0"/>
              <a:t>Sensitivity Example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95400"/>
            <a:ext cx="8607551" cy="3733800"/>
          </a:xfrm>
        </p:spPr>
        <p:txBody>
          <a:bodyPr/>
          <a:lstStyle/>
          <a:p>
            <a:r>
              <a:rPr lang="en-US" dirty="0" smtClean="0"/>
              <a:t>If we change the conditions to the anticipated maximum loading (changing the load at 2 from 118 to 118+44=162 MW) and we re-evaluate the sensitivity we note it has changed little </a:t>
            </a:r>
            <a:br>
              <a:rPr lang="en-US" dirty="0" smtClean="0"/>
            </a:br>
            <a:r>
              <a:rPr lang="en-US" dirty="0" smtClean="0"/>
              <a:t>(from -0.7248 to -0.7241)</a:t>
            </a:r>
          </a:p>
          <a:p>
            <a:pPr lvl="1"/>
            <a:r>
              <a:rPr lang="en-US" dirty="0" smtClean="0"/>
              <a:t>Hence a linear approximation (at least for this scenario) could be justified</a:t>
            </a:r>
          </a:p>
          <a:p>
            <a:r>
              <a:rPr lang="en-US" dirty="0" smtClean="0"/>
              <a:t>With what we know so far, to handle the contingency situation, we would have to simulate the contingency, and reevaluate the sensitivity values</a:t>
            </a:r>
          </a:p>
          <a:p>
            <a:pPr lvl="1"/>
            <a:r>
              <a:rPr lang="en-US" dirty="0" smtClean="0"/>
              <a:t>We’ll be developing a quicker (but more approximate) approach next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Linearized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using the approximations from the fast decoupled power flow we can get sensitivity values that are independent of the current state.  That is, by using the </a:t>
            </a:r>
            <a:r>
              <a:rPr lang="en-US" b="1" dirty="0" smtClean="0"/>
              <a:t>B</a:t>
            </a:r>
            <a:r>
              <a:rPr lang="en-US" dirty="0" smtClean="0"/>
              <a:t>’ and </a:t>
            </a:r>
            <a:r>
              <a:rPr lang="en-US" b="1" dirty="0" smtClean="0"/>
              <a:t>B</a:t>
            </a:r>
            <a:r>
              <a:rPr lang="en-US" dirty="0" smtClean="0"/>
              <a:t>’’ matrices</a:t>
            </a:r>
          </a:p>
          <a:p>
            <a:r>
              <a:rPr lang="en-US" dirty="0" smtClean="0"/>
              <a:t>For line flow we can approximate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979659"/>
              </p:ext>
            </p:extLst>
          </p:nvPr>
        </p:nvGraphicFramePr>
        <p:xfrm>
          <a:off x="685801" y="3886200"/>
          <a:ext cx="7696200" cy="17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4" name="Equation" r:id="rId3" imgW="8978760" imgH="2082600" progId="Equation.DSMT4">
                  <p:embed/>
                </p:oleObj>
              </mc:Choice>
              <mc:Fallback>
                <p:oleObj name="Equation" r:id="rId3" imgW="897876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3886200"/>
                        <a:ext cx="7696200" cy="178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Linearized Sensitivity Analysis</a:t>
            </a:r>
            <a:endParaRPr lang="en-US" dirty="0"/>
          </a:p>
        </p:txBody>
      </p:sp>
      <p:sp>
        <p:nvSpPr>
          <p:cNvPr id="245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4552950" cy="5454650"/>
          </a:xfrm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Also, for each line </a:t>
            </a:r>
            <a:r>
              <a:rPr lang="en-US" altLang="zh-CN" dirty="0" smtClean="0">
                <a:ea typeface="SimSun" charset="-122"/>
                <a:sym typeface="Euclid Extra"/>
              </a:rPr>
              <a:t></a:t>
            </a:r>
            <a:r>
              <a:rPr lang="en-US" altLang="zh-CN" dirty="0" smtClean="0">
                <a:ea typeface="SimSun" charset="-122"/>
              </a:rPr>
              <a:t> </a:t>
            </a:r>
          </a:p>
          <a:p>
            <a:pPr marL="461963" indent="-461963"/>
            <a:endParaRPr lang="en-US" altLang="zh-CN" dirty="0" smtClean="0">
              <a:ea typeface="SimSun" charset="-122"/>
            </a:endParaRPr>
          </a:p>
          <a:p>
            <a:pPr marL="461963" indent="-461963"/>
            <a:endParaRPr lang="en-US" altLang="zh-CN" dirty="0" smtClean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and so, </a:t>
            </a:r>
          </a:p>
        </p:txBody>
      </p:sp>
      <p:graphicFrame>
        <p:nvGraphicFramePr>
          <p:cNvPr id="24583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11120680"/>
              </p:ext>
            </p:extLst>
          </p:nvPr>
        </p:nvGraphicFramePr>
        <p:xfrm>
          <a:off x="3754438" y="5278438"/>
          <a:ext cx="228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Equation" r:id="rId3" imgW="203040" imgH="317160" progId="Equation.DSMT4">
                  <p:embed/>
                </p:oleObj>
              </mc:Choice>
              <mc:Fallback>
                <p:oleObj name="Equation" r:id="rId3" imgW="203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5278438"/>
                        <a:ext cx="2286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03299"/>
              </p:ext>
            </p:extLst>
          </p:nvPr>
        </p:nvGraphicFramePr>
        <p:xfrm>
          <a:off x="4581525" y="1892300"/>
          <a:ext cx="133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5" name="Equation" r:id="rId5" imgW="1333440" imgH="888840" progId="Equation.DSMT4">
                  <p:embed/>
                </p:oleObj>
              </mc:Choice>
              <mc:Fallback>
                <p:oleObj name="Equation" r:id="rId5" imgW="13334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892300"/>
                        <a:ext cx="1333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69894"/>
              </p:ext>
            </p:extLst>
          </p:nvPr>
        </p:nvGraphicFramePr>
        <p:xfrm>
          <a:off x="1085850" y="1870075"/>
          <a:ext cx="2082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Equation" r:id="rId7" imgW="2082600" imgH="888840" progId="Equation.DSMT4">
                  <p:embed/>
                </p:oleObj>
              </mc:Choice>
              <mc:Fallback>
                <p:oleObj name="Equation" r:id="rId7" imgW="20826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870075"/>
                        <a:ext cx="2082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3336925" y="5749925"/>
            <a:ext cx="735013" cy="442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19275"/>
              </p:ext>
            </p:extLst>
          </p:nvPr>
        </p:nvGraphicFramePr>
        <p:xfrm>
          <a:off x="719138" y="3562350"/>
          <a:ext cx="76327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Equation" r:id="rId9" imgW="7632360" imgH="2019240" progId="Equation.DSMT4">
                  <p:embed/>
                </p:oleObj>
              </mc:Choice>
              <mc:Fallback>
                <p:oleObj name="Equation" r:id="rId9" imgW="763236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562350"/>
                        <a:ext cx="76327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Line 10"/>
          <p:cNvSpPr>
            <a:spLocks noChangeShapeType="1"/>
          </p:cNvSpPr>
          <p:nvPr/>
        </p:nvSpPr>
        <p:spPr bwMode="auto">
          <a:xfrm>
            <a:off x="1924032" y="5168900"/>
            <a:ext cx="7620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1"/>
          <p:cNvSpPr>
            <a:spLocks noChangeShapeType="1"/>
          </p:cNvSpPr>
          <p:nvPr/>
        </p:nvSpPr>
        <p:spPr bwMode="auto">
          <a:xfrm>
            <a:off x="3447995" y="5181600"/>
            <a:ext cx="3114675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>
            <a:off x="7234724" y="5194300"/>
            <a:ext cx="981075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2"/>
          <p:cNvSpPr>
            <a:spLocks noChangeShapeType="1"/>
          </p:cNvSpPr>
          <p:nvPr/>
        </p:nvSpPr>
        <p:spPr bwMode="auto">
          <a:xfrm>
            <a:off x="4535488" y="4722813"/>
            <a:ext cx="0" cy="858837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3"/>
          <p:cNvSpPr>
            <a:spLocks noChangeShapeType="1"/>
          </p:cNvSpPr>
          <p:nvPr/>
        </p:nvSpPr>
        <p:spPr bwMode="auto">
          <a:xfrm>
            <a:off x="5354564" y="4722813"/>
            <a:ext cx="0" cy="858837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7474755"/>
              </p:ext>
            </p:extLst>
          </p:nvPr>
        </p:nvGraphicFramePr>
        <p:xfrm>
          <a:off x="5791200" y="5249401"/>
          <a:ext cx="228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8" name="Equation" r:id="rId11" imgW="203040" imgH="317160" progId="Equation.DSMT4">
                  <p:embed/>
                </p:oleObj>
              </mc:Choice>
              <mc:Fallback>
                <p:oleObj name="Equation" r:id="rId11" imgW="203040" imgH="317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49401"/>
                        <a:ext cx="2286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Analysis: Recall the Matrix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altLang="zh-CN" dirty="0">
                <a:ea typeface="SimSun" charset="-122"/>
                <a:cs typeface="Times New Roman" pitchFamily="18" charset="0"/>
              </a:rPr>
              <a:t>The series admittance of line </a:t>
            </a:r>
            <a:r>
              <a:rPr lang="en-US" altLang="zh-CN" dirty="0"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 is g</a:t>
            </a:r>
            <a:r>
              <a:rPr lang="en-US" altLang="zh-CN" baseline="-25000" dirty="0"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dirty="0">
                <a:ea typeface="SimSun" charset="-122"/>
                <a:cs typeface="Times New Roman" pitchFamily="18" charset="0"/>
                <a:sym typeface="Euclid Extra"/>
              </a:rPr>
              <a:t> 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+</a:t>
            </a:r>
            <a:r>
              <a:rPr lang="en-US" altLang="zh-CN" dirty="0" err="1">
                <a:ea typeface="SimSun" charset="-122"/>
                <a:cs typeface="Times New Roman" pitchFamily="18" charset="0"/>
              </a:rPr>
              <a:t>jb</a:t>
            </a:r>
            <a:r>
              <a:rPr lang="en-US" altLang="zh-CN" baseline="-25000" dirty="0"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  and we </a:t>
            </a:r>
            <a:r>
              <a:rPr lang="en-US" altLang="zh-CN" dirty="0" smtClean="0">
                <a:ea typeface="SimSun" charset="-122"/>
                <a:cs typeface="Times New Roman" pitchFamily="18" charset="0"/>
              </a:rPr>
              <a:t>define</a:t>
            </a:r>
          </a:p>
          <a:p>
            <a:endParaRPr lang="en-US" dirty="0">
              <a:ea typeface="SimSun" charset="-122"/>
              <a:cs typeface="Times New Roman" pitchFamily="18" charset="0"/>
            </a:endParaRPr>
          </a:p>
          <a:p>
            <a:r>
              <a:rPr lang="en-US" altLang="zh-CN" dirty="0">
                <a:ea typeface="SimSun" charset="-122"/>
                <a:cs typeface="Times New Roman" pitchFamily="18" charset="0"/>
              </a:rPr>
              <a:t>We define the L</a:t>
            </a:r>
            <a:r>
              <a:rPr lang="en-US" altLang="zh-CN" dirty="0">
                <a:ea typeface="SimSun" charset="-122"/>
                <a:cs typeface="Times New Roman" pitchFamily="18" charset="0"/>
                <a:sym typeface="Symbol"/>
              </a:rPr>
              <a:t>N incidence matrix</a:t>
            </a:r>
            <a:br>
              <a:rPr lang="en-US" altLang="zh-CN" dirty="0">
                <a:ea typeface="SimSun" charset="-122"/>
                <a:cs typeface="Times New Roman" pitchFamily="18" charset="0"/>
                <a:sym typeface="Symbol"/>
              </a:rPr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56075"/>
              </p:ext>
            </p:extLst>
          </p:nvPr>
        </p:nvGraphicFramePr>
        <p:xfrm>
          <a:off x="2133600" y="1981200"/>
          <a:ext cx="3911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0" name="Equation" r:id="rId3" imgW="3911400" imgH="596880" progId="Equation.DSMT4">
                  <p:embed/>
                </p:oleObj>
              </mc:Choice>
              <mc:Fallback>
                <p:oleObj name="Equation" r:id="rId3" imgW="391140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3911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54260"/>
              </p:ext>
            </p:extLst>
          </p:nvPr>
        </p:nvGraphicFramePr>
        <p:xfrm>
          <a:off x="927100" y="3429000"/>
          <a:ext cx="1741488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Equation" r:id="rId5" imgW="1612800" imgH="2298600" progId="Equation.DSMT4">
                  <p:embed/>
                </p:oleObj>
              </mc:Choice>
              <mc:Fallback>
                <p:oleObj name="Equation" r:id="rId5" imgW="1612800" imgH="22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429000"/>
                        <a:ext cx="1741488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3581400"/>
            <a:ext cx="44958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n-lt"/>
              </a:rPr>
              <a:t>where the component j of </a:t>
            </a:r>
            <a:r>
              <a:rPr lang="en-US" sz="2400" b="1" dirty="0" err="1">
                <a:solidFill>
                  <a:srgbClr val="1E0000"/>
                </a:solidFill>
                <a:latin typeface="+mn-lt"/>
              </a:rPr>
              <a:t>a</a:t>
            </a:r>
            <a:r>
              <a:rPr lang="en-US" sz="2400" baseline="-25000" dirty="0" err="1">
                <a:solidFill>
                  <a:srgbClr val="1E0000"/>
                </a:solidFill>
                <a:latin typeface="+mn-lt"/>
              </a:rPr>
              <a:t>i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is</a:t>
            </a:r>
            <a:br>
              <a:rPr lang="en-US" sz="2400" dirty="0">
                <a:solidFill>
                  <a:srgbClr val="1E0000"/>
                </a:solidFill>
                <a:latin typeface="+mn-lt"/>
              </a:rPr>
            </a:br>
            <a:r>
              <a:rPr lang="en-US" sz="2400" dirty="0">
                <a:solidFill>
                  <a:srgbClr val="1E0000"/>
                </a:solidFill>
                <a:latin typeface="+mn-lt"/>
              </a:rPr>
              <a:t>nonzero whenever line </a:t>
            </a:r>
            <a:r>
              <a:rPr lang="en-US" altLang="zh-CN" sz="2400" dirty="0">
                <a:solidFill>
                  <a:srgbClr val="1E0000"/>
                </a:solidFill>
                <a:latin typeface="+mn-lt"/>
                <a:ea typeface="SimSun" charset="-122"/>
                <a:cs typeface="Times New Roman" pitchFamily="18" charset="0"/>
                <a:sym typeface="Euclid Extra"/>
              </a:rPr>
              <a:t></a:t>
            </a:r>
            <a:r>
              <a:rPr lang="en-US" altLang="zh-CN" sz="2400" baseline="-25000" dirty="0">
                <a:solidFill>
                  <a:srgbClr val="1E0000"/>
                </a:solidFill>
                <a:latin typeface="+mn-lt"/>
                <a:ea typeface="SimSun" charset="-122"/>
                <a:cs typeface="Times New Roman" pitchFamily="18" charset="0"/>
                <a:sym typeface="Euclid Extra"/>
              </a:rPr>
              <a:t>i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is</a:t>
            </a:r>
            <a:br>
              <a:rPr lang="en-US" sz="2400" dirty="0">
                <a:solidFill>
                  <a:srgbClr val="1E0000"/>
                </a:solidFill>
                <a:latin typeface="+mn-lt"/>
              </a:rPr>
            </a:br>
            <a:r>
              <a:rPr lang="en-US" sz="2400" dirty="0">
                <a:solidFill>
                  <a:srgbClr val="1E0000"/>
                </a:solidFill>
                <a:latin typeface="+mn-lt"/>
              </a:rPr>
              <a:t>coincident with node j. Hence </a:t>
            </a:r>
            <a:br>
              <a:rPr lang="en-US" sz="2400" dirty="0">
                <a:solidFill>
                  <a:srgbClr val="1E0000"/>
                </a:solidFill>
                <a:latin typeface="+mn-lt"/>
              </a:rPr>
            </a:br>
            <a:r>
              <a:rPr lang="en-US" sz="2400" b="1" dirty="0">
                <a:solidFill>
                  <a:srgbClr val="1E0000"/>
                </a:solidFill>
                <a:latin typeface="+mn-lt"/>
              </a:rPr>
              <a:t>A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is quite sparse, with </a:t>
            </a:r>
            <a:r>
              <a:rPr lang="en-US" sz="2400" dirty="0" smtClean="0">
                <a:solidFill>
                  <a:srgbClr val="1E0000"/>
                </a:solidFill>
                <a:latin typeface="+mn-lt"/>
              </a:rPr>
              <a:t>at most two </a:t>
            </a:r>
            <a:r>
              <a:rPr lang="en-US" sz="2400" dirty="0" err="1" smtClean="0">
                <a:solidFill>
                  <a:srgbClr val="1E0000"/>
                </a:solidFill>
                <a:latin typeface="+mn-lt"/>
              </a:rPr>
              <a:t>nonzeros</a:t>
            </a:r>
            <a:r>
              <a:rPr lang="en-US" sz="2400" dirty="0" smtClean="0">
                <a:solidFill>
                  <a:srgbClr val="1E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per row</a:t>
            </a:r>
          </a:p>
        </p:txBody>
      </p:sp>
    </p:spTree>
    <p:extLst>
      <p:ext uri="{BB962C8B-B14F-4D97-AF65-F5344CB8AC3E}">
        <p14:creationId xmlns:p14="http://schemas.microsoft.com/office/powerpoint/2010/main" val="15839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Linearized Active Power Flow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63040"/>
          </a:xfrm>
        </p:spPr>
        <p:txBody>
          <a:bodyPr/>
          <a:lstStyle/>
          <a:p>
            <a:r>
              <a:rPr lang="en-US" dirty="0" smtClean="0"/>
              <a:t>Under these assumptions the change in the real power line flows are given 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constant matrix  </a:t>
            </a:r>
            <a:br>
              <a:rPr lang="en-US" dirty="0" smtClean="0"/>
            </a:br>
            <a:r>
              <a:rPr lang="en-US" dirty="0" smtClean="0"/>
              <a:t>is called the injection shift factor matrix (ISF)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582428"/>
              </p:ext>
            </p:extLst>
          </p:nvPr>
        </p:nvGraphicFramePr>
        <p:xfrm>
          <a:off x="533400" y="2438400"/>
          <a:ext cx="83058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4" name="Equation" r:id="rId3" imgW="8305560" imgH="1371600" progId="Equation.DSMT4">
                  <p:embed/>
                </p:oleObj>
              </mc:Choice>
              <mc:Fallback>
                <p:oleObj name="Equation" r:id="rId3" imgW="8305560" imgH="1371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26346"/>
              </p:ext>
            </p:extLst>
          </p:nvPr>
        </p:nvGraphicFramePr>
        <p:xfrm>
          <a:off x="3902075" y="3886200"/>
          <a:ext cx="33210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Equation" r:id="rId5" imgW="3886200" imgH="799920" progId="Equation.DSMT4">
                  <p:embed/>
                </p:oleObj>
              </mc:Choice>
              <mc:Fallback>
                <p:oleObj name="Equation" r:id="rId5" imgW="38862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3886200"/>
                        <a:ext cx="33210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Shift Factors (ISFs)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072640"/>
          </a:xfrm>
        </p:spPr>
        <p:txBody>
          <a:bodyPr/>
          <a:lstStyle/>
          <a:p>
            <a:r>
              <a:rPr lang="en-US" altLang="zh-CN" dirty="0">
                <a:ea typeface="SimSun" charset="-122"/>
              </a:rPr>
              <a:t>The </a:t>
            </a:r>
            <a:r>
              <a:rPr lang="en-US" altLang="zh-CN" dirty="0" smtClean="0">
                <a:ea typeface="SimSun" charset="-122"/>
              </a:rPr>
              <a:t>element       </a:t>
            </a:r>
            <a:r>
              <a:rPr lang="en-US" altLang="zh-CN" sz="1200" dirty="0" smtClean="0">
                <a:ea typeface="SimSun" charset="-122"/>
              </a:rPr>
              <a:t>     </a:t>
            </a:r>
            <a:r>
              <a:rPr lang="en-US" altLang="zh-CN" dirty="0">
                <a:ea typeface="SimSun" charset="-122"/>
              </a:rPr>
              <a:t>in row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and column </a:t>
            </a:r>
            <a:r>
              <a:rPr lang="en-US" altLang="zh-CN" dirty="0"/>
              <a:t>n</a:t>
            </a:r>
            <a:r>
              <a:rPr lang="en-US" altLang="zh-CN" dirty="0">
                <a:ea typeface="SimSun" charset="-122"/>
              </a:rPr>
              <a:t> of  </a:t>
            </a:r>
            <a:r>
              <a:rPr lang="en-US" altLang="zh-CN" b="1" dirty="0">
                <a:ea typeface="SimSun" charset="-122"/>
                <a:sym typeface="Euclid Symbol"/>
              </a:rPr>
              <a:t> </a:t>
            </a:r>
            <a:r>
              <a:rPr lang="en-US" altLang="zh-CN" dirty="0">
                <a:ea typeface="SimSun" charset="-122"/>
              </a:rPr>
              <a:t>is called the </a:t>
            </a:r>
            <a:r>
              <a:rPr lang="en-US" altLang="zh-CN" dirty="0" smtClean="0">
                <a:ea typeface="SimSun" charset="-122"/>
              </a:rPr>
              <a:t>injection shift factor (</a:t>
            </a:r>
            <a:r>
              <a:rPr lang="en-US" altLang="zh-CN" i="1" dirty="0" smtClean="0">
                <a:latin typeface="Times New Roman" pitchFamily="18" charset="0"/>
                <a:ea typeface="SimSun" charset="-122"/>
              </a:rPr>
              <a:t>ISF)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dirty="0">
                <a:ea typeface="SimSun" charset="-122"/>
              </a:rPr>
              <a:t>of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with respect to the injection at node </a:t>
            </a:r>
            <a:r>
              <a:rPr lang="en-US" altLang="zh-CN" i="1" dirty="0">
                <a:latin typeface="Times New Roman" pitchFamily="18" charset="0"/>
                <a:ea typeface="SimSun" charset="-122"/>
              </a:rPr>
              <a:t>n</a:t>
            </a:r>
          </a:p>
          <a:p>
            <a:pPr lvl="1"/>
            <a:r>
              <a:rPr lang="en-US" altLang="zh-CN" dirty="0">
                <a:latin typeface="Times New Roman" pitchFamily="18" charset="0"/>
                <a:ea typeface="SimSun" charset="-122"/>
              </a:rPr>
              <a:t>Absorbed at the slack bus, so it is slack bus </a:t>
            </a:r>
            <a:r>
              <a:rPr lang="en-US" altLang="zh-CN" dirty="0" smtClean="0">
                <a:latin typeface="Times New Roman" pitchFamily="18" charset="0"/>
                <a:ea typeface="SimSun" charset="-122"/>
              </a:rPr>
              <a:t>dependent</a:t>
            </a:r>
          </a:p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Terms generation shift factor (GSF) and load shift factor (LSF) are also used (such as by NERC)</a:t>
            </a:r>
          </a:p>
          <a:p>
            <a:pPr lvl="1"/>
            <a:r>
              <a:rPr lang="en-US" altLang="zh-CN" dirty="0" smtClean="0">
                <a:latin typeface="Times New Roman" pitchFamily="18" charset="0"/>
                <a:ea typeface="SimSun" charset="-122"/>
              </a:rPr>
              <a:t>Same concept, just a variation in the sign whether it is a generator or a load</a:t>
            </a:r>
          </a:p>
          <a:p>
            <a:pPr lvl="1"/>
            <a:r>
              <a:rPr lang="en-US" altLang="zh-CN" dirty="0" smtClean="0">
                <a:latin typeface="Times New Roman" pitchFamily="18" charset="0"/>
                <a:ea typeface="SimSun" charset="-122"/>
              </a:rPr>
              <a:t>Sometimes the associated element is not a single line, but rather a combination of lines (an interface)</a:t>
            </a:r>
          </a:p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Terms used in North America are defined in the </a:t>
            </a:r>
            <a:r>
              <a:rPr lang="en-US" altLang="zh-CN" dirty="0">
                <a:latin typeface="Times New Roman" pitchFamily="18" charset="0"/>
                <a:ea typeface="SimSun" charset="-122"/>
              </a:rPr>
              <a:t>NERC glossary </a:t>
            </a:r>
            <a:r>
              <a:rPr lang="en-US" altLang="zh-CN" sz="2400" dirty="0">
                <a:latin typeface="Times New Roman" pitchFamily="18" charset="0"/>
                <a:ea typeface="SimSun" charset="-122"/>
              </a:rPr>
              <a:t>(http://</a:t>
            </a:r>
            <a:r>
              <a:rPr lang="en-US" altLang="zh-CN" sz="2400" dirty="0" smtClean="0">
                <a:latin typeface="Times New Roman" pitchFamily="18" charset="0"/>
                <a:ea typeface="SimSun" charset="-122"/>
              </a:rPr>
              <a:t>www.nerc.com/files/glossary_of_terms.pdf) </a:t>
            </a:r>
            <a:endParaRPr lang="en-US" altLang="zh-CN" sz="2400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24694"/>
              </p:ext>
            </p:extLst>
          </p:nvPr>
        </p:nvGraphicFramePr>
        <p:xfrm>
          <a:off x="2743200" y="12954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2" name="Equation" r:id="rId3" imgW="482391" imgH="482391" progId="Equation.DSMT4">
                  <p:embed/>
                </p:oleObj>
              </mc:Choice>
              <mc:Fallback>
                <p:oleObj name="Equation" r:id="rId3" imgW="48239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Freeform 2"/>
          <p:cNvSpPr>
            <a:spLocks/>
          </p:cNvSpPr>
          <p:nvPr/>
        </p:nvSpPr>
        <p:spPr bwMode="auto">
          <a:xfrm flipV="1">
            <a:off x="952500" y="2087563"/>
            <a:ext cx="5797550" cy="2513012"/>
          </a:xfrm>
          <a:custGeom>
            <a:avLst/>
            <a:gdLst>
              <a:gd name="T0" fmla="*/ 62339 w 2232"/>
              <a:gd name="T1" fmla="*/ 1450783 h 899"/>
              <a:gd name="T2" fmla="*/ 467544 w 2232"/>
              <a:gd name="T3" fmla="*/ 1719135 h 899"/>
              <a:gd name="T4" fmla="*/ 561053 w 2232"/>
              <a:gd name="T5" fmla="*/ 1786223 h 899"/>
              <a:gd name="T6" fmla="*/ 685732 w 2232"/>
              <a:gd name="T7" fmla="*/ 1987488 h 899"/>
              <a:gd name="T8" fmla="*/ 1527312 w 2232"/>
              <a:gd name="T9" fmla="*/ 2289385 h 899"/>
              <a:gd name="T10" fmla="*/ 2181873 w 2232"/>
              <a:gd name="T11" fmla="*/ 2356473 h 899"/>
              <a:gd name="T12" fmla="*/ 4176729 w 2232"/>
              <a:gd name="T13" fmla="*/ 2390017 h 899"/>
              <a:gd name="T14" fmla="*/ 4394916 w 2232"/>
              <a:gd name="T15" fmla="*/ 2322929 h 899"/>
              <a:gd name="T16" fmla="*/ 4488425 w 2232"/>
              <a:gd name="T17" fmla="*/ 2255841 h 899"/>
              <a:gd name="T18" fmla="*/ 4987139 w 2232"/>
              <a:gd name="T19" fmla="*/ 2088120 h 899"/>
              <a:gd name="T20" fmla="*/ 5423515 w 2232"/>
              <a:gd name="T21" fmla="*/ 1819767 h 899"/>
              <a:gd name="T22" fmla="*/ 5672872 w 2232"/>
              <a:gd name="T23" fmla="*/ 1484327 h 899"/>
              <a:gd name="T24" fmla="*/ 5797550 w 2232"/>
              <a:gd name="T25" fmla="*/ 545092 h 899"/>
              <a:gd name="T26" fmla="*/ 5142987 w 2232"/>
              <a:gd name="T27" fmla="*/ 276739 h 899"/>
              <a:gd name="T28" fmla="*/ 3896203 w 2232"/>
              <a:gd name="T29" fmla="*/ 310283 h 899"/>
              <a:gd name="T30" fmla="*/ 3678015 w 2232"/>
              <a:gd name="T31" fmla="*/ 209651 h 899"/>
              <a:gd name="T32" fmla="*/ 3428658 w 2232"/>
              <a:gd name="T33" fmla="*/ 142562 h 899"/>
              <a:gd name="T34" fmla="*/ 2929945 w 2232"/>
              <a:gd name="T35" fmla="*/ 109018 h 899"/>
              <a:gd name="T36" fmla="*/ 2680588 w 2232"/>
              <a:gd name="T37" fmla="*/ 176107 h 899"/>
              <a:gd name="T38" fmla="*/ 2026025 w 2232"/>
              <a:gd name="T39" fmla="*/ 276739 h 899"/>
              <a:gd name="T40" fmla="*/ 1589651 w 2232"/>
              <a:gd name="T41" fmla="*/ 478003 h 899"/>
              <a:gd name="T42" fmla="*/ 1028597 w 2232"/>
              <a:gd name="T43" fmla="*/ 712812 h 899"/>
              <a:gd name="T44" fmla="*/ 592223 w 2232"/>
              <a:gd name="T45" fmla="*/ 914077 h 899"/>
              <a:gd name="T46" fmla="*/ 124678 w 2232"/>
              <a:gd name="T47" fmla="*/ 1014709 h 899"/>
              <a:gd name="T48" fmla="*/ 0 w 2232"/>
              <a:gd name="T49" fmla="*/ 1215974 h 899"/>
              <a:gd name="T50" fmla="*/ 31170 w 2232"/>
              <a:gd name="T51" fmla="*/ 1383694 h 899"/>
              <a:gd name="T52" fmla="*/ 62339 w 2232"/>
              <a:gd name="T53" fmla="*/ 1450783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3"/>
          <p:cNvSpPr>
            <a:spLocks noChangeShapeType="1"/>
          </p:cNvSpPr>
          <p:nvPr/>
        </p:nvSpPr>
        <p:spPr bwMode="auto">
          <a:xfrm>
            <a:off x="2387600" y="25892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3616325" y="34766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0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4766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Line 5"/>
          <p:cNvSpPr>
            <a:spLocks noChangeShapeType="1"/>
          </p:cNvSpPr>
          <p:nvPr/>
        </p:nvSpPr>
        <p:spPr bwMode="auto">
          <a:xfrm>
            <a:off x="3079750" y="32670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6"/>
          <p:cNvSpPr>
            <a:spLocks noChangeShapeType="1"/>
          </p:cNvSpPr>
          <p:nvPr/>
        </p:nvSpPr>
        <p:spPr bwMode="auto">
          <a:xfrm flipH="1">
            <a:off x="2606675" y="1920875"/>
            <a:ext cx="1270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6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182188"/>
              </p:ext>
            </p:extLst>
          </p:nvPr>
        </p:nvGraphicFramePr>
        <p:xfrm>
          <a:off x="2136775" y="1463675"/>
          <a:ext cx="43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1" name="Equation" r:id="rId5" imgW="431640" imgH="469800" progId="Equation.DSMT4">
                  <p:embed/>
                </p:oleObj>
              </mc:Choice>
              <mc:Fallback>
                <p:oleObj name="Equation" r:id="rId5" imgW="431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1463675"/>
                        <a:ext cx="43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2047875" y="2562225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2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562225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/>
        </p:nvGraphicFramePr>
        <p:xfrm>
          <a:off x="3321050" y="2511425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3" name="Equation" r:id="rId9" imgW="1333440" imgH="482400" progId="Equation.DSMT4">
                  <p:embed/>
                </p:oleObj>
              </mc:Choice>
              <mc:Fallback>
                <p:oleObj name="Equation" r:id="rId9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511425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Line 10"/>
          <p:cNvSpPr>
            <a:spLocks noChangeShapeType="1"/>
          </p:cNvSpPr>
          <p:nvPr/>
        </p:nvSpPr>
        <p:spPr bwMode="auto">
          <a:xfrm>
            <a:off x="3736975" y="311467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678" name="Object 11"/>
          <p:cNvGraphicFramePr>
            <a:graphicFrameLocks noChangeAspect="1"/>
          </p:cNvGraphicFramePr>
          <p:nvPr/>
        </p:nvGraphicFramePr>
        <p:xfrm>
          <a:off x="2720975" y="31337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4" name="Equation" r:id="rId11" imgW="152280" imgH="317160" progId="Equation.DSMT4">
                  <p:embed/>
                </p:oleObj>
              </mc:Choice>
              <mc:Fallback>
                <p:oleObj name="Equation" r:id="rId11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1337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Line 12"/>
          <p:cNvSpPr>
            <a:spLocks noChangeShapeType="1"/>
          </p:cNvSpPr>
          <p:nvPr/>
        </p:nvSpPr>
        <p:spPr bwMode="auto">
          <a:xfrm flipH="1">
            <a:off x="3070225" y="30718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13"/>
          <p:cNvSpPr>
            <a:spLocks noChangeShapeType="1"/>
          </p:cNvSpPr>
          <p:nvPr/>
        </p:nvSpPr>
        <p:spPr bwMode="auto">
          <a:xfrm flipH="1">
            <a:off x="5038725" y="30591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679" name="Object 14"/>
          <p:cNvGraphicFramePr>
            <a:graphicFrameLocks noChangeAspect="1"/>
          </p:cNvGraphicFramePr>
          <p:nvPr/>
        </p:nvGraphicFramePr>
        <p:xfrm>
          <a:off x="5203825" y="30702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5" name="Equation" r:id="rId13" imgW="215640" imgH="393480" progId="Equation.DSMT4">
                  <p:embed/>
                </p:oleObj>
              </mc:Choice>
              <mc:Fallback>
                <p:oleObj name="Equation" r:id="rId1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30702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Line 15"/>
          <p:cNvSpPr>
            <a:spLocks noChangeShapeType="1"/>
          </p:cNvSpPr>
          <p:nvPr/>
        </p:nvSpPr>
        <p:spPr bwMode="auto">
          <a:xfrm>
            <a:off x="5813425" y="4049713"/>
            <a:ext cx="352425" cy="0"/>
          </a:xfrm>
          <a:prstGeom prst="line">
            <a:avLst/>
          </a:prstGeom>
          <a:noFill/>
          <a:ln w="50800">
            <a:solidFill>
              <a:srgbClr val="6E2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16"/>
          <p:cNvSpPr>
            <a:spLocks noChangeShapeType="1"/>
          </p:cNvSpPr>
          <p:nvPr/>
        </p:nvSpPr>
        <p:spPr bwMode="auto">
          <a:xfrm flipV="1">
            <a:off x="6000750" y="4035425"/>
            <a:ext cx="0" cy="749300"/>
          </a:xfrm>
          <a:prstGeom prst="line">
            <a:avLst/>
          </a:prstGeom>
          <a:noFill/>
          <a:ln w="34925">
            <a:solidFill>
              <a:srgbClr val="6E25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68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65548"/>
              </p:ext>
            </p:extLst>
          </p:nvPr>
        </p:nvGraphicFramePr>
        <p:xfrm>
          <a:off x="5805488" y="4462463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6" name="Equation" r:id="rId15" imgW="1206360" imgH="469800" progId="Equation.DSMT4">
                  <p:embed/>
                </p:oleObj>
              </mc:Choice>
              <mc:Fallback>
                <p:oleObj name="Equation" r:id="rId15" imgW="1206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4462463"/>
                        <a:ext cx="120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AutoShape 20"/>
          <p:cNvSpPr>
            <a:spLocks noChangeArrowheads="1"/>
          </p:cNvSpPr>
          <p:nvPr/>
        </p:nvSpPr>
        <p:spPr bwMode="auto">
          <a:xfrm>
            <a:off x="6753225" y="1670050"/>
            <a:ext cx="1358900" cy="812800"/>
          </a:xfrm>
          <a:prstGeom prst="wedgeRoundRectCallout">
            <a:avLst>
              <a:gd name="adj1" fmla="val -104204"/>
              <a:gd name="adj2" fmla="val 241407"/>
              <a:gd name="adj3" fmla="val 16667"/>
            </a:avLst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SimSun" charset="-122"/>
            </a:endParaRPr>
          </a:p>
        </p:txBody>
      </p:sp>
      <p:sp>
        <p:nvSpPr>
          <p:cNvPr id="2869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ISF Interpretation</a:t>
            </a:r>
            <a:endParaRPr lang="en-US" altLang="zh-CN" dirty="0"/>
          </a:p>
        </p:txBody>
      </p:sp>
      <p:sp>
        <p:nvSpPr>
          <p:cNvPr id="28696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5105400"/>
            <a:ext cx="8229600" cy="1219200"/>
          </a:xfrm>
          <a:noFill/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None/>
            </a:pPr>
            <a:r>
              <a:rPr lang="zh-CN" altLang="en-US" dirty="0" smtClean="0">
                <a:ea typeface="SimSun" charset="-122"/>
              </a:rPr>
              <a:t>	   </a:t>
            </a:r>
            <a:r>
              <a:rPr lang="en-US" altLang="zh-CN" dirty="0" smtClean="0">
                <a:ea typeface="SimSun" charset="-122"/>
              </a:rPr>
              <a:t>is the fraction of the additional </a:t>
            </a:r>
            <a:r>
              <a:rPr lang="en-US" altLang="zh-CN" dirty="0" smtClean="0">
                <a:latin typeface="Times New Roman" pitchFamily="18" charset="0"/>
                <a:ea typeface="SimSun" charset="-122"/>
              </a:rPr>
              <a:t>1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i="1" dirty="0" smtClean="0">
                <a:latin typeface="Times New Roman" pitchFamily="18" charset="0"/>
                <a:ea typeface="SimSun" charset="-122"/>
              </a:rPr>
              <a:t>MW</a:t>
            </a:r>
            <a:r>
              <a:rPr lang="en-US" altLang="zh-CN" dirty="0" smtClean="0">
                <a:ea typeface="SimSun" charset="-122"/>
              </a:rPr>
              <a:t> injection at node </a:t>
            </a:r>
            <a:r>
              <a:rPr lang="en-US" altLang="zh-CN" i="1" dirty="0" smtClean="0">
                <a:latin typeface="Times New Roman" pitchFamily="18" charset="0"/>
                <a:ea typeface="SimSun" charset="-122"/>
                <a:cs typeface="Times New Roman" pitchFamily="18" charset="0"/>
              </a:rPr>
              <a:t>n</a:t>
            </a:r>
            <a:r>
              <a:rPr lang="en-US" altLang="zh-CN" dirty="0" smtClean="0">
                <a:ea typeface="SimSun" charset="-122"/>
              </a:rPr>
              <a:t> that goes though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 smtClean="0">
                <a:ea typeface="SimSun" charset="-122"/>
              </a:rPr>
              <a:t> </a:t>
            </a:r>
          </a:p>
        </p:txBody>
      </p:sp>
      <p:graphicFrame>
        <p:nvGraphicFramePr>
          <p:cNvPr id="303126" name="Object 22"/>
          <p:cNvGraphicFramePr>
            <a:graphicFrameLocks noChangeAspect="1"/>
          </p:cNvGraphicFramePr>
          <p:nvPr/>
        </p:nvGraphicFramePr>
        <p:xfrm>
          <a:off x="2555875" y="15144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7" name="Equation" r:id="rId17" imgW="482400" imgH="393480" progId="Equation.DSMT4">
                  <p:embed/>
                </p:oleObj>
              </mc:Choice>
              <mc:Fallback>
                <p:oleObj name="Equation" r:id="rId17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5144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3446"/>
              </p:ext>
            </p:extLst>
          </p:nvPr>
        </p:nvGraphicFramePr>
        <p:xfrm>
          <a:off x="711200" y="51054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8" name="Equation" r:id="rId19" imgW="482400" imgH="482400" progId="Equation.DSMT4">
                  <p:embed/>
                </p:oleObj>
              </mc:Choice>
              <mc:Fallback>
                <p:oleObj name="Equation" r:id="rId19" imgW="482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1054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7" name="Text Box 19"/>
          <p:cNvSpPr txBox="1">
            <a:spLocks noChangeArrowheads="1"/>
          </p:cNvSpPr>
          <p:nvPr/>
        </p:nvSpPr>
        <p:spPr bwMode="auto">
          <a:xfrm>
            <a:off x="6935305" y="1658938"/>
            <a:ext cx="1051890" cy="8679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i="1" dirty="0">
                <a:solidFill>
                  <a:srgbClr val="6E25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slack </a:t>
            </a:r>
          </a:p>
          <a:p>
            <a:pPr>
              <a:lnSpc>
                <a:spcPct val="90000"/>
              </a:lnSpc>
            </a:pPr>
            <a:r>
              <a:rPr lang="en-US" altLang="zh-CN" sz="2800" i="1" dirty="0">
                <a:solidFill>
                  <a:srgbClr val="6E25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node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97222"/>
              </p:ext>
            </p:extLst>
          </p:nvPr>
        </p:nvGraphicFramePr>
        <p:xfrm>
          <a:off x="6659618" y="4553611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9" name="Equation" r:id="rId21" imgW="533160" imgH="393480" progId="Equation.DSMT4">
                  <p:embed/>
                </p:oleObj>
              </mc:Choice>
              <mc:Fallback>
                <p:oleObj name="Equation" r:id="rId21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618" y="4553611"/>
                        <a:ext cx="533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ISF </a:t>
            </a:r>
            <a:r>
              <a:rPr lang="en-US" altLang="zh-CN" dirty="0" smtClean="0"/>
              <a:t>Properties</a:t>
            </a:r>
            <a:endParaRPr lang="en-US" altLang="zh-CN" dirty="0"/>
          </a:p>
        </p:txBody>
      </p:sp>
      <p:sp>
        <p:nvSpPr>
          <p:cNvPr id="2970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244840" cy="28346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By definition,       depends on the location of the slack bus</a:t>
            </a:r>
            <a:endParaRPr lang="en-US" altLang="zh-CN" i="1" dirty="0" smtClean="0">
              <a:latin typeface="Times New Roman" pitchFamily="18" charset="0"/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By definition,                      for             since </a:t>
            </a:r>
            <a:r>
              <a:rPr lang="en-US" altLang="zh-CN" dirty="0" smtClean="0">
                <a:ea typeface="SimSun" charset="-122"/>
                <a:cs typeface="Times New Roman" pitchFamily="18" charset="0"/>
              </a:rPr>
              <a:t>the injection and  withdrawal buses are identical in this case and, consequently, no </a:t>
            </a:r>
            <a:r>
              <a:rPr lang="en-US" altLang="zh-CN" dirty="0">
                <a:ea typeface="SimSun" charset="-122"/>
                <a:cs typeface="Times New Roman" pitchFamily="18" charset="0"/>
              </a:rPr>
              <a:t>flow </a:t>
            </a:r>
            <a:r>
              <a:rPr lang="en-US" altLang="zh-CN" dirty="0" smtClean="0">
                <a:ea typeface="SimSun" charset="-122"/>
                <a:cs typeface="Times New Roman" pitchFamily="18" charset="0"/>
              </a:rPr>
              <a:t>arises on any line </a:t>
            </a:r>
            <a:r>
              <a:rPr lang="en-US" altLang="zh-CN" dirty="0">
                <a:ea typeface="SimSun" charset="-122"/>
                <a:sym typeface="Euclid Extra"/>
              </a:rPr>
              <a:t>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dirty="0" smtClean="0">
                <a:ea typeface="SimSun" charset="-122"/>
                <a:cs typeface="Times New Roman" pitchFamily="18" charset="0"/>
              </a:rPr>
              <a:t>     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The magnitude of       is at most </a:t>
            </a:r>
            <a:r>
              <a:rPr lang="en-US" altLang="zh-CN" dirty="0" smtClean="0">
                <a:latin typeface="Times New Roman" pitchFamily="18" charset="0"/>
                <a:ea typeface="SimSun" charset="-122"/>
              </a:rPr>
              <a:t>1 </a:t>
            </a:r>
            <a:r>
              <a:rPr lang="en-US" altLang="zh-CN" dirty="0" smtClean="0">
                <a:ea typeface="SimSun" charset="-122"/>
              </a:rPr>
              <a:t>since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69894"/>
              </p:ext>
            </p:extLst>
          </p:nvPr>
        </p:nvGraphicFramePr>
        <p:xfrm>
          <a:off x="2895600" y="12954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4" name="Equation" r:id="rId3" imgW="482400" imgH="482400" progId="Equation.DSMT4">
                  <p:embed/>
                </p:oleObj>
              </mc:Choice>
              <mc:Fallback>
                <p:oleObj name="Equation" r:id="rId3" imgW="482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954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42332"/>
              </p:ext>
            </p:extLst>
          </p:nvPr>
        </p:nvGraphicFramePr>
        <p:xfrm>
          <a:off x="3048000" y="4038600"/>
          <a:ext cx="2374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5" name="Equation" r:id="rId5" imgW="2374560" imgH="482400" progId="Equation.DSMT4">
                  <p:embed/>
                </p:oleObj>
              </mc:Choice>
              <mc:Fallback>
                <p:oleObj name="Equation" r:id="rId5" imgW="2374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2374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31427"/>
              </p:ext>
            </p:extLst>
          </p:nvPr>
        </p:nvGraphicFramePr>
        <p:xfrm>
          <a:off x="2895600" y="21336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6" name="Equation" r:id="rId7" imgW="1828800" imgH="482400" progId="Equation.DSMT4">
                  <p:embed/>
                </p:oleObj>
              </mc:Choice>
              <mc:Fallback>
                <p:oleObj name="Equation" r:id="rId7" imgW="1828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77096"/>
              </p:ext>
            </p:extLst>
          </p:nvPr>
        </p:nvGraphicFramePr>
        <p:xfrm>
          <a:off x="5334000" y="2209800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7" name="Equation" r:id="rId9" imgW="990360" imgH="317160" progId="Equation.DSMT4">
                  <p:embed/>
                </p:oleObj>
              </mc:Choice>
              <mc:Fallback>
                <p:oleObj name="Equation" r:id="rId9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9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67800"/>
              </p:ext>
            </p:extLst>
          </p:nvPr>
        </p:nvGraphicFramePr>
        <p:xfrm>
          <a:off x="3505200" y="34290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8" name="Equation" r:id="rId11" imgW="482400" imgH="482400" progId="Equation.DSMT4">
                  <p:embed/>
                </p:oleObj>
              </mc:Choice>
              <mc:Fallback>
                <p:oleObj name="Equation" r:id="rId11" imgW="482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0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648200"/>
            <a:ext cx="70104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E0000"/>
                </a:solidFill>
              </a:rPr>
              <a:t>Note, this is strictly true only for the linear (lossless)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case. In the nonlinear case, it is possible that a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transaction decreases losses.  Hence a 1 MW injection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could change a line flow by more than 1 MW.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Chapter 7 from the book (the term reliability is now used instead of security)</a:t>
            </a:r>
            <a:endParaRPr lang="en-US" dirty="0" smtClean="0"/>
          </a:p>
          <a:p>
            <a:r>
              <a:rPr lang="en-US" dirty="0" smtClean="0"/>
              <a:t>Homework 4 is due on Thursday October 31.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 Reference</a:t>
            </a:r>
            <a:endParaRPr lang="en-US" dirty="0"/>
          </a:p>
        </p:txBody>
      </p:sp>
      <p:pic>
        <p:nvPicPr>
          <p:cNvPr id="311362" name="Picture 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9424"/>
          <a:stretch/>
        </p:blipFill>
        <p:spPr bwMode="auto">
          <a:xfrm>
            <a:off x="1371600" y="1280160"/>
            <a:ext cx="6583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r>
              <a:rPr lang="en-US" dirty="0" smtClean="0"/>
              <a:t>Five Bus ISF, Line 4, Bus 2 (to Slack) </a:t>
            </a:r>
            <a:endParaRPr lang="en-US" dirty="0"/>
          </a:p>
        </p:txBody>
      </p:sp>
      <p:pic>
        <p:nvPicPr>
          <p:cNvPr id="4" name="Picture 14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9224"/>
          <a:stretch/>
        </p:blipFill>
        <p:spPr bwMode="auto">
          <a:xfrm>
            <a:off x="1371600" y="1280160"/>
            <a:ext cx="6583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01544"/>
              </p:ext>
            </p:extLst>
          </p:nvPr>
        </p:nvGraphicFramePr>
        <p:xfrm>
          <a:off x="6705600" y="4343400"/>
          <a:ext cx="2133600" cy="117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4" name="Equation" r:id="rId4" imgW="2514600" imgH="1384200" progId="Equation.DSMT4">
                  <p:embed/>
                </p:oleObj>
              </mc:Choice>
              <mc:Fallback>
                <p:oleObj name="Equation" r:id="rId4" imgW="251460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43400"/>
                        <a:ext cx="2133600" cy="117455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Five Bus Example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284388"/>
              </p:ext>
            </p:extLst>
          </p:nvPr>
        </p:nvGraphicFramePr>
        <p:xfrm>
          <a:off x="95250" y="2057400"/>
          <a:ext cx="48514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Equation" r:id="rId3" imgW="4851360" imgH="4025880" progId="Equation.DSMT4">
                  <p:embed/>
                </p:oleObj>
              </mc:Choice>
              <mc:Fallback>
                <p:oleObj name="Equation" r:id="rId3" imgW="4851360" imgH="4025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2057400"/>
                        <a:ext cx="48514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48250" y="1828800"/>
            <a:ext cx="3657600" cy="489364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The row of </a:t>
            </a:r>
            <a:r>
              <a:rPr lang="en-US" sz="2400" b="1" dirty="0" smtClean="0">
                <a:solidFill>
                  <a:srgbClr val="1E0000"/>
                </a:solidFill>
              </a:rPr>
              <a:t>A </a:t>
            </a:r>
            <a:r>
              <a:rPr lang="en-US" sz="2400" dirty="0" smtClean="0">
                <a:solidFill>
                  <a:srgbClr val="1E0000"/>
                </a:solidFill>
              </a:rPr>
              <a:t>correspond 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 the lines and transformers,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the columns correspond to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the non-slack buses (buses 2 </a:t>
            </a:r>
            <a:endParaRPr lang="en-US" sz="800" dirty="0" smtClean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to 5); for each line there</a:t>
            </a:r>
            <a:endParaRPr lang="en-US" sz="1050" dirty="0" smtClean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is a 1 at one end, a -1 at the </a:t>
            </a:r>
            <a:endParaRPr lang="en-US" sz="1050" dirty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other end (hence an </a:t>
            </a:r>
            <a:endParaRPr lang="en-US" sz="1050" dirty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assumed sign convention!).   </a:t>
            </a:r>
            <a:endParaRPr lang="en-US" sz="1050" dirty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</a:rPr>
              <a:t>H</a:t>
            </a:r>
            <a:r>
              <a:rPr lang="en-US" sz="2400" dirty="0" smtClean="0">
                <a:solidFill>
                  <a:srgbClr val="1E0000"/>
                </a:solidFill>
              </a:rPr>
              <a:t>ere we put a 1 for the </a:t>
            </a:r>
            <a:endParaRPr lang="en-US" sz="1000" dirty="0">
              <a:solidFill>
                <a:srgbClr val="1E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E0000"/>
                </a:solidFill>
              </a:rPr>
              <a:t>lower numbered bus, so positive flow is assumed from the lower numbered bus to the higher number</a:t>
            </a:r>
            <a:endParaRPr lang="en-US" sz="2400" dirty="0">
              <a:solidFill>
                <a:srgbClr val="1E0000"/>
              </a:solidFill>
            </a:endParaRP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305"/>
              </p:ext>
            </p:extLst>
          </p:nvPr>
        </p:nvGraphicFramePr>
        <p:xfrm>
          <a:off x="457200" y="1295400"/>
          <a:ext cx="7080250" cy="47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Equation" r:id="rId5" imgW="7505640" imgH="507960" progId="Equation.DSMT4">
                  <p:embed/>
                </p:oleObj>
              </mc:Choice>
              <mc:Fallback>
                <p:oleObj name="Equation" r:id="rId5" imgW="7505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7080250" cy="479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Five Bus Example</a:t>
            </a:r>
          </a:p>
        </p:txBody>
      </p:sp>
      <p:graphicFrame>
        <p:nvGraphicFramePr>
          <p:cNvPr id="3379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68536"/>
              </p:ext>
            </p:extLst>
          </p:nvPr>
        </p:nvGraphicFramePr>
        <p:xfrm>
          <a:off x="851335" y="1295400"/>
          <a:ext cx="6950075" cy="189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Equation" r:id="rId3" imgW="7581600" imgH="2070000" progId="Equation.DSMT4">
                  <p:embed/>
                </p:oleObj>
              </mc:Choice>
              <mc:Fallback>
                <p:oleObj name="Equation" r:id="rId3" imgW="7581600" imgH="20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35" y="1295400"/>
                        <a:ext cx="6950075" cy="1897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37792"/>
              </p:ext>
            </p:extLst>
          </p:nvPr>
        </p:nvGraphicFramePr>
        <p:xfrm>
          <a:off x="1000125" y="3429000"/>
          <a:ext cx="6913563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Equation" r:id="rId5" imgW="8534160" imgH="3136680" progId="Equation.DSMT4">
                  <p:embed/>
                </p:oleObj>
              </mc:Choice>
              <mc:Fallback>
                <p:oleObj name="Equation" r:id="rId5" imgW="8534160" imgH="313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429000"/>
                        <a:ext cx="6913563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Oval 1030"/>
          <p:cNvSpPr>
            <a:spLocks noChangeArrowheads="1"/>
          </p:cNvSpPr>
          <p:nvPr/>
        </p:nvSpPr>
        <p:spPr bwMode="auto">
          <a:xfrm>
            <a:off x="3048226" y="4724400"/>
            <a:ext cx="1295400" cy="546100"/>
          </a:xfrm>
          <a:prstGeom prst="ellipse">
            <a:avLst/>
          </a:prstGeom>
          <a:noFill/>
          <a:ln w="25400">
            <a:solidFill>
              <a:srgbClr val="D628B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2400" y="6066037"/>
            <a:ext cx="7228774" cy="461665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1E0000"/>
                </a:solidFill>
                <a:latin typeface="+mn-lt"/>
              </a:rPr>
              <a:t>With bus 1 as the slack, the buses (columns) go for 2 to 5</a:t>
            </a:r>
            <a:endParaRPr lang="en-US" altLang="zh-CN" sz="2400" dirty="0">
              <a:solidFill>
                <a:srgbClr val="1E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At first glance the numerically determined value of (128-118)/20=0.5 does not match closely with the analytic value of 0.5455; however, in doing the subtraction we are losing numeric accuracy</a:t>
            </a:r>
          </a:p>
          <a:p>
            <a:pPr lvl="1"/>
            <a:r>
              <a:rPr lang="en-US" dirty="0" smtClean="0"/>
              <a:t>Adding more digits helps (128.40 – 117.55)/20 = 0.5425</a:t>
            </a:r>
          </a:p>
          <a:p>
            <a:r>
              <a:rPr lang="en-US" dirty="0" smtClean="0"/>
              <a:t>The previous matrix derivation isn’t intended for actual computation; </a:t>
            </a:r>
            <a:r>
              <a:rPr lang="en-US" altLang="zh-CN" b="1" dirty="0" smtClean="0">
                <a:ea typeface="SimSun" charset="-122"/>
                <a:sym typeface="Euclid Symbol"/>
              </a:rPr>
              <a:t> </a:t>
            </a:r>
            <a:r>
              <a:rPr lang="en-US" altLang="zh-CN" dirty="0" smtClean="0">
                <a:ea typeface="SimSun" charset="-122"/>
                <a:sym typeface="Euclid Symbol"/>
              </a:rPr>
              <a:t>is a full matrix so we would seldom compute all of its values</a:t>
            </a:r>
          </a:p>
          <a:p>
            <a:r>
              <a:rPr lang="en-US" dirty="0" smtClean="0">
                <a:ea typeface="SimSun" charset="-122"/>
                <a:sym typeface="Euclid Symbol"/>
              </a:rPr>
              <a:t>Sparse vector methods can be used if we are only interested in the ISFs for certain lines and certain buses</a:t>
            </a:r>
            <a:endParaRPr lang="en-US" dirty="0" smtClean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Distribution Factors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65761" y="1280160"/>
            <a:ext cx="8168640" cy="45872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/>
              <a:t>Various additional distribution factors may be defined 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power transfer distribution factor (PTDF)</a:t>
            </a:r>
          </a:p>
          <a:p>
            <a:pPr marL="1025525" lvl="1" indent="-449263"/>
            <a:r>
              <a:rPr lang="en-US" altLang="zh-CN" dirty="0"/>
              <a:t>line outage distribution factor (LODF)</a:t>
            </a:r>
          </a:p>
          <a:p>
            <a:pPr marL="1025525" lvl="1" indent="-449263"/>
            <a:r>
              <a:rPr lang="en-US" altLang="zh-CN" dirty="0"/>
              <a:t>line addition distribution factor (LADF)</a:t>
            </a:r>
          </a:p>
          <a:p>
            <a:pPr marL="1025525" lvl="1" indent="-449263">
              <a:spcBef>
                <a:spcPct val="0"/>
              </a:spcBef>
            </a:pPr>
            <a:r>
              <a:rPr lang="en-US" altLang="zh-CN" dirty="0"/>
              <a:t>outage transfer distribution factor (OTDF)</a:t>
            </a:r>
          </a:p>
          <a:p>
            <a:pPr marL="461963" indent="-461963">
              <a:spcBef>
                <a:spcPct val="0"/>
              </a:spcBef>
            </a:pPr>
            <a:r>
              <a:rPr lang="en-US" altLang="zh-CN" dirty="0"/>
              <a:t>These factors may be derived from the ISFs making judicious use of the superposition principle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SimSun" charset="-122"/>
              </a:rPr>
              <a:t>Definition: Basic Transaction</a:t>
            </a:r>
            <a:endParaRPr lang="en-US" dirty="0"/>
          </a:p>
        </p:txBody>
      </p:sp>
      <p:sp>
        <p:nvSpPr>
          <p:cNvPr id="34823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168640" cy="4206240"/>
          </a:xfrm>
        </p:spPr>
        <p:txBody>
          <a:bodyPr/>
          <a:lstStyle/>
          <a:p>
            <a:pPr marL="461963" indent="-461963"/>
            <a:r>
              <a:rPr lang="en-US" altLang="zh-CN" dirty="0"/>
              <a:t>A basic transaction involves the transfer of a specified amount of </a:t>
            </a:r>
            <a:r>
              <a:rPr lang="en-US" altLang="zh-CN" dirty="0" smtClean="0"/>
              <a:t>power t </a:t>
            </a:r>
            <a:r>
              <a:rPr lang="en-US" altLang="zh-CN" dirty="0"/>
              <a:t>from an injection node m to </a:t>
            </a:r>
            <a:r>
              <a:rPr lang="en-US" altLang="zh-CN" dirty="0" smtClean="0"/>
              <a:t>a </a:t>
            </a:r>
            <a:r>
              <a:rPr lang="en-US" altLang="zh-CN" dirty="0"/>
              <a:t>withdrawal node n </a:t>
            </a:r>
          </a:p>
          <a:p>
            <a:pPr marL="461963" indent="-461963"/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3048000"/>
            <a:ext cx="6715125" cy="3073400"/>
            <a:chOff x="1379538" y="3584575"/>
            <a:chExt cx="6715125" cy="3073400"/>
          </a:xfrm>
        </p:grpSpPr>
        <p:sp>
          <p:nvSpPr>
            <p:cNvPr id="34824" name="Freeform 5"/>
            <p:cNvSpPr>
              <a:spLocks/>
            </p:cNvSpPr>
            <p:nvPr/>
          </p:nvSpPr>
          <p:spPr bwMode="auto">
            <a:xfrm flipV="1">
              <a:off x="1379538" y="4081463"/>
              <a:ext cx="6715125" cy="2576512"/>
            </a:xfrm>
            <a:custGeom>
              <a:avLst/>
              <a:gdLst>
                <a:gd name="T0" fmla="*/ 72206 w 2232"/>
                <a:gd name="T1" fmla="*/ 1487442 h 899"/>
                <a:gd name="T2" fmla="*/ 541542 w 2232"/>
                <a:gd name="T3" fmla="*/ 1762575 h 899"/>
                <a:gd name="T4" fmla="*/ 649851 w 2232"/>
                <a:gd name="T5" fmla="*/ 1831359 h 899"/>
                <a:gd name="T6" fmla="*/ 794262 w 2232"/>
                <a:gd name="T7" fmla="*/ 2037709 h 899"/>
                <a:gd name="T8" fmla="*/ 1769038 w 2232"/>
                <a:gd name="T9" fmla="*/ 2347234 h 899"/>
                <a:gd name="T10" fmla="*/ 2527197 w 2232"/>
                <a:gd name="T11" fmla="*/ 2416017 h 899"/>
                <a:gd name="T12" fmla="*/ 4837778 w 2232"/>
                <a:gd name="T13" fmla="*/ 2450409 h 899"/>
                <a:gd name="T14" fmla="*/ 5090497 w 2232"/>
                <a:gd name="T15" fmla="*/ 2381626 h 899"/>
                <a:gd name="T16" fmla="*/ 5198806 w 2232"/>
                <a:gd name="T17" fmla="*/ 2312842 h 899"/>
                <a:gd name="T18" fmla="*/ 5776451 w 2232"/>
                <a:gd name="T19" fmla="*/ 2140884 h 899"/>
                <a:gd name="T20" fmla="*/ 6281891 w 2232"/>
                <a:gd name="T21" fmla="*/ 1865750 h 899"/>
                <a:gd name="T22" fmla="*/ 6570714 w 2232"/>
                <a:gd name="T23" fmla="*/ 1521833 h 899"/>
                <a:gd name="T24" fmla="*/ 6715125 w 2232"/>
                <a:gd name="T25" fmla="*/ 558865 h 899"/>
                <a:gd name="T26" fmla="*/ 5956965 w 2232"/>
                <a:gd name="T27" fmla="*/ 283732 h 899"/>
                <a:gd name="T28" fmla="*/ 4512852 w 2232"/>
                <a:gd name="T29" fmla="*/ 318123 h 899"/>
                <a:gd name="T30" fmla="*/ 4260133 w 2232"/>
                <a:gd name="T31" fmla="*/ 214948 h 899"/>
                <a:gd name="T32" fmla="*/ 3971310 w 2232"/>
                <a:gd name="T33" fmla="*/ 146165 h 899"/>
                <a:gd name="T34" fmla="*/ 3393665 w 2232"/>
                <a:gd name="T35" fmla="*/ 111773 h 899"/>
                <a:gd name="T36" fmla="*/ 3104843 w 2232"/>
                <a:gd name="T37" fmla="*/ 180556 h 899"/>
                <a:gd name="T38" fmla="*/ 2346683 w 2232"/>
                <a:gd name="T39" fmla="*/ 283732 h 899"/>
                <a:gd name="T40" fmla="*/ 1841244 w 2232"/>
                <a:gd name="T41" fmla="*/ 490082 h 899"/>
                <a:gd name="T42" fmla="*/ 1191393 w 2232"/>
                <a:gd name="T43" fmla="*/ 730824 h 899"/>
                <a:gd name="T44" fmla="*/ 685954 w 2232"/>
                <a:gd name="T45" fmla="*/ 937174 h 899"/>
                <a:gd name="T46" fmla="*/ 144411 w 2232"/>
                <a:gd name="T47" fmla="*/ 1040349 h 899"/>
                <a:gd name="T48" fmla="*/ 0 w 2232"/>
                <a:gd name="T49" fmla="*/ 1246699 h 899"/>
                <a:gd name="T50" fmla="*/ 36103 w 2232"/>
                <a:gd name="T51" fmla="*/ 1418658 h 899"/>
                <a:gd name="T52" fmla="*/ 72206 w 2232"/>
                <a:gd name="T53" fmla="*/ 1487442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90806" y="3584575"/>
              <a:ext cx="5492060" cy="1594859"/>
              <a:chOff x="2190806" y="3584575"/>
              <a:chExt cx="5492060" cy="1594859"/>
            </a:xfrm>
          </p:grpSpPr>
          <p:graphicFrame>
            <p:nvGraphicFramePr>
              <p:cNvPr id="3481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0416219"/>
                  </p:ext>
                </p:extLst>
              </p:nvPr>
            </p:nvGraphicFramePr>
            <p:xfrm>
              <a:off x="7508241" y="3624263"/>
              <a:ext cx="174625" cy="385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94" name="Equation" r:id="rId3" imgW="164880" imgH="279360" progId="Equation.DSMT4">
                      <p:embed/>
                    </p:oleObj>
                  </mc:Choice>
                  <mc:Fallback>
                    <p:oleObj name="Equation" r:id="rId3" imgW="16488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8241" y="3624263"/>
                            <a:ext cx="174625" cy="385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5" name="Line 6"/>
              <p:cNvSpPr>
                <a:spLocks noChangeShapeType="1"/>
              </p:cNvSpPr>
              <p:nvPr/>
            </p:nvSpPr>
            <p:spPr bwMode="auto">
              <a:xfrm>
                <a:off x="6869113" y="5003800"/>
                <a:ext cx="711200" cy="1588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Line 7"/>
              <p:cNvSpPr>
                <a:spLocks noChangeShapeType="1"/>
              </p:cNvSpPr>
              <p:nvPr/>
            </p:nvSpPr>
            <p:spPr bwMode="auto">
              <a:xfrm flipV="1">
                <a:off x="7213600" y="3822700"/>
                <a:ext cx="12700" cy="1155700"/>
              </a:xfrm>
              <a:prstGeom prst="line">
                <a:avLst/>
              </a:prstGeom>
              <a:noFill/>
              <a:ln w="4445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819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9048350"/>
                  </p:ext>
                </p:extLst>
              </p:nvPr>
            </p:nvGraphicFramePr>
            <p:xfrm>
              <a:off x="6453225" y="4876222"/>
              <a:ext cx="349250" cy="303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95" name="Equation" r:id="rId5" imgW="228600" imgH="241200" progId="Equation.DSMT4">
                      <p:embed/>
                    </p:oleObj>
                  </mc:Choice>
                  <mc:Fallback>
                    <p:oleObj name="Equation" r:id="rId5" imgW="22860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3225" y="4876222"/>
                            <a:ext cx="349250" cy="303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7" name="Line 10"/>
              <p:cNvSpPr>
                <a:spLocks noChangeShapeType="1"/>
              </p:cNvSpPr>
              <p:nvPr/>
            </p:nvSpPr>
            <p:spPr bwMode="auto">
              <a:xfrm>
                <a:off x="2724150" y="4889500"/>
                <a:ext cx="709613" cy="158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>
                <a:off x="3030538" y="3689350"/>
                <a:ext cx="14287" cy="1179513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820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4033163"/>
                  </p:ext>
                </p:extLst>
              </p:nvPr>
            </p:nvGraphicFramePr>
            <p:xfrm>
              <a:off x="3255366" y="3584575"/>
              <a:ext cx="161925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96" name="Equation" r:id="rId7" imgW="164880" imgH="279360" progId="Equation.DSMT4">
                      <p:embed/>
                    </p:oleObj>
                  </mc:Choice>
                  <mc:Fallback>
                    <p:oleObj name="Equation" r:id="rId7" imgW="16488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5366" y="3584575"/>
                            <a:ext cx="161925" cy="358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821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4099477"/>
                  </p:ext>
                </p:extLst>
              </p:nvPr>
            </p:nvGraphicFramePr>
            <p:xfrm>
              <a:off x="2190806" y="4764685"/>
              <a:ext cx="350837" cy="271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397" name="Equation" r:id="rId9" imgW="330120" imgH="241200" progId="Equation.DSMT4">
                      <p:embed/>
                    </p:oleObj>
                  </mc:Choice>
                  <mc:Fallback>
                    <p:oleObj name="Equation" r:id="rId9" imgW="3301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0806" y="4764685"/>
                            <a:ext cx="350837" cy="271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imSun" charset="-122"/>
              </a:rPr>
              <a:t>Definition: Basic Transaction</a:t>
            </a:r>
            <a:endParaRPr lang="en-US" altLang="zh-CN" dirty="0" smtClean="0">
              <a:ea typeface="SimSun" charset="-122"/>
            </a:endParaRPr>
          </a:p>
        </p:txBody>
      </p:sp>
      <p:sp>
        <p:nvSpPr>
          <p:cNvPr id="35843" name="Rectangle 1026"/>
          <p:cNvSpPr>
            <a:spLocks noGrp="1" noChangeArrowheads="1"/>
          </p:cNvSpPr>
          <p:nvPr>
            <p:ph idx="1"/>
          </p:nvPr>
        </p:nvSpPr>
        <p:spPr>
          <a:xfrm>
            <a:off x="365760" y="1280161"/>
            <a:ext cx="8397240" cy="4892040"/>
          </a:xfrm>
        </p:spPr>
        <p:txBody>
          <a:bodyPr/>
          <a:lstStyle/>
          <a:p>
            <a:pPr marL="466725" indent="-466725"/>
            <a:r>
              <a:rPr lang="en-US" altLang="zh-CN" dirty="0" smtClean="0">
                <a:ea typeface="SimSun" charset="-122"/>
              </a:rPr>
              <a:t>We use the notation</a:t>
            </a:r>
          </a:p>
          <a:p>
            <a:pPr marL="466725" indent="-466725">
              <a:lnSpc>
                <a:spcPct val="340000"/>
              </a:lnSpc>
            </a:pPr>
            <a:endParaRPr lang="en-US" altLang="zh-CN" dirty="0" smtClean="0">
              <a:ea typeface="SimSun" charset="-122"/>
            </a:endParaRPr>
          </a:p>
          <a:p>
            <a:pPr marL="466725" indent="-466725">
              <a:lnSpc>
                <a:spcPct val="340000"/>
              </a:lnSpc>
            </a:pPr>
            <a:endParaRPr lang="en-US" altLang="zh-CN" dirty="0" smtClean="0">
              <a:ea typeface="SimSun" charset="-122"/>
            </a:endParaRPr>
          </a:p>
          <a:p>
            <a:pPr marL="466725" indent="-466725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/>
              <a:t>to denote a basic transaction                  </a:t>
            </a:r>
            <a:endParaRPr lang="en-US" altLang="zh-CN" dirty="0" smtClean="0">
              <a:ea typeface="SimSun" charset="-122"/>
            </a:endParaRPr>
          </a:p>
          <a:p>
            <a:pPr marL="466725" indent="-466725">
              <a:lnSpc>
                <a:spcPct val="130000"/>
              </a:lnSpc>
            </a:pPr>
            <a:endParaRPr lang="zh-CN" altLang="en-US" dirty="0" smtClean="0">
              <a:ea typeface="SimSun" charset="-122"/>
            </a:endParaRPr>
          </a:p>
        </p:txBody>
      </p:sp>
      <p:sp>
        <p:nvSpPr>
          <p:cNvPr id="35845" name="AutoShape 1028"/>
          <p:cNvSpPr>
            <a:spLocks noChangeArrowheads="1"/>
          </p:cNvSpPr>
          <p:nvPr/>
        </p:nvSpPr>
        <p:spPr bwMode="auto">
          <a:xfrm>
            <a:off x="923925" y="3830638"/>
            <a:ext cx="2103438" cy="1116012"/>
          </a:xfrm>
          <a:prstGeom prst="wedgeRoundRectCallout">
            <a:avLst>
              <a:gd name="adj1" fmla="val 105926"/>
              <a:gd name="adj2" fmla="val -133356"/>
              <a:gd name="adj3" fmla="val 16667"/>
            </a:avLst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injection node</a:t>
            </a:r>
          </a:p>
        </p:txBody>
      </p:sp>
      <p:sp>
        <p:nvSpPr>
          <p:cNvPr id="35846" name="AutoShape 1029"/>
          <p:cNvSpPr>
            <a:spLocks noChangeArrowheads="1"/>
          </p:cNvSpPr>
          <p:nvPr/>
        </p:nvSpPr>
        <p:spPr bwMode="auto">
          <a:xfrm>
            <a:off x="3390900" y="4206875"/>
            <a:ext cx="2333625" cy="1066800"/>
          </a:xfrm>
          <a:prstGeom prst="wedgeRoundRectCallout">
            <a:avLst>
              <a:gd name="adj1" fmla="val 7685"/>
              <a:gd name="adj2" fmla="val -176787"/>
              <a:gd name="adj3" fmla="val 16667"/>
            </a:avLst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withdrawal node</a:t>
            </a:r>
          </a:p>
        </p:txBody>
      </p:sp>
      <p:sp>
        <p:nvSpPr>
          <p:cNvPr id="35847" name="AutoShape 1030"/>
          <p:cNvSpPr>
            <a:spLocks noChangeArrowheads="1"/>
          </p:cNvSpPr>
          <p:nvPr/>
        </p:nvSpPr>
        <p:spPr bwMode="auto">
          <a:xfrm>
            <a:off x="6418263" y="4495800"/>
            <a:ext cx="1919287" cy="755650"/>
          </a:xfrm>
          <a:prstGeom prst="wedgeRoundRectCallout">
            <a:avLst>
              <a:gd name="adj1" fmla="val -108976"/>
              <a:gd name="adj2" fmla="val -266877"/>
              <a:gd name="adj3" fmla="val 16667"/>
            </a:avLst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>
                <a:solidFill>
                  <a:srgbClr val="0000FF"/>
                </a:solidFill>
                <a:latin typeface="Times New Roman" pitchFamily="18" charset="0"/>
                <a:ea typeface="SimSun" charset="-122"/>
              </a:rPr>
              <a:t>quantity</a:t>
            </a:r>
          </a:p>
        </p:txBody>
      </p:sp>
      <p:graphicFrame>
        <p:nvGraphicFramePr>
          <p:cNvPr id="35842" name="Object 1040"/>
          <p:cNvGraphicFramePr>
            <a:graphicFrameLocks noChangeAspect="1"/>
          </p:cNvGraphicFramePr>
          <p:nvPr/>
        </p:nvGraphicFramePr>
        <p:xfrm>
          <a:off x="2862263" y="2259013"/>
          <a:ext cx="27162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0" name="Equation" r:id="rId3" imgW="2247840" imgH="495000" progId="Equation.DSMT4">
                  <p:embed/>
                </p:oleObj>
              </mc:Choice>
              <mc:Fallback>
                <p:oleObj name="Equation" r:id="rId3" imgW="22478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2259013"/>
                        <a:ext cx="27162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PTDF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NERC defines a PTDF as </a:t>
            </a:r>
          </a:p>
          <a:p>
            <a:pPr lvl="1"/>
            <a:r>
              <a:rPr lang="en-US" dirty="0" smtClean="0"/>
              <a:t>“In </a:t>
            </a:r>
            <a:r>
              <a:rPr lang="en-US" dirty="0"/>
              <a:t>the pre-contingency configuration of a system under study, a measure of the responsiveness or change in electrical loadings on transmission system Facilities due to a change in electric power transfer from one area to another, expressed in percent (up to 100%) of the change in power </a:t>
            </a:r>
            <a:r>
              <a:rPr lang="en-US" dirty="0" smtClean="0"/>
              <a:t>transfer”</a:t>
            </a:r>
          </a:p>
          <a:p>
            <a:pPr lvl="1"/>
            <a:r>
              <a:rPr lang="en-US" dirty="0" smtClean="0"/>
              <a:t>Transaction dependent</a:t>
            </a:r>
          </a:p>
          <a:p>
            <a:r>
              <a:rPr lang="en-US" dirty="0" smtClean="0"/>
              <a:t>We’ll use the notation          to indicate the PTDF on line </a:t>
            </a:r>
            <a:r>
              <a:rPr lang="en-US" altLang="zh-CN" dirty="0" smtClean="0">
                <a:ea typeface="SimSun" charset="-122"/>
                <a:sym typeface="Euclid Extra"/>
              </a:rPr>
              <a:t>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dirty="0">
                <a:solidFill>
                  <a:srgbClr val="000000"/>
                </a:solidFill>
              </a:rPr>
              <a:t>respect to </a:t>
            </a:r>
            <a:r>
              <a:rPr lang="en-US" dirty="0" smtClean="0">
                <a:solidFill>
                  <a:srgbClr val="000000"/>
                </a:solidFill>
              </a:rPr>
              <a:t>basic </a:t>
            </a:r>
            <a:r>
              <a:rPr lang="en-US" dirty="0">
                <a:solidFill>
                  <a:srgbClr val="000000"/>
                </a:solidFill>
              </a:rPr>
              <a:t>transaction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w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lossless formulation presented here (and commonly used) it is slack bus independent</a:t>
            </a:r>
          </a:p>
          <a:p>
            <a:endParaRPr lang="en-US" dirty="0"/>
          </a:p>
          <a:p>
            <a:endParaRPr lang="en-US" sz="3200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07299"/>
              </p:ext>
            </p:extLst>
          </p:nvPr>
        </p:nvGraphicFramePr>
        <p:xfrm>
          <a:off x="4191000" y="4495800"/>
          <a:ext cx="63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4" name="Equation" r:id="rId3" imgW="634725" imgH="533169" progId="Equation.DSMT4">
                  <p:embed/>
                </p:oleObj>
              </mc:Choice>
              <mc:Fallback>
                <p:oleObj name="Equation" r:id="rId3" imgW="634725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3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PTDFs</a:t>
            </a:r>
            <a:endParaRPr lang="en-US" altLang="zh-CN" dirty="0"/>
          </a:p>
        </p:txBody>
      </p:sp>
      <p:sp>
        <p:nvSpPr>
          <p:cNvPr id="37903" name="Freeform 3"/>
          <p:cNvSpPr>
            <a:spLocks/>
          </p:cNvSpPr>
          <p:nvPr/>
        </p:nvSpPr>
        <p:spPr bwMode="auto">
          <a:xfrm flipV="1">
            <a:off x="1158875" y="2041525"/>
            <a:ext cx="6521450" cy="2705100"/>
          </a:xfrm>
          <a:custGeom>
            <a:avLst/>
            <a:gdLst>
              <a:gd name="T0" fmla="*/ 70123 w 2232"/>
              <a:gd name="T1" fmla="*/ 1561677 h 899"/>
              <a:gd name="T2" fmla="*/ 525923 w 2232"/>
              <a:gd name="T3" fmla="*/ 1850541 h 899"/>
              <a:gd name="T4" fmla="*/ 631108 w 2232"/>
              <a:gd name="T5" fmla="*/ 1922758 h 899"/>
              <a:gd name="T6" fmla="*/ 771354 w 2232"/>
              <a:gd name="T7" fmla="*/ 2139406 h 899"/>
              <a:gd name="T8" fmla="*/ 1718016 w 2232"/>
              <a:gd name="T9" fmla="*/ 2464379 h 899"/>
              <a:gd name="T10" fmla="*/ 2454309 w 2232"/>
              <a:gd name="T11" fmla="*/ 2536595 h 899"/>
              <a:gd name="T12" fmla="*/ 4698248 w 2232"/>
              <a:gd name="T13" fmla="*/ 2572704 h 899"/>
              <a:gd name="T14" fmla="*/ 4943679 w 2232"/>
              <a:gd name="T15" fmla="*/ 2500487 h 899"/>
              <a:gd name="T16" fmla="*/ 5048864 w 2232"/>
              <a:gd name="T17" fmla="*/ 2428271 h 899"/>
              <a:gd name="T18" fmla="*/ 5609848 w 2232"/>
              <a:gd name="T19" fmla="*/ 2247731 h 899"/>
              <a:gd name="T20" fmla="*/ 6100711 w 2232"/>
              <a:gd name="T21" fmla="*/ 1958866 h 899"/>
              <a:gd name="T22" fmla="*/ 6381204 w 2232"/>
              <a:gd name="T23" fmla="*/ 1597785 h 899"/>
              <a:gd name="T24" fmla="*/ 6521450 w 2232"/>
              <a:gd name="T25" fmla="*/ 586757 h 899"/>
              <a:gd name="T26" fmla="*/ 5785156 w 2232"/>
              <a:gd name="T27" fmla="*/ 297892 h 899"/>
              <a:gd name="T28" fmla="*/ 4382694 w 2232"/>
              <a:gd name="T29" fmla="*/ 334000 h 899"/>
              <a:gd name="T30" fmla="*/ 4137264 w 2232"/>
              <a:gd name="T31" fmla="*/ 225676 h 899"/>
              <a:gd name="T32" fmla="*/ 3856771 w 2232"/>
              <a:gd name="T33" fmla="*/ 153460 h 899"/>
              <a:gd name="T34" fmla="*/ 3295787 w 2232"/>
              <a:gd name="T35" fmla="*/ 117351 h 899"/>
              <a:gd name="T36" fmla="*/ 3015294 w 2232"/>
              <a:gd name="T37" fmla="*/ 189568 h 899"/>
              <a:gd name="T38" fmla="*/ 2279001 w 2232"/>
              <a:gd name="T39" fmla="*/ 297892 h 899"/>
              <a:gd name="T40" fmla="*/ 1788139 w 2232"/>
              <a:gd name="T41" fmla="*/ 514541 h 899"/>
              <a:gd name="T42" fmla="*/ 1157031 w 2232"/>
              <a:gd name="T43" fmla="*/ 767298 h 899"/>
              <a:gd name="T44" fmla="*/ 666170 w 2232"/>
              <a:gd name="T45" fmla="*/ 983946 h 899"/>
              <a:gd name="T46" fmla="*/ 140246 w 2232"/>
              <a:gd name="T47" fmla="*/ 1092271 h 899"/>
              <a:gd name="T48" fmla="*/ 0 w 2232"/>
              <a:gd name="T49" fmla="*/ 1308919 h 899"/>
              <a:gd name="T50" fmla="*/ 35062 w 2232"/>
              <a:gd name="T51" fmla="*/ 1489460 h 899"/>
              <a:gd name="T52" fmla="*/ 70123 w 2232"/>
              <a:gd name="T53" fmla="*/ 1561677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4"/>
          <p:cNvSpPr>
            <a:spLocks noChangeShapeType="1"/>
          </p:cNvSpPr>
          <p:nvPr/>
        </p:nvSpPr>
        <p:spPr bwMode="auto">
          <a:xfrm>
            <a:off x="6459538" y="2744788"/>
            <a:ext cx="481012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3913188" y="3632200"/>
          <a:ext cx="9556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4" name="Equation" r:id="rId4" imgW="850680" imgH="393480" progId="Equation.DSMT4">
                  <p:embed/>
                </p:oleObj>
              </mc:Choice>
              <mc:Fallback>
                <p:oleObj name="Equation" r:id="rId4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3632200"/>
                        <a:ext cx="9556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Line 6"/>
          <p:cNvSpPr>
            <a:spLocks noChangeShapeType="1"/>
          </p:cNvSpPr>
          <p:nvPr/>
        </p:nvSpPr>
        <p:spPr bwMode="auto">
          <a:xfrm>
            <a:off x="3308350" y="3406775"/>
            <a:ext cx="2214563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7"/>
          <p:cNvSpPr>
            <a:spLocks noChangeShapeType="1"/>
          </p:cNvSpPr>
          <p:nvPr/>
        </p:nvSpPr>
        <p:spPr bwMode="auto">
          <a:xfrm rot="10800000" flipH="1">
            <a:off x="6705600" y="2025650"/>
            <a:ext cx="0" cy="7112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42155"/>
              </p:ext>
            </p:extLst>
          </p:nvPr>
        </p:nvGraphicFramePr>
        <p:xfrm>
          <a:off x="6076950" y="2625781"/>
          <a:ext cx="25717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5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2625781"/>
                        <a:ext cx="25717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9"/>
          <p:cNvGraphicFramePr>
            <a:graphicFrameLocks noChangeAspect="1"/>
          </p:cNvGraphicFramePr>
          <p:nvPr/>
        </p:nvGraphicFramePr>
        <p:xfrm>
          <a:off x="3676650" y="2673350"/>
          <a:ext cx="3857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6" name="Equation" r:id="rId8" imgW="342720" imgH="431640" progId="Equation.DSMT4">
                  <p:embed/>
                </p:oleObj>
              </mc:Choice>
              <mc:Fallback>
                <p:oleObj name="Equation" r:id="rId8" imgW="34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673350"/>
                        <a:ext cx="38576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Line 10"/>
          <p:cNvSpPr>
            <a:spLocks noChangeShapeType="1"/>
          </p:cNvSpPr>
          <p:nvPr/>
        </p:nvSpPr>
        <p:spPr bwMode="auto">
          <a:xfrm>
            <a:off x="4122738" y="3259138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3" name="Object 11"/>
          <p:cNvGraphicFramePr>
            <a:graphicFrameLocks noChangeAspect="1"/>
          </p:cNvGraphicFramePr>
          <p:nvPr/>
        </p:nvGraphicFramePr>
        <p:xfrm>
          <a:off x="2905125" y="3263900"/>
          <a:ext cx="171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7" name="Equation" r:id="rId10" imgW="152280" imgH="317160" progId="Equation.DSMT4">
                  <p:embed/>
                </p:oleObj>
              </mc:Choice>
              <mc:Fallback>
                <p:oleObj name="Equation" r:id="rId10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263900"/>
                        <a:ext cx="1714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8" name="Line 12"/>
          <p:cNvSpPr>
            <a:spLocks noChangeShapeType="1"/>
          </p:cNvSpPr>
          <p:nvPr/>
        </p:nvSpPr>
        <p:spPr bwMode="auto">
          <a:xfrm flipH="1">
            <a:off x="3298825" y="3197225"/>
            <a:ext cx="3175" cy="422275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Line 13"/>
          <p:cNvSpPr>
            <a:spLocks noChangeShapeType="1"/>
          </p:cNvSpPr>
          <p:nvPr/>
        </p:nvSpPr>
        <p:spPr bwMode="auto">
          <a:xfrm flipH="1">
            <a:off x="5511800" y="3182938"/>
            <a:ext cx="4763" cy="423862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4" name="Object 14"/>
          <p:cNvGraphicFramePr>
            <a:graphicFrameLocks noChangeAspect="1"/>
          </p:cNvGraphicFramePr>
          <p:nvPr/>
        </p:nvGraphicFramePr>
        <p:xfrm>
          <a:off x="5697538" y="3194050"/>
          <a:ext cx="2428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8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3194050"/>
                        <a:ext cx="2428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0" name="Line 15"/>
          <p:cNvSpPr>
            <a:spLocks noChangeShapeType="1"/>
          </p:cNvSpPr>
          <p:nvPr/>
        </p:nvSpPr>
        <p:spPr bwMode="auto">
          <a:xfrm>
            <a:off x="2559050" y="2649538"/>
            <a:ext cx="4826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Line 16"/>
          <p:cNvSpPr>
            <a:spLocks noChangeShapeType="1"/>
          </p:cNvSpPr>
          <p:nvPr/>
        </p:nvSpPr>
        <p:spPr bwMode="auto">
          <a:xfrm>
            <a:off x="2805113" y="1944688"/>
            <a:ext cx="0" cy="696912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5" name="Object 17"/>
          <p:cNvGraphicFramePr>
            <a:graphicFrameLocks noChangeAspect="1"/>
          </p:cNvGraphicFramePr>
          <p:nvPr/>
        </p:nvGraphicFramePr>
        <p:xfrm>
          <a:off x="2427288" y="1541463"/>
          <a:ext cx="1857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9" name="Equation" r:id="rId14" imgW="164880" imgH="279360" progId="Equation.DSMT4">
                  <p:embed/>
                </p:oleObj>
              </mc:Choice>
              <mc:Fallback>
                <p:oleObj name="Equation" r:id="rId14" imgW="164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1541463"/>
                        <a:ext cx="18573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23122"/>
              </p:ext>
            </p:extLst>
          </p:nvPr>
        </p:nvGraphicFramePr>
        <p:xfrm>
          <a:off x="2119313" y="2520483"/>
          <a:ext cx="37147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0" name="Equation" r:id="rId16" imgW="330120" imgH="241200" progId="Equation.DSMT4">
                  <p:embed/>
                </p:oleObj>
              </mc:Choice>
              <mc:Fallback>
                <p:oleObj name="Equation" r:id="rId1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2520483"/>
                        <a:ext cx="371475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9"/>
          <p:cNvGraphicFramePr>
            <a:graphicFrameLocks noChangeAspect="1"/>
          </p:cNvGraphicFramePr>
          <p:nvPr/>
        </p:nvGraphicFramePr>
        <p:xfrm>
          <a:off x="6297613" y="1704975"/>
          <a:ext cx="1857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" name="Equation" r:id="rId18" imgW="164880" imgH="279360" progId="Equation.DSMT4">
                  <p:embed/>
                </p:oleObj>
              </mc:Choice>
              <mc:Fallback>
                <p:oleObj name="Equation" r:id="rId18" imgW="164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1704975"/>
                        <a:ext cx="18573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21"/>
          <p:cNvGraphicFramePr>
            <a:graphicFrameLocks noChangeAspect="1"/>
          </p:cNvGraphicFramePr>
          <p:nvPr/>
        </p:nvGraphicFramePr>
        <p:xfrm>
          <a:off x="4127500" y="2700338"/>
          <a:ext cx="11842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2" name="Equation" r:id="rId20" imgW="1054080" imgH="431640" progId="Equation.DSMT4">
                  <p:embed/>
                </p:oleObj>
              </mc:Choice>
              <mc:Fallback>
                <p:oleObj name="Equation" r:id="rId20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700338"/>
                        <a:ext cx="11842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22"/>
          <p:cNvGraphicFramePr>
            <a:graphicFrameLocks noChangeAspect="1"/>
          </p:cNvGraphicFramePr>
          <p:nvPr/>
        </p:nvGraphicFramePr>
        <p:xfrm>
          <a:off x="2627313" y="1482725"/>
          <a:ext cx="942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3" name="Equation" r:id="rId22" imgW="838080" imgH="380880" progId="Equation.DSMT4">
                  <p:embed/>
                </p:oleObj>
              </mc:Choice>
              <mc:Fallback>
                <p:oleObj name="Equation" r:id="rId22" imgW="838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82725"/>
                        <a:ext cx="942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23"/>
          <p:cNvGraphicFramePr>
            <a:graphicFrameLocks noChangeAspect="1"/>
          </p:cNvGraphicFramePr>
          <p:nvPr/>
        </p:nvGraphicFramePr>
        <p:xfrm>
          <a:off x="6519863" y="1657350"/>
          <a:ext cx="942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4" name="Equation" r:id="rId24" imgW="838080" imgH="380880" progId="Equation.DSMT4">
                  <p:embed/>
                </p:oleObj>
              </mc:Choice>
              <mc:Fallback>
                <p:oleObj name="Equation" r:id="rId24" imgW="838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1657350"/>
                        <a:ext cx="942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88324"/>
              </p:ext>
            </p:extLst>
          </p:nvPr>
        </p:nvGraphicFramePr>
        <p:xfrm>
          <a:off x="1848643" y="4876800"/>
          <a:ext cx="23860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5" name="Equation" r:id="rId26" imgW="2120760" imgH="927000" progId="Equation.DSMT4">
                  <p:embed/>
                </p:oleObj>
              </mc:Choice>
              <mc:Fallback>
                <p:oleObj name="Equation" r:id="rId26" imgW="212076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43" y="4876800"/>
                        <a:ext cx="23860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49800" y="4726097"/>
            <a:ext cx="41656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E0000"/>
                </a:solidFill>
              </a:rPr>
              <a:t>Note, the PTDF is independent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of the amount t; which is often expressed as a percent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Sensitivity Problem Formulation </a:t>
            </a:r>
          </a:p>
        </p:txBody>
      </p:sp>
      <p:sp>
        <p:nvSpPr>
          <p:cNvPr id="14346" name="Rectangle 4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9080500" cy="5999163"/>
          </a:xfrm>
        </p:spPr>
        <p:txBody>
          <a:bodyPr/>
          <a:lstStyle/>
          <a:p>
            <a:pPr marL="461963" indent="-461963">
              <a:lnSpc>
                <a:spcPct val="130000"/>
              </a:lnSpc>
            </a:pPr>
            <a:r>
              <a:rPr lang="en-US" altLang="zh-CN" dirty="0" smtClean="0">
                <a:ea typeface="SimSun" charset="-122"/>
              </a:rPr>
              <a:t>Denote the system state by</a:t>
            </a:r>
          </a:p>
          <a:p>
            <a:pPr marL="461963" indent="-461963">
              <a:lnSpc>
                <a:spcPct val="130000"/>
              </a:lnSpc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r>
              <a:rPr lang="en-US" altLang="zh-CN" dirty="0" smtClean="0">
                <a:ea typeface="SimSun" charset="-122"/>
              </a:rPr>
              <a:t>Denote the conditions corresponding to the existing commitment/dispatch  by </a:t>
            </a:r>
            <a:r>
              <a:rPr lang="en-US" altLang="zh-CN" b="1" dirty="0" smtClean="0">
                <a:ea typeface="SimSun" charset="-122"/>
              </a:rPr>
              <a:t>s</a:t>
            </a:r>
            <a:r>
              <a:rPr lang="en-US" altLang="zh-CN" baseline="30000" dirty="0" smtClean="0">
                <a:ea typeface="SimSun" charset="-122"/>
              </a:rPr>
              <a:t>(0)</a:t>
            </a:r>
            <a:r>
              <a:rPr lang="en-US" altLang="zh-CN" dirty="0" smtClean="0">
                <a:ea typeface="SimSun" charset="-122"/>
              </a:rPr>
              <a:t>, </a:t>
            </a:r>
            <a:r>
              <a:rPr lang="en-US" altLang="zh-CN" b="1" dirty="0" smtClean="0">
                <a:ea typeface="SimSun" charset="-122"/>
              </a:rPr>
              <a:t>p</a:t>
            </a:r>
            <a:r>
              <a:rPr lang="en-US" altLang="zh-CN" baseline="30000" dirty="0" smtClean="0">
                <a:ea typeface="SimSun" charset="-122"/>
              </a:rPr>
              <a:t>(0</a:t>
            </a:r>
            <a:r>
              <a:rPr lang="en-US" altLang="zh-CN" baseline="30000" dirty="0">
                <a:ea typeface="SimSun" charset="-122"/>
              </a:rPr>
              <a:t>)</a:t>
            </a:r>
            <a:r>
              <a:rPr lang="en-US" altLang="zh-CN" dirty="0" smtClean="0">
                <a:ea typeface="SimSun" charset="-122"/>
              </a:rPr>
              <a:t> and </a:t>
            </a:r>
            <a:r>
              <a:rPr lang="en-US" altLang="zh-CN" b="1" dirty="0" smtClean="0">
                <a:ea typeface="SimSun" charset="-122"/>
              </a:rPr>
              <a:t>f</a:t>
            </a:r>
            <a:r>
              <a:rPr lang="en-US" altLang="zh-CN" baseline="30000" dirty="0" smtClean="0">
                <a:ea typeface="SimSun" charset="-122"/>
              </a:rPr>
              <a:t>(0</a:t>
            </a:r>
            <a:r>
              <a:rPr lang="en-US" altLang="zh-CN" baseline="30000" dirty="0">
                <a:ea typeface="SimSun" charset="-122"/>
              </a:rPr>
              <a:t>) </a:t>
            </a:r>
            <a:r>
              <a:rPr lang="en-US" altLang="zh-CN" dirty="0" smtClean="0">
                <a:ea typeface="SimSun" charset="-122"/>
              </a:rPr>
              <a:t>so that      </a:t>
            </a:r>
            <a:br>
              <a:rPr lang="en-US" altLang="zh-CN" dirty="0" smtClean="0">
                <a:ea typeface="SimSun" charset="-122"/>
              </a:rPr>
            </a:br>
            <a:endParaRPr lang="en-US" altLang="zh-CN" dirty="0" smtClean="0">
              <a:ea typeface="SimSun" charset="-122"/>
            </a:endParaRPr>
          </a:p>
          <a:p>
            <a:pPr marL="461963" indent="-461963">
              <a:lnSpc>
                <a:spcPct val="130000"/>
              </a:lnSpc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lnSpc>
                <a:spcPct val="130000"/>
              </a:lnSpc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847370"/>
              </p:ext>
            </p:extLst>
          </p:nvPr>
        </p:nvGraphicFramePr>
        <p:xfrm>
          <a:off x="1143000" y="1981200"/>
          <a:ext cx="1371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8" name="Equation" r:id="rId3" imgW="1371600" imgH="1104840" progId="Equation.DSMT4">
                  <p:embed/>
                </p:oleObj>
              </mc:Choice>
              <mc:Fallback>
                <p:oleObj name="Equation" r:id="rId3" imgW="13716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1371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77427"/>
              </p:ext>
            </p:extLst>
          </p:nvPr>
        </p:nvGraphicFramePr>
        <p:xfrm>
          <a:off x="3429000" y="2057400"/>
          <a:ext cx="325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9" name="Equation" r:id="rId5" imgW="3251160" imgH="469800" progId="Equation.DSMT4">
                  <p:embed/>
                </p:oleObj>
              </mc:Choice>
              <mc:Fallback>
                <p:oleObj name="Equation" r:id="rId5" imgW="3251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25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72402"/>
              </p:ext>
            </p:extLst>
          </p:nvPr>
        </p:nvGraphicFramePr>
        <p:xfrm>
          <a:off x="3429000" y="2743200"/>
          <a:ext cx="34305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0" name="Equation" r:id="rId7" imgW="3479760" imgH="469800" progId="Equation.DSMT4">
                  <p:embed/>
                </p:oleObj>
              </mc:Choice>
              <mc:Fallback>
                <p:oleObj name="Equation" r:id="rId7" imgW="3479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34305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28566"/>
              </p:ext>
            </p:extLst>
          </p:nvPr>
        </p:nvGraphicFramePr>
        <p:xfrm>
          <a:off x="814388" y="4833938"/>
          <a:ext cx="253841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1" name="Equation" r:id="rId9" imgW="2577960" imgH="1180800" progId="Equation.DSMT4">
                  <p:embed/>
                </p:oleObj>
              </mc:Choice>
              <mc:Fallback>
                <p:oleObj name="Equation" r:id="rId9" imgW="257796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833938"/>
                        <a:ext cx="2538412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3581400" y="4860200"/>
            <a:ext cx="3821880" cy="523220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E0000"/>
                </a:solidFill>
                <a:latin typeface="+mn-lt"/>
              </a:rPr>
              <a:t>the power flow equations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3581399" y="5607112"/>
            <a:ext cx="4070345" cy="523220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E0000"/>
                </a:solidFill>
                <a:latin typeface="+mn-lt"/>
              </a:rPr>
              <a:t>line </a:t>
            </a:r>
            <a:r>
              <a:rPr lang="en-US" altLang="zh-CN" dirty="0" smtClean="0">
                <a:solidFill>
                  <a:srgbClr val="1E0000"/>
                </a:solidFill>
                <a:latin typeface="+mn-lt"/>
              </a:rPr>
              <a:t>real </a:t>
            </a:r>
            <a:r>
              <a:rPr lang="en-US" altLang="zh-CN" dirty="0">
                <a:solidFill>
                  <a:srgbClr val="1E0000"/>
                </a:solidFill>
                <a:latin typeface="+mn-lt"/>
              </a:rPr>
              <a:t>power flow vector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PTDF </a:t>
            </a:r>
            <a:r>
              <a:rPr lang="en-US" altLang="zh-CN" dirty="0" smtClean="0"/>
              <a:t>Evaluation in Two Parts</a:t>
            </a:r>
            <a:endParaRPr lang="en-US" altLang="zh-CN" dirty="0"/>
          </a:p>
        </p:txBody>
      </p:sp>
      <p:sp>
        <p:nvSpPr>
          <p:cNvPr id="39961" name="Text Box 3"/>
          <p:cNvSpPr txBox="1">
            <a:spLocks noChangeArrowheads="1"/>
          </p:cNvSpPr>
          <p:nvPr/>
        </p:nvSpPr>
        <p:spPr bwMode="auto">
          <a:xfrm>
            <a:off x="-193675" y="806587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zh-CN" altLang="en-US" sz="1200" b="0">
              <a:solidFill>
                <a:schemeClr val="tx1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39962" name="Freeform 4"/>
          <p:cNvSpPr>
            <a:spLocks/>
          </p:cNvSpPr>
          <p:nvPr/>
        </p:nvSpPr>
        <p:spPr bwMode="auto">
          <a:xfrm>
            <a:off x="2917825" y="1366838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4479925" y="2863850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98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2863850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Line 6"/>
          <p:cNvSpPr>
            <a:spLocks noChangeShapeType="1"/>
          </p:cNvSpPr>
          <p:nvPr/>
        </p:nvSpPr>
        <p:spPr bwMode="auto">
          <a:xfrm>
            <a:off x="3905250" y="2768600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39" name="Object 7"/>
          <p:cNvGraphicFramePr>
            <a:graphicFrameLocks noChangeAspect="1"/>
          </p:cNvGraphicFramePr>
          <p:nvPr/>
        </p:nvGraphicFramePr>
        <p:xfrm>
          <a:off x="4597400" y="2028825"/>
          <a:ext cx="63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99" name="Equation" r:id="rId5" imgW="634680" imgH="533160" progId="Equation.DSMT4">
                  <p:embed/>
                </p:oleObj>
              </mc:Choice>
              <mc:Fallback>
                <p:oleObj name="Equation" r:id="rId5" imgW="6346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028825"/>
                        <a:ext cx="63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4" name="Line 8"/>
          <p:cNvSpPr>
            <a:spLocks noChangeShapeType="1"/>
          </p:cNvSpPr>
          <p:nvPr/>
        </p:nvSpPr>
        <p:spPr bwMode="auto">
          <a:xfrm>
            <a:off x="4562475" y="2673350"/>
            <a:ext cx="441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0" name="Object 9"/>
          <p:cNvGraphicFramePr>
            <a:graphicFrameLocks noChangeAspect="1"/>
          </p:cNvGraphicFramePr>
          <p:nvPr/>
        </p:nvGraphicFramePr>
        <p:xfrm>
          <a:off x="3546475" y="26352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0" name="Equation" r:id="rId7" imgW="152280" imgH="317160" progId="Equation.DSMT4">
                  <p:embed/>
                </p:oleObj>
              </mc:Choice>
              <mc:Fallback>
                <p:oleObj name="Equation" r:id="rId7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635250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5" name="Line 10"/>
          <p:cNvSpPr>
            <a:spLocks noChangeShapeType="1"/>
          </p:cNvSpPr>
          <p:nvPr/>
        </p:nvSpPr>
        <p:spPr bwMode="auto">
          <a:xfrm flipH="1">
            <a:off x="3895725" y="25733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11"/>
          <p:cNvSpPr>
            <a:spLocks noChangeShapeType="1"/>
          </p:cNvSpPr>
          <p:nvPr/>
        </p:nvSpPr>
        <p:spPr bwMode="auto">
          <a:xfrm flipH="1">
            <a:off x="5864225" y="25606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1" name="Object 12"/>
          <p:cNvGraphicFramePr>
            <a:graphicFrameLocks noChangeAspect="1"/>
          </p:cNvGraphicFramePr>
          <p:nvPr/>
        </p:nvGraphicFramePr>
        <p:xfrm>
          <a:off x="6029325" y="2571750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1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571750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Line 15"/>
          <p:cNvSpPr>
            <a:spLocks noChangeShapeType="1"/>
          </p:cNvSpPr>
          <p:nvPr/>
        </p:nvSpPr>
        <p:spPr bwMode="auto">
          <a:xfrm>
            <a:off x="5435600" y="19034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Line 16"/>
          <p:cNvSpPr>
            <a:spLocks noChangeShapeType="1"/>
          </p:cNvSpPr>
          <p:nvPr/>
        </p:nvSpPr>
        <p:spPr bwMode="auto">
          <a:xfrm rot="10800000" flipH="1">
            <a:off x="5654675" y="12350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18144"/>
              </p:ext>
            </p:extLst>
          </p:nvPr>
        </p:nvGraphicFramePr>
        <p:xfrm>
          <a:off x="5969523" y="178961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2" name="Equation" r:id="rId11" imgW="228600" imgH="241200" progId="Equation.DSMT4">
                  <p:embed/>
                </p:oleObj>
              </mc:Choice>
              <mc:Fallback>
                <p:oleObj name="Equation" r:id="rId11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523" y="1789617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9" name="Line 18"/>
          <p:cNvSpPr>
            <a:spLocks noChangeShapeType="1"/>
          </p:cNvSpPr>
          <p:nvPr/>
        </p:nvSpPr>
        <p:spPr bwMode="auto">
          <a:xfrm>
            <a:off x="3949700" y="19669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Line 19"/>
          <p:cNvSpPr>
            <a:spLocks noChangeShapeType="1"/>
          </p:cNvSpPr>
          <p:nvPr/>
        </p:nvSpPr>
        <p:spPr bwMode="auto">
          <a:xfrm>
            <a:off x="4168775" y="1311275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30748"/>
              </p:ext>
            </p:extLst>
          </p:nvPr>
        </p:nvGraphicFramePr>
        <p:xfrm>
          <a:off x="4462967" y="184934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3" name="Equation" r:id="rId13" imgW="330120" imgH="241200" progId="Equation.DSMT4">
                  <p:embed/>
                </p:oleObj>
              </mc:Choice>
              <mc:Fallback>
                <p:oleObj name="Equation" r:id="rId13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967" y="184934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21"/>
          <p:cNvGraphicFramePr>
            <a:graphicFrameLocks noChangeAspect="1"/>
          </p:cNvGraphicFramePr>
          <p:nvPr/>
        </p:nvGraphicFramePr>
        <p:xfrm>
          <a:off x="3822700" y="120332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4" name="Equation" r:id="rId15" imgW="177480" imgH="304560" progId="Equation.DSMT4">
                  <p:embed/>
                </p:oleObj>
              </mc:Choice>
              <mc:Fallback>
                <p:oleObj name="Equation" r:id="rId15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120332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1" name="Text Box 27"/>
          <p:cNvSpPr txBox="1">
            <a:spLocks noChangeArrowheads="1"/>
          </p:cNvSpPr>
          <p:nvPr/>
        </p:nvSpPr>
        <p:spPr bwMode="auto">
          <a:xfrm>
            <a:off x="6859588" y="2216150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chemeClr val="tx1"/>
                </a:solidFill>
                <a:latin typeface="Times New Roman" pitchFamily="18" charset="0"/>
                <a:ea typeface="SimSun" charset="-122"/>
              </a:rPr>
              <a:t>=</a:t>
            </a:r>
          </a:p>
        </p:txBody>
      </p:sp>
      <p:sp>
        <p:nvSpPr>
          <p:cNvPr id="39972" name="Freeform 28"/>
          <p:cNvSpPr>
            <a:spLocks/>
          </p:cNvSpPr>
          <p:nvPr/>
        </p:nvSpPr>
        <p:spPr bwMode="auto">
          <a:xfrm>
            <a:off x="377825" y="4117975"/>
            <a:ext cx="3636963" cy="2408238"/>
          </a:xfrm>
          <a:custGeom>
            <a:avLst/>
            <a:gdLst>
              <a:gd name="T0" fmla="*/ 39107 w 2232"/>
              <a:gd name="T1" fmla="*/ 1390296 h 899"/>
              <a:gd name="T2" fmla="*/ 293303 w 2232"/>
              <a:gd name="T3" fmla="*/ 1647460 h 899"/>
              <a:gd name="T4" fmla="*/ 351964 w 2232"/>
              <a:gd name="T5" fmla="*/ 1711751 h 899"/>
              <a:gd name="T6" fmla="*/ 430178 w 2232"/>
              <a:gd name="T7" fmla="*/ 1904624 h 899"/>
              <a:gd name="T8" fmla="*/ 958125 w 2232"/>
              <a:gd name="T9" fmla="*/ 2193934 h 899"/>
              <a:gd name="T10" fmla="*/ 1368749 w 2232"/>
              <a:gd name="T11" fmla="*/ 2258225 h 899"/>
              <a:gd name="T12" fmla="*/ 2620177 w 2232"/>
              <a:gd name="T13" fmla="*/ 2290371 h 899"/>
              <a:gd name="T14" fmla="*/ 2757052 w 2232"/>
              <a:gd name="T15" fmla="*/ 2226080 h 899"/>
              <a:gd name="T16" fmla="*/ 2815713 w 2232"/>
              <a:gd name="T17" fmla="*/ 2161789 h 899"/>
              <a:gd name="T18" fmla="*/ 3128570 w 2232"/>
              <a:gd name="T19" fmla="*/ 2001061 h 899"/>
              <a:gd name="T20" fmla="*/ 3402320 w 2232"/>
              <a:gd name="T21" fmla="*/ 1743897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7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6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Line 29"/>
          <p:cNvSpPr>
            <a:spLocks noChangeShapeType="1"/>
          </p:cNvSpPr>
          <p:nvPr/>
        </p:nvSpPr>
        <p:spPr bwMode="auto">
          <a:xfrm>
            <a:off x="1317625" y="545782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5" name="Object 30"/>
          <p:cNvGraphicFramePr>
            <a:graphicFrameLocks noChangeAspect="1"/>
          </p:cNvGraphicFramePr>
          <p:nvPr/>
        </p:nvGraphicFramePr>
        <p:xfrm>
          <a:off x="2089150" y="4749800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5" name="Equation" r:id="rId17" imgW="533160" imgH="482400" progId="Equation.DSMT4">
                  <p:embed/>
                </p:oleObj>
              </mc:Choice>
              <mc:Fallback>
                <p:oleObj name="Equation" r:id="rId17" imgW="533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749800"/>
                        <a:ext cx="53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4" name="Line 31"/>
          <p:cNvSpPr>
            <a:spLocks noChangeShapeType="1"/>
          </p:cNvSpPr>
          <p:nvPr/>
        </p:nvSpPr>
        <p:spPr bwMode="auto">
          <a:xfrm>
            <a:off x="1993900" y="5343525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6" name="Object 32"/>
          <p:cNvGraphicFramePr>
            <a:graphicFrameLocks noChangeAspect="1"/>
          </p:cNvGraphicFramePr>
          <p:nvPr/>
        </p:nvGraphicFramePr>
        <p:xfrm>
          <a:off x="958850" y="532447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6" name="Equation" r:id="rId19" imgW="152280" imgH="317160" progId="Equation.DSMT4">
                  <p:embed/>
                </p:oleObj>
              </mc:Choice>
              <mc:Fallback>
                <p:oleObj name="Equation" r:id="rId19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32447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5" name="Line 33"/>
          <p:cNvSpPr>
            <a:spLocks noChangeShapeType="1"/>
          </p:cNvSpPr>
          <p:nvPr/>
        </p:nvSpPr>
        <p:spPr bwMode="auto">
          <a:xfrm flipH="1">
            <a:off x="1308100" y="52625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Line 34"/>
          <p:cNvSpPr>
            <a:spLocks noChangeShapeType="1"/>
          </p:cNvSpPr>
          <p:nvPr/>
        </p:nvSpPr>
        <p:spPr bwMode="auto">
          <a:xfrm flipH="1">
            <a:off x="3276600" y="52498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7" name="Object 35"/>
          <p:cNvGraphicFramePr>
            <a:graphicFrameLocks noChangeAspect="1"/>
          </p:cNvGraphicFramePr>
          <p:nvPr/>
        </p:nvGraphicFramePr>
        <p:xfrm>
          <a:off x="3441700" y="526097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7" name="Equation" r:id="rId21" imgW="215640" imgH="393480" progId="Equation.DSMT4">
                  <p:embed/>
                </p:oleObj>
              </mc:Choice>
              <mc:Fallback>
                <p:oleObj name="Equation" r:id="rId21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526097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7" name="Line 38"/>
          <p:cNvSpPr>
            <a:spLocks noChangeShapeType="1"/>
          </p:cNvSpPr>
          <p:nvPr/>
        </p:nvSpPr>
        <p:spPr bwMode="auto">
          <a:xfrm>
            <a:off x="3022600" y="5915025"/>
            <a:ext cx="428625" cy="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8" name="Line 39"/>
          <p:cNvSpPr>
            <a:spLocks noChangeShapeType="1"/>
          </p:cNvSpPr>
          <p:nvPr/>
        </p:nvSpPr>
        <p:spPr bwMode="auto">
          <a:xfrm flipH="1">
            <a:off x="3243263" y="5934094"/>
            <a:ext cx="0" cy="660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40"/>
          <p:cNvGraphicFramePr>
            <a:graphicFrameLocks noChangeAspect="1"/>
          </p:cNvGraphicFramePr>
          <p:nvPr/>
        </p:nvGraphicFramePr>
        <p:xfrm>
          <a:off x="2689225" y="5764213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8" name="Equation" r:id="rId23" imgW="215640" imgH="317160" progId="Equation.DSMT4">
                  <p:embed/>
                </p:oleObj>
              </mc:Choice>
              <mc:Fallback>
                <p:oleObj name="Equation" r:id="rId23" imgW="215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764213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9" name="Text Box 59"/>
          <p:cNvSpPr txBox="1">
            <a:spLocks noChangeArrowheads="1"/>
          </p:cNvSpPr>
          <p:nvPr/>
        </p:nvSpPr>
        <p:spPr bwMode="auto">
          <a:xfrm>
            <a:off x="3976688" y="5048250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chemeClr val="tx1"/>
                </a:solidFill>
                <a:latin typeface="Times New Roman" pitchFamily="18" charset="0"/>
                <a:ea typeface="SimSun" charset="-122"/>
              </a:rPr>
              <a:t>+</a:t>
            </a:r>
          </a:p>
        </p:txBody>
      </p:sp>
      <p:sp>
        <p:nvSpPr>
          <p:cNvPr id="39980" name="Line 60"/>
          <p:cNvSpPr>
            <a:spLocks noChangeShapeType="1"/>
          </p:cNvSpPr>
          <p:nvPr/>
        </p:nvSpPr>
        <p:spPr bwMode="auto">
          <a:xfrm>
            <a:off x="1435100" y="47482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1" name="Line 61"/>
          <p:cNvSpPr>
            <a:spLocks noChangeShapeType="1"/>
          </p:cNvSpPr>
          <p:nvPr/>
        </p:nvSpPr>
        <p:spPr bwMode="auto">
          <a:xfrm>
            <a:off x="1654175" y="40925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34770"/>
              </p:ext>
            </p:extLst>
          </p:nvPr>
        </p:nvGraphicFramePr>
        <p:xfrm>
          <a:off x="1918223" y="463064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09" name="Equation" r:id="rId25" imgW="330120" imgH="241200" progId="Equation.DSMT4">
                  <p:embed/>
                </p:oleObj>
              </mc:Choice>
              <mc:Fallback>
                <p:oleObj name="Equation" r:id="rId25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223" y="463064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63"/>
          <p:cNvGraphicFramePr>
            <a:graphicFrameLocks noChangeAspect="1"/>
          </p:cNvGraphicFramePr>
          <p:nvPr/>
        </p:nvGraphicFramePr>
        <p:xfrm>
          <a:off x="1346200" y="3951288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0" name="Equation" r:id="rId26" imgW="177480" imgH="304560" progId="Equation.DSMT4">
                  <p:embed/>
                </p:oleObj>
              </mc:Choice>
              <mc:Fallback>
                <p:oleObj name="Equation" r:id="rId26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951288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64"/>
          <p:cNvGraphicFramePr>
            <a:graphicFrameLocks noChangeAspect="1"/>
          </p:cNvGraphicFramePr>
          <p:nvPr/>
        </p:nvGraphicFramePr>
        <p:xfrm>
          <a:off x="5845175" y="11938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1" name="Equation" r:id="rId28" imgW="177480" imgH="304560" progId="Equation.DSMT4">
                  <p:embed/>
                </p:oleObj>
              </mc:Choice>
              <mc:Fallback>
                <p:oleObj name="Equation" r:id="rId28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11938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65"/>
          <p:cNvGraphicFramePr>
            <a:graphicFrameLocks noChangeAspect="1"/>
          </p:cNvGraphicFramePr>
          <p:nvPr/>
        </p:nvGraphicFramePr>
        <p:xfrm>
          <a:off x="3381375" y="62992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2" name="Equation" r:id="rId30" imgW="177480" imgH="304560" progId="Equation.DSMT4">
                  <p:embed/>
                </p:oleObj>
              </mc:Choice>
              <mc:Fallback>
                <p:oleObj name="Equation" r:id="rId30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62992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2" name="Freeform 66"/>
          <p:cNvSpPr>
            <a:spLocks/>
          </p:cNvSpPr>
          <p:nvPr/>
        </p:nvSpPr>
        <p:spPr bwMode="auto">
          <a:xfrm>
            <a:off x="4803775" y="4095750"/>
            <a:ext cx="3636963" cy="2408238"/>
          </a:xfrm>
          <a:custGeom>
            <a:avLst/>
            <a:gdLst>
              <a:gd name="T0" fmla="*/ 39107 w 2232"/>
              <a:gd name="T1" fmla="*/ 1390296 h 899"/>
              <a:gd name="T2" fmla="*/ 293303 w 2232"/>
              <a:gd name="T3" fmla="*/ 1647460 h 899"/>
              <a:gd name="T4" fmla="*/ 351964 w 2232"/>
              <a:gd name="T5" fmla="*/ 1711751 h 899"/>
              <a:gd name="T6" fmla="*/ 430178 w 2232"/>
              <a:gd name="T7" fmla="*/ 1904624 h 899"/>
              <a:gd name="T8" fmla="*/ 958125 w 2232"/>
              <a:gd name="T9" fmla="*/ 2193934 h 899"/>
              <a:gd name="T10" fmla="*/ 1368749 w 2232"/>
              <a:gd name="T11" fmla="*/ 2258225 h 899"/>
              <a:gd name="T12" fmla="*/ 2620177 w 2232"/>
              <a:gd name="T13" fmla="*/ 2290371 h 899"/>
              <a:gd name="T14" fmla="*/ 2757052 w 2232"/>
              <a:gd name="T15" fmla="*/ 2226080 h 899"/>
              <a:gd name="T16" fmla="*/ 2815713 w 2232"/>
              <a:gd name="T17" fmla="*/ 2161789 h 899"/>
              <a:gd name="T18" fmla="*/ 3128570 w 2232"/>
              <a:gd name="T19" fmla="*/ 2001061 h 899"/>
              <a:gd name="T20" fmla="*/ 3402320 w 2232"/>
              <a:gd name="T21" fmla="*/ 1743897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7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6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3" name="Line 67"/>
          <p:cNvSpPr>
            <a:spLocks noChangeShapeType="1"/>
          </p:cNvSpPr>
          <p:nvPr/>
        </p:nvSpPr>
        <p:spPr bwMode="auto">
          <a:xfrm>
            <a:off x="5724525" y="544512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Line 69"/>
          <p:cNvSpPr>
            <a:spLocks noChangeShapeType="1"/>
          </p:cNvSpPr>
          <p:nvPr/>
        </p:nvSpPr>
        <p:spPr bwMode="auto">
          <a:xfrm>
            <a:off x="6372225" y="5349875"/>
            <a:ext cx="450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3" name="Object 70"/>
          <p:cNvGraphicFramePr>
            <a:graphicFrameLocks noChangeAspect="1"/>
          </p:cNvGraphicFramePr>
          <p:nvPr/>
        </p:nvGraphicFramePr>
        <p:xfrm>
          <a:off x="5365750" y="531177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3" name="Equation" r:id="rId31" imgW="152280" imgH="317160" progId="Equation.DSMT4">
                  <p:embed/>
                </p:oleObj>
              </mc:Choice>
              <mc:Fallback>
                <p:oleObj name="Equation" r:id="rId31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31177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5" name="Line 71"/>
          <p:cNvSpPr>
            <a:spLocks noChangeShapeType="1"/>
          </p:cNvSpPr>
          <p:nvPr/>
        </p:nvSpPr>
        <p:spPr bwMode="auto">
          <a:xfrm flipH="1">
            <a:off x="5715000" y="52498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6" name="Line 72"/>
          <p:cNvSpPr>
            <a:spLocks noChangeShapeType="1"/>
          </p:cNvSpPr>
          <p:nvPr/>
        </p:nvSpPr>
        <p:spPr bwMode="auto">
          <a:xfrm flipH="1">
            <a:off x="7683500" y="52371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4" name="Object 73"/>
          <p:cNvGraphicFramePr>
            <a:graphicFrameLocks noChangeAspect="1"/>
          </p:cNvGraphicFramePr>
          <p:nvPr/>
        </p:nvGraphicFramePr>
        <p:xfrm>
          <a:off x="7848600" y="524827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4" name="Equation" r:id="rId33" imgW="215640" imgH="393480" progId="Equation.DSMT4">
                  <p:embed/>
                </p:oleObj>
              </mc:Choice>
              <mc:Fallback>
                <p:oleObj name="Equation" r:id="rId3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24827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7" name="Line 74"/>
          <p:cNvSpPr>
            <a:spLocks noChangeShapeType="1"/>
          </p:cNvSpPr>
          <p:nvPr/>
        </p:nvSpPr>
        <p:spPr bwMode="auto">
          <a:xfrm>
            <a:off x="7429500" y="5892800"/>
            <a:ext cx="428625" cy="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8" name="Line 75"/>
          <p:cNvSpPr>
            <a:spLocks noChangeShapeType="1"/>
          </p:cNvSpPr>
          <p:nvPr/>
        </p:nvSpPr>
        <p:spPr bwMode="auto">
          <a:xfrm rot="10800000" flipH="1">
            <a:off x="7661275" y="5907088"/>
            <a:ext cx="0" cy="660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5" name="Object 76"/>
          <p:cNvGraphicFramePr>
            <a:graphicFrameLocks noChangeAspect="1"/>
          </p:cNvGraphicFramePr>
          <p:nvPr/>
        </p:nvGraphicFramePr>
        <p:xfrm>
          <a:off x="7096125" y="5710238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5" name="Equation" r:id="rId35" imgW="215640" imgH="317160" progId="Equation.DSMT4">
                  <p:embed/>
                </p:oleObj>
              </mc:Choice>
              <mc:Fallback>
                <p:oleObj name="Equation" r:id="rId35" imgW="215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5710238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9" name="Line 82"/>
          <p:cNvSpPr>
            <a:spLocks noChangeShapeType="1"/>
          </p:cNvSpPr>
          <p:nvPr/>
        </p:nvSpPr>
        <p:spPr bwMode="auto">
          <a:xfrm>
            <a:off x="7277100" y="4632325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0" name="Line 83"/>
          <p:cNvSpPr>
            <a:spLocks noChangeShapeType="1"/>
          </p:cNvSpPr>
          <p:nvPr/>
        </p:nvSpPr>
        <p:spPr bwMode="auto">
          <a:xfrm rot="10800000">
            <a:off x="7496175" y="3956050"/>
            <a:ext cx="0" cy="6477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6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44337"/>
              </p:ext>
            </p:extLst>
          </p:nvPr>
        </p:nvGraphicFramePr>
        <p:xfrm>
          <a:off x="7839075" y="450909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6" name="Equation" r:id="rId36" imgW="228600" imgH="241200" progId="Equation.DSMT4">
                  <p:embed/>
                </p:oleObj>
              </mc:Choice>
              <mc:Fallback>
                <p:oleObj name="Equation" r:id="rId36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5" y="4509097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85"/>
          <p:cNvGraphicFramePr>
            <a:graphicFrameLocks noChangeAspect="1"/>
          </p:cNvGraphicFramePr>
          <p:nvPr/>
        </p:nvGraphicFramePr>
        <p:xfrm>
          <a:off x="7680325" y="389255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7" name="Equation" r:id="rId38" imgW="177480" imgH="304560" progId="Equation.DSMT4">
                  <p:embed/>
                </p:oleObj>
              </mc:Choice>
              <mc:Fallback>
                <p:oleObj name="Equation" r:id="rId38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89255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86"/>
          <p:cNvGraphicFramePr>
            <a:graphicFrameLocks noChangeAspect="1"/>
          </p:cNvGraphicFramePr>
          <p:nvPr/>
        </p:nvGraphicFramePr>
        <p:xfrm>
          <a:off x="6369050" y="4752975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8" name="Equation" r:id="rId40" imgW="787320" imgH="482400" progId="Equation.DSMT4">
                  <p:embed/>
                </p:oleObj>
              </mc:Choice>
              <mc:Fallback>
                <p:oleObj name="Equation" r:id="rId40" imgW="787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4752975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87"/>
          <p:cNvGraphicFramePr>
            <a:graphicFrameLocks noChangeAspect="1"/>
          </p:cNvGraphicFramePr>
          <p:nvPr/>
        </p:nvGraphicFramePr>
        <p:xfrm>
          <a:off x="7747000" y="6323013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9" name="Equation" r:id="rId42" imgW="177480" imgH="304560" progId="Equation.DSMT4">
                  <p:embed/>
                </p:oleObj>
              </mc:Choice>
              <mc:Fallback>
                <p:oleObj name="Equation" r:id="rId42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6323013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Freeform 3"/>
          <p:cNvSpPr>
            <a:spLocks/>
          </p:cNvSpPr>
          <p:nvPr/>
        </p:nvSpPr>
        <p:spPr bwMode="auto">
          <a:xfrm flipV="1">
            <a:off x="1574800" y="2024063"/>
            <a:ext cx="5797550" cy="2513012"/>
          </a:xfrm>
          <a:custGeom>
            <a:avLst/>
            <a:gdLst>
              <a:gd name="T0" fmla="*/ 62339 w 2232"/>
              <a:gd name="T1" fmla="*/ 1450783 h 899"/>
              <a:gd name="T2" fmla="*/ 467544 w 2232"/>
              <a:gd name="T3" fmla="*/ 1719135 h 899"/>
              <a:gd name="T4" fmla="*/ 561053 w 2232"/>
              <a:gd name="T5" fmla="*/ 1786223 h 899"/>
              <a:gd name="T6" fmla="*/ 685732 w 2232"/>
              <a:gd name="T7" fmla="*/ 1987488 h 899"/>
              <a:gd name="T8" fmla="*/ 1527312 w 2232"/>
              <a:gd name="T9" fmla="*/ 2289385 h 899"/>
              <a:gd name="T10" fmla="*/ 2181873 w 2232"/>
              <a:gd name="T11" fmla="*/ 2356473 h 899"/>
              <a:gd name="T12" fmla="*/ 4176729 w 2232"/>
              <a:gd name="T13" fmla="*/ 2390017 h 899"/>
              <a:gd name="T14" fmla="*/ 4394916 w 2232"/>
              <a:gd name="T15" fmla="*/ 2322929 h 899"/>
              <a:gd name="T16" fmla="*/ 4488425 w 2232"/>
              <a:gd name="T17" fmla="*/ 2255841 h 899"/>
              <a:gd name="T18" fmla="*/ 4987139 w 2232"/>
              <a:gd name="T19" fmla="*/ 2088120 h 899"/>
              <a:gd name="T20" fmla="*/ 5423515 w 2232"/>
              <a:gd name="T21" fmla="*/ 1819767 h 899"/>
              <a:gd name="T22" fmla="*/ 5672872 w 2232"/>
              <a:gd name="T23" fmla="*/ 1484327 h 899"/>
              <a:gd name="T24" fmla="*/ 5797550 w 2232"/>
              <a:gd name="T25" fmla="*/ 545092 h 899"/>
              <a:gd name="T26" fmla="*/ 5142987 w 2232"/>
              <a:gd name="T27" fmla="*/ 276739 h 899"/>
              <a:gd name="T28" fmla="*/ 3896203 w 2232"/>
              <a:gd name="T29" fmla="*/ 310283 h 899"/>
              <a:gd name="T30" fmla="*/ 3678015 w 2232"/>
              <a:gd name="T31" fmla="*/ 209651 h 899"/>
              <a:gd name="T32" fmla="*/ 3428658 w 2232"/>
              <a:gd name="T33" fmla="*/ 142562 h 899"/>
              <a:gd name="T34" fmla="*/ 2929945 w 2232"/>
              <a:gd name="T35" fmla="*/ 109018 h 899"/>
              <a:gd name="T36" fmla="*/ 2680588 w 2232"/>
              <a:gd name="T37" fmla="*/ 176107 h 899"/>
              <a:gd name="T38" fmla="*/ 2026025 w 2232"/>
              <a:gd name="T39" fmla="*/ 276739 h 899"/>
              <a:gd name="T40" fmla="*/ 1589651 w 2232"/>
              <a:gd name="T41" fmla="*/ 478003 h 899"/>
              <a:gd name="T42" fmla="*/ 1028597 w 2232"/>
              <a:gd name="T43" fmla="*/ 712812 h 899"/>
              <a:gd name="T44" fmla="*/ 592223 w 2232"/>
              <a:gd name="T45" fmla="*/ 914077 h 899"/>
              <a:gd name="T46" fmla="*/ 124678 w 2232"/>
              <a:gd name="T47" fmla="*/ 1014709 h 899"/>
              <a:gd name="T48" fmla="*/ 0 w 2232"/>
              <a:gd name="T49" fmla="*/ 1215974 h 899"/>
              <a:gd name="T50" fmla="*/ 31170 w 2232"/>
              <a:gd name="T51" fmla="*/ 1383694 h 899"/>
              <a:gd name="T52" fmla="*/ 62339 w 2232"/>
              <a:gd name="T53" fmla="*/ 1450783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4"/>
          <p:cNvSpPr>
            <a:spLocks noChangeShapeType="1"/>
          </p:cNvSpPr>
          <p:nvPr/>
        </p:nvSpPr>
        <p:spPr bwMode="auto">
          <a:xfrm>
            <a:off x="6286500" y="26781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4022725" y="35020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6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35020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Line 6"/>
          <p:cNvSpPr>
            <a:spLocks noChangeShapeType="1"/>
          </p:cNvSpPr>
          <p:nvPr/>
        </p:nvSpPr>
        <p:spPr bwMode="auto">
          <a:xfrm>
            <a:off x="3486150" y="32924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7"/>
          <p:cNvSpPr>
            <a:spLocks noChangeShapeType="1"/>
          </p:cNvSpPr>
          <p:nvPr/>
        </p:nvSpPr>
        <p:spPr bwMode="auto">
          <a:xfrm rot="10800000" flipH="1">
            <a:off x="6505575" y="20097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3178"/>
              </p:ext>
            </p:extLst>
          </p:nvPr>
        </p:nvGraphicFramePr>
        <p:xfrm>
          <a:off x="5946775" y="2570741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7" name="Equation" r:id="rId5" imgW="228600" imgH="241200" progId="Equation.DSMT4">
                  <p:embed/>
                </p:oleObj>
              </mc:Choice>
              <mc:Fallback>
                <p:oleObj name="Equation" r:id="rId5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2570741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3508375" y="26193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8" name="Equation" r:id="rId7" imgW="342720" imgH="431640" progId="Equation.DSMT4">
                  <p:embed/>
                </p:oleObj>
              </mc:Choice>
              <mc:Fallback>
                <p:oleObj name="Equation" r:id="rId7" imgW="34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26193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Line 10"/>
          <p:cNvSpPr>
            <a:spLocks noChangeShapeType="1"/>
          </p:cNvSpPr>
          <p:nvPr/>
        </p:nvSpPr>
        <p:spPr bwMode="auto">
          <a:xfrm>
            <a:off x="4248150" y="317817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3127375" y="31591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9" name="Equation" r:id="rId9" imgW="152280" imgH="317160" progId="Equation.DSMT4">
                  <p:embed/>
                </p:oleObj>
              </mc:Choice>
              <mc:Fallback>
                <p:oleObj name="Equation" r:id="rId9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31591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3" name="Line 12"/>
          <p:cNvSpPr>
            <a:spLocks noChangeShapeType="1"/>
          </p:cNvSpPr>
          <p:nvPr/>
        </p:nvSpPr>
        <p:spPr bwMode="auto">
          <a:xfrm flipH="1">
            <a:off x="3476625" y="30972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13"/>
          <p:cNvSpPr>
            <a:spLocks noChangeShapeType="1"/>
          </p:cNvSpPr>
          <p:nvPr/>
        </p:nvSpPr>
        <p:spPr bwMode="auto">
          <a:xfrm flipH="1">
            <a:off x="5445125" y="30845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6" name="Object 14"/>
          <p:cNvGraphicFramePr>
            <a:graphicFrameLocks noChangeAspect="1"/>
          </p:cNvGraphicFramePr>
          <p:nvPr/>
        </p:nvGraphicFramePr>
        <p:xfrm>
          <a:off x="5610225" y="30956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0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30956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5" name="Line 15"/>
          <p:cNvSpPr>
            <a:spLocks noChangeShapeType="1"/>
          </p:cNvSpPr>
          <p:nvPr/>
        </p:nvSpPr>
        <p:spPr bwMode="auto">
          <a:xfrm>
            <a:off x="2819400" y="2589213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16"/>
          <p:cNvSpPr>
            <a:spLocks noChangeShapeType="1"/>
          </p:cNvSpPr>
          <p:nvPr/>
        </p:nvSpPr>
        <p:spPr bwMode="auto">
          <a:xfrm>
            <a:off x="3038475" y="19335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2701925" y="1511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1" name="Equation" r:id="rId13" imgW="164880" imgH="279360" progId="Equation.DSMT4">
                  <p:embed/>
                </p:oleObj>
              </mc:Choice>
              <mc:Fallback>
                <p:oleObj name="Equation" r:id="rId13" imgW="164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15113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07298"/>
              </p:ext>
            </p:extLst>
          </p:nvPr>
        </p:nvGraphicFramePr>
        <p:xfrm>
          <a:off x="2428875" y="2471793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2" name="Equation" r:id="rId15" imgW="330120" imgH="241200" progId="Equation.DSMT4">
                  <p:embed/>
                </p:oleObj>
              </mc:Choice>
              <mc:Fallback>
                <p:oleObj name="Equation" r:id="rId15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471793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9"/>
          <p:cNvGraphicFramePr>
            <a:graphicFrameLocks noChangeAspect="1"/>
          </p:cNvGraphicFramePr>
          <p:nvPr/>
        </p:nvGraphicFramePr>
        <p:xfrm>
          <a:off x="6162675" y="1587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3" name="Equation" r:id="rId17" imgW="164880" imgH="279360" progId="Equation.DSMT4">
                  <p:embed/>
                </p:oleObj>
              </mc:Choice>
              <mc:Fallback>
                <p:oleObj name="Equation" r:id="rId17" imgW="164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15875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7" name="Line 20"/>
          <p:cNvSpPr>
            <a:spLocks noChangeShapeType="1"/>
          </p:cNvSpPr>
          <p:nvPr/>
        </p:nvSpPr>
        <p:spPr bwMode="auto">
          <a:xfrm>
            <a:off x="6346825" y="3935413"/>
            <a:ext cx="403225" cy="0"/>
          </a:xfrm>
          <a:prstGeom prst="line">
            <a:avLst/>
          </a:prstGeom>
          <a:noFill/>
          <a:ln w="50800">
            <a:solidFill>
              <a:srgbClr val="6E2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70" name="Object 21"/>
          <p:cNvGraphicFramePr>
            <a:graphicFrameLocks noChangeAspect="1"/>
          </p:cNvGraphicFramePr>
          <p:nvPr/>
        </p:nvGraphicFramePr>
        <p:xfrm>
          <a:off x="6070600" y="3711575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4" name="Equation" r:id="rId19" imgW="215640" imgH="317160" progId="Equation.DSMT4">
                  <p:embed/>
                </p:oleObj>
              </mc:Choice>
              <mc:Fallback>
                <p:oleObj name="Equation" r:id="rId19" imgW="215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711575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PTDF </a:t>
            </a:r>
            <a:r>
              <a:rPr lang="en-US" altLang="zh-CN" dirty="0" smtClean="0"/>
              <a:t>Evaluation</a:t>
            </a:r>
            <a:endParaRPr lang="en-US" altLang="zh-CN" dirty="0"/>
          </a:p>
        </p:txBody>
      </p:sp>
      <p:graphicFrame>
        <p:nvGraphicFramePr>
          <p:cNvPr id="3102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61753"/>
              </p:ext>
            </p:extLst>
          </p:nvPr>
        </p:nvGraphicFramePr>
        <p:xfrm>
          <a:off x="2914650" y="14636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5" name="Equation" r:id="rId21" imgW="482400" imgH="393480" progId="Equation.DSMT4">
                  <p:embed/>
                </p:oleObj>
              </mc:Choice>
              <mc:Fallback>
                <p:oleObj name="Equation" r:id="rId21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4636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24084"/>
              </p:ext>
            </p:extLst>
          </p:nvPr>
        </p:nvGraphicFramePr>
        <p:xfrm>
          <a:off x="6397625" y="15525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6" name="Equation" r:id="rId23" imgW="482400" imgH="393480" progId="Equation.DSMT4">
                  <p:embed/>
                </p:oleObj>
              </mc:Choice>
              <mc:Fallback>
                <p:oleObj name="Equation" r:id="rId23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15525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1" name="Object 29"/>
          <p:cNvGraphicFramePr>
            <a:graphicFrameLocks noChangeAspect="1"/>
          </p:cNvGraphicFramePr>
          <p:nvPr/>
        </p:nvGraphicFramePr>
        <p:xfrm>
          <a:off x="3902075" y="257810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7" name="Equation" r:id="rId25" imgW="901440" imgH="482400" progId="Equation.DSMT4">
                  <p:embed/>
                </p:oleObj>
              </mc:Choice>
              <mc:Fallback>
                <p:oleObj name="Equation" r:id="rId25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578100"/>
                        <a:ext cx="90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2" name="Object 30"/>
          <p:cNvGraphicFramePr>
            <a:graphicFrameLocks noChangeAspect="1"/>
          </p:cNvGraphicFramePr>
          <p:nvPr/>
        </p:nvGraphicFramePr>
        <p:xfrm>
          <a:off x="4759325" y="2587625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8" name="Equation" r:id="rId27" imgW="787320" imgH="482400" progId="Equation.DSMT4">
                  <p:embed/>
                </p:oleObj>
              </mc:Choice>
              <mc:Fallback>
                <p:oleObj name="Equation" r:id="rId27" imgW="787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2587625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9" name="Line 32"/>
          <p:cNvSpPr>
            <a:spLocks noChangeShapeType="1"/>
          </p:cNvSpPr>
          <p:nvPr/>
        </p:nvSpPr>
        <p:spPr bwMode="auto">
          <a:xfrm rot="10800000" flipV="1">
            <a:off x="6432550" y="3933825"/>
            <a:ext cx="0" cy="7493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75" name="Object 33"/>
          <p:cNvGraphicFramePr>
            <a:graphicFrameLocks noChangeAspect="1"/>
          </p:cNvGraphicFramePr>
          <p:nvPr/>
        </p:nvGraphicFramePr>
        <p:xfrm>
          <a:off x="6070600" y="44577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9" name="Equation" r:id="rId29" imgW="177480" imgH="304560" progId="Equation.DSMT4">
                  <p:embed/>
                </p:oleObj>
              </mc:Choice>
              <mc:Fallback>
                <p:oleObj name="Equation" r:id="rId29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44577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Line 35"/>
          <p:cNvSpPr>
            <a:spLocks noChangeShapeType="1"/>
          </p:cNvSpPr>
          <p:nvPr/>
        </p:nvSpPr>
        <p:spPr bwMode="auto">
          <a:xfrm flipV="1">
            <a:off x="6623050" y="3933825"/>
            <a:ext cx="0" cy="7493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76" name="Object 36"/>
          <p:cNvGraphicFramePr>
            <a:graphicFrameLocks noChangeAspect="1"/>
          </p:cNvGraphicFramePr>
          <p:nvPr/>
        </p:nvGraphicFramePr>
        <p:xfrm>
          <a:off x="6861175" y="444182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0" name="Equation" r:id="rId31" imgW="177480" imgH="304560" progId="Equation.DSMT4">
                  <p:embed/>
                </p:oleObj>
              </mc:Choice>
              <mc:Fallback>
                <p:oleObj name="Equation" r:id="rId31" imgW="177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444182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58573"/>
              </p:ext>
            </p:extLst>
          </p:nvPr>
        </p:nvGraphicFramePr>
        <p:xfrm>
          <a:off x="3185424" y="5033932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01" name="Equation" r:id="rId33" imgW="2552400" imgH="533160" progId="Equation.DSMT4">
                  <p:embed/>
                </p:oleObj>
              </mc:Choice>
              <mc:Fallback>
                <p:oleObj name="Equation" r:id="rId33" imgW="2552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424" y="5033932"/>
                        <a:ext cx="2552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37"/>
          <p:cNvSpPr>
            <a:spLocks noChangeArrowheads="1"/>
          </p:cNvSpPr>
          <p:nvPr/>
        </p:nvSpPr>
        <p:spPr bwMode="auto">
          <a:xfrm>
            <a:off x="3052074" y="4887882"/>
            <a:ext cx="2819400" cy="825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PTDFs in PowerWorld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844040"/>
          </a:xfrm>
        </p:spPr>
        <p:txBody>
          <a:bodyPr/>
          <a:lstStyle/>
          <a:p>
            <a:r>
              <a:rPr lang="en-US" dirty="0" smtClean="0"/>
              <a:t>PowerWorld provides a number of options for calculating and visualizing PTDFs</a:t>
            </a:r>
          </a:p>
          <a:p>
            <a:pPr lvl="1"/>
            <a:r>
              <a:rPr lang="en-US" dirty="0" smtClean="0"/>
              <a:t>Select Tools, Sensitivities, Power Transfer Distribution Factors (PTDFs)</a:t>
            </a:r>
          </a:p>
          <a:p>
            <a:pPr lvl="1"/>
            <a:endParaRPr lang="en-US" dirty="0"/>
          </a:p>
        </p:txBody>
      </p:sp>
      <p:pic>
        <p:nvPicPr>
          <p:cNvPr id="3768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57629" b="53250"/>
          <a:stretch/>
        </p:blipFill>
        <p:spPr bwMode="auto">
          <a:xfrm>
            <a:off x="762000" y="3048000"/>
            <a:ext cx="530352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6336" y="2960703"/>
            <a:ext cx="1877437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E0000"/>
                </a:solidFill>
              </a:rPr>
              <a:t>Results are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shown for the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five bus case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for the Bus 2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to Bus 3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transaction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PTDF Visualization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19938"/>
          <a:stretch/>
        </p:blipFill>
        <p:spPr bwMode="auto">
          <a:xfrm>
            <a:off x="1371600" y="1280160"/>
            <a:ext cx="64922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184910"/>
            <a:ext cx="5150192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PowerWorld Case: </a:t>
            </a:r>
            <a:r>
              <a:rPr lang="en-US" sz="2400" b="1" dirty="0" smtClean="0">
                <a:solidFill>
                  <a:srgbClr val="1E0000"/>
                </a:solidFill>
              </a:rPr>
              <a:t>B5_DistFact_PTDF</a:t>
            </a:r>
            <a:endParaRPr lang="en-US" sz="2400" b="1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Bus PTDF 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7353"/>
          <a:stretch/>
        </p:blipFill>
        <p:spPr bwMode="auto">
          <a:xfrm>
            <a:off x="685800" y="1295400"/>
            <a:ext cx="53949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6324600"/>
            <a:ext cx="388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1E0000"/>
                </a:solidFill>
              </a:rPr>
              <a:t>PowerWorld</a:t>
            </a:r>
            <a:r>
              <a:rPr lang="en-US" sz="2400" dirty="0">
                <a:solidFill>
                  <a:srgbClr val="1E0000"/>
                </a:solidFill>
              </a:rPr>
              <a:t> Case: </a:t>
            </a:r>
            <a:r>
              <a:rPr lang="en-US" sz="2400" b="1" dirty="0">
                <a:solidFill>
                  <a:srgbClr val="1E0000"/>
                </a:solidFill>
              </a:rPr>
              <a:t>B9_PTDF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8973" y="1295400"/>
            <a:ext cx="1989647" cy="452431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Display shows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PTDFs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for a basic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transaction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from Bus A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to Bus I.  Note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that 100% of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transaction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leaves Bus A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and 100%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arrives at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Bus I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Interconnect </a:t>
            </a:r>
            <a:r>
              <a:rPr lang="en-US" dirty="0" smtClean="0"/>
              <a:t>Example</a:t>
            </a:r>
            <a:r>
              <a:rPr lang="en-US" dirty="0"/>
              <a:t>: Wisconsin Utility to TVA PTDFs</a:t>
            </a:r>
          </a:p>
        </p:txBody>
      </p:sp>
      <p:pic>
        <p:nvPicPr>
          <p:cNvPr id="4" name="Picture 3" descr="WETVAPT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4" y="1280160"/>
            <a:ext cx="7010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4047" y="1524000"/>
            <a:ext cx="1676400" cy="3416320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 this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example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multiple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generators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contribute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both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seller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and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buyer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443" y="5860211"/>
            <a:ext cx="7848600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Contours show lines that would carry at least 2% of a power transfer from Wisconsin to TVA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Outage Distribution Factors (LODFs)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Power system operation is practically always limited by contingencies, with line outages comprising a large number of the contingencies</a:t>
            </a:r>
          </a:p>
          <a:p>
            <a:r>
              <a:rPr lang="en-US" dirty="0"/>
              <a:t>Desire is to determine the impact of a line outage (either a transmission line or a transformer) on other system real power flows without having to explicitly solve the power flow for the contingency</a:t>
            </a:r>
          </a:p>
          <a:p>
            <a:r>
              <a:rPr lang="en-US" dirty="0"/>
              <a:t>These values are provided by the LODFs</a:t>
            </a:r>
          </a:p>
          <a:p>
            <a:r>
              <a:rPr lang="en-US" altLang="zh-CN" dirty="0">
                <a:ea typeface="SimSun" charset="-122"/>
              </a:rPr>
              <a:t>The LODF        is the portion of the pre-outage real power line flow on line </a:t>
            </a:r>
            <a:r>
              <a:rPr lang="en-US" altLang="zh-CN" dirty="0">
                <a:ea typeface="SimSun" charset="-122"/>
                <a:sym typeface="Euclid Extra"/>
              </a:rPr>
              <a:t>k that is redistributed to line  as a result of the outage of line 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39523"/>
              </p:ext>
            </p:extLst>
          </p:nvPr>
        </p:nvGraphicFramePr>
        <p:xfrm>
          <a:off x="2590800" y="4979141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3" imgW="533160" imgH="482400" progId="Equation.DSMT4">
                  <p:embed/>
                </p:oleObj>
              </mc:Choice>
              <mc:Fallback>
                <p:oleObj name="Equation" r:id="rId3" imgW="533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79141"/>
                        <a:ext cx="53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Freeform 36"/>
          <p:cNvSpPr>
            <a:spLocks/>
          </p:cNvSpPr>
          <p:nvPr/>
        </p:nvSpPr>
        <p:spPr bwMode="auto">
          <a:xfrm flipV="1">
            <a:off x="4902200" y="14779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3" name="Freeform 3"/>
          <p:cNvSpPr>
            <a:spLocks/>
          </p:cNvSpPr>
          <p:nvPr/>
        </p:nvSpPr>
        <p:spPr bwMode="auto">
          <a:xfrm flipV="1">
            <a:off x="114300" y="1500188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17875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0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Line 6"/>
          <p:cNvSpPr>
            <a:spLocks noChangeShapeType="1"/>
          </p:cNvSpPr>
          <p:nvPr/>
        </p:nvSpPr>
        <p:spPr bwMode="auto">
          <a:xfrm>
            <a:off x="12509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5" name="Object 9"/>
          <p:cNvGraphicFramePr>
            <a:graphicFrameLocks noChangeAspect="1"/>
          </p:cNvGraphicFramePr>
          <p:nvPr/>
        </p:nvGraphicFramePr>
        <p:xfrm>
          <a:off x="1978025" y="16668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1" name="Equation" r:id="rId5" imgW="342720" imgH="431640" progId="Equation.DSMT4">
                  <p:embed/>
                </p:oleObj>
              </mc:Choice>
              <mc:Fallback>
                <p:oleObj name="Equation" r:id="rId5" imgW="34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668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5" name="Line 10"/>
          <p:cNvSpPr>
            <a:spLocks noChangeShapeType="1"/>
          </p:cNvSpPr>
          <p:nvPr/>
        </p:nvSpPr>
        <p:spPr bwMode="auto">
          <a:xfrm>
            <a:off x="1927225" y="2187575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6" name="Object 11"/>
          <p:cNvGraphicFramePr>
            <a:graphicFrameLocks noChangeAspect="1"/>
          </p:cNvGraphicFramePr>
          <p:nvPr/>
        </p:nvGraphicFramePr>
        <p:xfrm>
          <a:off x="8921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2" name="Equation" r:id="rId7" imgW="152280" imgH="317160" progId="Equation.DSMT4">
                  <p:embed/>
                </p:oleObj>
              </mc:Choice>
              <mc:Fallback>
                <p:oleObj name="Equation" r:id="rId7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Line 12"/>
          <p:cNvSpPr>
            <a:spLocks noChangeShapeType="1"/>
          </p:cNvSpPr>
          <p:nvPr/>
        </p:nvSpPr>
        <p:spPr bwMode="auto">
          <a:xfrm flipH="1">
            <a:off x="1241425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7" name="Line 13"/>
          <p:cNvSpPr>
            <a:spLocks noChangeShapeType="1"/>
          </p:cNvSpPr>
          <p:nvPr/>
        </p:nvSpPr>
        <p:spPr bwMode="auto">
          <a:xfrm flipH="1">
            <a:off x="3209925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7" name="Object 14"/>
          <p:cNvGraphicFramePr>
            <a:graphicFrameLocks noChangeAspect="1"/>
          </p:cNvGraphicFramePr>
          <p:nvPr/>
        </p:nvGraphicFramePr>
        <p:xfrm>
          <a:off x="33750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3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LODFs</a:t>
            </a:r>
          </a:p>
        </p:txBody>
      </p:sp>
      <p:graphicFrame>
        <p:nvGraphicFramePr>
          <p:cNvPr id="44038" name="Object 21"/>
          <p:cNvGraphicFramePr>
            <a:graphicFrameLocks noChangeAspect="1"/>
          </p:cNvGraphicFramePr>
          <p:nvPr/>
        </p:nvGraphicFramePr>
        <p:xfrm>
          <a:off x="6813550" y="174942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4" name="Equation" r:id="rId11" imgW="876240" imgH="431640" progId="Equation.DSMT4">
                  <p:embed/>
                </p:oleObj>
              </mc:Choice>
              <mc:Fallback>
                <p:oleObj name="Equation" r:id="rId11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1749425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81370"/>
              </p:ext>
            </p:extLst>
          </p:nvPr>
        </p:nvGraphicFramePr>
        <p:xfrm>
          <a:off x="1876425" y="36798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5" name="Equation" r:id="rId13" imgW="876240" imgH="393480" progId="Equation.DSMT4">
                  <p:embed/>
                </p:oleObj>
              </mc:Choice>
              <mc:Fallback>
                <p:oleObj name="Equation" r:id="rId13" imgW="876240" imgH="3934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6798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1327150" y="35337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768762"/>
              </p:ext>
            </p:extLst>
          </p:nvPr>
        </p:nvGraphicFramePr>
        <p:xfrm>
          <a:off x="2028825" y="2860675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6" name="Equation" r:id="rId15" imgW="368280" imgH="431640" progId="Equation.DSMT4">
                  <p:embed/>
                </p:oleObj>
              </mc:Choice>
              <mc:Fallback>
                <p:oleObj name="Equation" r:id="rId15" imgW="368280" imgH="43164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860675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Line 30"/>
          <p:cNvSpPr>
            <a:spLocks noChangeShapeType="1"/>
          </p:cNvSpPr>
          <p:nvPr/>
        </p:nvSpPr>
        <p:spPr bwMode="auto">
          <a:xfrm>
            <a:off x="2003425" y="3406775"/>
            <a:ext cx="403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1" name="Object 31"/>
          <p:cNvGraphicFramePr>
            <a:graphicFrameLocks noChangeAspect="1"/>
          </p:cNvGraphicFramePr>
          <p:nvPr/>
        </p:nvGraphicFramePr>
        <p:xfrm>
          <a:off x="981075" y="33305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7" name="Equation" r:id="rId17" imgW="228600" imgH="330120" progId="Equation.DSMT4">
                  <p:embed/>
                </p:oleObj>
              </mc:Choice>
              <mc:Fallback>
                <p:oleObj name="Equation" r:id="rId17" imgW="228600" imgH="33012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33305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Line 32"/>
          <p:cNvSpPr>
            <a:spLocks noChangeShapeType="1"/>
          </p:cNvSpPr>
          <p:nvPr/>
        </p:nvSpPr>
        <p:spPr bwMode="auto">
          <a:xfrm flipH="1">
            <a:off x="1317625" y="3338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2" name="Line 33"/>
          <p:cNvSpPr>
            <a:spLocks noChangeShapeType="1"/>
          </p:cNvSpPr>
          <p:nvPr/>
        </p:nvSpPr>
        <p:spPr bwMode="auto">
          <a:xfrm flipH="1">
            <a:off x="3286125" y="33258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2" name="Object 34"/>
          <p:cNvGraphicFramePr>
            <a:graphicFrameLocks noChangeAspect="1"/>
          </p:cNvGraphicFramePr>
          <p:nvPr/>
        </p:nvGraphicFramePr>
        <p:xfrm>
          <a:off x="3419475" y="33051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8" name="Equation" r:id="rId19" imgW="279360" imgH="406080" progId="Equation.DSMT4">
                  <p:embed/>
                </p:oleObj>
              </mc:Choice>
              <mc:Fallback>
                <p:oleObj name="Equation" r:id="rId19" imgW="279360" imgH="4060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3051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37"/>
          <p:cNvGraphicFramePr>
            <a:graphicFrameLocks noChangeAspect="1"/>
          </p:cNvGraphicFramePr>
          <p:nvPr/>
        </p:nvGraphicFramePr>
        <p:xfrm>
          <a:off x="64992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9" name="Equation" r:id="rId21" imgW="850680" imgH="393480" progId="Equation.DSMT4">
                  <p:embed/>
                </p:oleObj>
              </mc:Choice>
              <mc:Fallback>
                <p:oleObj name="Equation" r:id="rId21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Line 38"/>
          <p:cNvSpPr>
            <a:spLocks noChangeShapeType="1"/>
          </p:cNvSpPr>
          <p:nvPr/>
        </p:nvSpPr>
        <p:spPr bwMode="auto">
          <a:xfrm>
            <a:off x="59626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4" name="Object 39"/>
          <p:cNvGraphicFramePr>
            <a:graphicFrameLocks noChangeAspect="1"/>
          </p:cNvGraphicFramePr>
          <p:nvPr/>
        </p:nvGraphicFramePr>
        <p:xfrm>
          <a:off x="6346825" y="17240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0" name="Equation" r:id="rId23" imgW="342720" imgH="431640" progId="Equation.DSMT4">
                  <p:embed/>
                </p:oleObj>
              </mc:Choice>
              <mc:Fallback>
                <p:oleObj name="Equation" r:id="rId23" imgW="34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17240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Line 40"/>
          <p:cNvSpPr>
            <a:spLocks noChangeShapeType="1"/>
          </p:cNvSpPr>
          <p:nvPr/>
        </p:nvSpPr>
        <p:spPr bwMode="auto">
          <a:xfrm>
            <a:off x="6657975" y="2190750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5" name="Object 41"/>
          <p:cNvGraphicFramePr>
            <a:graphicFrameLocks noChangeAspect="1"/>
          </p:cNvGraphicFramePr>
          <p:nvPr/>
        </p:nvGraphicFramePr>
        <p:xfrm>
          <a:off x="56038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1" name="Equation" r:id="rId25" imgW="152280" imgH="317160" progId="Equation.DSMT4">
                  <p:embed/>
                </p:oleObj>
              </mc:Choice>
              <mc:Fallback>
                <p:oleObj name="Equation" r:id="rId25" imgW="1522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Line 42"/>
          <p:cNvSpPr>
            <a:spLocks noChangeShapeType="1"/>
          </p:cNvSpPr>
          <p:nvPr/>
        </p:nvSpPr>
        <p:spPr bwMode="auto">
          <a:xfrm flipH="1">
            <a:off x="5953125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6" name="Line 43"/>
          <p:cNvSpPr>
            <a:spLocks noChangeShapeType="1"/>
          </p:cNvSpPr>
          <p:nvPr/>
        </p:nvSpPr>
        <p:spPr bwMode="auto">
          <a:xfrm flipH="1">
            <a:off x="7921625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6" name="Object 44"/>
          <p:cNvGraphicFramePr>
            <a:graphicFrameLocks noChangeAspect="1"/>
          </p:cNvGraphicFramePr>
          <p:nvPr/>
        </p:nvGraphicFramePr>
        <p:xfrm>
          <a:off x="80867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2" name="Equation" r:id="rId27" imgW="215640" imgH="393480" progId="Equation.DSMT4">
                  <p:embed/>
                </p:oleObj>
              </mc:Choice>
              <mc:Fallback>
                <p:oleObj name="Equation" r:id="rId2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7" name="AutoShape 54"/>
          <p:cNvSpPr>
            <a:spLocks noChangeArrowheads="1"/>
          </p:cNvSpPr>
          <p:nvPr/>
        </p:nvSpPr>
        <p:spPr bwMode="auto">
          <a:xfrm>
            <a:off x="4598725" y="4152900"/>
            <a:ext cx="1828800" cy="584200"/>
          </a:xfrm>
          <a:prstGeom prst="wedgeRoundRectCallout">
            <a:avLst>
              <a:gd name="adj1" fmla="val 48859"/>
              <a:gd name="adj2" fmla="val -156878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outaged</a:t>
            </a:r>
          </a:p>
        </p:txBody>
      </p:sp>
      <p:graphicFrame>
        <p:nvGraphicFramePr>
          <p:cNvPr id="4404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89384"/>
              </p:ext>
            </p:extLst>
          </p:nvPr>
        </p:nvGraphicFramePr>
        <p:xfrm>
          <a:off x="6600825" y="35655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3" name="Equation" r:id="rId29" imgW="876240" imgH="393480" progId="Equation.DSMT4">
                  <p:embed/>
                </p:oleObj>
              </mc:Choice>
              <mc:Fallback>
                <p:oleObj name="Equation" r:id="rId29" imgW="876240" imgH="3934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5655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8" name="Line 58"/>
          <p:cNvSpPr>
            <a:spLocks noChangeShapeType="1"/>
          </p:cNvSpPr>
          <p:nvPr/>
        </p:nvSpPr>
        <p:spPr bwMode="auto">
          <a:xfrm>
            <a:off x="6051550" y="34194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9" name="Object 61"/>
          <p:cNvGraphicFramePr>
            <a:graphicFrameLocks noChangeAspect="1"/>
          </p:cNvGraphicFramePr>
          <p:nvPr/>
        </p:nvGraphicFramePr>
        <p:xfrm>
          <a:off x="5705475" y="32162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4" name="Equation" r:id="rId31" imgW="228600" imgH="330120" progId="Equation.DSMT4">
                  <p:embed/>
                </p:oleObj>
              </mc:Choice>
              <mc:Fallback>
                <p:oleObj name="Equation" r:id="rId31" imgW="228600" imgH="33012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32162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Line 62"/>
          <p:cNvSpPr>
            <a:spLocks noChangeShapeType="1"/>
          </p:cNvSpPr>
          <p:nvPr/>
        </p:nvSpPr>
        <p:spPr bwMode="auto">
          <a:xfrm flipH="1">
            <a:off x="6042025" y="3224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70" name="Line 63"/>
          <p:cNvSpPr>
            <a:spLocks noChangeShapeType="1"/>
          </p:cNvSpPr>
          <p:nvPr/>
        </p:nvSpPr>
        <p:spPr bwMode="auto">
          <a:xfrm flipH="1">
            <a:off x="8010525" y="3211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50" name="Object 64"/>
          <p:cNvGraphicFramePr>
            <a:graphicFrameLocks noChangeAspect="1"/>
          </p:cNvGraphicFramePr>
          <p:nvPr/>
        </p:nvGraphicFramePr>
        <p:xfrm>
          <a:off x="8143875" y="31908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5" name="Equation" r:id="rId33" imgW="279360" imgH="406080" progId="Equation.DSMT4">
                  <p:embed/>
                </p:oleObj>
              </mc:Choice>
              <mc:Fallback>
                <p:oleObj name="Equation" r:id="rId33" imgW="279360" imgH="406080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5" y="31908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595745"/>
              </p:ext>
            </p:extLst>
          </p:nvPr>
        </p:nvGraphicFramePr>
        <p:xfrm>
          <a:off x="3062288" y="4902200"/>
          <a:ext cx="3073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6" name="Equation" r:id="rId35" imgW="3073320" imgH="1028520" progId="Equation.DSMT4">
                  <p:embed/>
                </p:oleObj>
              </mc:Choice>
              <mc:Fallback>
                <p:oleObj name="Equation" r:id="rId35" imgW="30733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4902200"/>
                        <a:ext cx="3073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Text Box 67"/>
          <p:cNvSpPr txBox="1">
            <a:spLocks noChangeArrowheads="1"/>
          </p:cNvSpPr>
          <p:nvPr/>
        </p:nvSpPr>
        <p:spPr bwMode="auto">
          <a:xfrm>
            <a:off x="1241425" y="4456262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base case</a:t>
            </a:r>
          </a:p>
        </p:txBody>
      </p:sp>
      <p:sp>
        <p:nvSpPr>
          <p:cNvPr id="44072" name="Text Box 68"/>
          <p:cNvSpPr txBox="1">
            <a:spLocks noChangeArrowheads="1"/>
          </p:cNvSpPr>
          <p:nvPr/>
        </p:nvSpPr>
        <p:spPr bwMode="auto">
          <a:xfrm>
            <a:off x="6356350" y="4622800"/>
            <a:ext cx="230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800" i="1" dirty="0">
                <a:solidFill>
                  <a:schemeClr val="hlink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outage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320" y="6005565"/>
            <a:ext cx="5974713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Best reference is Chapter 7 of the course book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8061" y="-228600"/>
            <a:ext cx="8001000" cy="10668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 smtClean="0">
                <a:ea typeface="SimSun" charset="-122"/>
              </a:rPr>
              <a:t> Evaluation</a:t>
            </a:r>
            <a:endParaRPr lang="zh-CN" altLang="en-US" dirty="0" smtClean="0">
              <a:ea typeface="SimSun" charset="-122"/>
            </a:endParaRPr>
          </a:p>
        </p:txBody>
      </p:sp>
      <p:sp>
        <p:nvSpPr>
          <p:cNvPr id="47120" name="Rectangle 3"/>
          <p:cNvSpPr>
            <a:spLocks noGrp="1" noChangeArrowheads="1"/>
          </p:cNvSpPr>
          <p:nvPr>
            <p:ph idx="1"/>
          </p:nvPr>
        </p:nvSpPr>
        <p:spPr>
          <a:xfrm>
            <a:off x="363538" y="1280160"/>
            <a:ext cx="8094662" cy="2012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We simulate the impact of the outage of line k by adding the basic transaction</a:t>
            </a:r>
          </a:p>
        </p:txBody>
      </p:sp>
      <p:graphicFrame>
        <p:nvGraphicFramePr>
          <p:cNvPr id="4711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23199"/>
              </p:ext>
            </p:extLst>
          </p:nvPr>
        </p:nvGraphicFramePr>
        <p:xfrm>
          <a:off x="4587875" y="176043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8" name="Equation" r:id="rId3" imgW="2400120" imgH="507960" progId="Equation.DSMT4">
                  <p:embed/>
                </p:oleObj>
              </mc:Choice>
              <mc:Fallback>
                <p:oleObj name="Equation" r:id="rId3" imgW="2400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760435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4" name="Text Box 39"/>
          <p:cNvSpPr txBox="1">
            <a:spLocks noChangeArrowheads="1"/>
          </p:cNvSpPr>
          <p:nvPr/>
        </p:nvSpPr>
        <p:spPr bwMode="auto">
          <a:xfrm>
            <a:off x="5113319" y="2487049"/>
            <a:ext cx="372588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and selecting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</a:t>
            </a:r>
            <a:r>
              <a:rPr lang="en-US" altLang="zh-CN" sz="2800" dirty="0" err="1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t</a:t>
            </a:r>
            <a:r>
              <a:rPr lang="en-US" altLang="zh-CN" sz="2800" baseline="-25000" dirty="0" err="1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k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in such a way that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the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flows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on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the dashed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SimSun" charset="-122"/>
              </a:rPr>
              <a:t>lines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</a:rPr>
              <a:t>become exactly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SimSun" charset="-122"/>
                <a:cs typeface="Arial" panose="020B0604020202020204" pitchFamily="34" charset="0"/>
              </a:rPr>
              <a:t>zero</a:t>
            </a:r>
            <a:endParaRPr lang="en-US" altLang="zh-CN" sz="2800" i="1" dirty="0">
              <a:solidFill>
                <a:srgbClr val="000000"/>
              </a:solidFill>
              <a:latin typeface="+mn-lt"/>
              <a:ea typeface="SimSun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5225" y="2624138"/>
            <a:ext cx="3738563" cy="3778250"/>
            <a:chOff x="1165225" y="2624138"/>
            <a:chExt cx="3738563" cy="3778250"/>
          </a:xfrm>
        </p:grpSpPr>
        <p:sp>
          <p:nvSpPr>
            <p:cNvPr id="47121" name="Text Box 4"/>
            <p:cNvSpPr txBox="1">
              <a:spLocks noChangeArrowheads="1"/>
            </p:cNvSpPr>
            <p:nvPr/>
          </p:nvSpPr>
          <p:spPr bwMode="auto">
            <a:xfrm>
              <a:off x="3590925" y="5749925"/>
              <a:ext cx="1312863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 b="0">
                <a:solidFill>
                  <a:schemeClr val="tx1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47122" name="Line 5"/>
            <p:cNvSpPr>
              <a:spLocks noChangeShapeType="1"/>
            </p:cNvSpPr>
            <p:nvPr/>
          </p:nvSpPr>
          <p:spPr bwMode="auto">
            <a:xfrm flipV="1">
              <a:off x="1938338" y="5308600"/>
              <a:ext cx="0" cy="506413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6"/>
            <p:cNvSpPr>
              <a:spLocks noChangeShapeType="1"/>
            </p:cNvSpPr>
            <p:nvPr/>
          </p:nvSpPr>
          <p:spPr bwMode="auto">
            <a:xfrm rot="10800000" flipV="1">
              <a:off x="4135705" y="5265738"/>
              <a:ext cx="0" cy="506412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Text Box 7"/>
            <p:cNvSpPr txBox="1">
              <a:spLocks noChangeArrowheads="1"/>
            </p:cNvSpPr>
            <p:nvPr/>
          </p:nvSpPr>
          <p:spPr bwMode="auto">
            <a:xfrm>
              <a:off x="1976438" y="3325813"/>
              <a:ext cx="21145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 b="0">
                <a:solidFill>
                  <a:schemeClr val="tx1"/>
                </a:solidFill>
                <a:latin typeface="Times New Roman" pitchFamily="18" charset="0"/>
                <a:ea typeface="SimSun" charset="-122"/>
              </a:endParaRPr>
            </a:p>
          </p:txBody>
        </p:sp>
        <p:sp>
          <p:nvSpPr>
            <p:cNvPr id="47125" name="Freeform 8"/>
            <p:cNvSpPr>
              <a:spLocks/>
            </p:cNvSpPr>
            <p:nvPr/>
          </p:nvSpPr>
          <p:spPr bwMode="auto">
            <a:xfrm>
              <a:off x="1165225" y="2624138"/>
              <a:ext cx="3636963" cy="1525587"/>
            </a:xfrm>
            <a:custGeom>
              <a:avLst/>
              <a:gdLst>
                <a:gd name="T0" fmla="*/ 39107 w 2232"/>
                <a:gd name="T1" fmla="*/ 880734 h 899"/>
                <a:gd name="T2" fmla="*/ 293303 w 2232"/>
                <a:gd name="T3" fmla="*/ 1043644 h 899"/>
                <a:gd name="T4" fmla="*/ 351964 w 2232"/>
                <a:gd name="T5" fmla="*/ 1084372 h 899"/>
                <a:gd name="T6" fmla="*/ 430178 w 2232"/>
                <a:gd name="T7" fmla="*/ 1206554 h 899"/>
                <a:gd name="T8" fmla="*/ 958125 w 2232"/>
                <a:gd name="T9" fmla="*/ 1389828 h 899"/>
                <a:gd name="T10" fmla="*/ 1368749 w 2232"/>
                <a:gd name="T11" fmla="*/ 1430556 h 899"/>
                <a:gd name="T12" fmla="*/ 2620177 w 2232"/>
                <a:gd name="T13" fmla="*/ 1450920 h 899"/>
                <a:gd name="T14" fmla="*/ 2757052 w 2232"/>
                <a:gd name="T15" fmla="*/ 1410192 h 899"/>
                <a:gd name="T16" fmla="*/ 2815713 w 2232"/>
                <a:gd name="T17" fmla="*/ 1369465 h 899"/>
                <a:gd name="T18" fmla="*/ 3128570 w 2232"/>
                <a:gd name="T19" fmla="*/ 1267646 h 899"/>
                <a:gd name="T20" fmla="*/ 3402320 w 2232"/>
                <a:gd name="T21" fmla="*/ 1104736 h 899"/>
                <a:gd name="T22" fmla="*/ 3558749 w 2232"/>
                <a:gd name="T23" fmla="*/ 901098 h 899"/>
                <a:gd name="T24" fmla="*/ 3636963 w 2232"/>
                <a:gd name="T25" fmla="*/ 330912 h 899"/>
                <a:gd name="T26" fmla="*/ 3226338 w 2232"/>
                <a:gd name="T27" fmla="*/ 168001 h 899"/>
                <a:gd name="T28" fmla="*/ 2444195 w 2232"/>
                <a:gd name="T29" fmla="*/ 188365 h 899"/>
                <a:gd name="T30" fmla="*/ 2307320 w 2232"/>
                <a:gd name="T31" fmla="*/ 127274 h 899"/>
                <a:gd name="T32" fmla="*/ 2150892 w 2232"/>
                <a:gd name="T33" fmla="*/ 86546 h 899"/>
                <a:gd name="T34" fmla="*/ 1838035 w 2232"/>
                <a:gd name="T35" fmla="*/ 66182 h 899"/>
                <a:gd name="T36" fmla="*/ 1681607 w 2232"/>
                <a:gd name="T37" fmla="*/ 106910 h 899"/>
                <a:gd name="T38" fmla="*/ 1270982 w 2232"/>
                <a:gd name="T39" fmla="*/ 168001 h 899"/>
                <a:gd name="T40" fmla="*/ 997232 w 2232"/>
                <a:gd name="T41" fmla="*/ 290184 h 899"/>
                <a:gd name="T42" fmla="*/ 645268 w 2232"/>
                <a:gd name="T43" fmla="*/ 432730 h 899"/>
                <a:gd name="T44" fmla="*/ 371518 w 2232"/>
                <a:gd name="T45" fmla="*/ 554913 h 899"/>
                <a:gd name="T46" fmla="*/ 78214 w 2232"/>
                <a:gd name="T47" fmla="*/ 616005 h 899"/>
                <a:gd name="T48" fmla="*/ 0 w 2232"/>
                <a:gd name="T49" fmla="*/ 738187 h 899"/>
                <a:gd name="T50" fmla="*/ 19554 w 2232"/>
                <a:gd name="T51" fmla="*/ 840006 h 899"/>
                <a:gd name="T52" fmla="*/ 39107 w 2232"/>
                <a:gd name="T53" fmla="*/ 880734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9"/>
            <p:cNvSpPr>
              <a:spLocks noChangeShapeType="1"/>
            </p:cNvSpPr>
            <p:nvPr/>
          </p:nvSpPr>
          <p:spPr bwMode="auto">
            <a:xfrm>
              <a:off x="2037815" y="3903663"/>
              <a:ext cx="96838" cy="346075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0"/>
            <p:cNvSpPr>
              <a:spLocks noChangeShapeType="1"/>
            </p:cNvSpPr>
            <p:nvPr/>
          </p:nvSpPr>
          <p:spPr bwMode="auto">
            <a:xfrm flipH="1">
              <a:off x="2134652" y="3906838"/>
              <a:ext cx="222785" cy="34290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1"/>
            <p:cNvSpPr>
              <a:spLocks noChangeShapeType="1"/>
            </p:cNvSpPr>
            <p:nvPr/>
          </p:nvSpPr>
          <p:spPr bwMode="auto">
            <a:xfrm>
              <a:off x="1868488" y="4267200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2"/>
            <p:cNvSpPr>
              <a:spLocks noChangeShapeType="1"/>
            </p:cNvSpPr>
            <p:nvPr/>
          </p:nvSpPr>
          <p:spPr bwMode="auto">
            <a:xfrm>
              <a:off x="3786188" y="3906838"/>
              <a:ext cx="210773" cy="3238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3"/>
            <p:cNvSpPr>
              <a:spLocks noChangeShapeType="1"/>
            </p:cNvSpPr>
            <p:nvPr/>
          </p:nvSpPr>
          <p:spPr bwMode="auto">
            <a:xfrm flipH="1">
              <a:off x="4008972" y="3830129"/>
              <a:ext cx="117475" cy="40056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4"/>
            <p:cNvSpPr>
              <a:spLocks noChangeShapeType="1"/>
            </p:cNvSpPr>
            <p:nvPr/>
          </p:nvSpPr>
          <p:spPr bwMode="auto">
            <a:xfrm flipV="1">
              <a:off x="3786188" y="4230688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5"/>
            <p:cNvSpPr>
              <a:spLocks noChangeShapeType="1"/>
            </p:cNvSpPr>
            <p:nvPr/>
          </p:nvSpPr>
          <p:spPr bwMode="auto">
            <a:xfrm>
              <a:off x="2146300" y="5776913"/>
              <a:ext cx="615950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16"/>
            <p:cNvSpPr>
              <a:spLocks noChangeShapeType="1"/>
            </p:cNvSpPr>
            <p:nvPr/>
          </p:nvSpPr>
          <p:spPr bwMode="auto">
            <a:xfrm>
              <a:off x="2662238" y="5776913"/>
              <a:ext cx="1346734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17"/>
            <p:cNvSpPr>
              <a:spLocks noChangeShapeType="1"/>
            </p:cNvSpPr>
            <p:nvPr/>
          </p:nvSpPr>
          <p:spPr bwMode="auto">
            <a:xfrm flipH="1">
              <a:off x="2133122" y="5305425"/>
              <a:ext cx="0" cy="484188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18"/>
            <p:cNvSpPr>
              <a:spLocks noChangeShapeType="1"/>
            </p:cNvSpPr>
            <p:nvPr/>
          </p:nvSpPr>
          <p:spPr bwMode="auto">
            <a:xfrm>
              <a:off x="4004267" y="5264150"/>
              <a:ext cx="0" cy="52546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21527"/>
                </p:ext>
              </p:extLst>
            </p:nvPr>
          </p:nvGraphicFramePr>
          <p:xfrm>
            <a:off x="2727325" y="3565525"/>
            <a:ext cx="85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9" name="Equation" r:id="rId5" imgW="850680" imgH="393480" progId="Equation.DSMT4">
                    <p:embed/>
                  </p:oleObj>
                </mc:Choice>
                <mc:Fallback>
                  <p:oleObj name="Equation" r:id="rId5" imgW="850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3565525"/>
                          <a:ext cx="850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6" name="Line 20"/>
            <p:cNvSpPr>
              <a:spLocks noChangeShapeType="1"/>
            </p:cNvSpPr>
            <p:nvPr/>
          </p:nvSpPr>
          <p:spPr bwMode="auto">
            <a:xfrm>
              <a:off x="2152650" y="3470275"/>
              <a:ext cx="196850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18012"/>
                </p:ext>
              </p:extLst>
            </p:nvPr>
          </p:nvGraphicFramePr>
          <p:xfrm>
            <a:off x="2301875" y="2828925"/>
            <a:ext cx="1447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0" name="Equation" r:id="rId7" imgW="1447560" imgH="482400" progId="Equation.DSMT4">
                    <p:embed/>
                  </p:oleObj>
                </mc:Choice>
                <mc:Fallback>
                  <p:oleObj name="Equation" r:id="rId7" imgW="14475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75" y="2828925"/>
                          <a:ext cx="1447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7" name="Line 22"/>
            <p:cNvSpPr>
              <a:spLocks noChangeShapeType="1"/>
            </p:cNvSpPr>
            <p:nvPr/>
          </p:nvSpPr>
          <p:spPr bwMode="auto">
            <a:xfrm>
              <a:off x="2790825" y="3346450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8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284863"/>
                </p:ext>
              </p:extLst>
            </p:nvPr>
          </p:nvGraphicFramePr>
          <p:xfrm>
            <a:off x="1793875" y="3336925"/>
            <a:ext cx="152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1" name="Equation" r:id="rId9" imgW="152280" imgH="317160" progId="Equation.DSMT4">
                    <p:embed/>
                  </p:oleObj>
                </mc:Choice>
                <mc:Fallback>
                  <p:oleObj name="Equation" r:id="rId9" imgW="1522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336925"/>
                          <a:ext cx="152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8" name="Line 24"/>
            <p:cNvSpPr>
              <a:spLocks noChangeShapeType="1"/>
            </p:cNvSpPr>
            <p:nvPr/>
          </p:nvSpPr>
          <p:spPr bwMode="auto">
            <a:xfrm flipH="1">
              <a:off x="2143125" y="32750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25"/>
            <p:cNvSpPr>
              <a:spLocks noChangeShapeType="1"/>
            </p:cNvSpPr>
            <p:nvPr/>
          </p:nvSpPr>
          <p:spPr bwMode="auto">
            <a:xfrm flipH="1">
              <a:off x="4111625" y="32623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9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494098"/>
                </p:ext>
              </p:extLst>
            </p:nvPr>
          </p:nvGraphicFramePr>
          <p:xfrm>
            <a:off x="4276725" y="3273425"/>
            <a:ext cx="21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2"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3273425"/>
                          <a:ext cx="215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771806"/>
                </p:ext>
              </p:extLst>
            </p:nvPr>
          </p:nvGraphicFramePr>
          <p:xfrm>
            <a:off x="2651125" y="5876925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3" name="Equation" r:id="rId13" imgW="876240" imgH="393480" progId="Equation.DSMT4">
                    <p:embed/>
                  </p:oleObj>
                </mc:Choice>
                <mc:Fallback>
                  <p:oleObj name="Equation" r:id="rId13" imgW="876240" imgH="39348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125" y="5876925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629552"/>
                </p:ext>
              </p:extLst>
            </p:nvPr>
          </p:nvGraphicFramePr>
          <p:xfrm>
            <a:off x="1577975" y="4105275"/>
            <a:ext cx="228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4" name="Equation" r:id="rId15" imgW="228600" imgH="330120" progId="Equation.DSMT4">
                    <p:embed/>
                  </p:oleObj>
                </mc:Choice>
                <mc:Fallback>
                  <p:oleObj name="Equation" r:id="rId15" imgW="228600" imgH="33012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4105275"/>
                          <a:ext cx="2286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2597510"/>
                </p:ext>
              </p:extLst>
            </p:nvPr>
          </p:nvGraphicFramePr>
          <p:xfrm>
            <a:off x="4308475" y="3990975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5" name="Equation" r:id="rId17" imgW="279360" imgH="406080" progId="Equation.DSMT4">
                    <p:embed/>
                  </p:oleObj>
                </mc:Choice>
                <mc:Fallback>
                  <p:oleObj name="Equation" r:id="rId17" imgW="279360" imgH="40608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475" y="3990975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472964"/>
                </p:ext>
              </p:extLst>
            </p:nvPr>
          </p:nvGraphicFramePr>
          <p:xfrm>
            <a:off x="1196975" y="57308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6" name="Equation" r:id="rId19" imgW="609480" imgH="431640" progId="Equation.DSMT4">
                    <p:embed/>
                  </p:oleObj>
                </mc:Choice>
                <mc:Fallback>
                  <p:oleObj name="Equation" r:id="rId19" imgW="609480" imgH="43164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975" y="57308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681848"/>
                </p:ext>
              </p:extLst>
            </p:nvPr>
          </p:nvGraphicFramePr>
          <p:xfrm>
            <a:off x="4168775" y="56927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7" name="Equation" r:id="rId21" imgW="609480" imgH="431640" progId="Equation.DSMT4">
                    <p:embed/>
                  </p:oleObj>
                </mc:Choice>
                <mc:Fallback>
                  <p:oleObj name="Equation" r:id="rId21" imgW="609480" imgH="431640" progId="Equation.DSMT4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775" y="56927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361512"/>
                </p:ext>
              </p:extLst>
            </p:nvPr>
          </p:nvGraphicFramePr>
          <p:xfrm>
            <a:off x="2355850" y="5184775"/>
            <a:ext cx="1358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8" name="Equation" r:id="rId23" imgW="1358640" imgH="431640" progId="Equation.DSMT4">
                    <p:embed/>
                  </p:oleObj>
                </mc:Choice>
                <mc:Fallback>
                  <p:oleObj name="Equation" r:id="rId23" imgW="13586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850" y="5184775"/>
                          <a:ext cx="1358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0" name="Line 35"/>
            <p:cNvSpPr>
              <a:spLocks noChangeShapeType="1"/>
            </p:cNvSpPr>
            <p:nvPr/>
          </p:nvSpPr>
          <p:spPr bwMode="auto">
            <a:xfrm>
              <a:off x="1817688" y="5299974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36"/>
            <p:cNvSpPr>
              <a:spLocks noChangeShapeType="1"/>
            </p:cNvSpPr>
            <p:nvPr/>
          </p:nvSpPr>
          <p:spPr bwMode="auto">
            <a:xfrm flipV="1">
              <a:off x="3735388" y="5267536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37"/>
            <p:cNvSpPr>
              <a:spLocks noChangeShapeType="1"/>
            </p:cNvSpPr>
            <p:nvPr/>
          </p:nvSpPr>
          <p:spPr bwMode="auto">
            <a:xfrm rot="5400000">
              <a:off x="1633538" y="4781550"/>
              <a:ext cx="10096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rot="16200000" flipH="1">
              <a:off x="3487738" y="4781550"/>
              <a:ext cx="10350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43"/>
            <p:cNvSpPr>
              <a:spLocks noChangeShapeType="1"/>
            </p:cNvSpPr>
            <p:nvPr/>
          </p:nvSpPr>
          <p:spPr bwMode="auto">
            <a:xfrm>
              <a:off x="2790825" y="5641975"/>
              <a:ext cx="3175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258061" y="4649564"/>
            <a:ext cx="3187091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In general this </a:t>
            </a:r>
            <a:r>
              <a:rPr lang="en-US" altLang="zh-CN" sz="2400" dirty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sz="2400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sz="2400" baseline="-25000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  <a:t> is not</a:t>
            </a:r>
            <a:b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</a:br>
            <a: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  <a:t>equal to the original line</a:t>
            </a:r>
            <a:b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</a:br>
            <a:r>
              <a:rPr lang="en-US" altLang="zh-CN" sz="2400" dirty="0" smtClean="0">
                <a:solidFill>
                  <a:srgbClr val="000000"/>
                </a:solidFill>
                <a:ea typeface="SimSun" charset="-122"/>
                <a:sym typeface="Symbol"/>
              </a:rPr>
              <a:t>flow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 smtClean="0">
                <a:ea typeface="SimSun" charset="-122"/>
              </a:rPr>
              <a:t> Evaluation</a:t>
            </a:r>
          </a:p>
        </p:txBody>
      </p:sp>
      <p:sp>
        <p:nvSpPr>
          <p:cNvPr id="48136" name="Rectangle 37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473440" cy="5044440"/>
          </a:xfrm>
          <a:noFill/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We select </a:t>
            </a:r>
            <a:r>
              <a:rPr lang="en-US" altLang="zh-CN" dirty="0">
                <a:solidFill>
                  <a:srgbClr val="000000"/>
                </a:solidFill>
                <a:ea typeface="SimSun" charset="-122"/>
                <a:sym typeface="Symbol"/>
              </a:rPr>
              <a:t></a:t>
            </a:r>
            <a:r>
              <a:rPr lang="en-US" altLang="zh-CN" dirty="0" err="1" smtClean="0">
                <a:solidFill>
                  <a:srgbClr val="000000"/>
                </a:solidFill>
                <a:ea typeface="SimSun" charset="-122"/>
                <a:sym typeface="Symbol"/>
              </a:rPr>
              <a:t>t</a:t>
            </a:r>
            <a:r>
              <a:rPr lang="en-US" altLang="zh-CN" baseline="-25000" dirty="0" err="1">
                <a:solidFill>
                  <a:srgbClr val="000000"/>
                </a:solidFill>
                <a:ea typeface="SimSun" charset="-122"/>
                <a:sym typeface="Symbol"/>
              </a:rPr>
              <a:t>k</a:t>
            </a:r>
            <a:r>
              <a:rPr lang="en-US" altLang="zh-CN" dirty="0" smtClean="0">
                <a:ea typeface="SimSun" charset="-122"/>
              </a:rPr>
              <a:t> to be such that 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endParaRPr lang="en-US" altLang="zh-CN" dirty="0" smtClean="0">
              <a:ea typeface="SimSun" charset="-122"/>
              <a:cs typeface="Times New Roman" pitchFamily="18" charset="0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where </a:t>
            </a:r>
            <a:r>
              <a:rPr lang="en-US" altLang="zh-CN" dirty="0" smtClean="0">
                <a:ea typeface="SimSun" charset="-122"/>
                <a:sym typeface="Symbol"/>
              </a:rPr>
              <a:t></a:t>
            </a:r>
            <a:r>
              <a:rPr lang="en-US" altLang="zh-CN" dirty="0" smtClean="0">
                <a:latin typeface="Euclid"/>
                <a:ea typeface="SimSun" charset="-122"/>
              </a:rPr>
              <a:t>ƒ</a:t>
            </a:r>
            <a:r>
              <a:rPr lang="en-US" altLang="zh-CN" dirty="0" smtClean="0">
                <a:ea typeface="SimSun" charset="-122"/>
              </a:rPr>
              <a:t> </a:t>
            </a:r>
            <a:r>
              <a:rPr lang="en-US" altLang="zh-CN" baseline="-25000" dirty="0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 is the active power flow change on the line k due to the transaction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 </a:t>
            </a:r>
          </a:p>
          <a:p>
            <a:r>
              <a:rPr lang="en-US" altLang="zh-CN" dirty="0">
                <a:ea typeface="SimSun" charset="-122"/>
              </a:rPr>
              <a:t>T</a:t>
            </a:r>
            <a:r>
              <a:rPr lang="en-US" altLang="zh-CN" dirty="0" smtClean="0">
                <a:ea typeface="SimSun" charset="-122"/>
              </a:rPr>
              <a:t>he line k flow from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depends on its PTDF</a:t>
            </a:r>
          </a:p>
          <a:p>
            <a:pPr marL="461963" indent="-461963">
              <a:buFont typeface="Wingdings" pitchFamily="2" charset="2"/>
              <a:buNone/>
            </a:pPr>
            <a:endParaRPr lang="en-US" altLang="zh-CN" sz="500" dirty="0" smtClean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>
                <a:ea typeface="SimSun" charset="-122"/>
              </a:rPr>
              <a:t/>
            </a:r>
            <a:br>
              <a:rPr lang="en-US" altLang="zh-CN" dirty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>it follows that </a:t>
            </a:r>
          </a:p>
        </p:txBody>
      </p:sp>
      <p:graphicFrame>
        <p:nvGraphicFramePr>
          <p:cNvPr id="481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59067"/>
              </p:ext>
            </p:extLst>
          </p:nvPr>
        </p:nvGraphicFramePr>
        <p:xfrm>
          <a:off x="1276350" y="1981200"/>
          <a:ext cx="311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4" name="Equation" r:id="rId3" imgW="3111480" imgH="457200" progId="Equation.DSMT4">
                  <p:embed/>
                </p:oleObj>
              </mc:Choice>
              <mc:Fallback>
                <p:oleObj name="Equation" r:id="rId3" imgW="3111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981200"/>
                        <a:ext cx="3111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18965"/>
              </p:ext>
            </p:extLst>
          </p:nvPr>
        </p:nvGraphicFramePr>
        <p:xfrm>
          <a:off x="990600" y="4245226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5" name="Equation" r:id="rId5" imgW="2438280" imgH="533160" progId="Equation.DSMT4">
                  <p:embed/>
                </p:oleObj>
              </mc:Choice>
              <mc:Fallback>
                <p:oleObj name="Equation" r:id="rId5" imgW="2438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45226"/>
                        <a:ext cx="243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322854"/>
              </p:ext>
            </p:extLst>
          </p:nvPr>
        </p:nvGraphicFramePr>
        <p:xfrm>
          <a:off x="3124200" y="4851842"/>
          <a:ext cx="4724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6" name="Equation" r:id="rId7" imgW="5079960" imgH="1130040" progId="Equation.DSMT4">
                  <p:embed/>
                </p:oleObj>
              </mc:Choice>
              <mc:Fallback>
                <p:oleObj name="Equation" r:id="rId7" imgW="5079960" imgH="1130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51842"/>
                        <a:ext cx="47244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Sensitivity Problem Formulation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84528"/>
              </p:ext>
            </p:extLst>
          </p:nvPr>
        </p:nvGraphicFramePr>
        <p:xfrm>
          <a:off x="457200" y="2895600"/>
          <a:ext cx="799829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2" name="Equation" r:id="rId3" imgW="7924680" imgH="774360" progId="Equation.DSMT4">
                  <p:embed/>
                </p:oleObj>
              </mc:Choice>
              <mc:Fallback>
                <p:oleObj name="Equation" r:id="rId3" imgW="79246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7998299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58652"/>
              </p:ext>
            </p:extLst>
          </p:nvPr>
        </p:nvGraphicFramePr>
        <p:xfrm>
          <a:off x="304800" y="4953000"/>
          <a:ext cx="8214771" cy="61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3" name="Equation" r:id="rId5" imgW="8978760" imgH="672840" progId="Equation.DSMT4">
                  <p:embed/>
                </p:oleObj>
              </mc:Choice>
              <mc:Fallback>
                <p:oleObj name="Equation" r:id="rId5" imgW="89787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214771" cy="615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95872"/>
              </p:ext>
            </p:extLst>
          </p:nvPr>
        </p:nvGraphicFramePr>
        <p:xfrm>
          <a:off x="501650" y="1422400"/>
          <a:ext cx="2565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4" name="Equation" r:id="rId7" imgW="2565360" imgH="927000" progId="Equation.DSMT4">
                  <p:embed/>
                </p:oleObj>
              </mc:Choice>
              <mc:Fallback>
                <p:oleObj name="Equation" r:id="rId7" imgW="256536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422400"/>
                        <a:ext cx="25654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16560"/>
              </p:ext>
            </p:extLst>
          </p:nvPr>
        </p:nvGraphicFramePr>
        <p:xfrm>
          <a:off x="457200" y="3733800"/>
          <a:ext cx="8001001" cy="80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5" name="Equation" r:id="rId9" imgW="7899120" imgH="774360" progId="Equation.DSMT4">
                  <p:embed/>
                </p:oleObj>
              </mc:Choice>
              <mc:Fallback>
                <p:oleObj name="Equation" r:id="rId9" imgW="78991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8001001" cy="806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07526" y="1600200"/>
            <a:ext cx="4633000" cy="954107"/>
          </a:xfrm>
          <a:prstGeom prst="rect">
            <a:avLst/>
          </a:prstGeom>
          <a:solidFill>
            <a:srgbClr val="FFE6E6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1E0000"/>
                </a:solidFill>
                <a:latin typeface="+mn-lt"/>
              </a:rPr>
              <a:t>g</a:t>
            </a:r>
            <a:r>
              <a:rPr lang="en-US" altLang="zh-CN" dirty="0" smtClean="0">
                <a:solidFill>
                  <a:srgbClr val="1E0000"/>
                </a:solidFill>
                <a:latin typeface="+mn-lt"/>
              </a:rPr>
              <a:t> includes the real and reactive</a:t>
            </a:r>
            <a:br>
              <a:rPr lang="en-US" altLang="zh-CN" dirty="0" smtClean="0">
                <a:solidFill>
                  <a:srgbClr val="1E0000"/>
                </a:solidFill>
                <a:latin typeface="+mn-lt"/>
              </a:rPr>
            </a:br>
            <a:r>
              <a:rPr lang="en-US" altLang="zh-CN" dirty="0" smtClean="0">
                <a:solidFill>
                  <a:srgbClr val="1E0000"/>
                </a:solidFill>
                <a:latin typeface="+mn-lt"/>
              </a:rPr>
              <a:t>power balance equations</a:t>
            </a:r>
            <a:endParaRPr lang="en-US" altLang="zh-CN" dirty="0">
              <a:solidFill>
                <a:srgbClr val="1E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SimSun" charset="-122"/>
              </a:rPr>
              <a:t>LODF</a:t>
            </a:r>
            <a:r>
              <a:rPr lang="en-US" altLang="zh-CN" dirty="0" smtClean="0">
                <a:ea typeface="SimSun" charset="-122"/>
              </a:rPr>
              <a:t> Evaluation</a:t>
            </a:r>
          </a:p>
        </p:txBody>
      </p:sp>
      <p:sp>
        <p:nvSpPr>
          <p:cNvPr id="50183" name="Rectangle 1029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92440" cy="5454650"/>
          </a:xfrm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For the rest of the network, the impacts of the outage of line k are the same as the impacts of the additional basic transaction </a:t>
            </a:r>
            <a:r>
              <a:rPr lang="en-US" altLang="zh-CN" dirty="0" err="1" smtClean="0">
                <a:ea typeface="SimSun" charset="-122"/>
              </a:rPr>
              <a:t>w</a:t>
            </a:r>
            <a:r>
              <a:rPr lang="en-US" altLang="zh-CN" baseline="-25000" dirty="0" err="1" smtClean="0">
                <a:ea typeface="SimSun" charset="-122"/>
              </a:rPr>
              <a:t>k</a:t>
            </a:r>
            <a:r>
              <a:rPr lang="en-US" altLang="zh-CN" dirty="0" smtClean="0">
                <a:ea typeface="SimSun" charset="-122"/>
              </a:rPr>
              <a:t> </a:t>
            </a:r>
          </a:p>
          <a:p>
            <a:pPr marL="461963" indent="-461963"/>
            <a:endParaRPr lang="en-US" altLang="zh-CN" dirty="0" smtClean="0">
              <a:ea typeface="SimSun" charset="-122"/>
            </a:endParaRPr>
          </a:p>
          <a:p>
            <a:pPr marL="461963" indent="-461963"/>
            <a:endParaRPr lang="en-US" altLang="zh-CN" dirty="0" smtClean="0">
              <a:ea typeface="SimSun" charset="-122"/>
            </a:endParaRPr>
          </a:p>
          <a:p>
            <a:pPr marL="461963" indent="-461963"/>
            <a:r>
              <a:rPr lang="en-US" altLang="zh-CN" dirty="0" smtClean="0">
                <a:ea typeface="SimSun" charset="-122"/>
              </a:rPr>
              <a:t>Therefore, by definition the LODF is</a:t>
            </a:r>
          </a:p>
          <a:p>
            <a:pPr marL="461963" indent="-461963">
              <a:buFont typeface="Wingdings" pitchFamily="2" charset="2"/>
              <a:buNone/>
            </a:pPr>
            <a:r>
              <a:rPr lang="en-US" altLang="zh-CN" dirty="0" smtClean="0">
                <a:ea typeface="SimSun" charset="-122"/>
              </a:rPr>
              <a:t>	</a:t>
            </a:r>
          </a:p>
        </p:txBody>
      </p:sp>
      <p:graphicFrame>
        <p:nvGraphicFramePr>
          <p:cNvPr id="5017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35017"/>
              </p:ext>
            </p:extLst>
          </p:nvPr>
        </p:nvGraphicFramePr>
        <p:xfrm>
          <a:off x="838200" y="2590800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2" name="Equation" r:id="rId3" imgW="5473440" imgH="1143000" progId="Equation.DSMT4">
                  <p:embed/>
                </p:oleObj>
              </mc:Choice>
              <mc:Fallback>
                <p:oleObj name="Equation" r:id="rId3" imgW="54734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848353"/>
              </p:ext>
            </p:extLst>
          </p:nvPr>
        </p:nvGraphicFramePr>
        <p:xfrm>
          <a:off x="906780" y="4419600"/>
          <a:ext cx="3505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Equation" r:id="rId5" imgW="3504960" imgH="1079280" progId="Equation.DSMT4">
                  <p:embed/>
                </p:oleObj>
              </mc:Choice>
              <mc:Fallback>
                <p:oleObj name="Equation" r:id="rId5" imgW="35049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" y="4419600"/>
                        <a:ext cx="3505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Assume we wish to calculate the values for the outage of line 4 (between buses 2 and 3); this is line k</a:t>
            </a:r>
            <a:endParaRPr lang="en-US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571" b="9999"/>
          <a:stretch/>
        </p:blipFill>
        <p:spPr bwMode="auto">
          <a:xfrm>
            <a:off x="914400" y="2286000"/>
            <a:ext cx="60350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599" y="2265908"/>
            <a:ext cx="1981200" cy="415498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Say we wish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to know the change in flow 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on the line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3  (Buses 3 to 4). PTDFs for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 transaction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from 2 to 3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are 0.7273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on line 4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and 0.0909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on line 3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Hence we get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39355"/>
              </p:ext>
            </p:extLst>
          </p:nvPr>
        </p:nvGraphicFramePr>
        <p:xfrm>
          <a:off x="838200" y="3657600"/>
          <a:ext cx="64135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6" name="Equation" r:id="rId3" imgW="6413400" imgH="1701720" progId="Equation.DSMT4">
                  <p:embed/>
                </p:oleObj>
              </mc:Choice>
              <mc:Fallback>
                <p:oleObj name="Equation" r:id="rId3" imgW="64134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64135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1436958"/>
              </p:ext>
            </p:extLst>
          </p:nvPr>
        </p:nvGraphicFramePr>
        <p:xfrm>
          <a:off x="554038" y="2144713"/>
          <a:ext cx="5138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7" name="Equation" r:id="rId5" imgW="5524200" imgH="1104840" progId="Equation.DSMT4">
                  <p:embed/>
                </p:oleObj>
              </mc:Choice>
              <mc:Fallback>
                <p:oleObj name="Equation" r:id="rId5" imgW="5524200" imgH="11048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144713"/>
                        <a:ext cx="5138737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 Compensated</a:t>
            </a:r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r="20618"/>
          <a:stretch/>
        </p:blipFill>
        <p:spPr bwMode="auto">
          <a:xfrm>
            <a:off x="457200" y="1524000"/>
            <a:ext cx="58521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383975"/>
            <a:ext cx="2191626" cy="415498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Here is the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system with the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compensation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added to </a:t>
            </a:r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us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2 and removed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at bus 3; we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are canceling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the impact of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the line 4 flow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for the reset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of the network.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Below we see the network with the line actually outaged</a:t>
            </a:r>
            <a:endParaRPr lang="en-US" dirty="0"/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-333" r="17776" b="4334"/>
          <a:stretch/>
        </p:blipFill>
        <p:spPr bwMode="auto">
          <a:xfrm>
            <a:off x="365760" y="2204030"/>
            <a:ext cx="61264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3962" y="2210688"/>
            <a:ext cx="2241867" cy="34163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The line 3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flow changed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from 63 MW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to 106 MW,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an increase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of 43 MW,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matching the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LODF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value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Sensitivity Problem Formulation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244840" cy="52730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For a </a:t>
            </a:r>
            <a:r>
              <a:rPr lang="en-US" altLang="zh-CN" dirty="0" smtClean="0">
                <a:latin typeface="Times New Roman" pitchFamily="18" charset="0"/>
                <a:ea typeface="SimSun" charset="-122"/>
              </a:rPr>
              <a:t>small</a:t>
            </a:r>
            <a:r>
              <a:rPr lang="en-US" altLang="zh-CN" dirty="0" smtClean="0">
                <a:ea typeface="SimSun" charset="-122"/>
              </a:rPr>
              <a:t> change, </a:t>
            </a:r>
            <a:r>
              <a:rPr lang="en-US" altLang="zh-CN" dirty="0" smtClean="0">
                <a:ea typeface="SimSun" charset="-122"/>
                <a:sym typeface="Symbol"/>
              </a:rPr>
              <a:t></a:t>
            </a:r>
            <a:r>
              <a:rPr lang="en-US" altLang="zh-CN" b="1" dirty="0" smtClean="0">
                <a:ea typeface="SimSun" charset="-122"/>
              </a:rPr>
              <a:t>p</a:t>
            </a:r>
            <a:r>
              <a:rPr lang="en-US" altLang="zh-CN" dirty="0" smtClean="0">
                <a:ea typeface="SimSun" charset="-122"/>
              </a:rPr>
              <a:t>, that moves the injection from </a:t>
            </a:r>
            <a:r>
              <a:rPr lang="en-US" altLang="zh-CN" b="1" dirty="0" smtClean="0">
                <a:ea typeface="SimSun" charset="-122"/>
              </a:rPr>
              <a:t>p</a:t>
            </a:r>
            <a:r>
              <a:rPr lang="en-US" altLang="zh-CN" baseline="30000" dirty="0" smtClean="0">
                <a:ea typeface="SimSun" charset="-122"/>
              </a:rPr>
              <a:t>(0)  </a:t>
            </a:r>
            <a:r>
              <a:rPr lang="en-US" altLang="zh-CN" dirty="0" smtClean="0">
                <a:ea typeface="SimSun" charset="-122"/>
              </a:rPr>
              <a:t>to 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baseline="30000" dirty="0">
                <a:ea typeface="SimSun" charset="-122"/>
              </a:rPr>
              <a:t>(0)</a:t>
            </a:r>
            <a:r>
              <a:rPr lang="en-US" altLang="zh-CN" dirty="0" smtClean="0">
                <a:ea typeface="SimSun" charset="-122"/>
              </a:rPr>
              <a:t> +</a:t>
            </a:r>
            <a:r>
              <a:rPr lang="en-US" altLang="zh-CN" dirty="0" smtClean="0">
                <a:ea typeface="SimSun" charset="-122"/>
                <a:sym typeface="Symbol"/>
              </a:rPr>
              <a:t> </a:t>
            </a:r>
            <a:r>
              <a:rPr lang="en-US" altLang="zh-CN" dirty="0">
                <a:ea typeface="SimSun" charset="-122"/>
                <a:sym typeface="Symbol"/>
              </a:rPr>
              <a:t></a:t>
            </a:r>
            <a:r>
              <a:rPr lang="en-US" altLang="zh-CN" b="1" dirty="0">
                <a:ea typeface="SimSun" charset="-122"/>
              </a:rPr>
              <a:t>p</a:t>
            </a:r>
            <a:r>
              <a:rPr lang="en-US" altLang="zh-CN" dirty="0" smtClean="0">
                <a:ea typeface="SimSun" charset="-122"/>
              </a:rPr>
              <a:t> , we have a  corresponding change in the state </a:t>
            </a:r>
            <a:r>
              <a:rPr lang="en-US" altLang="zh-CN" dirty="0" smtClean="0">
                <a:ea typeface="SimSun" charset="-122"/>
                <a:sym typeface="Symbol"/>
              </a:rPr>
              <a:t></a:t>
            </a:r>
            <a:r>
              <a:rPr lang="en-US" altLang="zh-CN" b="1" dirty="0" smtClean="0">
                <a:ea typeface="SimSun" charset="-122"/>
                <a:sym typeface="Symbol"/>
              </a:rPr>
              <a:t>x</a:t>
            </a:r>
            <a:r>
              <a:rPr lang="en-US" altLang="zh-CN" dirty="0" smtClean="0">
                <a:ea typeface="SimSun" charset="-122"/>
              </a:rPr>
              <a:t> with</a:t>
            </a:r>
            <a:br>
              <a:rPr lang="en-US" altLang="zh-CN" dirty="0" smtClean="0">
                <a:ea typeface="SimSun" charset="-122"/>
              </a:rPr>
            </a:br>
            <a:r>
              <a:rPr lang="en-US" altLang="zh-CN" dirty="0" smtClean="0">
                <a:ea typeface="SimSun" charset="-122"/>
              </a:rPr>
              <a:t/>
            </a:r>
            <a:br>
              <a:rPr lang="en-US" altLang="zh-CN" dirty="0" smtClean="0">
                <a:ea typeface="SimSun" charset="-122"/>
              </a:rPr>
            </a:br>
            <a:endParaRPr lang="en-US" altLang="zh-CN" dirty="0" smtClean="0">
              <a:ea typeface="SimSun" charset="-122"/>
            </a:endParaRPr>
          </a:p>
          <a:p>
            <a:pPr marL="461963" indent="-461963">
              <a:spcBef>
                <a:spcPct val="0"/>
              </a:spcBef>
            </a:pPr>
            <a:r>
              <a:rPr lang="en-US" altLang="zh-CN" dirty="0" smtClean="0">
                <a:ea typeface="SimSun" charset="-122"/>
              </a:rPr>
              <a:t>We then apply a first order </a:t>
            </a:r>
            <a:r>
              <a:rPr lang="en-US" altLang="zh-CN" dirty="0">
                <a:ea typeface="SimSun" charset="-122"/>
              </a:rPr>
              <a:t>Taylor’s series expansion </a:t>
            </a:r>
            <a:endParaRPr lang="zh-CN" altLang="en-US" dirty="0" smtClean="0">
              <a:ea typeface="SimSun" charset="-122"/>
            </a:endParaRPr>
          </a:p>
        </p:txBody>
      </p:sp>
      <p:graphicFrame>
        <p:nvGraphicFramePr>
          <p:cNvPr id="1639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605015"/>
              </p:ext>
            </p:extLst>
          </p:nvPr>
        </p:nvGraphicFramePr>
        <p:xfrm>
          <a:off x="1447800" y="2667000"/>
          <a:ext cx="382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8" name="Equation" r:id="rId3" imgW="3822480" imgH="469800" progId="Equation.DSMT4">
                  <p:embed/>
                </p:oleObj>
              </mc:Choice>
              <mc:Fallback>
                <p:oleObj name="Equation" r:id="rId3" imgW="3822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382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59445"/>
              </p:ext>
            </p:extLst>
          </p:nvPr>
        </p:nvGraphicFramePr>
        <p:xfrm>
          <a:off x="838200" y="3962400"/>
          <a:ext cx="7508875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9" name="Equation" r:id="rId5" imgW="8026200" imgH="2679480" progId="Equation.DSMT4">
                  <p:embed/>
                </p:oleObj>
              </mc:Choice>
              <mc:Fallback>
                <p:oleObj name="Equation" r:id="rId5" imgW="8026200" imgH="267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7508875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2301240"/>
          </a:xfrm>
        </p:spPr>
        <p:txBody>
          <a:bodyPr/>
          <a:lstStyle/>
          <a:p>
            <a:r>
              <a:rPr lang="en-US" dirty="0" smtClean="0"/>
              <a:t>We consider this to be a “small signal” change, so we can neglect the higher order terms (h.o.t.) in the expansion</a:t>
            </a:r>
          </a:p>
          <a:p>
            <a:r>
              <a:rPr lang="en-US" dirty="0" smtClean="0"/>
              <a:t>Hence we should still be satisfying the power balance equations with this perturbation; so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58744"/>
              </p:ext>
            </p:extLst>
          </p:nvPr>
        </p:nvGraphicFramePr>
        <p:xfrm>
          <a:off x="1066800" y="3810000"/>
          <a:ext cx="47291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8" name="Equation" r:id="rId3" imgW="5054400" imgH="1143000" progId="Equation.DSMT4">
                  <p:embed/>
                </p:oleObj>
              </mc:Choice>
              <mc:Fallback>
                <p:oleObj name="Equation" r:id="rId3" imgW="50544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4729162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charset="-122"/>
              </a:rPr>
              <a:t>Sensitivity Problem Formulation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692150"/>
          </a:xfrm>
        </p:spPr>
        <p:txBody>
          <a:bodyPr/>
          <a:lstStyle/>
          <a:p>
            <a:pPr marL="461963" indent="-461963"/>
            <a:r>
              <a:rPr lang="en-US" altLang="zh-CN" dirty="0" smtClean="0">
                <a:ea typeface="SimSun" charset="-122"/>
              </a:rPr>
              <a:t>Also, from the power flow equations, we obtain</a:t>
            </a:r>
          </a:p>
          <a:p>
            <a:pPr marL="461963" indent="-461963">
              <a:buFont typeface="Wingdings" pitchFamily="2" charset="2"/>
              <a:buNone/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endParaRPr lang="en-US" altLang="zh-CN" dirty="0" smtClean="0">
              <a:ea typeface="SimSun" charset="-122"/>
            </a:endParaRPr>
          </a:p>
          <a:p>
            <a:pPr marL="461963" indent="-461963">
              <a:buFont typeface="Wingdings" pitchFamily="2" charset="2"/>
              <a:buNone/>
            </a:pPr>
            <a:endParaRPr lang="en-US" altLang="zh-CN" sz="3600" dirty="0" smtClean="0">
              <a:ea typeface="SimSun" charset="-122"/>
            </a:endParaRPr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817323"/>
              </p:ext>
            </p:extLst>
          </p:nvPr>
        </p:nvGraphicFramePr>
        <p:xfrm>
          <a:off x="1905000" y="1802921"/>
          <a:ext cx="43307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6" name="Equation" r:id="rId3" imgW="4330440" imgH="2057400" progId="Equation.DSMT4">
                  <p:embed/>
                </p:oleObj>
              </mc:Choice>
              <mc:Fallback>
                <p:oleObj name="Equation" r:id="rId3" imgW="433044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02921"/>
                        <a:ext cx="43307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Line 12"/>
          <p:cNvSpPr>
            <a:spLocks noChangeShapeType="1"/>
          </p:cNvSpPr>
          <p:nvPr/>
        </p:nvSpPr>
        <p:spPr bwMode="auto">
          <a:xfrm>
            <a:off x="3460750" y="2914650"/>
            <a:ext cx="9906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13"/>
          <p:cNvSpPr>
            <a:spLocks noChangeShapeType="1"/>
          </p:cNvSpPr>
          <p:nvPr/>
        </p:nvSpPr>
        <p:spPr bwMode="auto">
          <a:xfrm>
            <a:off x="5529244" y="2902996"/>
            <a:ext cx="771072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336163"/>
              </p:ext>
            </p:extLst>
          </p:nvPr>
        </p:nvGraphicFramePr>
        <p:xfrm>
          <a:off x="2016425" y="4495800"/>
          <a:ext cx="52959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7" name="Equation" r:id="rId5" imgW="5295600" imgH="1917360" progId="Equation.DSMT4">
                  <p:embed/>
                </p:oleObj>
              </mc:Choice>
              <mc:Fallback>
                <p:oleObj name="Equation" r:id="rId5" imgW="529560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425" y="4495800"/>
                        <a:ext cx="52959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09600" y="3886200"/>
            <a:ext cx="6705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and then just the power flow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Jacobian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280160"/>
            <a:ext cx="8244840" cy="3368040"/>
          </a:xfrm>
        </p:spPr>
        <p:txBody>
          <a:bodyPr/>
          <a:lstStyle/>
          <a:p>
            <a:r>
              <a:rPr lang="en-US" dirty="0" smtClean="0"/>
              <a:t>With the standard assumption that the power flow </a:t>
            </a:r>
            <a:r>
              <a:rPr lang="en-US" dirty="0" err="1" smtClean="0"/>
              <a:t>Jacobian</a:t>
            </a:r>
            <a:r>
              <a:rPr lang="en-US" dirty="0" smtClean="0"/>
              <a:t> is nonsingular, then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can then compute the change in the line real power flow vector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380"/>
              </p:ext>
            </p:extLst>
          </p:nvPr>
        </p:nvGraphicFramePr>
        <p:xfrm>
          <a:off x="1820863" y="2305050"/>
          <a:ext cx="4495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0" name="Equation" r:id="rId3" imgW="4495680" imgH="1002960" progId="Equation.DSMT4">
                  <p:embed/>
                </p:oleObj>
              </mc:Choice>
              <mc:Fallback>
                <p:oleObj name="Equation" r:id="rId3" imgW="449568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305050"/>
                        <a:ext cx="4495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60089"/>
              </p:ext>
            </p:extLst>
          </p:nvPr>
        </p:nvGraphicFramePr>
        <p:xfrm>
          <a:off x="939800" y="4660900"/>
          <a:ext cx="7480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1" name="Equation" r:id="rId5" imgW="7480080" imgH="1041120" progId="Equation.DSMT4">
                  <p:embed/>
                </p:oleObj>
              </mc:Choice>
              <mc:Fallback>
                <p:oleObj name="Equation" r:id="rId5" imgW="74800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4660900"/>
                        <a:ext cx="7480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Sensitivities can easily be calculated even for large systems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</a:t>
            </a:r>
            <a:r>
              <a:rPr lang="en-US" b="1" dirty="0" smtClean="0">
                <a:sym typeface="Symbol"/>
              </a:rPr>
              <a:t>p </a:t>
            </a:r>
            <a:r>
              <a:rPr lang="en-US" dirty="0" smtClean="0">
                <a:sym typeface="Symbol"/>
              </a:rPr>
              <a:t>is sparse (just a few injections) then we can use a fast forward; if sensitivities on a subset of lines are desired we could also use a fast backward</a:t>
            </a:r>
          </a:p>
          <a:p>
            <a:r>
              <a:rPr lang="en-US" dirty="0" smtClean="0">
                <a:sym typeface="Symbol"/>
              </a:rPr>
              <a:t>Sensitivities are dependent upon the operating point</a:t>
            </a:r>
          </a:p>
          <a:p>
            <a:pPr lvl="1"/>
            <a:r>
              <a:rPr lang="en-US" dirty="0" smtClean="0">
                <a:sym typeface="Symbol"/>
              </a:rPr>
              <a:t>They also include the impact of marginal losses</a:t>
            </a:r>
          </a:p>
          <a:p>
            <a:r>
              <a:rPr lang="en-US" dirty="0" smtClean="0">
                <a:sym typeface="Symbol"/>
              </a:rPr>
              <a:t>Sensitivities could easily be expanded to include additional variables in </a:t>
            </a:r>
            <a:r>
              <a:rPr lang="en-US" b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(such as phase shifter angle), or additional equations, such as reactive power flow 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6107</TotalTime>
  <Words>1634</Words>
  <Application>Microsoft Office PowerPoint</Application>
  <PresentationFormat>On-screen Show (4:3)</PresentationFormat>
  <Paragraphs>229</Paragraphs>
  <Slides>44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SimSun</vt:lpstr>
      <vt:lpstr>Arial</vt:lpstr>
      <vt:lpstr>Calibri</vt:lpstr>
      <vt:lpstr>Euclid</vt:lpstr>
      <vt:lpstr>Euclid Extra</vt:lpstr>
      <vt:lpstr>Euclid Symbol</vt:lpstr>
      <vt:lpstr>Helvetica</vt:lpstr>
      <vt:lpstr>Symbol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Sensitivity Problem Formulation </vt:lpstr>
      <vt:lpstr>Sensitivity Problem Formulation</vt:lpstr>
      <vt:lpstr>Sensitivity Problem Formulation</vt:lpstr>
      <vt:lpstr>Sensitivity Problem Formulation</vt:lpstr>
      <vt:lpstr>Sensitivity Problem Formulation</vt:lpstr>
      <vt:lpstr>Sensitivity Problem Formulation</vt:lpstr>
      <vt:lpstr>Sensitivity Comments</vt:lpstr>
      <vt:lpstr>Sensitivity Comments, cont.</vt:lpstr>
      <vt:lpstr>Sensitivity Example in PowerWorld</vt:lpstr>
      <vt:lpstr>Sensitivity Example in PowerWorld</vt:lpstr>
      <vt:lpstr>Linearized Sensitivity Analysis</vt:lpstr>
      <vt:lpstr>Linearized Sensitivity Analysis</vt:lpstr>
      <vt:lpstr>Sensitivity Analysis: Recall the Matrix Notation</vt:lpstr>
      <vt:lpstr>Linearized Active Power Flow Model</vt:lpstr>
      <vt:lpstr>Injection Shift Factors (ISFs)</vt:lpstr>
      <vt:lpstr>ISF Interpretation</vt:lpstr>
      <vt:lpstr>ISF Properties</vt:lpstr>
      <vt:lpstr>Five Bus Example Reference</vt:lpstr>
      <vt:lpstr>Five Bus ISF, Line 4, Bus 2 (to Slack) </vt:lpstr>
      <vt:lpstr>Five Bus Example</vt:lpstr>
      <vt:lpstr>Five Bus Example</vt:lpstr>
      <vt:lpstr>Five Bus Example Comments</vt:lpstr>
      <vt:lpstr>Distribution Factors</vt:lpstr>
      <vt:lpstr>Definition: Basic Transaction</vt:lpstr>
      <vt:lpstr>Definition: Basic Transaction</vt:lpstr>
      <vt:lpstr>Definition: PTDF</vt:lpstr>
      <vt:lpstr>PTDFs</vt:lpstr>
      <vt:lpstr>PTDF Evaluation in Two Parts</vt:lpstr>
      <vt:lpstr>PTDF Evaluation</vt:lpstr>
      <vt:lpstr>Calculating PTDFs in PowerWorld</vt:lpstr>
      <vt:lpstr>Five Bus PTDF Visualization</vt:lpstr>
      <vt:lpstr>Nine Bus PTDF Example</vt:lpstr>
      <vt:lpstr>Eastern Interconnect Example: Wisconsin Utility to TVA PTDFs</vt:lpstr>
      <vt:lpstr>Line Outage Distribution Factors (LODFs)</vt:lpstr>
      <vt:lpstr>LODFs</vt:lpstr>
      <vt:lpstr>LODF Evaluation</vt:lpstr>
      <vt:lpstr>LODF Evaluation</vt:lpstr>
      <vt:lpstr>LODF Evaluation</vt:lpstr>
      <vt:lpstr>Five Bus Example</vt:lpstr>
      <vt:lpstr>Five Bus Example</vt:lpstr>
      <vt:lpstr>Five Bus Example Compensated</vt:lpstr>
      <vt:lpstr>Five Bus Example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446</cp:revision>
  <cp:lastPrinted>2019-09-22T16:46:28Z</cp:lastPrinted>
  <dcterms:created xsi:type="dcterms:W3CDTF">2000-05-11T14:27:08Z</dcterms:created>
  <dcterms:modified xsi:type="dcterms:W3CDTF">2019-10-22T12:30:37Z</dcterms:modified>
</cp:coreProperties>
</file>