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258" r:id="rId2"/>
    <p:sldId id="320" r:id="rId3"/>
    <p:sldId id="652" r:id="rId4"/>
    <p:sldId id="653" r:id="rId5"/>
    <p:sldId id="654" r:id="rId6"/>
    <p:sldId id="655" r:id="rId7"/>
    <p:sldId id="656" r:id="rId8"/>
    <p:sldId id="657" r:id="rId9"/>
    <p:sldId id="658" r:id="rId10"/>
    <p:sldId id="659" r:id="rId11"/>
    <p:sldId id="660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69" r:id="rId21"/>
    <p:sldId id="670" r:id="rId22"/>
    <p:sldId id="671" r:id="rId23"/>
    <p:sldId id="672" r:id="rId24"/>
    <p:sldId id="673" r:id="rId25"/>
    <p:sldId id="674" r:id="rId26"/>
    <p:sldId id="675" r:id="rId27"/>
    <p:sldId id="676" r:id="rId28"/>
    <p:sldId id="677" r:id="rId29"/>
    <p:sldId id="678" r:id="rId30"/>
    <p:sldId id="679" r:id="rId31"/>
    <p:sldId id="680" r:id="rId32"/>
    <p:sldId id="681" r:id="rId33"/>
    <p:sldId id="682" r:id="rId34"/>
    <p:sldId id="683" r:id="rId35"/>
    <p:sldId id="684" r:id="rId36"/>
    <p:sldId id="685" r:id="rId37"/>
    <p:sldId id="686" r:id="rId38"/>
    <p:sldId id="687" r:id="rId39"/>
    <p:sldId id="688" r:id="rId40"/>
    <p:sldId id="689" r:id="rId41"/>
    <p:sldId id="690" r:id="rId42"/>
    <p:sldId id="691" r:id="rId43"/>
    <p:sldId id="692" r:id="rId44"/>
    <p:sldId id="693" r:id="rId45"/>
    <p:sldId id="694" r:id="rId46"/>
    <p:sldId id="695" r:id="rId4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6" Type="http://schemas.openxmlformats.org/officeDocument/2006/relationships/image" Target="../media/image67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5" Type="http://schemas.openxmlformats.org/officeDocument/2006/relationships/image" Target="../media/image6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5" Type="http://schemas.openxmlformats.org/officeDocument/2006/relationships/image" Target="../media/image9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18" Type="http://schemas.openxmlformats.org/officeDocument/2006/relationships/image" Target="../media/image113.wmf"/><Relationship Id="rId3" Type="http://schemas.openxmlformats.org/officeDocument/2006/relationships/image" Target="../media/image99.wmf"/><Relationship Id="rId21" Type="http://schemas.openxmlformats.org/officeDocument/2006/relationships/image" Target="../media/image116.wmf"/><Relationship Id="rId7" Type="http://schemas.openxmlformats.org/officeDocument/2006/relationships/image" Target="../media/image83.wmf"/><Relationship Id="rId12" Type="http://schemas.openxmlformats.org/officeDocument/2006/relationships/image" Target="../media/image107.wmf"/><Relationship Id="rId17" Type="http://schemas.openxmlformats.org/officeDocument/2006/relationships/image" Target="../media/image112.wmf"/><Relationship Id="rId2" Type="http://schemas.openxmlformats.org/officeDocument/2006/relationships/image" Target="../media/image98.wmf"/><Relationship Id="rId16" Type="http://schemas.openxmlformats.org/officeDocument/2006/relationships/image" Target="../media/image111.wmf"/><Relationship Id="rId20" Type="http://schemas.openxmlformats.org/officeDocument/2006/relationships/image" Target="../media/image115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6.wmf"/><Relationship Id="rId24" Type="http://schemas.openxmlformats.org/officeDocument/2006/relationships/image" Target="../media/image119.wmf"/><Relationship Id="rId5" Type="http://schemas.openxmlformats.org/officeDocument/2006/relationships/image" Target="../media/image101.wmf"/><Relationship Id="rId15" Type="http://schemas.openxmlformats.org/officeDocument/2006/relationships/image" Target="../media/image110.wmf"/><Relationship Id="rId23" Type="http://schemas.openxmlformats.org/officeDocument/2006/relationships/image" Target="../media/image118.wmf"/><Relationship Id="rId10" Type="http://schemas.openxmlformats.org/officeDocument/2006/relationships/image" Target="../media/image105.wmf"/><Relationship Id="rId19" Type="http://schemas.openxmlformats.org/officeDocument/2006/relationships/image" Target="../media/image114.wmf"/><Relationship Id="rId4" Type="http://schemas.openxmlformats.org/officeDocument/2006/relationships/image" Target="../media/image100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Relationship Id="rId22" Type="http://schemas.openxmlformats.org/officeDocument/2006/relationships/image" Target="../media/image11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34" Type="http://schemas.openxmlformats.org/officeDocument/2006/relationships/image" Target="../media/image67.w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62.wmf"/><Relationship Id="rId32" Type="http://schemas.openxmlformats.org/officeDocument/2006/relationships/image" Target="../media/image66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7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6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29" Type="http://schemas.openxmlformats.org/officeDocument/2006/relationships/oleObject" Target="../embeddings/oleObject8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92.wmf"/><Relationship Id="rId32" Type="http://schemas.openxmlformats.org/officeDocument/2006/relationships/image" Target="../media/image96.wmf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83.bin"/><Relationship Id="rId28" Type="http://schemas.openxmlformats.org/officeDocument/2006/relationships/image" Target="../media/image94.wmf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81.bin"/><Relationship Id="rId31" Type="http://schemas.openxmlformats.org/officeDocument/2006/relationships/oleObject" Target="../embeddings/oleObject87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85.bin"/><Relationship Id="rId30" Type="http://schemas.openxmlformats.org/officeDocument/2006/relationships/image" Target="../media/image95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03.wmf"/><Relationship Id="rId26" Type="http://schemas.openxmlformats.org/officeDocument/2006/relationships/image" Target="../media/image107.wmf"/><Relationship Id="rId39" Type="http://schemas.openxmlformats.org/officeDocument/2006/relationships/image" Target="../media/image113.wmf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97.bin"/><Relationship Id="rId34" Type="http://schemas.openxmlformats.org/officeDocument/2006/relationships/image" Target="../media/image111.wmf"/><Relationship Id="rId42" Type="http://schemas.openxmlformats.org/officeDocument/2006/relationships/oleObject" Target="../embeddings/oleObject108.bin"/><Relationship Id="rId47" Type="http://schemas.openxmlformats.org/officeDocument/2006/relationships/image" Target="../media/image117.wmf"/><Relationship Id="rId50" Type="http://schemas.openxmlformats.org/officeDocument/2006/relationships/oleObject" Target="../embeddings/oleObject112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95.bin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3.bin"/><Relationship Id="rId38" Type="http://schemas.openxmlformats.org/officeDocument/2006/relationships/oleObject" Target="../embeddings/oleObject106.bin"/><Relationship Id="rId46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01.bin"/><Relationship Id="rId41" Type="http://schemas.openxmlformats.org/officeDocument/2006/relationships/image" Target="../media/image11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2.bin"/><Relationship Id="rId24" Type="http://schemas.openxmlformats.org/officeDocument/2006/relationships/image" Target="../media/image106.wmf"/><Relationship Id="rId32" Type="http://schemas.openxmlformats.org/officeDocument/2006/relationships/image" Target="../media/image110.wmf"/><Relationship Id="rId37" Type="http://schemas.openxmlformats.org/officeDocument/2006/relationships/image" Target="../media/image112.wmf"/><Relationship Id="rId40" Type="http://schemas.openxmlformats.org/officeDocument/2006/relationships/oleObject" Target="../embeddings/oleObject107.bin"/><Relationship Id="rId45" Type="http://schemas.openxmlformats.org/officeDocument/2006/relationships/image" Target="../media/image116.wmf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23" Type="http://schemas.openxmlformats.org/officeDocument/2006/relationships/oleObject" Target="../embeddings/oleObject98.bin"/><Relationship Id="rId28" Type="http://schemas.openxmlformats.org/officeDocument/2006/relationships/image" Target="../media/image108.wmf"/><Relationship Id="rId36" Type="http://schemas.openxmlformats.org/officeDocument/2006/relationships/oleObject" Target="../embeddings/oleObject105.bin"/><Relationship Id="rId49" Type="http://schemas.openxmlformats.org/officeDocument/2006/relationships/image" Target="../media/image118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96.bin"/><Relationship Id="rId31" Type="http://schemas.openxmlformats.org/officeDocument/2006/relationships/oleObject" Target="../embeddings/oleObject102.bin"/><Relationship Id="rId44" Type="http://schemas.openxmlformats.org/officeDocument/2006/relationships/oleObject" Target="../embeddings/oleObject109.bin"/><Relationship Id="rId52" Type="http://schemas.openxmlformats.org/officeDocument/2006/relationships/image" Target="../media/image119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2.wmf"/><Relationship Id="rId22" Type="http://schemas.openxmlformats.org/officeDocument/2006/relationships/image" Target="../media/image105.wmf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109.wmf"/><Relationship Id="rId35" Type="http://schemas.openxmlformats.org/officeDocument/2006/relationships/oleObject" Target="../embeddings/oleObject104.bin"/><Relationship Id="rId43" Type="http://schemas.openxmlformats.org/officeDocument/2006/relationships/image" Target="../media/image115.wmf"/><Relationship Id="rId48" Type="http://schemas.openxmlformats.org/officeDocument/2006/relationships/oleObject" Target="../embeddings/oleObject111.bin"/><Relationship Id="rId8" Type="http://schemas.openxmlformats.org/officeDocument/2006/relationships/image" Target="../media/image99.wmf"/><Relationship Id="rId51" Type="http://schemas.openxmlformats.org/officeDocument/2006/relationships/oleObject" Target="../embeddings/oleObject1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2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3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32.wmf"/><Relationship Id="rId9" Type="http://schemas.openxmlformats.org/officeDocument/2006/relationships/image" Target="../media/image1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3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8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3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16: </a:t>
            </a:r>
            <a:r>
              <a:rPr lang="en-US" sz="3200" b="1" dirty="0" smtClean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Methods, Least Squares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 Compensated</a:t>
            </a:r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r="20618"/>
          <a:stretch/>
        </p:blipFill>
        <p:spPr bwMode="auto">
          <a:xfrm>
            <a:off x="457200" y="1524000"/>
            <a:ext cx="58521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383975"/>
            <a:ext cx="2191626" cy="415498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Here is the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system with the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compensation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added to </a:t>
            </a:r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us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2 and removed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at bus 3; we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are canceling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the impact of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the line 4 flow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for the reset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of the network.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Below we see the network with the line actually outaged</a:t>
            </a:r>
            <a:endParaRPr lang="en-US" dirty="0"/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-333" r="17776" b="4334"/>
          <a:stretch/>
        </p:blipFill>
        <p:spPr bwMode="auto">
          <a:xfrm>
            <a:off x="365760" y="2204030"/>
            <a:ext cx="61264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3962" y="2210688"/>
            <a:ext cx="2241867" cy="34163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line 3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flow changed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from 63 MW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to 106 MW,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an increase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of 43 MW,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matching the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LODF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value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Critical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In looking at the below formula you need to be thinking about what conditions will cause the formula to fail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 the obvious situation is when the denominator is zero</a:t>
            </a:r>
          </a:p>
          <a:p>
            <a:r>
              <a:rPr lang="en-US" dirty="0" smtClean="0"/>
              <a:t>That corresponds to a situation in which the contingency causes system islanding</a:t>
            </a:r>
          </a:p>
          <a:p>
            <a:pPr lvl="1"/>
            <a:r>
              <a:rPr lang="en-US" dirty="0" smtClean="0"/>
              <a:t>An example is line 6 (between buses 4 and 5)</a:t>
            </a:r>
          </a:p>
          <a:p>
            <a:pPr lvl="1"/>
            <a:r>
              <a:rPr lang="en-US" dirty="0" smtClean="0"/>
              <a:t>Impact modeled by injections at the buses within each viable island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22689"/>
              </p:ext>
            </p:extLst>
          </p:nvPr>
        </p:nvGraphicFramePr>
        <p:xfrm>
          <a:off x="1066800" y="2286000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4" name="Equation" r:id="rId3" imgW="5473440" imgH="1143000" progId="Equation.DSMT4">
                  <p:embed/>
                </p:oleObj>
              </mc:Choice>
              <mc:Fallback>
                <p:oleObj name="Equation" r:id="rId3" imgW="547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LODFs in 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844040"/>
          </a:xfrm>
        </p:spPr>
        <p:txBody>
          <a:bodyPr/>
          <a:lstStyle/>
          <a:p>
            <a:r>
              <a:rPr lang="en-US" dirty="0" smtClean="0"/>
              <a:t>Select Tools, Sensitivities, Line Outage Distribution Factors</a:t>
            </a:r>
          </a:p>
          <a:p>
            <a:pPr lvl="1"/>
            <a:r>
              <a:rPr lang="en-US" dirty="0" smtClean="0"/>
              <a:t>Select the Line using dialogs on right, and click Calculate LODFS; below example shows values for line 4</a:t>
            </a:r>
            <a:endParaRPr lang="en-US" dirty="0"/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2" r="35051" b="50001"/>
          <a:stretch/>
        </p:blipFill>
        <p:spPr bwMode="auto">
          <a:xfrm>
            <a:off x="762000" y="3200400"/>
            <a:ext cx="8046720" cy="348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Case LODFs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One of the issues associated with the 8/14/03 blackout was the LODF associated with the loss of the Hanna-Juniper 345 kV line (21350-22163) that was being used in a flow gate calculation was not correct because the Chamberlin-Harding 345 kV line outage was missed</a:t>
            </a:r>
          </a:p>
          <a:p>
            <a:pPr lvl="1"/>
            <a:r>
              <a:rPr lang="en-US" dirty="0" smtClean="0"/>
              <a:t>With the Chamberlin-Harding line assumed in-service the value was 0.362</a:t>
            </a:r>
          </a:p>
          <a:p>
            <a:pPr lvl="1"/>
            <a:r>
              <a:rPr lang="en-US" dirty="0" smtClean="0"/>
              <a:t>With this line assumed out-of-service (which indeed it was) the value increased to 0.464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Bus LODF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998"/>
          <a:stretch/>
        </p:blipFill>
        <p:spPr>
          <a:xfrm>
            <a:off x="228600" y="1447800"/>
            <a:ext cx="8458200" cy="5266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3962400"/>
            <a:ext cx="2422458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LODF is for line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between 3048 and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5120; values will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be proportional to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PTDF values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Bus LODF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47800"/>
            <a:ext cx="8763000" cy="419357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855096"/>
            <a:ext cx="7412607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Image visualizes the PTDFs between buses 3048 and 5120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001000" cy="3124200"/>
          </a:xfrm>
        </p:spPr>
        <p:txBody>
          <a:bodyPr/>
          <a:lstStyle/>
          <a:p>
            <a:r>
              <a:rPr lang="en-US" sz="2600" dirty="0" smtClean="0"/>
              <a:t>LODFs can also be used to represent multiple device contingencies, but it is usually more involved than just adding the effects of the single device LODFs</a:t>
            </a:r>
          </a:p>
          <a:p>
            <a:r>
              <a:rPr lang="en-US" sz="2600" dirty="0" smtClean="0"/>
              <a:t>Assume a simultaneous outage of lines k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and k</a:t>
            </a:r>
            <a:r>
              <a:rPr lang="en-US" sz="2600" baseline="-25000" dirty="0" smtClean="0"/>
              <a:t>2</a:t>
            </a:r>
            <a:endParaRPr lang="en-US" sz="2600" dirty="0" smtClean="0"/>
          </a:p>
          <a:p>
            <a:r>
              <a:rPr lang="en-US" sz="2600" dirty="0" smtClean="0"/>
              <a:t>Now setup two transactions, </a:t>
            </a:r>
            <a:r>
              <a:rPr lang="en-US" altLang="zh-CN" sz="2600" dirty="0" smtClean="0">
                <a:ea typeface="SimSun" charset="-122"/>
              </a:rPr>
              <a:t>w</a:t>
            </a:r>
            <a:r>
              <a:rPr lang="en-US" altLang="zh-CN" sz="2600" baseline="-25000" dirty="0" smtClean="0">
                <a:ea typeface="SimSun" charset="-122"/>
              </a:rPr>
              <a:t>k1 </a:t>
            </a:r>
            <a:r>
              <a:rPr lang="en-US" altLang="zh-CN" sz="2600" dirty="0" smtClean="0">
                <a:ea typeface="SimSun" charset="-122"/>
              </a:rPr>
              <a:t>(with value </a:t>
            </a:r>
            <a:r>
              <a:rPr lang="en-US" altLang="zh-CN" sz="2600" dirty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sz="2600" dirty="0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sz="2600" baseline="-25000" dirty="0" smtClean="0">
                <a:solidFill>
                  <a:srgbClr val="000000"/>
                </a:solidFill>
                <a:ea typeface="SimSun" charset="-122"/>
                <a:sym typeface="Symbol"/>
              </a:rPr>
              <a:t>k1</a:t>
            </a:r>
            <a:r>
              <a:rPr lang="en-US" altLang="zh-CN" sz="2600" dirty="0" smtClean="0">
                <a:ea typeface="SimSun" charset="-122"/>
              </a:rPr>
              <a:t>)</a:t>
            </a:r>
            <a:r>
              <a:rPr lang="en-US" altLang="zh-CN" sz="2600" dirty="0" smtClean="0"/>
              <a:t>and </a:t>
            </a:r>
            <a:r>
              <a:rPr lang="en-US" altLang="zh-CN" sz="2600" dirty="0" smtClean="0">
                <a:ea typeface="SimSun" charset="-122"/>
              </a:rPr>
              <a:t>w</a:t>
            </a:r>
            <a:r>
              <a:rPr lang="en-US" altLang="zh-CN" sz="2600" baseline="-25000" dirty="0" smtClean="0">
                <a:ea typeface="SimSun" charset="-122"/>
              </a:rPr>
              <a:t>k2</a:t>
            </a:r>
            <a:r>
              <a:rPr lang="en-US" altLang="zh-CN" sz="2600" dirty="0">
                <a:ea typeface="SimSun" charset="-122"/>
              </a:rPr>
              <a:t> </a:t>
            </a:r>
            <a:r>
              <a:rPr lang="en-US" altLang="zh-CN" sz="2600" dirty="0" smtClean="0">
                <a:ea typeface="SimSun" charset="-122"/>
              </a:rPr>
              <a:t>(with value </a:t>
            </a:r>
            <a:r>
              <a:rPr lang="en-US" altLang="zh-CN" sz="2600" dirty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sz="2600" dirty="0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sz="2600" baseline="-25000" dirty="0" smtClean="0">
                <a:solidFill>
                  <a:srgbClr val="000000"/>
                </a:solidFill>
                <a:ea typeface="SimSun" charset="-122"/>
                <a:sym typeface="Symbol"/>
              </a:rPr>
              <a:t>k2</a:t>
            </a:r>
            <a:r>
              <a:rPr lang="en-US" altLang="zh-CN" sz="2600" dirty="0" smtClean="0">
                <a:ea typeface="SimSun" charset="-122"/>
                <a:sym typeface="Symbol"/>
              </a:rPr>
              <a:t>)</a:t>
            </a:r>
            <a:r>
              <a:rPr lang="en-US" sz="2600" dirty="0" smtClean="0"/>
              <a:t> so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22125"/>
              </p:ext>
            </p:extLst>
          </p:nvPr>
        </p:nvGraphicFramePr>
        <p:xfrm>
          <a:off x="838200" y="3886200"/>
          <a:ext cx="4445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Equation" r:id="rId3" imgW="4444920" imgH="1028520" progId="Equation.DSMT4">
                  <p:embed/>
                </p:oleObj>
              </mc:Choice>
              <mc:Fallback>
                <p:oleObj name="Equation" r:id="rId3" imgW="44449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4445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37475"/>
              </p:ext>
            </p:extLst>
          </p:nvPr>
        </p:nvGraphicFramePr>
        <p:xfrm>
          <a:off x="762000" y="4953000"/>
          <a:ext cx="6032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Equation" r:id="rId5" imgW="6032160" imgH="1180800" progId="Equation.DSMT4">
                  <p:embed/>
                </p:oleObj>
              </mc:Choice>
              <mc:Fallback>
                <p:oleObj name="Equation" r:id="rId5" imgW="603216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6032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Hence we can calculate the simultaneous impact of multiple outages; details for the derivation are given in</a:t>
            </a:r>
            <a:br>
              <a:rPr lang="en-US" dirty="0" smtClean="0"/>
            </a:br>
            <a:r>
              <a:rPr lang="en-US" dirty="0" err="1"/>
              <a:t>C.Davis</a:t>
            </a:r>
            <a:r>
              <a:rPr lang="en-US" dirty="0"/>
              <a:t>, T.J. Overbye, "Linear Analysis of Multiple Outage Interaction," </a:t>
            </a:r>
            <a:r>
              <a:rPr lang="en-US" i="1" dirty="0"/>
              <a:t>Proc. 42</a:t>
            </a:r>
            <a:r>
              <a:rPr lang="en-US" i="1" baseline="30000" dirty="0"/>
              <a:t>nd</a:t>
            </a:r>
            <a:r>
              <a:rPr lang="en-US" i="1" dirty="0"/>
              <a:t> HICSS</a:t>
            </a:r>
            <a:r>
              <a:rPr lang="en-US" dirty="0"/>
              <a:t>, 2009</a:t>
            </a:r>
          </a:p>
          <a:p>
            <a:r>
              <a:rPr lang="en-US" dirty="0" smtClean="0"/>
              <a:t> Equation for the change in flow on line </a:t>
            </a:r>
            <a:r>
              <a:rPr lang="en-US" dirty="0" smtClean="0">
                <a:sym typeface="Euclid Extra"/>
              </a:rPr>
              <a:t> for the outage of lines k</a:t>
            </a:r>
            <a:r>
              <a:rPr lang="en-US" baseline="-25000" dirty="0" smtClean="0">
                <a:sym typeface="Euclid Extra"/>
              </a:rPr>
              <a:t>1</a:t>
            </a:r>
            <a:r>
              <a:rPr lang="en-US" dirty="0" smtClean="0">
                <a:sym typeface="Euclid Extra"/>
              </a:rPr>
              <a:t> and k</a:t>
            </a:r>
            <a:r>
              <a:rPr lang="en-US" baseline="-25000" dirty="0" smtClean="0">
                <a:sym typeface="Euclid Extra"/>
              </a:rPr>
              <a:t>2</a:t>
            </a:r>
            <a:r>
              <a:rPr lang="en-US" dirty="0" smtClean="0">
                <a:sym typeface="Euclid Extra"/>
              </a:rPr>
              <a:t> is</a:t>
            </a:r>
          </a:p>
          <a:p>
            <a:pPr marL="0" indent="0">
              <a:buNone/>
            </a:pPr>
            <a:r>
              <a:rPr lang="en-US" dirty="0" smtClean="0">
                <a:sym typeface="Euclid Extra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54498"/>
              </p:ext>
            </p:extLst>
          </p:nvPr>
        </p:nvGraphicFramePr>
        <p:xfrm>
          <a:off x="990600" y="4267200"/>
          <a:ext cx="594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2" name="Equation" r:id="rId3" imgW="5943600" imgH="1143000" progId="Equation.DSMT4">
                  <p:embed/>
                </p:oleObj>
              </mc:Choice>
              <mc:Fallback>
                <p:oleObj name="Equation" r:id="rId3" imgW="59436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594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Five bus case, outage of lines 2 and 5 to flow on line 4.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45359"/>
              </p:ext>
            </p:extLst>
          </p:nvPr>
        </p:nvGraphicFramePr>
        <p:xfrm>
          <a:off x="1066800" y="2286000"/>
          <a:ext cx="604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2" name="Equation" r:id="rId3" imgW="6045120" imgH="1143000" progId="Equation.DSMT4">
                  <p:embed/>
                </p:oleObj>
              </mc:Choice>
              <mc:Fallback>
                <p:oleObj name="Equation" r:id="rId3" imgW="604512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045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650928"/>
              </p:ext>
            </p:extLst>
          </p:nvPr>
        </p:nvGraphicFramePr>
        <p:xfrm>
          <a:off x="533400" y="3810000"/>
          <a:ext cx="7683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3" name="Equation" r:id="rId5" imgW="7683480" imgH="1079280" progId="Equation.DSMT4">
                  <p:embed/>
                </p:oleObj>
              </mc:Choice>
              <mc:Fallback>
                <p:oleObj name="Equation" r:id="rId5" imgW="768348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7683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9 from the book</a:t>
            </a:r>
          </a:p>
          <a:p>
            <a:r>
              <a:rPr lang="en-US" dirty="0" smtClean="0"/>
              <a:t>Homework 4 is due on Thursday October 31.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 LODFs</a:t>
            </a: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r="19512"/>
          <a:stretch/>
        </p:blipFill>
        <p:spPr bwMode="auto">
          <a:xfrm>
            <a:off x="609600" y="1371598"/>
            <a:ext cx="6553200" cy="50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2133600"/>
            <a:ext cx="1540615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Flow goes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from 117.5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to 118.0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Freeform 3"/>
          <p:cNvSpPr>
            <a:spLocks/>
          </p:cNvSpPr>
          <p:nvPr/>
        </p:nvSpPr>
        <p:spPr bwMode="auto">
          <a:xfrm flipV="1">
            <a:off x="4889500" y="1541463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6562725" y="25749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8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522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25749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Line 5"/>
          <p:cNvSpPr>
            <a:spLocks noChangeShapeType="1"/>
          </p:cNvSpPr>
          <p:nvPr/>
        </p:nvSpPr>
        <p:spPr bwMode="auto">
          <a:xfrm>
            <a:off x="6026150" y="23653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7" name="Object 6"/>
          <p:cNvGraphicFramePr>
            <a:graphicFrameLocks noChangeAspect="1"/>
          </p:cNvGraphicFramePr>
          <p:nvPr/>
        </p:nvGraphicFramePr>
        <p:xfrm>
          <a:off x="6276975" y="1708150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9" name="Equation" r:id="rId5" imgW="342720" imgH="431640" progId="Equation.DSMT4">
                  <p:embed/>
                </p:oleObj>
              </mc:Choice>
              <mc:Fallback>
                <p:oleObj name="Equation" r:id="rId5" imgW="342720" imgH="431640" progId="Equation.DSMT4">
                  <p:embed/>
                  <p:pic>
                    <p:nvPicPr>
                      <p:cNvPr id="522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1708150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6" name="Line 7"/>
          <p:cNvSpPr>
            <a:spLocks noChangeShapeType="1"/>
          </p:cNvSpPr>
          <p:nvPr/>
        </p:nvSpPr>
        <p:spPr bwMode="auto">
          <a:xfrm>
            <a:off x="6673850" y="2231502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5667375" y="22320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0" name="Equation" r:id="rId7" imgW="152280" imgH="317160" progId="Equation.DSMT4">
                  <p:embed/>
                </p:oleObj>
              </mc:Choice>
              <mc:Fallback>
                <p:oleObj name="Equation" r:id="rId7" imgW="152280" imgH="317160" progId="Equation.DSMT4">
                  <p:embed/>
                  <p:pic>
                    <p:nvPicPr>
                      <p:cNvPr id="522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2320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7" name="Line 9"/>
          <p:cNvSpPr>
            <a:spLocks noChangeShapeType="1"/>
          </p:cNvSpPr>
          <p:nvPr/>
        </p:nvSpPr>
        <p:spPr bwMode="auto">
          <a:xfrm flipH="1">
            <a:off x="6016625" y="21701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Line 10"/>
          <p:cNvSpPr>
            <a:spLocks noChangeShapeType="1"/>
          </p:cNvSpPr>
          <p:nvPr/>
        </p:nvSpPr>
        <p:spPr bwMode="auto">
          <a:xfrm flipH="1">
            <a:off x="7985125" y="21574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9" name="Object 11"/>
          <p:cNvGraphicFramePr>
            <a:graphicFrameLocks noChangeAspect="1"/>
          </p:cNvGraphicFramePr>
          <p:nvPr/>
        </p:nvGraphicFramePr>
        <p:xfrm>
          <a:off x="8150225" y="21685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1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522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21685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Line Closure Distribution Factors (LCDFs)</a:t>
            </a:r>
          </a:p>
        </p:txBody>
      </p:sp>
      <p:graphicFrame>
        <p:nvGraphicFramePr>
          <p:cNvPr id="52230" name="Object 16"/>
          <p:cNvGraphicFramePr>
            <a:graphicFrameLocks noChangeAspect="1"/>
          </p:cNvGraphicFramePr>
          <p:nvPr>
            <p:extLst/>
          </p:nvPr>
        </p:nvGraphicFramePr>
        <p:xfrm>
          <a:off x="6651625" y="37306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2" name="Equation" r:id="rId11" imgW="876240" imgH="393480" progId="Equation.DSMT4">
                  <p:embed/>
                </p:oleObj>
              </mc:Choice>
              <mc:Fallback>
                <p:oleObj name="Equation" r:id="rId11" imgW="876240" imgH="393480" progId="Equation.DSMT4">
                  <p:embed/>
                  <p:pic>
                    <p:nvPicPr>
                      <p:cNvPr id="52230" name="Object 1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5" y="37306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0" name="Line 17"/>
          <p:cNvSpPr>
            <a:spLocks noChangeShapeType="1"/>
          </p:cNvSpPr>
          <p:nvPr/>
        </p:nvSpPr>
        <p:spPr bwMode="auto">
          <a:xfrm>
            <a:off x="6102350" y="35845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1" name="Object 18"/>
          <p:cNvGraphicFramePr>
            <a:graphicFrameLocks noChangeAspect="1"/>
          </p:cNvGraphicFramePr>
          <p:nvPr>
            <p:extLst/>
          </p:nvPr>
        </p:nvGraphicFramePr>
        <p:xfrm>
          <a:off x="6804025" y="2901950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3" name="Equation" r:id="rId13" imgW="368280" imgH="431640" progId="Equation.DSMT4">
                  <p:embed/>
                </p:oleObj>
              </mc:Choice>
              <mc:Fallback>
                <p:oleObj name="Equation" r:id="rId13" imgW="368280" imgH="431640" progId="Equation.DSMT4">
                  <p:embed/>
                  <p:pic>
                    <p:nvPicPr>
                      <p:cNvPr id="52231" name="Object 1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901950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1" name="Line 19"/>
          <p:cNvSpPr>
            <a:spLocks noChangeShapeType="1"/>
          </p:cNvSpPr>
          <p:nvPr/>
        </p:nvSpPr>
        <p:spPr bwMode="auto">
          <a:xfrm>
            <a:off x="6692900" y="3459704"/>
            <a:ext cx="479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2" name="Object 20"/>
          <p:cNvGraphicFramePr>
            <a:graphicFrameLocks noChangeAspect="1"/>
          </p:cNvGraphicFramePr>
          <p:nvPr/>
        </p:nvGraphicFramePr>
        <p:xfrm>
          <a:off x="5756275" y="33813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4" name="Equation" r:id="rId15" imgW="228600" imgH="330120" progId="Equation.DSMT4">
                  <p:embed/>
                </p:oleObj>
              </mc:Choice>
              <mc:Fallback>
                <p:oleObj name="Equation" r:id="rId15" imgW="228600" imgH="330120" progId="Equation.DSMT4">
                  <p:embed/>
                  <p:pic>
                    <p:nvPicPr>
                      <p:cNvPr id="52232" name="Object 2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3813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2" name="Line 21"/>
          <p:cNvSpPr>
            <a:spLocks noChangeShapeType="1"/>
          </p:cNvSpPr>
          <p:nvPr/>
        </p:nvSpPr>
        <p:spPr bwMode="auto">
          <a:xfrm flipH="1">
            <a:off x="6092825" y="33893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Line 22"/>
          <p:cNvSpPr>
            <a:spLocks noChangeShapeType="1"/>
          </p:cNvSpPr>
          <p:nvPr/>
        </p:nvSpPr>
        <p:spPr bwMode="auto">
          <a:xfrm flipH="1">
            <a:off x="8061325" y="33766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3" name="Object 23"/>
          <p:cNvGraphicFramePr>
            <a:graphicFrameLocks noChangeAspect="1"/>
          </p:cNvGraphicFramePr>
          <p:nvPr/>
        </p:nvGraphicFramePr>
        <p:xfrm>
          <a:off x="8194675" y="33559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5" name="Equation" r:id="rId17" imgW="279360" imgH="406080" progId="Equation.DSMT4">
                  <p:embed/>
                </p:oleObj>
              </mc:Choice>
              <mc:Fallback>
                <p:oleObj name="Equation" r:id="rId17" imgW="279360" imgH="406080" progId="Equation.DSMT4">
                  <p:embed/>
                  <p:pic>
                    <p:nvPicPr>
                      <p:cNvPr id="52233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4675" y="33559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AutoShape 33"/>
          <p:cNvSpPr>
            <a:spLocks noChangeArrowheads="1"/>
          </p:cNvSpPr>
          <p:nvPr/>
        </p:nvSpPr>
        <p:spPr bwMode="auto">
          <a:xfrm>
            <a:off x="3975100" y="3987800"/>
            <a:ext cx="2197100" cy="596900"/>
          </a:xfrm>
          <a:prstGeom prst="wedgeRoundRectCallout">
            <a:avLst>
              <a:gd name="adj1" fmla="val 86278"/>
              <a:gd name="adj2" fmla="val -89630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 smtClean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Closed line</a:t>
            </a:r>
            <a:endParaRPr lang="en-US" altLang="zh-CN" sz="2800" i="1" dirty="0">
              <a:solidFill>
                <a:schemeClr val="hlink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52255" name="Freeform 41"/>
          <p:cNvSpPr>
            <a:spLocks/>
          </p:cNvSpPr>
          <p:nvPr/>
        </p:nvSpPr>
        <p:spPr bwMode="auto">
          <a:xfrm flipV="1">
            <a:off x="203200" y="13636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5" name="Object 42"/>
          <p:cNvGraphicFramePr>
            <a:graphicFrameLocks noChangeAspect="1"/>
          </p:cNvGraphicFramePr>
          <p:nvPr/>
        </p:nvGraphicFramePr>
        <p:xfrm>
          <a:off x="6772275" y="1720850"/>
          <a:ext cx="82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6" name="Equation" r:id="rId19" imgW="825480" imgH="431640" progId="Equation.DSMT4">
                  <p:embed/>
                </p:oleObj>
              </mc:Choice>
              <mc:Fallback>
                <p:oleObj name="Equation" r:id="rId19" imgW="825480" imgH="431640" progId="Equation.DSMT4">
                  <p:embed/>
                  <p:pic>
                    <p:nvPicPr>
                      <p:cNvPr id="5223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1720850"/>
                        <a:ext cx="825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43"/>
          <p:cNvGraphicFramePr>
            <a:graphicFrameLocks noChangeAspect="1"/>
          </p:cNvGraphicFramePr>
          <p:nvPr/>
        </p:nvGraphicFramePr>
        <p:xfrm>
          <a:off x="1800225" y="24098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7" name="Equation" r:id="rId21" imgW="850680" imgH="393480" progId="Equation.DSMT4">
                  <p:embed/>
                </p:oleObj>
              </mc:Choice>
              <mc:Fallback>
                <p:oleObj name="Equation" r:id="rId21" imgW="850680" imgH="393480" progId="Equation.DSMT4">
                  <p:embed/>
                  <p:pic>
                    <p:nvPicPr>
                      <p:cNvPr id="5223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4098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6" name="Line 44"/>
          <p:cNvSpPr>
            <a:spLocks noChangeShapeType="1"/>
          </p:cNvSpPr>
          <p:nvPr/>
        </p:nvSpPr>
        <p:spPr bwMode="auto">
          <a:xfrm>
            <a:off x="1263650" y="22002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7" name="Object 45"/>
          <p:cNvGraphicFramePr>
            <a:graphicFrameLocks noChangeAspect="1"/>
          </p:cNvGraphicFramePr>
          <p:nvPr/>
        </p:nvGraphicFramePr>
        <p:xfrm>
          <a:off x="1647825" y="15335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8" name="Equation" r:id="rId23" imgW="342720" imgH="431640" progId="Equation.DSMT4">
                  <p:embed/>
                </p:oleObj>
              </mc:Choice>
              <mc:Fallback>
                <p:oleObj name="Equation" r:id="rId23" imgW="342720" imgH="431640" progId="Equation.DSMT4">
                  <p:embed/>
                  <p:pic>
                    <p:nvPicPr>
                      <p:cNvPr id="5223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5335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47"/>
          <p:cNvGraphicFramePr>
            <a:graphicFrameLocks noChangeAspect="1"/>
          </p:cNvGraphicFramePr>
          <p:nvPr/>
        </p:nvGraphicFramePr>
        <p:xfrm>
          <a:off x="904875" y="20669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9" name="Equation" r:id="rId25" imgW="152280" imgH="317160" progId="Equation.DSMT4">
                  <p:embed/>
                </p:oleObj>
              </mc:Choice>
              <mc:Fallback>
                <p:oleObj name="Equation" r:id="rId25" imgW="152280" imgH="317160" progId="Equation.DSMT4">
                  <p:embed/>
                  <p:pic>
                    <p:nvPicPr>
                      <p:cNvPr id="5223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0669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8" name="Line 48"/>
          <p:cNvSpPr>
            <a:spLocks noChangeShapeType="1"/>
          </p:cNvSpPr>
          <p:nvPr/>
        </p:nvSpPr>
        <p:spPr bwMode="auto">
          <a:xfrm flipH="1">
            <a:off x="1254125" y="20050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Line 49"/>
          <p:cNvSpPr>
            <a:spLocks noChangeShapeType="1"/>
          </p:cNvSpPr>
          <p:nvPr/>
        </p:nvSpPr>
        <p:spPr bwMode="auto">
          <a:xfrm flipH="1">
            <a:off x="3222625" y="1992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9" name="Object 50"/>
          <p:cNvGraphicFramePr>
            <a:graphicFrameLocks noChangeAspect="1"/>
          </p:cNvGraphicFramePr>
          <p:nvPr/>
        </p:nvGraphicFramePr>
        <p:xfrm>
          <a:off x="3387725" y="20034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0" name="Equation" r:id="rId27" imgW="215640" imgH="393480" progId="Equation.DSMT4">
                  <p:embed/>
                </p:oleObj>
              </mc:Choice>
              <mc:Fallback>
                <p:oleObj name="Equation" r:id="rId27" imgW="215640" imgH="393480" progId="Equation.DSMT4">
                  <p:embed/>
                  <p:pic>
                    <p:nvPicPr>
                      <p:cNvPr id="52239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20034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53"/>
          <p:cNvGraphicFramePr>
            <a:graphicFrameLocks noChangeAspect="1"/>
          </p:cNvGraphicFramePr>
          <p:nvPr/>
        </p:nvGraphicFramePr>
        <p:xfrm>
          <a:off x="1006475" y="31019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1" name="Equation" r:id="rId29" imgW="228600" imgH="330120" progId="Equation.DSMT4">
                  <p:embed/>
                </p:oleObj>
              </mc:Choice>
              <mc:Fallback>
                <p:oleObj name="Equation" r:id="rId29" imgW="228600" imgH="330120" progId="Equation.DSMT4">
                  <p:embed/>
                  <p:pic>
                    <p:nvPicPr>
                      <p:cNvPr id="52240" name="Object 5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1019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Line 54"/>
          <p:cNvSpPr>
            <a:spLocks noChangeShapeType="1"/>
          </p:cNvSpPr>
          <p:nvPr/>
        </p:nvSpPr>
        <p:spPr bwMode="auto">
          <a:xfrm flipH="1">
            <a:off x="1343025" y="31099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Line 55"/>
          <p:cNvSpPr>
            <a:spLocks noChangeShapeType="1"/>
          </p:cNvSpPr>
          <p:nvPr/>
        </p:nvSpPr>
        <p:spPr bwMode="auto">
          <a:xfrm flipH="1">
            <a:off x="3311525" y="3097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41" name="Object 56"/>
          <p:cNvGraphicFramePr>
            <a:graphicFrameLocks noChangeAspect="1"/>
          </p:cNvGraphicFramePr>
          <p:nvPr/>
        </p:nvGraphicFramePr>
        <p:xfrm>
          <a:off x="3444875" y="30765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2" name="Equation" r:id="rId31" imgW="279360" imgH="406080" progId="Equation.DSMT4">
                  <p:embed/>
                </p:oleObj>
              </mc:Choice>
              <mc:Fallback>
                <p:oleObj name="Equation" r:id="rId31" imgW="279360" imgH="406080" progId="Equation.DSMT4">
                  <p:embed/>
                  <p:pic>
                    <p:nvPicPr>
                      <p:cNvPr id="52241" name="Object 5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0765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58"/>
          <p:cNvGraphicFramePr>
            <a:graphicFrameLocks noChangeAspect="1"/>
          </p:cNvGraphicFramePr>
          <p:nvPr>
            <p:extLst/>
          </p:nvPr>
        </p:nvGraphicFramePr>
        <p:xfrm>
          <a:off x="2468563" y="5494338"/>
          <a:ext cx="3975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3" name="Equation" r:id="rId33" imgW="3974760" imgH="1028520" progId="Equation.DSMT4">
                  <p:embed/>
                </p:oleObj>
              </mc:Choice>
              <mc:Fallback>
                <p:oleObj name="Equation" r:id="rId33" imgW="3974760" imgH="1028520" progId="Equation.DSMT4">
                  <p:embed/>
                  <p:pic>
                    <p:nvPicPr>
                      <p:cNvPr id="5224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5494338"/>
                        <a:ext cx="3975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2" name="Text Box 59"/>
          <p:cNvSpPr txBox="1">
            <a:spLocks noChangeArrowheads="1"/>
          </p:cNvSpPr>
          <p:nvPr/>
        </p:nvSpPr>
        <p:spPr bwMode="auto">
          <a:xfrm>
            <a:off x="1101725" y="4699000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base case</a:t>
            </a:r>
          </a:p>
        </p:txBody>
      </p:sp>
      <p:sp>
        <p:nvSpPr>
          <p:cNvPr id="52263" name="Text Box 60"/>
          <p:cNvSpPr txBox="1">
            <a:spLocks noChangeArrowheads="1"/>
          </p:cNvSpPr>
          <p:nvPr/>
        </p:nvSpPr>
        <p:spPr bwMode="auto">
          <a:xfrm>
            <a:off x="3733801" y="4724400"/>
            <a:ext cx="4857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altLang="zh-CN" sz="2800" i="1" dirty="0" smtClean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line k addition </a:t>
            </a:r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case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1701590" y="2062354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365760" y="1280160"/>
            <a:ext cx="8549640" cy="44012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line </a:t>
            </a:r>
            <a:r>
              <a:rPr lang="en-US" sz="2800" dirty="0" smtClean="0">
                <a:solidFill>
                  <a:srgbClr val="000000"/>
                </a:solidFill>
              </a:rPr>
              <a:t>closure </a:t>
            </a:r>
            <a:r>
              <a:rPr lang="en-US" sz="2800" dirty="0">
                <a:solidFill>
                  <a:srgbClr val="000000"/>
                </a:solidFill>
              </a:rPr>
              <a:t>distribution factor </a:t>
            </a:r>
            <a:r>
              <a:rPr lang="en-US" sz="2800" dirty="0" smtClean="0">
                <a:solidFill>
                  <a:srgbClr val="000000"/>
                </a:solidFill>
              </a:rPr>
              <a:t>(LCDF), </a:t>
            </a:r>
            <a:r>
              <a:rPr lang="en-US" sz="2800" dirty="0" err="1" smtClean="0">
                <a:solidFill>
                  <a:srgbClr val="000000"/>
                </a:solidFill>
              </a:rPr>
              <a:t>LCDF</a:t>
            </a:r>
            <a:r>
              <a:rPr lang="en-US" sz="2800" baseline="-25000" dirty="0" err="1" smtClean="0">
                <a:solidFill>
                  <a:srgbClr val="000000"/>
                </a:solidFill>
                <a:sym typeface="Euclid Extra"/>
              </a:rPr>
              <a:t>,k</a:t>
            </a:r>
            <a:r>
              <a:rPr lang="en-US" sz="2800" dirty="0" smtClean="0">
                <a:solidFill>
                  <a:srgbClr val="000000"/>
                </a:solidFill>
              </a:rPr>
              <a:t>, for the closure of line k (or its addition if it does not already exist) is </a:t>
            </a:r>
            <a:r>
              <a:rPr lang="en-US" sz="2800" dirty="0">
                <a:solidFill>
                  <a:srgbClr val="000000"/>
                </a:solidFill>
              </a:rPr>
              <a:t>the portion of the line active power flow on line </a:t>
            </a:r>
            <a:r>
              <a:rPr lang="en-US" sz="2800" dirty="0" smtClean="0">
                <a:solidFill>
                  <a:srgbClr val="000000"/>
                </a:solidFill>
              </a:rPr>
              <a:t>k that </a:t>
            </a:r>
            <a:r>
              <a:rPr lang="en-US" sz="2800" dirty="0">
                <a:solidFill>
                  <a:srgbClr val="000000"/>
                </a:solidFill>
              </a:rPr>
              <a:t>is </a:t>
            </a:r>
            <a:r>
              <a:rPr lang="en-US" sz="2800" dirty="0" smtClean="0">
                <a:solidFill>
                  <a:srgbClr val="000000"/>
                </a:solidFill>
              </a:rPr>
              <a:t>distributed to line </a:t>
            </a:r>
            <a:r>
              <a:rPr lang="en-US" sz="2800" dirty="0" smtClean="0">
                <a:solidFill>
                  <a:srgbClr val="000000"/>
                </a:solidFill>
                <a:sym typeface="Euclid Extra"/>
              </a:rPr>
              <a:t>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due </a:t>
            </a:r>
            <a:r>
              <a:rPr lang="en-US" sz="2800" dirty="0">
                <a:solidFill>
                  <a:srgbClr val="000000"/>
                </a:solidFill>
              </a:rPr>
              <a:t>to the </a:t>
            </a:r>
            <a:r>
              <a:rPr lang="en-US" sz="2800" dirty="0" smtClean="0">
                <a:solidFill>
                  <a:srgbClr val="000000"/>
                </a:solidFill>
              </a:rPr>
              <a:t>closure of line k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Since line k is currently open, the obvious question is, "what flow on line k?"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Answer (in a dc power flow sense) is the flow that will occur when the line is closed (which we do not know)</a:t>
            </a:r>
          </a:p>
        </p:txBody>
      </p:sp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LCDF </a:t>
            </a:r>
            <a:r>
              <a:rPr lang="en-US" altLang="zh-CN" dirty="0" smtClean="0"/>
              <a:t>Definition</a:t>
            </a:r>
            <a:endParaRPr lang="en-US" altLang="zh-C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LCDF Evaluation</a:t>
            </a:r>
            <a:endParaRPr lang="zh-CN" altLang="en-US" dirty="0"/>
          </a:p>
        </p:txBody>
      </p:sp>
      <p:sp>
        <p:nvSpPr>
          <p:cNvPr id="55311" name="Rectangle 26"/>
          <p:cNvSpPr>
            <a:spLocks noChangeArrowheads="1"/>
          </p:cNvSpPr>
          <p:nvPr/>
        </p:nvSpPr>
        <p:spPr bwMode="auto">
          <a:xfrm>
            <a:off x="365760" y="1280160"/>
            <a:ext cx="8168640" cy="201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457200" indent="-457200" algn="l"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</a:rPr>
              <a:t>We </a:t>
            </a:r>
            <a:r>
              <a:rPr lang="en-US" altLang="zh-CN" sz="2800" dirty="0">
                <a:solidFill>
                  <a:srgbClr val="000000"/>
                </a:solidFill>
                <a:ea typeface="SimSun" charset="-122"/>
              </a:rPr>
              <a:t>simulate the impact of </a:t>
            </a:r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</a:rPr>
              <a:t>the closure of line k by imposing the </a:t>
            </a:r>
            <a:r>
              <a:rPr lang="en-US" altLang="zh-CN" sz="2800" dirty="0">
                <a:solidFill>
                  <a:srgbClr val="000000"/>
                </a:solidFill>
                <a:ea typeface="SimSun" charset="-122"/>
              </a:rPr>
              <a:t>additional basic </a:t>
            </a:r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</a:rPr>
              <a:t>transaction </a:t>
            </a:r>
            <a:endParaRPr lang="en-US" altLang="zh-CN" sz="2800" dirty="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55312" name="Line 4"/>
          <p:cNvSpPr>
            <a:spLocks noChangeShapeType="1"/>
          </p:cNvSpPr>
          <p:nvPr/>
        </p:nvSpPr>
        <p:spPr bwMode="auto">
          <a:xfrm flipV="1">
            <a:off x="1704488" y="4942503"/>
            <a:ext cx="0" cy="506413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5"/>
          <p:cNvSpPr>
            <a:spLocks noChangeShapeType="1"/>
          </p:cNvSpPr>
          <p:nvPr/>
        </p:nvSpPr>
        <p:spPr bwMode="auto">
          <a:xfrm rot="10800000" flipV="1">
            <a:off x="3725239" y="4903682"/>
            <a:ext cx="0" cy="567009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Text Box 6"/>
          <p:cNvSpPr txBox="1">
            <a:spLocks noChangeArrowheads="1"/>
          </p:cNvSpPr>
          <p:nvPr/>
        </p:nvSpPr>
        <p:spPr bwMode="auto">
          <a:xfrm>
            <a:off x="1605756" y="3996532"/>
            <a:ext cx="211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zh-CN" altLang="en-US" sz="1200" b="0">
              <a:solidFill>
                <a:schemeClr val="tx1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55315" name="Freeform 7"/>
          <p:cNvSpPr>
            <a:spLocks/>
          </p:cNvSpPr>
          <p:nvPr/>
        </p:nvSpPr>
        <p:spPr bwMode="auto">
          <a:xfrm>
            <a:off x="794543" y="3332957"/>
            <a:ext cx="3636963" cy="1525587"/>
          </a:xfrm>
          <a:custGeom>
            <a:avLst/>
            <a:gdLst>
              <a:gd name="T0" fmla="*/ 39107 w 2232"/>
              <a:gd name="T1" fmla="*/ 880734 h 899"/>
              <a:gd name="T2" fmla="*/ 293303 w 2232"/>
              <a:gd name="T3" fmla="*/ 1043644 h 899"/>
              <a:gd name="T4" fmla="*/ 351964 w 2232"/>
              <a:gd name="T5" fmla="*/ 1084372 h 899"/>
              <a:gd name="T6" fmla="*/ 430178 w 2232"/>
              <a:gd name="T7" fmla="*/ 1206554 h 899"/>
              <a:gd name="T8" fmla="*/ 958125 w 2232"/>
              <a:gd name="T9" fmla="*/ 1389828 h 899"/>
              <a:gd name="T10" fmla="*/ 1368749 w 2232"/>
              <a:gd name="T11" fmla="*/ 1430556 h 899"/>
              <a:gd name="T12" fmla="*/ 2620177 w 2232"/>
              <a:gd name="T13" fmla="*/ 1450920 h 899"/>
              <a:gd name="T14" fmla="*/ 2757052 w 2232"/>
              <a:gd name="T15" fmla="*/ 1410192 h 899"/>
              <a:gd name="T16" fmla="*/ 2815713 w 2232"/>
              <a:gd name="T17" fmla="*/ 1369465 h 899"/>
              <a:gd name="T18" fmla="*/ 3128570 w 2232"/>
              <a:gd name="T19" fmla="*/ 1267646 h 899"/>
              <a:gd name="T20" fmla="*/ 3402320 w 2232"/>
              <a:gd name="T21" fmla="*/ 1104736 h 899"/>
              <a:gd name="T22" fmla="*/ 3558749 w 2232"/>
              <a:gd name="T23" fmla="*/ 901098 h 899"/>
              <a:gd name="T24" fmla="*/ 3636963 w 2232"/>
              <a:gd name="T25" fmla="*/ 330912 h 899"/>
              <a:gd name="T26" fmla="*/ 3226338 w 2232"/>
              <a:gd name="T27" fmla="*/ 168001 h 899"/>
              <a:gd name="T28" fmla="*/ 2444195 w 2232"/>
              <a:gd name="T29" fmla="*/ 188365 h 899"/>
              <a:gd name="T30" fmla="*/ 2307320 w 2232"/>
              <a:gd name="T31" fmla="*/ 127274 h 899"/>
              <a:gd name="T32" fmla="*/ 2150892 w 2232"/>
              <a:gd name="T33" fmla="*/ 86546 h 899"/>
              <a:gd name="T34" fmla="*/ 1838035 w 2232"/>
              <a:gd name="T35" fmla="*/ 66182 h 899"/>
              <a:gd name="T36" fmla="*/ 1681607 w 2232"/>
              <a:gd name="T37" fmla="*/ 106910 h 899"/>
              <a:gd name="T38" fmla="*/ 1270982 w 2232"/>
              <a:gd name="T39" fmla="*/ 168001 h 899"/>
              <a:gd name="T40" fmla="*/ 997232 w 2232"/>
              <a:gd name="T41" fmla="*/ 290184 h 899"/>
              <a:gd name="T42" fmla="*/ 645268 w 2232"/>
              <a:gd name="T43" fmla="*/ 432730 h 899"/>
              <a:gd name="T44" fmla="*/ 371518 w 2232"/>
              <a:gd name="T45" fmla="*/ 554913 h 899"/>
              <a:gd name="T46" fmla="*/ 78214 w 2232"/>
              <a:gd name="T47" fmla="*/ 616005 h 899"/>
              <a:gd name="T48" fmla="*/ 0 w 2232"/>
              <a:gd name="T49" fmla="*/ 738187 h 899"/>
              <a:gd name="T50" fmla="*/ 19554 w 2232"/>
              <a:gd name="T51" fmla="*/ 840006 h 899"/>
              <a:gd name="T52" fmla="*/ 39107 w 2232"/>
              <a:gd name="T53" fmla="*/ 88073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8"/>
          <p:cNvSpPr>
            <a:spLocks noChangeShapeType="1"/>
          </p:cNvSpPr>
          <p:nvPr/>
        </p:nvSpPr>
        <p:spPr bwMode="auto">
          <a:xfrm>
            <a:off x="1753393" y="4647407"/>
            <a:ext cx="96838" cy="27305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9"/>
          <p:cNvSpPr>
            <a:spLocks noChangeShapeType="1"/>
          </p:cNvSpPr>
          <p:nvPr/>
        </p:nvSpPr>
        <p:spPr bwMode="auto">
          <a:xfrm flipH="1">
            <a:off x="1850231" y="4683919"/>
            <a:ext cx="176212" cy="254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10"/>
          <p:cNvSpPr>
            <a:spLocks noChangeShapeType="1"/>
          </p:cNvSpPr>
          <p:nvPr/>
        </p:nvSpPr>
        <p:spPr bwMode="auto">
          <a:xfrm>
            <a:off x="1612106" y="4937919"/>
            <a:ext cx="48895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11"/>
          <p:cNvSpPr>
            <a:spLocks noChangeShapeType="1"/>
          </p:cNvSpPr>
          <p:nvPr/>
        </p:nvSpPr>
        <p:spPr bwMode="auto">
          <a:xfrm>
            <a:off x="3384444" y="4664869"/>
            <a:ext cx="155575" cy="236538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12"/>
          <p:cNvSpPr>
            <a:spLocks noChangeShapeType="1"/>
          </p:cNvSpPr>
          <p:nvPr/>
        </p:nvSpPr>
        <p:spPr bwMode="auto">
          <a:xfrm flipH="1">
            <a:off x="3552031" y="4574382"/>
            <a:ext cx="117475" cy="3270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13"/>
          <p:cNvSpPr>
            <a:spLocks noChangeShapeType="1"/>
          </p:cNvSpPr>
          <p:nvPr/>
        </p:nvSpPr>
        <p:spPr bwMode="auto">
          <a:xfrm flipV="1">
            <a:off x="3301206" y="4914107"/>
            <a:ext cx="4699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298" name="Object 14"/>
          <p:cNvGraphicFramePr>
            <a:graphicFrameLocks noChangeAspect="1"/>
          </p:cNvGraphicFramePr>
          <p:nvPr>
            <p:extLst/>
          </p:nvPr>
        </p:nvGraphicFramePr>
        <p:xfrm>
          <a:off x="2356643" y="4236244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8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552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643" y="4236244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2" name="Line 15"/>
          <p:cNvSpPr>
            <a:spLocks noChangeShapeType="1"/>
          </p:cNvSpPr>
          <p:nvPr/>
        </p:nvSpPr>
        <p:spPr bwMode="auto">
          <a:xfrm>
            <a:off x="1781968" y="4140994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299" name="Object 16"/>
          <p:cNvGraphicFramePr>
            <a:graphicFrameLocks noChangeAspect="1"/>
          </p:cNvGraphicFramePr>
          <p:nvPr>
            <p:extLst/>
          </p:nvPr>
        </p:nvGraphicFramePr>
        <p:xfrm>
          <a:off x="2197893" y="3534569"/>
          <a:ext cx="121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9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5529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893" y="3534569"/>
                        <a:ext cx="1219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3" name="Line 17"/>
          <p:cNvSpPr>
            <a:spLocks noChangeShapeType="1"/>
          </p:cNvSpPr>
          <p:nvPr/>
        </p:nvSpPr>
        <p:spPr bwMode="auto">
          <a:xfrm>
            <a:off x="2496343" y="4013994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300" name="Object 18"/>
          <p:cNvGraphicFramePr>
            <a:graphicFrameLocks noChangeAspect="1"/>
          </p:cNvGraphicFramePr>
          <p:nvPr>
            <p:extLst/>
          </p:nvPr>
        </p:nvGraphicFramePr>
        <p:xfrm>
          <a:off x="1423193" y="4007644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0" name="Equation" r:id="rId7" imgW="152280" imgH="317160" progId="Equation.DSMT4">
                  <p:embed/>
                </p:oleObj>
              </mc:Choice>
              <mc:Fallback>
                <p:oleObj name="Equation" r:id="rId7" imgW="152280" imgH="317160" progId="Equation.DSMT4">
                  <p:embed/>
                  <p:pic>
                    <p:nvPicPr>
                      <p:cNvPr id="5530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193" y="4007644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4" name="Line 19"/>
          <p:cNvSpPr>
            <a:spLocks noChangeShapeType="1"/>
          </p:cNvSpPr>
          <p:nvPr/>
        </p:nvSpPr>
        <p:spPr bwMode="auto">
          <a:xfrm flipH="1">
            <a:off x="1772443" y="3945732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20"/>
          <p:cNvSpPr>
            <a:spLocks noChangeShapeType="1"/>
          </p:cNvSpPr>
          <p:nvPr/>
        </p:nvSpPr>
        <p:spPr bwMode="auto">
          <a:xfrm flipH="1">
            <a:off x="3740943" y="3933032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>
            <p:extLst/>
          </p:nvPr>
        </p:nvGraphicFramePr>
        <p:xfrm>
          <a:off x="3906043" y="3944144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1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553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043" y="3944144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22"/>
          <p:cNvGraphicFramePr>
            <a:graphicFrameLocks noChangeAspect="1"/>
          </p:cNvGraphicFramePr>
          <p:nvPr>
            <p:extLst/>
          </p:nvPr>
        </p:nvGraphicFramePr>
        <p:xfrm>
          <a:off x="1207293" y="481049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2" name="Equation" r:id="rId11" imgW="228600" imgH="330120" progId="Equation.DSMT4">
                  <p:embed/>
                </p:oleObj>
              </mc:Choice>
              <mc:Fallback>
                <p:oleObj name="Equation" r:id="rId11" imgW="228600" imgH="330120" progId="Equation.DSMT4">
                  <p:embed/>
                  <p:pic>
                    <p:nvPicPr>
                      <p:cNvPr id="55302" name="Object 2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293" y="4810498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23"/>
          <p:cNvGraphicFramePr>
            <a:graphicFrameLocks noChangeAspect="1"/>
          </p:cNvGraphicFramePr>
          <p:nvPr>
            <p:extLst/>
          </p:nvPr>
        </p:nvGraphicFramePr>
        <p:xfrm>
          <a:off x="3937793" y="470482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3" name="Equation" r:id="rId13" imgW="279360" imgH="406080" progId="Equation.DSMT4">
                  <p:embed/>
                </p:oleObj>
              </mc:Choice>
              <mc:Fallback>
                <p:oleObj name="Equation" r:id="rId13" imgW="279360" imgH="406080" progId="Equation.DSMT4">
                  <p:embed/>
                  <p:pic>
                    <p:nvPicPr>
                      <p:cNvPr id="55303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793" y="470482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24"/>
          <p:cNvGraphicFramePr>
            <a:graphicFrameLocks noChangeAspect="1"/>
          </p:cNvGraphicFramePr>
          <p:nvPr>
            <p:extLst/>
          </p:nvPr>
        </p:nvGraphicFramePr>
        <p:xfrm>
          <a:off x="1091406" y="5372894"/>
          <a:ext cx="52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4" name="Equation" r:id="rId15" imgW="520560" imgH="406080" progId="Equation.DSMT4">
                  <p:embed/>
                </p:oleObj>
              </mc:Choice>
              <mc:Fallback>
                <p:oleObj name="Equation" r:id="rId15" imgW="520560" imgH="406080" progId="Equation.DSMT4">
                  <p:embed/>
                  <p:pic>
                    <p:nvPicPr>
                      <p:cNvPr id="55304" name="Object 2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406" y="5372894"/>
                        <a:ext cx="52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25"/>
          <p:cNvGraphicFramePr>
            <a:graphicFrameLocks noChangeAspect="1"/>
          </p:cNvGraphicFramePr>
          <p:nvPr>
            <p:extLst/>
          </p:nvPr>
        </p:nvGraphicFramePr>
        <p:xfrm>
          <a:off x="3780955" y="5386072"/>
          <a:ext cx="52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5" name="Equation" r:id="rId17" imgW="520560" imgH="406080" progId="Equation.DSMT4">
                  <p:embed/>
                </p:oleObj>
              </mc:Choice>
              <mc:Fallback>
                <p:oleObj name="Equation" r:id="rId17" imgW="520560" imgH="406080" progId="Equation.DSMT4">
                  <p:embed/>
                  <p:pic>
                    <p:nvPicPr>
                      <p:cNvPr id="5530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955" y="5386072"/>
                        <a:ext cx="52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35"/>
          <p:cNvGraphicFramePr>
            <a:graphicFrameLocks noChangeAspect="1"/>
          </p:cNvGraphicFramePr>
          <p:nvPr>
            <p:extLst/>
          </p:nvPr>
        </p:nvGraphicFramePr>
        <p:xfrm>
          <a:off x="3475038" y="2508250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6" name="Equation" r:id="rId19" imgW="2400120" imgH="507960" progId="Equation.DSMT4">
                  <p:embed/>
                </p:oleObj>
              </mc:Choice>
              <mc:Fallback>
                <p:oleObj name="Equation" r:id="rId19" imgW="2400120" imgH="507960" progId="Equation.DSMT4">
                  <p:embed/>
                  <p:pic>
                    <p:nvPicPr>
                      <p:cNvPr id="5530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2508250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6" name="Text Box 36"/>
          <p:cNvSpPr txBox="1">
            <a:spLocks noChangeArrowheads="1"/>
          </p:cNvSpPr>
          <p:nvPr/>
        </p:nvSpPr>
        <p:spPr bwMode="auto">
          <a:xfrm>
            <a:off x="4651079" y="3371304"/>
            <a:ext cx="3959522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</a:rPr>
              <a:t>on the base case network and we select </a:t>
            </a:r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sz="2800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sz="2800" baseline="-25000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  <a:sym typeface="Symbo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ea typeface="SimSun" charset="-122"/>
              </a:rPr>
              <a:t>so that </a:t>
            </a:r>
            <a:endParaRPr lang="en-US" altLang="zh-CN" sz="2800" i="1" dirty="0">
              <a:solidFill>
                <a:srgbClr val="000000"/>
              </a:solidFill>
              <a:ea typeface="SimSun" charset="-122"/>
            </a:endParaRPr>
          </a:p>
        </p:txBody>
      </p:sp>
      <p:graphicFrame>
        <p:nvGraphicFramePr>
          <p:cNvPr id="55309" name="Object 38"/>
          <p:cNvGraphicFramePr>
            <a:graphicFrameLocks noChangeAspect="1"/>
          </p:cNvGraphicFramePr>
          <p:nvPr>
            <p:extLst/>
          </p:nvPr>
        </p:nvGraphicFramePr>
        <p:xfrm>
          <a:off x="5549900" y="4892675"/>
          <a:ext cx="162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7" name="Equation" r:id="rId21" imgW="1625400" imgH="431640" progId="Equation.DSMT4">
                  <p:embed/>
                </p:oleObj>
              </mc:Choice>
              <mc:Fallback>
                <p:oleObj name="Equation" r:id="rId21" imgW="1625400" imgH="431640" progId="Equation.DSMT4">
                  <p:embed/>
                  <p:pic>
                    <p:nvPicPr>
                      <p:cNvPr id="5530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4892675"/>
                        <a:ext cx="162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LCDF </a:t>
            </a:r>
            <a:r>
              <a:rPr lang="en-US" altLang="zh-CN" dirty="0" smtClean="0"/>
              <a:t>Evaluation</a:t>
            </a:r>
            <a:endParaRPr lang="en-US" altLang="zh-CN" dirty="0"/>
          </a:p>
        </p:txBody>
      </p:sp>
      <p:sp>
        <p:nvSpPr>
          <p:cNvPr id="5632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549640" cy="5646420"/>
          </a:xfrm>
          <a:noFill/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For the other parts of the network, the impacts of the addition of line k are the same as the impacts of adding the basic transaction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endParaRPr lang="en-US" altLang="zh-CN" baseline="-25000" dirty="0" smtClean="0">
              <a:ea typeface="SimSun" charset="-122"/>
            </a:endParaRPr>
          </a:p>
          <a:p>
            <a:pPr marL="461963" indent="-461963">
              <a:lnSpc>
                <a:spcPct val="180000"/>
              </a:lnSpc>
              <a:buNone/>
            </a:pPr>
            <a:endParaRPr lang="en-US" altLang="zh-CN" dirty="0" smtClean="0">
              <a:ea typeface="SimSun" charset="-122"/>
            </a:endParaRPr>
          </a:p>
          <a:p>
            <a:pPr marL="461963" indent="-461963"/>
            <a:r>
              <a:rPr lang="en-US" altLang="zh-CN" dirty="0" smtClean="0">
                <a:ea typeface="SimSun" charset="-122"/>
              </a:rPr>
              <a:t>Therefore, the definition is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endParaRPr lang="en-US" altLang="zh-CN" dirty="0" smtClean="0">
              <a:latin typeface="+mj-lt"/>
              <a:ea typeface="SimSun" charset="-122"/>
            </a:endParaRPr>
          </a:p>
          <a:p>
            <a:pPr marL="461963" indent="-461963"/>
            <a:r>
              <a:rPr lang="en-US" altLang="zh-CN" dirty="0" smtClean="0">
                <a:ea typeface="SimSun" charset="-122"/>
              </a:rPr>
              <a:t>The post-closure flow </a:t>
            </a:r>
            <a:r>
              <a:rPr lang="en-US" altLang="zh-CN" dirty="0" err="1" smtClean="0">
                <a:ea typeface="SimSun" charset="-122"/>
              </a:rPr>
              <a:t>ƒ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is determined (in a dc power flow sense) as the flow that would occur from the angle difference divided by (1 + 	         )</a:t>
            </a:r>
          </a:p>
        </p:txBody>
      </p:sp>
      <p:graphicFrame>
        <p:nvGraphicFramePr>
          <p:cNvPr id="56322" name="Object 13"/>
          <p:cNvGraphicFramePr>
            <a:graphicFrameLocks noChangeAspect="1"/>
          </p:cNvGraphicFramePr>
          <p:nvPr>
            <p:extLst/>
          </p:nvPr>
        </p:nvGraphicFramePr>
        <p:xfrm>
          <a:off x="838200" y="2743200"/>
          <a:ext cx="459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4" name="Equation" r:id="rId3" imgW="4597200" imgH="533160" progId="Equation.DSMT4">
                  <p:embed/>
                </p:oleObj>
              </mc:Choice>
              <mc:Fallback>
                <p:oleObj name="Equation" r:id="rId3" imgW="4597200" imgH="533160" progId="Equation.DSMT4">
                  <p:embed/>
                  <p:pic>
                    <p:nvPicPr>
                      <p:cNvPr id="563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459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6"/>
          <p:cNvGraphicFramePr>
            <a:graphicFrameLocks noChangeAspect="1"/>
          </p:cNvGraphicFramePr>
          <p:nvPr>
            <p:extLst/>
          </p:nvPr>
        </p:nvGraphicFramePr>
        <p:xfrm>
          <a:off x="914400" y="4038600"/>
          <a:ext cx="3810000" cy="97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5" name="Equation" r:id="rId5" imgW="4012920" imgH="1028520" progId="Equation.DSMT4">
                  <p:embed/>
                </p:oleObj>
              </mc:Choice>
              <mc:Fallback>
                <p:oleObj name="Equation" r:id="rId5" imgW="4012920" imgH="1028520" progId="Equation.DSMT4">
                  <p:embed/>
                  <p:pic>
                    <p:nvPicPr>
                      <p:cNvPr id="563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3810000" cy="976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715000" y="5715000"/>
          <a:ext cx="749298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6" name="Equation" r:id="rId7" imgW="749160" imgH="533160" progId="Equation.DSMT4">
                  <p:embed/>
                </p:oleObj>
              </mc:Choice>
              <mc:Fallback>
                <p:oleObj name="Equation" r:id="rId7" imgW="74916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715000"/>
                        <a:ext cx="749298" cy="53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altLang="zh-CN" dirty="0">
                <a:ea typeface="SimSun" charset="-122"/>
              </a:rPr>
              <a:t>Outage Transfer Distribution Factor</a:t>
            </a:r>
            <a:endParaRPr lang="en-US" altLang="zh-CN" dirty="0" smtClean="0">
              <a:ea typeface="SimSun" charset="-122"/>
            </a:endParaRPr>
          </a:p>
        </p:txBody>
      </p:sp>
      <p:sp>
        <p:nvSpPr>
          <p:cNvPr id="5837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1"/>
            <a:ext cx="8321040" cy="40538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/>
              <a:t>The outage transfer distribution factor (OTDF</a:t>
            </a:r>
            <a:r>
              <a:rPr lang="en-US" altLang="zh-CN" dirty="0" smtClean="0"/>
              <a:t>) </a:t>
            </a:r>
            <a:r>
              <a:rPr lang="en-US" altLang="zh-CN" dirty="0"/>
              <a:t>is defined as the PTDF </a:t>
            </a:r>
            <a:r>
              <a:rPr lang="en-US" altLang="zh-CN" dirty="0" smtClean="0"/>
              <a:t>with </a:t>
            </a:r>
            <a:r>
              <a:rPr lang="en-US" altLang="zh-CN" dirty="0"/>
              <a:t>the line k outaged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The OTDF applies only to the post-contingency configuration of the system since </a:t>
            </a:r>
            <a:r>
              <a:rPr lang="en-US" altLang="zh-CN" dirty="0" smtClean="0"/>
              <a:t>its </a:t>
            </a:r>
            <a:r>
              <a:rPr lang="en-US" altLang="zh-CN" dirty="0"/>
              <a:t>evaluation explicitly considers the </a:t>
            </a:r>
            <a:r>
              <a:rPr lang="en-US" altLang="zh-CN" dirty="0" smtClean="0"/>
              <a:t>line k outage</a:t>
            </a:r>
          </a:p>
          <a:p>
            <a:pPr marL="461963" indent="-461963">
              <a:spcBef>
                <a:spcPct val="0"/>
              </a:spcBef>
            </a:pPr>
            <a:endParaRPr lang="en-US" altLang="zh-CN" dirty="0"/>
          </a:p>
          <a:p>
            <a:pPr marL="461963" indent="-461963">
              <a:spcBef>
                <a:spcPct val="0"/>
              </a:spcBef>
            </a:pPr>
            <a:endParaRPr lang="en-US" altLang="zh-CN" dirty="0" smtClean="0"/>
          </a:p>
          <a:p>
            <a:pPr marL="461963" indent="-461963">
              <a:spcBef>
                <a:spcPct val="0"/>
              </a:spcBef>
            </a:pPr>
            <a:endParaRPr lang="en-US" altLang="zh-CN" dirty="0"/>
          </a:p>
          <a:p>
            <a:pPr marL="461963" indent="-461963">
              <a:spcBef>
                <a:spcPct val="0"/>
              </a:spcBef>
            </a:pPr>
            <a:r>
              <a:rPr lang="en-US" altLang="zh-CN" dirty="0" smtClean="0"/>
              <a:t>This is a quite important value since power system operation is usually contingency constrained</a:t>
            </a:r>
            <a:endParaRPr lang="en-US" altLang="zh-CN" dirty="0"/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/>
          </p:nvPr>
        </p:nvGraphicFramePr>
        <p:xfrm>
          <a:off x="2057400" y="3657600"/>
          <a:ext cx="1447800" cy="87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0" name="Equation" r:id="rId3" imgW="1091880" imgH="660240" progId="Equation.DSMT4">
                  <p:embed/>
                </p:oleObj>
              </mc:Choice>
              <mc:Fallback>
                <p:oleObj name="Equation" r:id="rId3" imgW="1091880" imgH="660240" progId="Equation.DSMT4">
                  <p:embed/>
                  <p:pic>
                    <p:nvPicPr>
                      <p:cNvPr id="583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1447800" cy="87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1" name="Freeform 3"/>
          <p:cNvSpPr>
            <a:spLocks/>
          </p:cNvSpPr>
          <p:nvPr/>
        </p:nvSpPr>
        <p:spPr bwMode="auto">
          <a:xfrm flipV="1">
            <a:off x="1587500" y="1757363"/>
            <a:ext cx="5797550" cy="2703512"/>
          </a:xfrm>
          <a:custGeom>
            <a:avLst/>
            <a:gdLst>
              <a:gd name="T0" fmla="*/ 62339 w 2232"/>
              <a:gd name="T1" fmla="*/ 1560760 h 899"/>
              <a:gd name="T2" fmla="*/ 467544 w 2232"/>
              <a:gd name="T3" fmla="*/ 1849455 h 899"/>
              <a:gd name="T4" fmla="*/ 561053 w 2232"/>
              <a:gd name="T5" fmla="*/ 1921629 h 899"/>
              <a:gd name="T6" fmla="*/ 685732 w 2232"/>
              <a:gd name="T7" fmla="*/ 2138150 h 899"/>
              <a:gd name="T8" fmla="*/ 1527312 w 2232"/>
              <a:gd name="T9" fmla="*/ 2462933 h 899"/>
              <a:gd name="T10" fmla="*/ 2181873 w 2232"/>
              <a:gd name="T11" fmla="*/ 2535106 h 899"/>
              <a:gd name="T12" fmla="*/ 4176729 w 2232"/>
              <a:gd name="T13" fmla="*/ 2571193 h 899"/>
              <a:gd name="T14" fmla="*/ 4394916 w 2232"/>
              <a:gd name="T15" fmla="*/ 2499019 h 899"/>
              <a:gd name="T16" fmla="*/ 4488425 w 2232"/>
              <a:gd name="T17" fmla="*/ 2426846 h 899"/>
              <a:gd name="T18" fmla="*/ 4987139 w 2232"/>
              <a:gd name="T19" fmla="*/ 2246411 h 899"/>
              <a:gd name="T20" fmla="*/ 5423515 w 2232"/>
              <a:gd name="T21" fmla="*/ 1957716 h 899"/>
              <a:gd name="T22" fmla="*/ 5672872 w 2232"/>
              <a:gd name="T23" fmla="*/ 1596847 h 899"/>
              <a:gd name="T24" fmla="*/ 5797550 w 2232"/>
              <a:gd name="T25" fmla="*/ 586413 h 899"/>
              <a:gd name="T26" fmla="*/ 5142987 w 2232"/>
              <a:gd name="T27" fmla="*/ 297717 h 899"/>
              <a:gd name="T28" fmla="*/ 3896203 w 2232"/>
              <a:gd name="T29" fmla="*/ 333804 h 899"/>
              <a:gd name="T30" fmla="*/ 3678015 w 2232"/>
              <a:gd name="T31" fmla="*/ 225543 h 899"/>
              <a:gd name="T32" fmla="*/ 3428658 w 2232"/>
              <a:gd name="T33" fmla="*/ 153369 h 899"/>
              <a:gd name="T34" fmla="*/ 2929945 w 2232"/>
              <a:gd name="T35" fmla="*/ 117283 h 899"/>
              <a:gd name="T36" fmla="*/ 2680588 w 2232"/>
              <a:gd name="T37" fmla="*/ 189456 h 899"/>
              <a:gd name="T38" fmla="*/ 2026025 w 2232"/>
              <a:gd name="T39" fmla="*/ 297717 h 899"/>
              <a:gd name="T40" fmla="*/ 1589651 w 2232"/>
              <a:gd name="T41" fmla="*/ 514239 h 899"/>
              <a:gd name="T42" fmla="*/ 1028597 w 2232"/>
              <a:gd name="T43" fmla="*/ 766847 h 899"/>
              <a:gd name="T44" fmla="*/ 592223 w 2232"/>
              <a:gd name="T45" fmla="*/ 983369 h 899"/>
              <a:gd name="T46" fmla="*/ 124678 w 2232"/>
              <a:gd name="T47" fmla="*/ 1091629 h 899"/>
              <a:gd name="T48" fmla="*/ 0 w 2232"/>
              <a:gd name="T49" fmla="*/ 1308151 h 899"/>
              <a:gd name="T50" fmla="*/ 31170 w 2232"/>
              <a:gd name="T51" fmla="*/ 1488586 h 899"/>
              <a:gd name="T52" fmla="*/ 62339 w 2232"/>
              <a:gd name="T53" fmla="*/ 1560760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4"/>
          <p:cNvSpPr>
            <a:spLocks noChangeShapeType="1"/>
          </p:cNvSpPr>
          <p:nvPr/>
        </p:nvSpPr>
        <p:spPr bwMode="auto">
          <a:xfrm>
            <a:off x="6290574" y="2384101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4035425" y="29813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0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573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29813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Line 6"/>
          <p:cNvSpPr>
            <a:spLocks noChangeShapeType="1"/>
          </p:cNvSpPr>
          <p:nvPr/>
        </p:nvSpPr>
        <p:spPr bwMode="auto">
          <a:xfrm>
            <a:off x="3498850" y="27717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7"/>
          <p:cNvSpPr>
            <a:spLocks noChangeShapeType="1"/>
          </p:cNvSpPr>
          <p:nvPr/>
        </p:nvSpPr>
        <p:spPr bwMode="auto">
          <a:xfrm rot="10800000" flipH="1">
            <a:off x="6509649" y="1715763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>
            <p:extLst/>
          </p:nvPr>
        </p:nvGraphicFramePr>
        <p:xfrm>
          <a:off x="6522708" y="2509479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1" name="Equation" r:id="rId5" imgW="228600" imgH="241200" progId="Equation.DSMT4">
                  <p:embed/>
                </p:oleObj>
              </mc:Choice>
              <mc:Fallback>
                <p:oleObj name="Equation" r:id="rId5" imgW="228600" imgH="241200" progId="Equation.DSMT4">
                  <p:embed/>
                  <p:pic>
                    <p:nvPicPr>
                      <p:cNvPr id="573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708" y="2509479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9"/>
          <p:cNvGraphicFramePr>
            <a:graphicFrameLocks noChangeAspect="1"/>
          </p:cNvGraphicFramePr>
          <p:nvPr/>
        </p:nvGraphicFramePr>
        <p:xfrm>
          <a:off x="3797300" y="20605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2" name="Equation" r:id="rId7" imgW="342720" imgH="431640" progId="Equation.DSMT4">
                  <p:embed/>
                </p:oleObj>
              </mc:Choice>
              <mc:Fallback>
                <p:oleObj name="Equation" r:id="rId7" imgW="342720" imgH="431640" progId="Equation.DSMT4">
                  <p:embed/>
                  <p:pic>
                    <p:nvPicPr>
                      <p:cNvPr id="573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20605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5" name="Line 10"/>
          <p:cNvSpPr>
            <a:spLocks noChangeShapeType="1"/>
          </p:cNvSpPr>
          <p:nvPr/>
        </p:nvSpPr>
        <p:spPr bwMode="auto">
          <a:xfrm>
            <a:off x="4146550" y="2638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9" name="Object 11"/>
          <p:cNvGraphicFramePr>
            <a:graphicFrameLocks noChangeAspect="1"/>
          </p:cNvGraphicFramePr>
          <p:nvPr/>
        </p:nvGraphicFramePr>
        <p:xfrm>
          <a:off x="3140075" y="26384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3" name="Equation" r:id="rId9" imgW="152280" imgH="317160" progId="Equation.DSMT4">
                  <p:embed/>
                </p:oleObj>
              </mc:Choice>
              <mc:Fallback>
                <p:oleObj name="Equation" r:id="rId9" imgW="152280" imgH="317160" progId="Equation.DSMT4">
                  <p:embed/>
                  <p:pic>
                    <p:nvPicPr>
                      <p:cNvPr id="5734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26384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Line 12"/>
          <p:cNvSpPr>
            <a:spLocks noChangeShapeType="1"/>
          </p:cNvSpPr>
          <p:nvPr/>
        </p:nvSpPr>
        <p:spPr bwMode="auto">
          <a:xfrm flipH="1">
            <a:off x="3489325" y="25765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Line 13"/>
          <p:cNvSpPr>
            <a:spLocks noChangeShapeType="1"/>
          </p:cNvSpPr>
          <p:nvPr/>
        </p:nvSpPr>
        <p:spPr bwMode="auto">
          <a:xfrm flipH="1">
            <a:off x="5457825" y="25638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0" name="Object 14"/>
          <p:cNvGraphicFramePr>
            <a:graphicFrameLocks noChangeAspect="1"/>
          </p:cNvGraphicFramePr>
          <p:nvPr/>
        </p:nvGraphicFramePr>
        <p:xfrm>
          <a:off x="5622925" y="25749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4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57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25749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15"/>
          <p:cNvSpPr>
            <a:spLocks noChangeShapeType="1"/>
          </p:cNvSpPr>
          <p:nvPr/>
        </p:nvSpPr>
        <p:spPr bwMode="auto">
          <a:xfrm>
            <a:off x="2832100" y="2398713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Line 16"/>
          <p:cNvSpPr>
            <a:spLocks noChangeShapeType="1"/>
          </p:cNvSpPr>
          <p:nvPr/>
        </p:nvSpPr>
        <p:spPr bwMode="auto">
          <a:xfrm>
            <a:off x="3051175" y="17430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1" name="Object 17"/>
          <p:cNvGraphicFramePr>
            <a:graphicFrameLocks noChangeAspect="1"/>
          </p:cNvGraphicFramePr>
          <p:nvPr/>
        </p:nvGraphicFramePr>
        <p:xfrm>
          <a:off x="2714625" y="1368425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5" name="Equation" r:id="rId13" imgW="164880" imgH="279360" progId="Equation.DSMT4">
                  <p:embed/>
                </p:oleObj>
              </mc:Choice>
              <mc:Fallback>
                <p:oleObj name="Equation" r:id="rId13" imgW="164880" imgH="279360" progId="Equation.DSMT4">
                  <p:embed/>
                  <p:pic>
                    <p:nvPicPr>
                      <p:cNvPr id="573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368425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18"/>
          <p:cNvGraphicFramePr>
            <a:graphicFrameLocks noChangeAspect="1"/>
          </p:cNvGraphicFramePr>
          <p:nvPr>
            <p:extLst/>
          </p:nvPr>
        </p:nvGraphicFramePr>
        <p:xfrm>
          <a:off x="2667000" y="2490699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6" name="Equation" r:id="rId15" imgW="330120" imgH="241200" progId="Equation.DSMT4">
                  <p:embed/>
                </p:oleObj>
              </mc:Choice>
              <mc:Fallback>
                <p:oleObj name="Equation" r:id="rId15" imgW="330120" imgH="241200" progId="Equation.DSMT4">
                  <p:embed/>
                  <p:pic>
                    <p:nvPicPr>
                      <p:cNvPr id="5735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90699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19"/>
          <p:cNvGraphicFramePr>
            <a:graphicFrameLocks noChangeAspect="1"/>
          </p:cNvGraphicFramePr>
          <p:nvPr>
            <p:extLst/>
          </p:nvPr>
        </p:nvGraphicFramePr>
        <p:xfrm>
          <a:off x="6147699" y="141731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7" name="Equation" r:id="rId17" imgW="164880" imgH="279360" progId="Equation.DSMT4">
                  <p:embed/>
                </p:oleObj>
              </mc:Choice>
              <mc:Fallback>
                <p:oleObj name="Equation" r:id="rId17" imgW="164880" imgH="279360" progId="Equation.DSMT4">
                  <p:embed/>
                  <p:pic>
                    <p:nvPicPr>
                      <p:cNvPr id="5735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99" y="1417313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0" name="Rectangle 2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/>
          <a:lstStyle/>
          <a:p>
            <a:r>
              <a:rPr lang="en-US" altLang="zh-CN" dirty="0" smtClean="0">
                <a:ea typeface="SimSun" charset="-122"/>
              </a:rPr>
              <a:t>Outage Transfer Distribution Factor (OTDF)</a:t>
            </a:r>
          </a:p>
        </p:txBody>
      </p:sp>
      <p:graphicFrame>
        <p:nvGraphicFramePr>
          <p:cNvPr id="57354" name="Object 21"/>
          <p:cNvGraphicFramePr>
            <a:graphicFrameLocks noChangeAspect="1"/>
          </p:cNvGraphicFramePr>
          <p:nvPr/>
        </p:nvGraphicFramePr>
        <p:xfrm>
          <a:off x="4238625" y="208597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8" name="Equation" r:id="rId19" imgW="876240" imgH="431640" progId="Equation.DSMT4">
                  <p:embed/>
                </p:oleObj>
              </mc:Choice>
              <mc:Fallback>
                <p:oleObj name="Equation" r:id="rId19" imgW="876240" imgH="431640" progId="Equation.DSMT4">
                  <p:embed/>
                  <p:pic>
                    <p:nvPicPr>
                      <p:cNvPr id="573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2085975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2"/>
          <p:cNvGraphicFramePr>
            <a:graphicFrameLocks noChangeAspect="1"/>
          </p:cNvGraphicFramePr>
          <p:nvPr>
            <p:extLst/>
          </p:nvPr>
        </p:nvGraphicFramePr>
        <p:xfrm>
          <a:off x="2867025" y="1320800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9" name="Equation" r:id="rId21" imgW="736560" imgH="368280" progId="Equation.DSMT4">
                  <p:embed/>
                </p:oleObj>
              </mc:Choice>
              <mc:Fallback>
                <p:oleObj name="Equation" r:id="rId21" imgW="736560" imgH="368280" progId="Equation.DSMT4">
                  <p:embed/>
                  <p:pic>
                    <p:nvPicPr>
                      <p:cNvPr id="573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320800"/>
                        <a:ext cx="736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23"/>
          <p:cNvGraphicFramePr>
            <a:graphicFrameLocks noChangeAspect="1"/>
          </p:cNvGraphicFramePr>
          <p:nvPr>
            <p:extLst/>
          </p:nvPr>
        </p:nvGraphicFramePr>
        <p:xfrm>
          <a:off x="6300099" y="1379213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0" name="Equation" r:id="rId23" imgW="736560" imgH="368280" progId="Equation.DSMT4">
                  <p:embed/>
                </p:oleObj>
              </mc:Choice>
              <mc:Fallback>
                <p:oleObj name="Equation" r:id="rId23" imgW="736560" imgH="368280" progId="Equation.DSMT4">
                  <p:embed/>
                  <p:pic>
                    <p:nvPicPr>
                      <p:cNvPr id="573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099" y="1379213"/>
                        <a:ext cx="736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AutoShape 34"/>
          <p:cNvSpPr>
            <a:spLocks noChangeArrowheads="1"/>
          </p:cNvSpPr>
          <p:nvPr/>
        </p:nvSpPr>
        <p:spPr bwMode="auto">
          <a:xfrm>
            <a:off x="2032000" y="4318000"/>
            <a:ext cx="1587500" cy="711200"/>
          </a:xfrm>
          <a:prstGeom prst="wedgeRoundRectCallout">
            <a:avLst>
              <a:gd name="adj1" fmla="val 83500"/>
              <a:gd name="adj2" fmla="val -127903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zh-CN" sz="2400" i="1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outaged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i="1">
                <a:solidFill>
                  <a:schemeClr val="hlink"/>
                </a:solidFill>
                <a:latin typeface="Times New Roman" pitchFamily="18" charset="0"/>
                <a:ea typeface="SimSun" charset="-122"/>
              </a:rPr>
              <a:t>line</a:t>
            </a:r>
          </a:p>
        </p:txBody>
      </p:sp>
      <p:graphicFrame>
        <p:nvGraphicFramePr>
          <p:cNvPr id="57357" name="Object 35"/>
          <p:cNvGraphicFramePr>
            <a:graphicFrameLocks noChangeAspect="1"/>
          </p:cNvGraphicFramePr>
          <p:nvPr>
            <p:extLst/>
          </p:nvPr>
        </p:nvGraphicFramePr>
        <p:xfrm>
          <a:off x="4314825" y="37941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1" name="Equation" r:id="rId25" imgW="876240" imgH="393480" progId="Equation.DSMT4">
                  <p:embed/>
                </p:oleObj>
              </mc:Choice>
              <mc:Fallback>
                <p:oleObj name="Equation" r:id="rId25" imgW="876240" imgH="393480" progId="Equation.DSMT4">
                  <p:embed/>
                  <p:pic>
                    <p:nvPicPr>
                      <p:cNvPr id="57357" name="Object 3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37941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2" name="Line 36"/>
          <p:cNvSpPr>
            <a:spLocks noChangeShapeType="1"/>
          </p:cNvSpPr>
          <p:nvPr/>
        </p:nvSpPr>
        <p:spPr bwMode="auto">
          <a:xfrm>
            <a:off x="3765550" y="36480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8" name="Object 37"/>
          <p:cNvGraphicFramePr>
            <a:graphicFrameLocks noChangeAspect="1"/>
          </p:cNvGraphicFramePr>
          <p:nvPr/>
        </p:nvGraphicFramePr>
        <p:xfrm>
          <a:off x="3419475" y="34448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2" name="Equation" r:id="rId27" imgW="228600" imgH="330120" progId="Equation.DSMT4">
                  <p:embed/>
                </p:oleObj>
              </mc:Choice>
              <mc:Fallback>
                <p:oleObj name="Equation" r:id="rId27" imgW="228600" imgH="330120" progId="Equation.DSMT4">
                  <p:embed/>
                  <p:pic>
                    <p:nvPicPr>
                      <p:cNvPr id="57358" name="Object 3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4448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3" name="Line 38"/>
          <p:cNvSpPr>
            <a:spLocks noChangeShapeType="1"/>
          </p:cNvSpPr>
          <p:nvPr/>
        </p:nvSpPr>
        <p:spPr bwMode="auto">
          <a:xfrm flipH="1">
            <a:off x="3756025" y="34528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Line 39"/>
          <p:cNvSpPr>
            <a:spLocks noChangeShapeType="1"/>
          </p:cNvSpPr>
          <p:nvPr/>
        </p:nvSpPr>
        <p:spPr bwMode="auto">
          <a:xfrm flipH="1">
            <a:off x="5724525" y="34401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9" name="Object 40"/>
          <p:cNvGraphicFramePr>
            <a:graphicFrameLocks noChangeAspect="1"/>
          </p:cNvGraphicFramePr>
          <p:nvPr/>
        </p:nvGraphicFramePr>
        <p:xfrm>
          <a:off x="5857875" y="34194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3" name="Equation" r:id="rId29" imgW="279360" imgH="406080" progId="Equation.DSMT4">
                  <p:embed/>
                </p:oleObj>
              </mc:Choice>
              <mc:Fallback>
                <p:oleObj name="Equation" r:id="rId29" imgW="279360" imgH="406080" progId="Equation.DSMT4">
                  <p:embed/>
                  <p:pic>
                    <p:nvPicPr>
                      <p:cNvPr id="57359" name="Object 4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34194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44"/>
          <p:cNvGraphicFramePr>
            <a:graphicFrameLocks noChangeAspect="1"/>
          </p:cNvGraphicFramePr>
          <p:nvPr>
            <p:extLst/>
          </p:nvPr>
        </p:nvGraphicFramePr>
        <p:xfrm>
          <a:off x="2771775" y="5429250"/>
          <a:ext cx="3403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4" name="Equation" r:id="rId31" imgW="3403440" imgH="1091880" progId="Equation.DSMT4">
                  <p:embed/>
                </p:oleObj>
              </mc:Choice>
              <mc:Fallback>
                <p:oleObj name="Equation" r:id="rId31" imgW="3403440" imgH="1091880" progId="Equation.DSMT4">
                  <p:embed/>
                  <p:pic>
                    <p:nvPicPr>
                      <p:cNvPr id="573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429250"/>
                        <a:ext cx="3403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OTDF </a:t>
            </a:r>
            <a:r>
              <a:rPr lang="en-US" altLang="zh-CN" dirty="0" smtClean="0"/>
              <a:t>Evaluation</a:t>
            </a:r>
            <a:endParaRPr lang="en-US" altLang="zh-CN" dirty="0"/>
          </a:p>
        </p:txBody>
      </p:sp>
      <p:sp>
        <p:nvSpPr>
          <p:cNvPr id="59422" name="Freeform 11"/>
          <p:cNvSpPr>
            <a:spLocks/>
          </p:cNvSpPr>
          <p:nvPr/>
        </p:nvSpPr>
        <p:spPr bwMode="auto">
          <a:xfrm>
            <a:off x="2917825" y="1366838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4" name="Object 18"/>
          <p:cNvGraphicFramePr>
            <a:graphicFrameLocks noChangeAspect="1"/>
          </p:cNvGraphicFramePr>
          <p:nvPr/>
        </p:nvGraphicFramePr>
        <p:xfrm>
          <a:off x="4479925" y="25876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78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593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25876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3" name="Line 19"/>
          <p:cNvSpPr>
            <a:spLocks noChangeShapeType="1"/>
          </p:cNvSpPr>
          <p:nvPr/>
        </p:nvSpPr>
        <p:spPr bwMode="auto">
          <a:xfrm>
            <a:off x="3905250" y="24923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5" name="Object 20"/>
          <p:cNvGraphicFramePr>
            <a:graphicFrameLocks noChangeAspect="1"/>
          </p:cNvGraphicFramePr>
          <p:nvPr/>
        </p:nvGraphicFramePr>
        <p:xfrm>
          <a:off x="4648200" y="1849456"/>
          <a:ext cx="57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79" name="Equation" r:id="rId5" imgW="571320" imgH="431640" progId="Equation.DSMT4">
                  <p:embed/>
                </p:oleObj>
              </mc:Choice>
              <mc:Fallback>
                <p:oleObj name="Equation" r:id="rId5" imgW="571320" imgH="431640" progId="Equation.DSMT4">
                  <p:embed/>
                  <p:pic>
                    <p:nvPicPr>
                      <p:cNvPr id="5939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49456"/>
                        <a:ext cx="57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4" name="Line 21"/>
          <p:cNvSpPr>
            <a:spLocks noChangeShapeType="1"/>
          </p:cNvSpPr>
          <p:nvPr/>
        </p:nvSpPr>
        <p:spPr bwMode="auto">
          <a:xfrm>
            <a:off x="4657725" y="2357456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6" name="Object 22"/>
          <p:cNvGraphicFramePr>
            <a:graphicFrameLocks noChangeAspect="1"/>
          </p:cNvGraphicFramePr>
          <p:nvPr/>
        </p:nvGraphicFramePr>
        <p:xfrm>
          <a:off x="3546475" y="23590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0" name="Equation" r:id="rId7" imgW="152280" imgH="317160" progId="Equation.DSMT4">
                  <p:embed/>
                </p:oleObj>
              </mc:Choice>
              <mc:Fallback>
                <p:oleObj name="Equation" r:id="rId7" imgW="152280" imgH="317160" progId="Equation.DSMT4">
                  <p:embed/>
                  <p:pic>
                    <p:nvPicPr>
                      <p:cNvPr id="5939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3590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5" name="Line 23"/>
          <p:cNvSpPr>
            <a:spLocks noChangeShapeType="1"/>
          </p:cNvSpPr>
          <p:nvPr/>
        </p:nvSpPr>
        <p:spPr bwMode="auto">
          <a:xfrm flipH="1">
            <a:off x="3895725" y="22971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Line 24"/>
          <p:cNvSpPr>
            <a:spLocks noChangeShapeType="1"/>
          </p:cNvSpPr>
          <p:nvPr/>
        </p:nvSpPr>
        <p:spPr bwMode="auto">
          <a:xfrm flipH="1">
            <a:off x="5864225" y="22844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7" name="Object 25"/>
          <p:cNvGraphicFramePr>
            <a:graphicFrameLocks noChangeAspect="1"/>
          </p:cNvGraphicFramePr>
          <p:nvPr/>
        </p:nvGraphicFramePr>
        <p:xfrm>
          <a:off x="6029325" y="22955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1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593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2955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26"/>
          <p:cNvGraphicFramePr>
            <a:graphicFrameLocks noChangeAspect="1"/>
          </p:cNvGraphicFramePr>
          <p:nvPr/>
        </p:nvGraphicFramePr>
        <p:xfrm>
          <a:off x="3597275" y="29495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2" name="Equation" r:id="rId11" imgW="228600" imgH="330120" progId="Equation.DSMT4">
                  <p:embed/>
                </p:oleObj>
              </mc:Choice>
              <mc:Fallback>
                <p:oleObj name="Equation" r:id="rId11" imgW="228600" imgH="330120" progId="Equation.DSMT4">
                  <p:embed/>
                  <p:pic>
                    <p:nvPicPr>
                      <p:cNvPr id="59398" name="Object 2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9495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27"/>
          <p:cNvGraphicFramePr>
            <a:graphicFrameLocks noChangeAspect="1"/>
          </p:cNvGraphicFramePr>
          <p:nvPr/>
        </p:nvGraphicFramePr>
        <p:xfrm>
          <a:off x="5959475" y="28606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3" name="Equation" r:id="rId13" imgW="279360" imgH="406080" progId="Equation.DSMT4">
                  <p:embed/>
                </p:oleObj>
              </mc:Choice>
              <mc:Fallback>
                <p:oleObj name="Equation" r:id="rId13" imgW="279360" imgH="406080" progId="Equation.DSMT4">
                  <p:embed/>
                  <p:pic>
                    <p:nvPicPr>
                      <p:cNvPr id="59399" name="Object 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28606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7" name="Line 72"/>
          <p:cNvSpPr>
            <a:spLocks noChangeShapeType="1"/>
          </p:cNvSpPr>
          <p:nvPr/>
        </p:nvSpPr>
        <p:spPr bwMode="auto">
          <a:xfrm>
            <a:off x="5435600" y="19034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8" name="Line 73"/>
          <p:cNvSpPr>
            <a:spLocks noChangeShapeType="1"/>
          </p:cNvSpPr>
          <p:nvPr/>
        </p:nvSpPr>
        <p:spPr bwMode="auto">
          <a:xfrm rot="10800000" flipH="1">
            <a:off x="5654675" y="12350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0" name="Object 74"/>
          <p:cNvGraphicFramePr>
            <a:graphicFrameLocks noChangeAspect="1"/>
          </p:cNvGraphicFramePr>
          <p:nvPr/>
        </p:nvGraphicFramePr>
        <p:xfrm>
          <a:off x="5959475" y="1749425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4" name="Equation" r:id="rId15" imgW="228600" imgH="241200" progId="Equation.DSMT4">
                  <p:embed/>
                </p:oleObj>
              </mc:Choice>
              <mc:Fallback>
                <p:oleObj name="Equation" r:id="rId15" imgW="228600" imgH="241200" progId="Equation.DSMT4">
                  <p:embed/>
                  <p:pic>
                    <p:nvPicPr>
                      <p:cNvPr id="5940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1749425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9" name="Line 75"/>
          <p:cNvSpPr>
            <a:spLocks noChangeShapeType="1"/>
          </p:cNvSpPr>
          <p:nvPr/>
        </p:nvSpPr>
        <p:spPr bwMode="auto">
          <a:xfrm>
            <a:off x="3949700" y="19669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0" name="Line 76"/>
          <p:cNvSpPr>
            <a:spLocks noChangeShapeType="1"/>
          </p:cNvSpPr>
          <p:nvPr/>
        </p:nvSpPr>
        <p:spPr bwMode="auto">
          <a:xfrm>
            <a:off x="4168775" y="1311275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1" name="Object 78"/>
          <p:cNvGraphicFramePr>
            <a:graphicFrameLocks noChangeAspect="1"/>
          </p:cNvGraphicFramePr>
          <p:nvPr/>
        </p:nvGraphicFramePr>
        <p:xfrm>
          <a:off x="4422775" y="169862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5" name="Equation" r:id="rId17" imgW="330120" imgH="241200" progId="Equation.DSMT4">
                  <p:embed/>
                </p:oleObj>
              </mc:Choice>
              <mc:Fallback>
                <p:oleObj name="Equation" r:id="rId17" imgW="330120" imgH="241200" progId="Equation.DSMT4">
                  <p:embed/>
                  <p:pic>
                    <p:nvPicPr>
                      <p:cNvPr id="59401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69862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80"/>
          <p:cNvGraphicFramePr>
            <a:graphicFrameLocks noChangeAspect="1"/>
          </p:cNvGraphicFramePr>
          <p:nvPr/>
        </p:nvGraphicFramePr>
        <p:xfrm>
          <a:off x="3400425" y="125095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6" name="Equation" r:id="rId19" imgW="431640" imgH="380880" progId="Equation.DSMT4">
                  <p:embed/>
                </p:oleObj>
              </mc:Choice>
              <mc:Fallback>
                <p:oleObj name="Equation" r:id="rId19" imgW="431640" imgH="380880" progId="Equation.DSMT4">
                  <p:embed/>
                  <p:pic>
                    <p:nvPicPr>
                      <p:cNvPr id="59402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1250950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81"/>
          <p:cNvGraphicFramePr>
            <a:graphicFrameLocks noChangeAspect="1"/>
          </p:cNvGraphicFramePr>
          <p:nvPr/>
        </p:nvGraphicFramePr>
        <p:xfrm>
          <a:off x="5788025" y="1184275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7" name="Equation" r:id="rId21" imgW="431640" imgH="380880" progId="Equation.DSMT4">
                  <p:embed/>
                </p:oleObj>
              </mc:Choice>
              <mc:Fallback>
                <p:oleObj name="Equation" r:id="rId21" imgW="431640" imgH="380880" progId="Equation.DSMT4">
                  <p:embed/>
                  <p:pic>
                    <p:nvPicPr>
                      <p:cNvPr id="5940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1184275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82"/>
          <p:cNvGraphicFramePr>
            <a:graphicFrameLocks noChangeAspect="1"/>
          </p:cNvGraphicFramePr>
          <p:nvPr/>
        </p:nvGraphicFramePr>
        <p:xfrm>
          <a:off x="4435475" y="3178175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8" name="Equation" r:id="rId23" imgW="914400" imgH="406080" progId="Equation.DSMT4">
                  <p:embed/>
                </p:oleObj>
              </mc:Choice>
              <mc:Fallback>
                <p:oleObj name="Equation" r:id="rId23" imgW="914400" imgH="406080" progId="Equation.DSMT4">
                  <p:embed/>
                  <p:pic>
                    <p:nvPicPr>
                      <p:cNvPr id="5940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178175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1" name="Line 87"/>
          <p:cNvSpPr>
            <a:spLocks noChangeShapeType="1"/>
          </p:cNvSpPr>
          <p:nvPr/>
        </p:nvSpPr>
        <p:spPr bwMode="auto">
          <a:xfrm flipH="1">
            <a:off x="3883025" y="28940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2" name="Line 88"/>
          <p:cNvSpPr>
            <a:spLocks noChangeShapeType="1"/>
          </p:cNvSpPr>
          <p:nvPr/>
        </p:nvSpPr>
        <p:spPr bwMode="auto">
          <a:xfrm flipH="1">
            <a:off x="5851525" y="28813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3" name="Line 90"/>
          <p:cNvSpPr>
            <a:spLocks noChangeShapeType="1"/>
          </p:cNvSpPr>
          <p:nvPr/>
        </p:nvSpPr>
        <p:spPr bwMode="auto">
          <a:xfrm>
            <a:off x="3892550" y="30765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4" name="Text Box 92"/>
          <p:cNvSpPr txBox="1">
            <a:spLocks noChangeArrowheads="1"/>
          </p:cNvSpPr>
          <p:nvPr/>
        </p:nvSpPr>
        <p:spPr bwMode="auto">
          <a:xfrm>
            <a:off x="6859588" y="2216150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chemeClr val="tx1"/>
                </a:solidFill>
                <a:latin typeface="Times New Roman" pitchFamily="18" charset="0"/>
                <a:ea typeface="SimSun" charset="-122"/>
              </a:rPr>
              <a:t>=</a:t>
            </a:r>
          </a:p>
        </p:txBody>
      </p:sp>
      <p:sp>
        <p:nvSpPr>
          <p:cNvPr id="59435" name="Freeform 93"/>
          <p:cNvSpPr>
            <a:spLocks/>
          </p:cNvSpPr>
          <p:nvPr/>
        </p:nvSpPr>
        <p:spPr bwMode="auto">
          <a:xfrm>
            <a:off x="377825" y="4208463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95"/>
          <p:cNvSpPr>
            <a:spLocks noChangeShapeType="1"/>
          </p:cNvSpPr>
          <p:nvPr/>
        </p:nvSpPr>
        <p:spPr bwMode="auto">
          <a:xfrm>
            <a:off x="1365250" y="5334000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5" name="Object 96"/>
          <p:cNvGraphicFramePr>
            <a:graphicFrameLocks noChangeAspect="1"/>
          </p:cNvGraphicFramePr>
          <p:nvPr/>
        </p:nvGraphicFramePr>
        <p:xfrm>
          <a:off x="1971675" y="4649806"/>
          <a:ext cx="86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9" name="Equation" r:id="rId25" imgW="863280" imgH="533160" progId="Equation.DSMT4">
                  <p:embed/>
                </p:oleObj>
              </mc:Choice>
              <mc:Fallback>
                <p:oleObj name="Equation" r:id="rId25" imgW="863280" imgH="533160" progId="Equation.DSMT4">
                  <p:embed/>
                  <p:pic>
                    <p:nvPicPr>
                      <p:cNvPr id="59405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649806"/>
                        <a:ext cx="86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7" name="Line 97"/>
          <p:cNvSpPr>
            <a:spLocks noChangeShapeType="1"/>
          </p:cNvSpPr>
          <p:nvPr/>
        </p:nvSpPr>
        <p:spPr bwMode="auto">
          <a:xfrm>
            <a:off x="1965325" y="5189556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6" name="Object 98"/>
          <p:cNvGraphicFramePr>
            <a:graphicFrameLocks noChangeAspect="1"/>
          </p:cNvGraphicFramePr>
          <p:nvPr/>
        </p:nvGraphicFramePr>
        <p:xfrm>
          <a:off x="1006475" y="52006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0" name="Equation" r:id="rId27" imgW="152280" imgH="317160" progId="Equation.DSMT4">
                  <p:embed/>
                </p:oleObj>
              </mc:Choice>
              <mc:Fallback>
                <p:oleObj name="Equation" r:id="rId27" imgW="152280" imgH="317160" progId="Equation.DSMT4">
                  <p:embed/>
                  <p:pic>
                    <p:nvPicPr>
                      <p:cNvPr id="59406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200650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8" name="Line 99"/>
          <p:cNvSpPr>
            <a:spLocks noChangeShapeType="1"/>
          </p:cNvSpPr>
          <p:nvPr/>
        </p:nvSpPr>
        <p:spPr bwMode="auto">
          <a:xfrm flipH="1">
            <a:off x="1355725" y="51387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9" name="Line 100"/>
          <p:cNvSpPr>
            <a:spLocks noChangeShapeType="1"/>
          </p:cNvSpPr>
          <p:nvPr/>
        </p:nvSpPr>
        <p:spPr bwMode="auto">
          <a:xfrm flipH="1">
            <a:off x="3324225" y="51260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7" name="Object 101"/>
          <p:cNvGraphicFramePr>
            <a:graphicFrameLocks noChangeAspect="1"/>
          </p:cNvGraphicFramePr>
          <p:nvPr/>
        </p:nvGraphicFramePr>
        <p:xfrm>
          <a:off x="3489325" y="5137150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1" name="Equation" r:id="rId29" imgW="215640" imgH="393480" progId="Equation.DSMT4">
                  <p:embed/>
                </p:oleObj>
              </mc:Choice>
              <mc:Fallback>
                <p:oleObj name="Equation" r:id="rId29" imgW="215640" imgH="393480" progId="Equation.DSMT4">
                  <p:embed/>
                  <p:pic>
                    <p:nvPicPr>
                      <p:cNvPr id="59407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5137150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02"/>
          <p:cNvGraphicFramePr>
            <a:graphicFrameLocks noChangeAspect="1"/>
          </p:cNvGraphicFramePr>
          <p:nvPr/>
        </p:nvGraphicFramePr>
        <p:xfrm>
          <a:off x="1057275" y="58928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2" name="Equation" r:id="rId31" imgW="228600" imgH="330120" progId="Equation.DSMT4">
                  <p:embed/>
                </p:oleObj>
              </mc:Choice>
              <mc:Fallback>
                <p:oleObj name="Equation" r:id="rId31" imgW="228600" imgH="330120" progId="Equation.DSMT4">
                  <p:embed/>
                  <p:pic>
                    <p:nvPicPr>
                      <p:cNvPr id="59408" name="Object 10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58928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03"/>
          <p:cNvGraphicFramePr>
            <a:graphicFrameLocks noChangeAspect="1"/>
          </p:cNvGraphicFramePr>
          <p:nvPr/>
        </p:nvGraphicFramePr>
        <p:xfrm>
          <a:off x="3419475" y="5803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3" name="Equation" r:id="rId33" imgW="279360" imgH="406080" progId="Equation.DSMT4">
                  <p:embed/>
                </p:oleObj>
              </mc:Choice>
              <mc:Fallback>
                <p:oleObj name="Equation" r:id="rId33" imgW="279360" imgH="406080" progId="Equation.DSMT4">
                  <p:embed/>
                  <p:pic>
                    <p:nvPicPr>
                      <p:cNvPr id="59409" name="Object 10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8039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0" name="Line 104"/>
          <p:cNvSpPr>
            <a:spLocks noChangeShapeType="1"/>
          </p:cNvSpPr>
          <p:nvPr/>
        </p:nvSpPr>
        <p:spPr bwMode="auto">
          <a:xfrm>
            <a:off x="2895600" y="4745038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1" name="Line 105"/>
          <p:cNvSpPr>
            <a:spLocks noChangeShapeType="1"/>
          </p:cNvSpPr>
          <p:nvPr/>
        </p:nvSpPr>
        <p:spPr bwMode="auto">
          <a:xfrm rot="10800000" flipH="1">
            <a:off x="3114675" y="4076700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0" name="Object 106"/>
          <p:cNvGraphicFramePr>
            <a:graphicFrameLocks noChangeAspect="1"/>
          </p:cNvGraphicFramePr>
          <p:nvPr/>
        </p:nvGraphicFramePr>
        <p:xfrm>
          <a:off x="3419475" y="459105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4" name="Equation" r:id="rId35" imgW="228600" imgH="241200" progId="Equation.DSMT4">
                  <p:embed/>
                </p:oleObj>
              </mc:Choice>
              <mc:Fallback>
                <p:oleObj name="Equation" r:id="rId35" imgW="228600" imgH="241200" progId="Equation.DSMT4">
                  <p:embed/>
                  <p:pic>
                    <p:nvPicPr>
                      <p:cNvPr id="5941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591050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13"/>
          <p:cNvGraphicFramePr>
            <a:graphicFrameLocks noChangeAspect="1"/>
          </p:cNvGraphicFramePr>
          <p:nvPr/>
        </p:nvGraphicFramePr>
        <p:xfrm>
          <a:off x="3378200" y="393700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5" name="Equation" r:id="rId36" imgW="431640" imgH="380880" progId="Equation.DSMT4">
                  <p:embed/>
                </p:oleObj>
              </mc:Choice>
              <mc:Fallback>
                <p:oleObj name="Equation" r:id="rId36" imgW="431640" imgH="380880" progId="Equation.DSMT4">
                  <p:embed/>
                  <p:pic>
                    <p:nvPicPr>
                      <p:cNvPr id="59411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3937000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2" name="Line 115"/>
          <p:cNvSpPr>
            <a:spLocks noChangeShapeType="1"/>
          </p:cNvSpPr>
          <p:nvPr/>
        </p:nvSpPr>
        <p:spPr bwMode="auto">
          <a:xfrm flipH="1">
            <a:off x="1343025" y="58372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3" name="Line 116"/>
          <p:cNvSpPr>
            <a:spLocks noChangeShapeType="1"/>
          </p:cNvSpPr>
          <p:nvPr/>
        </p:nvSpPr>
        <p:spPr bwMode="auto">
          <a:xfrm flipH="1">
            <a:off x="3311525" y="58245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4" name="Line 117"/>
          <p:cNvSpPr>
            <a:spLocks noChangeShapeType="1"/>
          </p:cNvSpPr>
          <p:nvPr/>
        </p:nvSpPr>
        <p:spPr bwMode="auto">
          <a:xfrm>
            <a:off x="1352550" y="6019800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5" name="Freeform 118"/>
          <p:cNvSpPr>
            <a:spLocks/>
          </p:cNvSpPr>
          <p:nvPr/>
        </p:nvSpPr>
        <p:spPr bwMode="auto">
          <a:xfrm>
            <a:off x="4886325" y="4208463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6" name="Line 120"/>
          <p:cNvSpPr>
            <a:spLocks noChangeShapeType="1"/>
          </p:cNvSpPr>
          <p:nvPr/>
        </p:nvSpPr>
        <p:spPr bwMode="auto">
          <a:xfrm>
            <a:off x="5873750" y="5334000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2" name="Object 121"/>
          <p:cNvGraphicFramePr>
            <a:graphicFrameLocks noChangeAspect="1"/>
          </p:cNvGraphicFramePr>
          <p:nvPr/>
        </p:nvGraphicFramePr>
        <p:xfrm>
          <a:off x="6388100" y="4575175"/>
          <a:ext cx="87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6" name="Equation" r:id="rId38" imgW="876240" imgH="533160" progId="Equation.DSMT4">
                  <p:embed/>
                </p:oleObj>
              </mc:Choice>
              <mc:Fallback>
                <p:oleObj name="Equation" r:id="rId38" imgW="876240" imgH="533160" progId="Equation.DSMT4">
                  <p:embed/>
                  <p:pic>
                    <p:nvPicPr>
                      <p:cNvPr id="59412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4575175"/>
                        <a:ext cx="876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7" name="Line 122"/>
          <p:cNvSpPr>
            <a:spLocks noChangeShapeType="1"/>
          </p:cNvSpPr>
          <p:nvPr/>
        </p:nvSpPr>
        <p:spPr bwMode="auto">
          <a:xfrm>
            <a:off x="6435725" y="5180554"/>
            <a:ext cx="441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3" name="Object 123"/>
          <p:cNvGraphicFramePr>
            <a:graphicFrameLocks noChangeAspect="1"/>
          </p:cNvGraphicFramePr>
          <p:nvPr/>
        </p:nvGraphicFramePr>
        <p:xfrm>
          <a:off x="5514975" y="52006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7" name="Equation" r:id="rId40" imgW="152280" imgH="317160" progId="Equation.DSMT4">
                  <p:embed/>
                </p:oleObj>
              </mc:Choice>
              <mc:Fallback>
                <p:oleObj name="Equation" r:id="rId40" imgW="152280" imgH="317160" progId="Equation.DSMT4">
                  <p:embed/>
                  <p:pic>
                    <p:nvPicPr>
                      <p:cNvPr id="59413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5200650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8" name="Line 124"/>
          <p:cNvSpPr>
            <a:spLocks noChangeShapeType="1"/>
          </p:cNvSpPr>
          <p:nvPr/>
        </p:nvSpPr>
        <p:spPr bwMode="auto">
          <a:xfrm flipH="1">
            <a:off x="5864225" y="51387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9" name="Line 125"/>
          <p:cNvSpPr>
            <a:spLocks noChangeShapeType="1"/>
          </p:cNvSpPr>
          <p:nvPr/>
        </p:nvSpPr>
        <p:spPr bwMode="auto">
          <a:xfrm flipH="1">
            <a:off x="7832725" y="51260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4" name="Object 126"/>
          <p:cNvGraphicFramePr>
            <a:graphicFrameLocks noChangeAspect="1"/>
          </p:cNvGraphicFramePr>
          <p:nvPr/>
        </p:nvGraphicFramePr>
        <p:xfrm>
          <a:off x="7997825" y="5137150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8" name="Equation" r:id="rId42" imgW="215640" imgH="393480" progId="Equation.DSMT4">
                  <p:embed/>
                </p:oleObj>
              </mc:Choice>
              <mc:Fallback>
                <p:oleObj name="Equation" r:id="rId42" imgW="215640" imgH="393480" progId="Equation.DSMT4">
                  <p:embed/>
                  <p:pic>
                    <p:nvPicPr>
                      <p:cNvPr id="59414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5137150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5" name="Object 127"/>
          <p:cNvGraphicFramePr>
            <a:graphicFrameLocks noChangeAspect="1"/>
          </p:cNvGraphicFramePr>
          <p:nvPr/>
        </p:nvGraphicFramePr>
        <p:xfrm>
          <a:off x="5565775" y="57912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9" name="Equation" r:id="rId44" imgW="228600" imgH="330120" progId="Equation.DSMT4">
                  <p:embed/>
                </p:oleObj>
              </mc:Choice>
              <mc:Fallback>
                <p:oleObj name="Equation" r:id="rId44" imgW="228600" imgH="330120" progId="Equation.DSMT4">
                  <p:embed/>
                  <p:pic>
                    <p:nvPicPr>
                      <p:cNvPr id="59415" name="Object 1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57912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6" name="Object 128"/>
          <p:cNvGraphicFramePr>
            <a:graphicFrameLocks noChangeAspect="1"/>
          </p:cNvGraphicFramePr>
          <p:nvPr/>
        </p:nvGraphicFramePr>
        <p:xfrm>
          <a:off x="7927975" y="57023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00" name="Equation" r:id="rId46" imgW="279360" imgH="406080" progId="Equation.DSMT4">
                  <p:embed/>
                </p:oleObj>
              </mc:Choice>
              <mc:Fallback>
                <p:oleObj name="Equation" r:id="rId46" imgW="279360" imgH="406080" progId="Equation.DSMT4">
                  <p:embed/>
                  <p:pic>
                    <p:nvPicPr>
                      <p:cNvPr id="59416" name="Object 12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975" y="57023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0" name="Line 140"/>
          <p:cNvSpPr>
            <a:spLocks noChangeShapeType="1"/>
          </p:cNvSpPr>
          <p:nvPr/>
        </p:nvSpPr>
        <p:spPr bwMode="auto">
          <a:xfrm flipH="1">
            <a:off x="5851525" y="57356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1" name="Line 141"/>
          <p:cNvSpPr>
            <a:spLocks noChangeShapeType="1"/>
          </p:cNvSpPr>
          <p:nvPr/>
        </p:nvSpPr>
        <p:spPr bwMode="auto">
          <a:xfrm flipH="1">
            <a:off x="7820025" y="57229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2" name="Line 142"/>
          <p:cNvSpPr>
            <a:spLocks noChangeShapeType="1"/>
          </p:cNvSpPr>
          <p:nvPr/>
        </p:nvSpPr>
        <p:spPr bwMode="auto">
          <a:xfrm>
            <a:off x="5861050" y="5918200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7" name="Object 143"/>
          <p:cNvGraphicFramePr>
            <a:graphicFrameLocks noChangeAspect="1"/>
          </p:cNvGraphicFramePr>
          <p:nvPr>
            <p:extLst/>
          </p:nvPr>
        </p:nvGraphicFramePr>
        <p:xfrm>
          <a:off x="2003425" y="559435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01" name="Equation" r:id="rId48" imgW="596880" imgH="431640" progId="Equation.DSMT4">
                  <p:embed/>
                </p:oleObj>
              </mc:Choice>
              <mc:Fallback>
                <p:oleObj name="Equation" r:id="rId48" imgW="596880" imgH="431640" progId="Equation.DSMT4">
                  <p:embed/>
                  <p:pic>
                    <p:nvPicPr>
                      <p:cNvPr id="59417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59435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3" name="Text Box 144"/>
          <p:cNvSpPr txBox="1">
            <a:spLocks noChangeArrowheads="1"/>
          </p:cNvSpPr>
          <p:nvPr/>
        </p:nvSpPr>
        <p:spPr bwMode="auto">
          <a:xfrm>
            <a:off x="3976688" y="5048250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Times New Roman" pitchFamily="18" charset="0"/>
                <a:ea typeface="SimSun" charset="-122"/>
              </a:rPr>
              <a:t>+</a:t>
            </a:r>
          </a:p>
        </p:txBody>
      </p:sp>
      <p:sp>
        <p:nvSpPr>
          <p:cNvPr id="59454" name="Line 145"/>
          <p:cNvSpPr>
            <a:spLocks noChangeShapeType="1"/>
          </p:cNvSpPr>
          <p:nvPr/>
        </p:nvSpPr>
        <p:spPr bwMode="auto">
          <a:xfrm>
            <a:off x="1435100" y="47482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5" name="Line 146"/>
          <p:cNvSpPr>
            <a:spLocks noChangeShapeType="1"/>
          </p:cNvSpPr>
          <p:nvPr/>
        </p:nvSpPr>
        <p:spPr bwMode="auto">
          <a:xfrm>
            <a:off x="1654175" y="4092575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8" name="Object 147"/>
          <p:cNvGraphicFramePr>
            <a:graphicFrameLocks noChangeAspect="1"/>
          </p:cNvGraphicFramePr>
          <p:nvPr/>
        </p:nvGraphicFramePr>
        <p:xfrm>
          <a:off x="1908175" y="447992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02" name="Equation" r:id="rId50" imgW="330120" imgH="241200" progId="Equation.DSMT4">
                  <p:embed/>
                </p:oleObj>
              </mc:Choice>
              <mc:Fallback>
                <p:oleObj name="Equation" r:id="rId50" imgW="330120" imgH="241200" progId="Equation.DSMT4">
                  <p:embed/>
                  <p:pic>
                    <p:nvPicPr>
                      <p:cNvPr id="59418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47992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9" name="Object 148"/>
          <p:cNvGraphicFramePr>
            <a:graphicFrameLocks noChangeAspect="1"/>
          </p:cNvGraphicFramePr>
          <p:nvPr/>
        </p:nvGraphicFramePr>
        <p:xfrm>
          <a:off x="885825" y="403225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03" name="Equation" r:id="rId51" imgW="431640" imgH="380880" progId="Equation.DSMT4">
                  <p:embed/>
                </p:oleObj>
              </mc:Choice>
              <mc:Fallback>
                <p:oleObj name="Equation" r:id="rId51" imgW="431640" imgH="380880" progId="Equation.DSMT4">
                  <p:embed/>
                  <p:pic>
                    <p:nvPicPr>
                      <p:cNvPr id="59419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032250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OTDF </a:t>
            </a:r>
            <a:r>
              <a:rPr lang="en-US" altLang="zh-CN" dirty="0" smtClean="0"/>
              <a:t> Evaluation</a:t>
            </a:r>
            <a:endParaRPr lang="en-US" altLang="zh-CN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9067800" cy="6127750"/>
          </a:xfrm>
          <a:noFill/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Since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  <a:cs typeface="Times New Roman" pitchFamily="18" charset="0"/>
              </a:rPr>
              <a:t>                                         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  <a:cs typeface="Times New Roman" pitchFamily="18" charset="0"/>
              </a:rPr>
              <a:t>	and</a:t>
            </a:r>
          </a:p>
          <a:p>
            <a:pPr marL="461963" indent="-461963">
              <a:spcBef>
                <a:spcPct val="60000"/>
              </a:spcBef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  <a:cs typeface="Times New Roman" pitchFamily="18" charset="0"/>
              </a:rPr>
              <a:t>	then</a:t>
            </a:r>
            <a:br>
              <a:rPr lang="en-US" altLang="zh-CN" dirty="0" smtClean="0">
                <a:ea typeface="SimSun" charset="-122"/>
                <a:cs typeface="Times New Roman" pitchFamily="18" charset="0"/>
              </a:rPr>
            </a:br>
            <a:r>
              <a:rPr lang="en-US" altLang="zh-CN" dirty="0" smtClean="0">
                <a:ea typeface="SimSun" charset="-122"/>
                <a:cs typeface="Times New Roman" pitchFamily="18" charset="0"/>
              </a:rPr>
              <a:t/>
            </a:r>
            <a:br>
              <a:rPr lang="en-US" altLang="zh-CN" dirty="0" smtClean="0">
                <a:ea typeface="SimSun" charset="-122"/>
                <a:cs typeface="Times New Roman" pitchFamily="18" charset="0"/>
              </a:rPr>
            </a:br>
            <a:r>
              <a:rPr lang="en-US" altLang="zh-CN" dirty="0" smtClean="0">
                <a:ea typeface="SimSun" charset="-122"/>
                <a:cs typeface="Times New Roman" pitchFamily="18" charset="0"/>
              </a:rPr>
              <a:t>so that</a:t>
            </a:r>
            <a:endParaRPr lang="en-US" altLang="zh-CN" dirty="0">
              <a:ea typeface="SimSun" charset="-122"/>
            </a:endParaRPr>
          </a:p>
          <a:p>
            <a:pPr marL="461963" indent="-461963">
              <a:spcBef>
                <a:spcPct val="60000"/>
              </a:spcBef>
              <a:buFont typeface="Wingdings" pitchFamily="2" charset="2"/>
              <a:buNone/>
            </a:pPr>
            <a:endParaRPr lang="en-US" altLang="zh-CN" dirty="0" smtClean="0">
              <a:ea typeface="SimSun" charset="-122"/>
              <a:cs typeface="Times New Roman" pitchFamily="18" charset="0"/>
            </a:endParaRPr>
          </a:p>
        </p:txBody>
      </p:sp>
      <p:graphicFrame>
        <p:nvGraphicFramePr>
          <p:cNvPr id="60418" name="Object 8"/>
          <p:cNvGraphicFramePr>
            <a:graphicFrameLocks noChangeAspect="1"/>
          </p:cNvGraphicFramePr>
          <p:nvPr>
            <p:extLst/>
          </p:nvPr>
        </p:nvGraphicFramePr>
        <p:xfrm>
          <a:off x="1905000" y="1295400"/>
          <a:ext cx="2476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Equation" r:id="rId3" imgW="2476440" imgH="533160" progId="Equation.DSMT4">
                  <p:embed/>
                </p:oleObj>
              </mc:Choice>
              <mc:Fallback>
                <p:oleObj name="Equation" r:id="rId3" imgW="2476440" imgH="533160" progId="Equation.DSMT4">
                  <p:embed/>
                  <p:pic>
                    <p:nvPicPr>
                      <p:cNvPr id="604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2476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9"/>
          <p:cNvGraphicFramePr>
            <a:graphicFrameLocks noChangeAspect="1"/>
          </p:cNvGraphicFramePr>
          <p:nvPr>
            <p:extLst/>
          </p:nvPr>
        </p:nvGraphicFramePr>
        <p:xfrm>
          <a:off x="1841500" y="2133600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9" name="Equation" r:id="rId5" imgW="2222280" imgH="533160" progId="Equation.DSMT4">
                  <p:embed/>
                </p:oleObj>
              </mc:Choice>
              <mc:Fallback>
                <p:oleObj name="Equation" r:id="rId5" imgW="2222280" imgH="533160" progId="Equation.DSMT4">
                  <p:embed/>
                  <p:pic>
                    <p:nvPicPr>
                      <p:cNvPr id="604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133600"/>
                        <a:ext cx="2222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0"/>
          <p:cNvGraphicFramePr>
            <a:graphicFrameLocks noChangeAspect="1"/>
          </p:cNvGraphicFramePr>
          <p:nvPr>
            <p:extLst/>
          </p:nvPr>
        </p:nvGraphicFramePr>
        <p:xfrm>
          <a:off x="1803400" y="2819400"/>
          <a:ext cx="464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0" name="Equation" r:id="rId7" imgW="4647960" imgH="533160" progId="Equation.DSMT4">
                  <p:embed/>
                </p:oleObj>
              </mc:Choice>
              <mc:Fallback>
                <p:oleObj name="Equation" r:id="rId7" imgW="4647960" imgH="533160" progId="Equation.DSMT4">
                  <p:embed/>
                  <p:pic>
                    <p:nvPicPr>
                      <p:cNvPr id="604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19400"/>
                        <a:ext cx="4648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73150" y="4343400"/>
          <a:ext cx="654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1" name="Equation" r:id="rId9" imgW="6540480" imgH="596880" progId="Equation.DSMT4">
                  <p:embed/>
                </p:oleObj>
              </mc:Choice>
              <mc:Fallback>
                <p:oleObj name="Equation" r:id="rId9" imgW="6540480" imgH="5968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343400"/>
                        <a:ext cx="654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79563" y="5334000"/>
          <a:ext cx="41814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2" name="Equation" r:id="rId11" imgW="3581280" imgH="723600" progId="Equation.DSMT4">
                  <p:embed/>
                </p:oleObj>
              </mc:Choice>
              <mc:Fallback>
                <p:oleObj name="Equation" r:id="rId11" imgW="3581280" imgH="723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5334000"/>
                        <a:ext cx="41814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Say we would like to know the PTDF on line 1 for a transaction between buses 2 and 3 with line 2 out  </a:t>
            </a: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20786"/>
          <a:stretch/>
        </p:blipFill>
        <p:spPr bwMode="auto">
          <a:xfrm>
            <a:off x="1447800" y="2286000"/>
            <a:ext cx="546912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Outage Distribution Factors (LODFs)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Power system operation is practically always limited by contingencies, with line outages comprising a large number of the contingencies</a:t>
            </a:r>
          </a:p>
          <a:p>
            <a:r>
              <a:rPr lang="en-US" dirty="0"/>
              <a:t>Desire is to determine the impact of a line outage (either a transmission line or a transformer) on other system real power flows without having to explicitly solve the power flow for the contingency</a:t>
            </a:r>
          </a:p>
          <a:p>
            <a:r>
              <a:rPr lang="en-US" dirty="0"/>
              <a:t>These values are provided by the LODFs</a:t>
            </a:r>
          </a:p>
          <a:p>
            <a:r>
              <a:rPr lang="en-US" altLang="zh-CN" dirty="0">
                <a:ea typeface="SimSun" charset="-122"/>
              </a:rPr>
              <a:t>The LODF        is the portion of the pre-outage real power line flow on line </a:t>
            </a:r>
            <a:r>
              <a:rPr lang="en-US" altLang="zh-CN" dirty="0">
                <a:ea typeface="SimSun" charset="-122"/>
                <a:sym typeface="Euclid Extra"/>
              </a:rPr>
              <a:t>k that is redistributed to line  as a result of the outage of line 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39523"/>
              </p:ext>
            </p:extLst>
          </p:nvPr>
        </p:nvGraphicFramePr>
        <p:xfrm>
          <a:off x="2590800" y="4979141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3" imgW="533160" imgH="482400" progId="Equation.DSMT4">
                  <p:embed/>
                </p:oleObj>
              </mc:Choice>
              <mc:Fallback>
                <p:oleObj name="Equation" r:id="rId3" imgW="533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79141"/>
                        <a:ext cx="53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Hence we want to calculate these values without having to explicitly outage line 2</a:t>
            </a: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r="19991"/>
          <a:stretch/>
        </p:blipFill>
        <p:spPr bwMode="auto">
          <a:xfrm>
            <a:off x="990600" y="2286000"/>
            <a:ext cx="5343144" cy="40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2286000"/>
            <a:ext cx="1576072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Hence the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value we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are looking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for is 0.2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(20%) 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Evaluating: the PTDF </a:t>
            </a:r>
            <a:r>
              <a:rPr lang="en-US" dirty="0"/>
              <a:t>for the bus 2 to 3 transaction </a:t>
            </a:r>
            <a:r>
              <a:rPr lang="en-US" dirty="0" smtClean="0"/>
              <a:t>on line 1 is 0.2727; it is 0.1818 on line 2 (from buses 1 to 3); the LODF is on line 1 for the outage of line 2 is -0.4</a:t>
            </a:r>
          </a:p>
          <a:p>
            <a:r>
              <a:rPr lang="en-US" dirty="0" smtClean="0"/>
              <a:t>Hence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line 4 (buses 2 to 3) the value is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57400" y="2819400"/>
          <a:ext cx="5722938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Equation" r:id="rId3" imgW="4902120" imgH="1257120" progId="Equation.DSMT4">
                  <p:embed/>
                </p:oleObj>
              </mc:Choice>
              <mc:Fallback>
                <p:oleObj name="Equation" r:id="rId3" imgW="4902120" imgH="1257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5722938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90553" y="5562600"/>
          <a:ext cx="54864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Equation" r:id="rId5" imgW="4698720" imgH="393480" progId="Equation.DSMT4">
                  <p:embed/>
                </p:oleObj>
              </mc:Choice>
              <mc:Fallback>
                <p:oleObj name="Equation" r:id="rId5" imgW="46987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553" y="5562600"/>
                        <a:ext cx="54864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14, 2003 OTDF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err="1" smtClean="0"/>
              <a:t>Flowgate</a:t>
            </a:r>
            <a:r>
              <a:rPr lang="en-US" dirty="0" smtClean="0"/>
              <a:t> 2264 monitored the flow on Star-Juniper 345 kV line for contingent loss of Hanna-Juniper 345 kV </a:t>
            </a:r>
            <a:r>
              <a:rPr lang="en-US" altLang="en-US" dirty="0" smtClean="0"/>
              <a:t>normally </a:t>
            </a:r>
            <a:r>
              <a:rPr lang="en-US" altLang="en-US" dirty="0"/>
              <a:t>the LODF for this </a:t>
            </a:r>
            <a:r>
              <a:rPr lang="en-US" altLang="en-US" dirty="0" err="1"/>
              <a:t>flowgate</a:t>
            </a:r>
            <a:r>
              <a:rPr lang="en-US" altLang="en-US" dirty="0"/>
              <a:t> is 0.361</a:t>
            </a:r>
          </a:p>
          <a:p>
            <a:pPr lvl="1"/>
            <a:r>
              <a:rPr lang="en-US" altLang="en-US" dirty="0" err="1"/>
              <a:t>flowgate</a:t>
            </a:r>
            <a:r>
              <a:rPr lang="en-US" altLang="en-US" dirty="0"/>
              <a:t> </a:t>
            </a:r>
            <a:r>
              <a:rPr lang="en-US" altLang="en-US" dirty="0" smtClean="0"/>
              <a:t>had </a:t>
            </a:r>
            <a:r>
              <a:rPr lang="en-US" altLang="en-US" dirty="0"/>
              <a:t>a limit of 1080 MW</a:t>
            </a:r>
          </a:p>
          <a:p>
            <a:pPr lvl="1"/>
            <a:r>
              <a:rPr lang="en-US" altLang="en-US" dirty="0"/>
              <a:t>at 15:05 EDT the flow as 517 MW on Star-Juniper, 1004 MW on Hanna-Juniper, giving a </a:t>
            </a:r>
            <a:r>
              <a:rPr lang="en-US" altLang="en-US" dirty="0" err="1"/>
              <a:t>flowgate</a:t>
            </a:r>
            <a:r>
              <a:rPr lang="en-US" altLang="en-US" dirty="0"/>
              <a:t> value of 520+0.361*1007=884 (82%)</a:t>
            </a:r>
          </a:p>
          <a:p>
            <a:pPr lvl="1"/>
            <a:r>
              <a:rPr lang="en-US" altLang="en-US" dirty="0"/>
              <a:t>Chamberlin-Harding 345 opened at </a:t>
            </a:r>
            <a:r>
              <a:rPr lang="en-US" altLang="en-US" dirty="0" smtClean="0"/>
              <a:t>15:05, but was missed</a:t>
            </a:r>
          </a:p>
          <a:p>
            <a:pPr lvl="1"/>
            <a:r>
              <a:rPr lang="en-US" altLang="en-US" dirty="0"/>
              <a:t>At 15:06 EDT (after loss of Chamberlin-Harding 345) #2265 </a:t>
            </a:r>
            <a:r>
              <a:rPr lang="en-US" altLang="en-US" dirty="0" smtClean="0"/>
              <a:t>had </a:t>
            </a:r>
            <a:r>
              <a:rPr lang="en-US" altLang="en-US" dirty="0"/>
              <a:t>an incorrect value because its LODF was </a:t>
            </a:r>
            <a:r>
              <a:rPr lang="en-US" altLang="en-US" dirty="0" smtClean="0"/>
              <a:t>not updated</a:t>
            </a:r>
            <a:r>
              <a:rPr lang="en-US" altLang="en-US" dirty="0"/>
              <a:t>.  </a:t>
            </a:r>
          </a:p>
          <a:p>
            <a:pPr lvl="1"/>
            <a:r>
              <a:rPr lang="en-US" altLang="en-US" dirty="0"/>
              <a:t>Value should be 633+0.463*1174=1176 (109%)</a:t>
            </a:r>
          </a:p>
          <a:p>
            <a:pPr lvl="1"/>
            <a:r>
              <a:rPr lang="en-US" altLang="en-US" dirty="0"/>
              <a:t>Value was 633 + 0.361*1174=1057 (98</a:t>
            </a:r>
            <a:r>
              <a:rPr lang="en-US" altLang="en-US" dirty="0" smtClean="0"/>
              <a:t>%)</a:t>
            </a:r>
            <a:endParaRPr lang="en-US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153400" cy="1069848"/>
          </a:xfrm>
        </p:spPr>
        <p:txBody>
          <a:bodyPr/>
          <a:lstStyle/>
          <a:p>
            <a:r>
              <a:rPr lang="en-US" altLang="zh-CN" dirty="0" smtClean="0"/>
              <a:t>UTC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now revisit the uncommitted transfer capability (UTC) calculation using PTDFs and LODFs</a:t>
            </a:r>
          </a:p>
          <a:p>
            <a:r>
              <a:rPr lang="en-US" dirty="0" smtClean="0"/>
              <a:t>Recall trying to determine maximum transfer between two areas (or buses in our example)</a:t>
            </a:r>
          </a:p>
          <a:p>
            <a:r>
              <a:rPr lang="en-US" dirty="0" smtClean="0"/>
              <a:t>For base case maximums are quickly determined with PTDFs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67000" y="4191000"/>
          <a:ext cx="441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0" name="Equation" r:id="rId3" imgW="1803240" imgH="558720" progId="Equation.DSMT4">
                  <p:embed/>
                </p:oleObj>
              </mc:Choice>
              <mc:Fallback>
                <p:oleObj name="Equation" r:id="rId3" imgW="180324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441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292" y="5638800"/>
            <a:ext cx="7900307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Note we are ignoring zero (or small) PTDFs; would also need to consider flow reversal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UTC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For the contingencies we 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as before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7538" y="1981200"/>
          <a:ext cx="57769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Equation" r:id="rId3" imgW="2641320" imgH="685800" progId="Equation.DSMT4">
                  <p:embed/>
                </p:oleObj>
              </mc:Choice>
              <mc:Fallback>
                <p:oleObj name="Equation" r:id="rId3" imgW="264132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981200"/>
                        <a:ext cx="5776912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130550" y="3886200"/>
          <a:ext cx="3721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Equation" r:id="rId5" imgW="3619440" imgH="672840" progId="Equation.DSMT4">
                  <p:embed/>
                </p:oleObj>
              </mc:Choice>
              <mc:Fallback>
                <p:oleObj name="Equation" r:id="rId5" imgW="3619440" imgH="6728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886200"/>
                        <a:ext cx="3721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1" y="4876800"/>
            <a:ext cx="65532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We would need to check all contingencies!  Also, this is just a linear estimate and is not considering voltage violations.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33400" y="1371600"/>
          <a:ext cx="219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6" name="Equation" r:id="rId3" imgW="2197080" imgH="495000" progId="Equation.DSMT4">
                  <p:embed/>
                </p:oleObj>
              </mc:Choice>
              <mc:Fallback>
                <p:oleObj name="Equation" r:id="rId3" imgW="2197080" imgH="495000" progId="Equation.DSMT4">
                  <p:embed/>
                  <p:pic>
                    <p:nvPicPr>
                      <p:cNvPr id="6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2197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95650" y="1308100"/>
          <a:ext cx="506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7" name="Equation" r:id="rId5" imgW="5067000" imgH="571320" progId="Equation.DSMT4">
                  <p:embed/>
                </p:oleObj>
              </mc:Choice>
              <mc:Fallback>
                <p:oleObj name="Equation" r:id="rId5" imgW="5067000" imgH="5713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308100"/>
                        <a:ext cx="5067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58900" y="1993900"/>
          <a:ext cx="612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8" name="Equation" r:id="rId7" imgW="6121080" imgH="571320" progId="Equation.DSMT4">
                  <p:embed/>
                </p:oleObj>
              </mc:Choice>
              <mc:Fallback>
                <p:oleObj name="Equation" r:id="rId7" imgW="6121080" imgH="5713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993900"/>
                        <a:ext cx="6121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9067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r="20145"/>
          <a:stretch/>
        </p:blipFill>
        <p:spPr bwMode="auto">
          <a:xfrm>
            <a:off x="1905000" y="2743200"/>
            <a:ext cx="46817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Five Bus Example</a:t>
            </a:r>
            <a:endParaRPr lang="en-US" dirty="0" smtClean="0">
              <a:ea typeface="SimSun" charset="-122"/>
            </a:endParaRPr>
          </a:p>
        </p:txBody>
      </p:sp>
      <p:graphicFrame>
        <p:nvGraphicFramePr>
          <p:cNvPr id="6861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57200" y="1905000"/>
          <a:ext cx="82264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2" name="Equation" r:id="rId3" imgW="9778680" imgH="4800600" progId="Equation.DSMT4">
                  <p:embed/>
                </p:oleObj>
              </mc:Choice>
              <mc:Fallback>
                <p:oleObj name="Equation" r:id="rId3" imgW="9778680" imgH="4800600" progId="Equation.DSMT4">
                  <p:embed/>
                  <p:pic>
                    <p:nvPicPr>
                      <p:cNvPr id="686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226425" cy="4038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365760" y="1280160"/>
            <a:ext cx="51625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ea typeface="SimSun" charset="-122"/>
              </a:rPr>
              <a:t>Therefore, for the base case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Five Bus Example</a:t>
            </a:r>
            <a:endParaRPr lang="zh-CN" altLang="en-US" dirty="0" smtClean="0">
              <a:ea typeface="SimSun" charset="-122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1"/>
            <a:ext cx="8244840" cy="47396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For the contingency case corresponding to the outage of the line 2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>The limiting value is line 4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endParaRPr lang="en-US" altLang="zh-CN" dirty="0">
              <a:ea typeface="SimSun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 smtClean="0">
                <a:ea typeface="SimSun" charset="-122"/>
              </a:rPr>
              <a:t>Hence the UTC is limited by the contingency to 23.0</a:t>
            </a:r>
          </a:p>
          <a:p>
            <a:pPr marL="461963" indent="-461963">
              <a:spcBef>
                <a:spcPct val="0"/>
              </a:spcBef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endParaRPr lang="en-US" altLang="zh-CN" dirty="0" smtClean="0">
              <a:ea typeface="SimSun" charset="-122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69634" name="Object 4"/>
          <p:cNvGraphicFramePr>
            <a:graphicFrameLocks noChangeAspect="1"/>
          </p:cNvGraphicFramePr>
          <p:nvPr>
            <p:extLst/>
          </p:nvPr>
        </p:nvGraphicFramePr>
        <p:xfrm>
          <a:off x="2895600" y="1752600"/>
          <a:ext cx="5791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Equation" r:id="rId3" imgW="5790960" imgH="1511280" progId="Equation.DSMT4">
                  <p:embed/>
                </p:oleObj>
              </mc:Choice>
              <mc:Fallback>
                <p:oleObj name="Equation" r:id="rId3" imgW="5790960" imgH="1511280" progId="Equation.DSMT4">
                  <p:embed/>
                  <p:pic>
                    <p:nvPicPr>
                      <p:cNvPr id="69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5791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96900" y="4241800"/>
          <a:ext cx="65786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Equation" r:id="rId5" imgW="6578280" imgH="1257120" progId="Equation.DSMT4">
                  <p:embed/>
                </p:oleObj>
              </mc:Choice>
              <mc:Fallback>
                <p:oleObj name="Equation" r:id="rId5" imgW="6578280" imgH="12571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241800"/>
                        <a:ext cx="65786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Additional Comments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702040" cy="51206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Distribution factors are defined as small signal sensitivities, but in practice, they are also used for simulating large signal cases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Distribution factors are widely used in the operation of the electricity markets where the rapid evaluation of the impacts of each transaction on the line flows is required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Applications to actual system show that the distribution factors provide satisfactory results in terms of accuracy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For multiple applications that require fast turn around time, distribution factors are used very widely, particularly, in the market </a:t>
            </a:r>
            <a:r>
              <a:rPr lang="en-US" dirty="0" smtClean="0"/>
              <a:t>environment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They do not work well with reactive power!</a:t>
            </a:r>
            <a:endParaRPr lang="en-US" dirty="0"/>
          </a:p>
          <a:p>
            <a:pPr marL="461963" indent="-461963">
              <a:spcBef>
                <a:spcPct val="0"/>
              </a:spcBef>
            </a:pPr>
            <a:endParaRPr lang="en-US" altLang="zh-CN" dirty="0" smtClean="0">
              <a:ea typeface="SimSun" charset="-12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have considered the solution of </a:t>
            </a:r>
            <a:r>
              <a:rPr lang="en-US" b="1" dirty="0" smtClean="0"/>
              <a:t>Ax </a:t>
            </a:r>
            <a:r>
              <a:rPr lang="en-US" dirty="0" smtClean="0"/>
              <a:t>= </a:t>
            </a:r>
            <a:r>
              <a:rPr lang="en-US" b="1" dirty="0" smtClean="0"/>
              <a:t>b</a:t>
            </a:r>
            <a:r>
              <a:rPr lang="en-US" dirty="0" smtClean="0"/>
              <a:t> in which </a:t>
            </a:r>
            <a:r>
              <a:rPr lang="en-US" b="1" dirty="0" smtClean="0"/>
              <a:t>A</a:t>
            </a:r>
            <a:r>
              <a:rPr lang="en-US" dirty="0" smtClean="0"/>
              <a:t> is a square matrix; as long as </a:t>
            </a:r>
            <a:r>
              <a:rPr lang="en-US" b="1" dirty="0" smtClean="0"/>
              <a:t>A</a:t>
            </a:r>
            <a:r>
              <a:rPr lang="en-US" dirty="0" smtClean="0"/>
              <a:t> is nonsingular there is a single solution</a:t>
            </a:r>
          </a:p>
          <a:p>
            <a:pPr lvl="1"/>
            <a:r>
              <a:rPr lang="en-US" dirty="0" smtClean="0"/>
              <a:t>That is, we have the same number of equations (m) as unknowns (n)</a:t>
            </a:r>
          </a:p>
          <a:p>
            <a:r>
              <a:rPr lang="en-US" dirty="0" smtClean="0"/>
              <a:t>Many problems are overdetermined in which there more equations than unknowns (m &gt; n) </a:t>
            </a:r>
          </a:p>
          <a:p>
            <a:pPr lvl="1"/>
            <a:r>
              <a:rPr lang="en-US" dirty="0" smtClean="0"/>
              <a:t>Overdetermined systems are usually inconsistent, in which no value of </a:t>
            </a:r>
            <a:r>
              <a:rPr lang="en-US" b="1" dirty="0" smtClean="0"/>
              <a:t>x</a:t>
            </a:r>
            <a:r>
              <a:rPr lang="en-US" dirty="0" smtClean="0"/>
              <a:t> exactly solves all the equations</a:t>
            </a:r>
          </a:p>
          <a:p>
            <a:r>
              <a:rPr lang="en-US" dirty="0" smtClean="0"/>
              <a:t>Underdetermined systems have more unknowns than equations (m &lt; n); they never have a unique solution but are usually consistent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Freeform 36"/>
          <p:cNvSpPr>
            <a:spLocks/>
          </p:cNvSpPr>
          <p:nvPr/>
        </p:nvSpPr>
        <p:spPr bwMode="auto">
          <a:xfrm flipV="1">
            <a:off x="4902200" y="14779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3" name="Freeform 3"/>
          <p:cNvSpPr>
            <a:spLocks/>
          </p:cNvSpPr>
          <p:nvPr/>
        </p:nvSpPr>
        <p:spPr bwMode="auto">
          <a:xfrm flipV="1">
            <a:off x="114300" y="1500188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17875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0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Line 6"/>
          <p:cNvSpPr>
            <a:spLocks noChangeShapeType="1"/>
          </p:cNvSpPr>
          <p:nvPr/>
        </p:nvSpPr>
        <p:spPr bwMode="auto">
          <a:xfrm>
            <a:off x="12509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5" name="Object 9"/>
          <p:cNvGraphicFramePr>
            <a:graphicFrameLocks noChangeAspect="1"/>
          </p:cNvGraphicFramePr>
          <p:nvPr/>
        </p:nvGraphicFramePr>
        <p:xfrm>
          <a:off x="1978025" y="16668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1" name="Equation" r:id="rId5" imgW="342720" imgH="431640" progId="Equation.DSMT4">
                  <p:embed/>
                </p:oleObj>
              </mc:Choice>
              <mc:Fallback>
                <p:oleObj name="Equation" r:id="rId5" imgW="34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668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5" name="Line 10"/>
          <p:cNvSpPr>
            <a:spLocks noChangeShapeType="1"/>
          </p:cNvSpPr>
          <p:nvPr/>
        </p:nvSpPr>
        <p:spPr bwMode="auto">
          <a:xfrm>
            <a:off x="1927225" y="2187575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6" name="Object 11"/>
          <p:cNvGraphicFramePr>
            <a:graphicFrameLocks noChangeAspect="1"/>
          </p:cNvGraphicFramePr>
          <p:nvPr/>
        </p:nvGraphicFramePr>
        <p:xfrm>
          <a:off x="8921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2" name="Equation" r:id="rId7" imgW="152280" imgH="317160" progId="Equation.DSMT4">
                  <p:embed/>
                </p:oleObj>
              </mc:Choice>
              <mc:Fallback>
                <p:oleObj name="Equation" r:id="rId7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Line 12"/>
          <p:cNvSpPr>
            <a:spLocks noChangeShapeType="1"/>
          </p:cNvSpPr>
          <p:nvPr/>
        </p:nvSpPr>
        <p:spPr bwMode="auto">
          <a:xfrm flipH="1">
            <a:off x="1241425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7" name="Line 13"/>
          <p:cNvSpPr>
            <a:spLocks noChangeShapeType="1"/>
          </p:cNvSpPr>
          <p:nvPr/>
        </p:nvSpPr>
        <p:spPr bwMode="auto">
          <a:xfrm flipH="1">
            <a:off x="3209925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7" name="Object 14"/>
          <p:cNvGraphicFramePr>
            <a:graphicFrameLocks noChangeAspect="1"/>
          </p:cNvGraphicFramePr>
          <p:nvPr/>
        </p:nvGraphicFramePr>
        <p:xfrm>
          <a:off x="33750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3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LODFs</a:t>
            </a:r>
          </a:p>
        </p:txBody>
      </p:sp>
      <p:graphicFrame>
        <p:nvGraphicFramePr>
          <p:cNvPr id="44038" name="Object 21"/>
          <p:cNvGraphicFramePr>
            <a:graphicFrameLocks noChangeAspect="1"/>
          </p:cNvGraphicFramePr>
          <p:nvPr/>
        </p:nvGraphicFramePr>
        <p:xfrm>
          <a:off x="6813550" y="174942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4" name="Equation" r:id="rId11" imgW="876240" imgH="431640" progId="Equation.DSMT4">
                  <p:embed/>
                </p:oleObj>
              </mc:Choice>
              <mc:Fallback>
                <p:oleObj name="Equation" r:id="rId11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1749425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81370"/>
              </p:ext>
            </p:extLst>
          </p:nvPr>
        </p:nvGraphicFramePr>
        <p:xfrm>
          <a:off x="1876425" y="36798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5" name="Equation" r:id="rId13" imgW="876240" imgH="393480" progId="Equation.DSMT4">
                  <p:embed/>
                </p:oleObj>
              </mc:Choice>
              <mc:Fallback>
                <p:oleObj name="Equation" r:id="rId13" imgW="876240" imgH="3934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6798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1327150" y="35337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768762"/>
              </p:ext>
            </p:extLst>
          </p:nvPr>
        </p:nvGraphicFramePr>
        <p:xfrm>
          <a:off x="2028825" y="2860675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6" name="Equation" r:id="rId15" imgW="368280" imgH="431640" progId="Equation.DSMT4">
                  <p:embed/>
                </p:oleObj>
              </mc:Choice>
              <mc:Fallback>
                <p:oleObj name="Equation" r:id="rId15" imgW="368280" imgH="43164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860675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Line 30"/>
          <p:cNvSpPr>
            <a:spLocks noChangeShapeType="1"/>
          </p:cNvSpPr>
          <p:nvPr/>
        </p:nvSpPr>
        <p:spPr bwMode="auto">
          <a:xfrm>
            <a:off x="2003425" y="3406775"/>
            <a:ext cx="403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1" name="Object 31"/>
          <p:cNvGraphicFramePr>
            <a:graphicFrameLocks noChangeAspect="1"/>
          </p:cNvGraphicFramePr>
          <p:nvPr/>
        </p:nvGraphicFramePr>
        <p:xfrm>
          <a:off x="981075" y="33305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7" name="Equation" r:id="rId17" imgW="228600" imgH="330120" progId="Equation.DSMT4">
                  <p:embed/>
                </p:oleObj>
              </mc:Choice>
              <mc:Fallback>
                <p:oleObj name="Equation" r:id="rId17" imgW="228600" imgH="33012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33305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Line 32"/>
          <p:cNvSpPr>
            <a:spLocks noChangeShapeType="1"/>
          </p:cNvSpPr>
          <p:nvPr/>
        </p:nvSpPr>
        <p:spPr bwMode="auto">
          <a:xfrm flipH="1">
            <a:off x="1317625" y="3338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2" name="Line 33"/>
          <p:cNvSpPr>
            <a:spLocks noChangeShapeType="1"/>
          </p:cNvSpPr>
          <p:nvPr/>
        </p:nvSpPr>
        <p:spPr bwMode="auto">
          <a:xfrm flipH="1">
            <a:off x="3286125" y="33258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2" name="Object 34"/>
          <p:cNvGraphicFramePr>
            <a:graphicFrameLocks noChangeAspect="1"/>
          </p:cNvGraphicFramePr>
          <p:nvPr/>
        </p:nvGraphicFramePr>
        <p:xfrm>
          <a:off x="3419475" y="33051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8" name="Equation" r:id="rId19" imgW="279360" imgH="406080" progId="Equation.DSMT4">
                  <p:embed/>
                </p:oleObj>
              </mc:Choice>
              <mc:Fallback>
                <p:oleObj name="Equation" r:id="rId19" imgW="279360" imgH="4060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3051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37"/>
          <p:cNvGraphicFramePr>
            <a:graphicFrameLocks noChangeAspect="1"/>
          </p:cNvGraphicFramePr>
          <p:nvPr/>
        </p:nvGraphicFramePr>
        <p:xfrm>
          <a:off x="64992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9" name="Equation" r:id="rId21" imgW="850680" imgH="393480" progId="Equation.DSMT4">
                  <p:embed/>
                </p:oleObj>
              </mc:Choice>
              <mc:Fallback>
                <p:oleObj name="Equation" r:id="rId21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Line 38"/>
          <p:cNvSpPr>
            <a:spLocks noChangeShapeType="1"/>
          </p:cNvSpPr>
          <p:nvPr/>
        </p:nvSpPr>
        <p:spPr bwMode="auto">
          <a:xfrm>
            <a:off x="59626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4" name="Object 39"/>
          <p:cNvGraphicFramePr>
            <a:graphicFrameLocks noChangeAspect="1"/>
          </p:cNvGraphicFramePr>
          <p:nvPr/>
        </p:nvGraphicFramePr>
        <p:xfrm>
          <a:off x="6346825" y="17240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0" name="Equation" r:id="rId23" imgW="342720" imgH="431640" progId="Equation.DSMT4">
                  <p:embed/>
                </p:oleObj>
              </mc:Choice>
              <mc:Fallback>
                <p:oleObj name="Equation" r:id="rId23" imgW="34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17240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Line 40"/>
          <p:cNvSpPr>
            <a:spLocks noChangeShapeType="1"/>
          </p:cNvSpPr>
          <p:nvPr/>
        </p:nvSpPr>
        <p:spPr bwMode="auto">
          <a:xfrm>
            <a:off x="6657975" y="2190750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5" name="Object 41"/>
          <p:cNvGraphicFramePr>
            <a:graphicFrameLocks noChangeAspect="1"/>
          </p:cNvGraphicFramePr>
          <p:nvPr/>
        </p:nvGraphicFramePr>
        <p:xfrm>
          <a:off x="56038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1" name="Equation" r:id="rId25" imgW="152280" imgH="317160" progId="Equation.DSMT4">
                  <p:embed/>
                </p:oleObj>
              </mc:Choice>
              <mc:Fallback>
                <p:oleObj name="Equation" r:id="rId25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Line 42"/>
          <p:cNvSpPr>
            <a:spLocks noChangeShapeType="1"/>
          </p:cNvSpPr>
          <p:nvPr/>
        </p:nvSpPr>
        <p:spPr bwMode="auto">
          <a:xfrm flipH="1">
            <a:off x="5953125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6" name="Line 43"/>
          <p:cNvSpPr>
            <a:spLocks noChangeShapeType="1"/>
          </p:cNvSpPr>
          <p:nvPr/>
        </p:nvSpPr>
        <p:spPr bwMode="auto">
          <a:xfrm flipH="1">
            <a:off x="7921625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6" name="Object 44"/>
          <p:cNvGraphicFramePr>
            <a:graphicFrameLocks noChangeAspect="1"/>
          </p:cNvGraphicFramePr>
          <p:nvPr/>
        </p:nvGraphicFramePr>
        <p:xfrm>
          <a:off x="80867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2" name="Equation" r:id="rId27" imgW="215640" imgH="393480" progId="Equation.DSMT4">
                  <p:embed/>
                </p:oleObj>
              </mc:Choice>
              <mc:Fallback>
                <p:oleObj name="Equation" r:id="rId2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7" name="AutoShape 54"/>
          <p:cNvSpPr>
            <a:spLocks noChangeArrowheads="1"/>
          </p:cNvSpPr>
          <p:nvPr/>
        </p:nvSpPr>
        <p:spPr bwMode="auto">
          <a:xfrm>
            <a:off x="4598725" y="4152900"/>
            <a:ext cx="1828800" cy="584200"/>
          </a:xfrm>
          <a:prstGeom prst="wedgeRoundRectCallout">
            <a:avLst>
              <a:gd name="adj1" fmla="val 48859"/>
              <a:gd name="adj2" fmla="val -156878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outaged</a:t>
            </a:r>
          </a:p>
        </p:txBody>
      </p:sp>
      <p:graphicFrame>
        <p:nvGraphicFramePr>
          <p:cNvPr id="4404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89384"/>
              </p:ext>
            </p:extLst>
          </p:nvPr>
        </p:nvGraphicFramePr>
        <p:xfrm>
          <a:off x="6600825" y="35655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3" name="Equation" r:id="rId29" imgW="876240" imgH="393480" progId="Equation.DSMT4">
                  <p:embed/>
                </p:oleObj>
              </mc:Choice>
              <mc:Fallback>
                <p:oleObj name="Equation" r:id="rId29" imgW="876240" imgH="3934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5655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8" name="Line 58"/>
          <p:cNvSpPr>
            <a:spLocks noChangeShapeType="1"/>
          </p:cNvSpPr>
          <p:nvPr/>
        </p:nvSpPr>
        <p:spPr bwMode="auto">
          <a:xfrm>
            <a:off x="6051550" y="34194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9" name="Object 61"/>
          <p:cNvGraphicFramePr>
            <a:graphicFrameLocks noChangeAspect="1"/>
          </p:cNvGraphicFramePr>
          <p:nvPr/>
        </p:nvGraphicFramePr>
        <p:xfrm>
          <a:off x="5705475" y="32162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4" name="Equation" r:id="rId31" imgW="228600" imgH="330120" progId="Equation.DSMT4">
                  <p:embed/>
                </p:oleObj>
              </mc:Choice>
              <mc:Fallback>
                <p:oleObj name="Equation" r:id="rId31" imgW="228600" imgH="33012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32162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Line 62"/>
          <p:cNvSpPr>
            <a:spLocks noChangeShapeType="1"/>
          </p:cNvSpPr>
          <p:nvPr/>
        </p:nvSpPr>
        <p:spPr bwMode="auto">
          <a:xfrm flipH="1">
            <a:off x="6042025" y="3224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70" name="Line 63"/>
          <p:cNvSpPr>
            <a:spLocks noChangeShapeType="1"/>
          </p:cNvSpPr>
          <p:nvPr/>
        </p:nvSpPr>
        <p:spPr bwMode="auto">
          <a:xfrm flipH="1">
            <a:off x="8010525" y="3211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50" name="Object 64"/>
          <p:cNvGraphicFramePr>
            <a:graphicFrameLocks noChangeAspect="1"/>
          </p:cNvGraphicFramePr>
          <p:nvPr/>
        </p:nvGraphicFramePr>
        <p:xfrm>
          <a:off x="8143875" y="31908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5" name="Equation" r:id="rId33" imgW="279360" imgH="406080" progId="Equation.DSMT4">
                  <p:embed/>
                </p:oleObj>
              </mc:Choice>
              <mc:Fallback>
                <p:oleObj name="Equation" r:id="rId33" imgW="279360" imgH="4060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5" y="31908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595745"/>
              </p:ext>
            </p:extLst>
          </p:nvPr>
        </p:nvGraphicFramePr>
        <p:xfrm>
          <a:off x="3062288" y="4902200"/>
          <a:ext cx="3073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6" name="Equation" r:id="rId35" imgW="3073320" imgH="1028520" progId="Equation.DSMT4">
                  <p:embed/>
                </p:oleObj>
              </mc:Choice>
              <mc:Fallback>
                <p:oleObj name="Equation" r:id="rId35" imgW="30733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4902200"/>
                        <a:ext cx="3073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Text Box 67"/>
          <p:cNvSpPr txBox="1">
            <a:spLocks noChangeArrowheads="1"/>
          </p:cNvSpPr>
          <p:nvPr/>
        </p:nvSpPr>
        <p:spPr bwMode="auto">
          <a:xfrm>
            <a:off x="1241425" y="4456262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base case</a:t>
            </a:r>
          </a:p>
        </p:txBody>
      </p:sp>
      <p:sp>
        <p:nvSpPr>
          <p:cNvPr id="44072" name="Text Box 68"/>
          <p:cNvSpPr txBox="1">
            <a:spLocks noChangeArrowheads="1"/>
          </p:cNvSpPr>
          <p:nvPr/>
        </p:nvSpPr>
        <p:spPr bwMode="auto">
          <a:xfrm>
            <a:off x="6356350" y="4622800"/>
            <a:ext cx="230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outage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320" y="6005565"/>
            <a:ext cx="5974713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Best reference is Chapter 7 of the course book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The least squares method is a solution approach for determining an approximate solution for an overdetermined system</a:t>
            </a:r>
          </a:p>
          <a:p>
            <a:r>
              <a:rPr lang="en-US" dirty="0" smtClean="0"/>
              <a:t>If the system is inconsistent, then not all of the equations can be exactly satisfied</a:t>
            </a:r>
          </a:p>
          <a:p>
            <a:r>
              <a:rPr lang="en-US" dirty="0" smtClean="0"/>
              <a:t>The difference for each equation between its exact solution and the estimated solution is known as the error</a:t>
            </a:r>
          </a:p>
          <a:p>
            <a:r>
              <a:rPr lang="en-US" dirty="0" smtClean="0"/>
              <a:t>Least squares seeks to minimize the sum of the squares of the errors</a:t>
            </a:r>
          </a:p>
          <a:p>
            <a:r>
              <a:rPr lang="en-US" dirty="0" smtClean="0"/>
              <a:t>Weighted least squares allows differ weights for the equations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Solution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01000" cy="5334000"/>
          </a:xfrm>
        </p:spPr>
        <p:txBody>
          <a:bodyPr/>
          <a:lstStyle/>
          <a:p>
            <a:r>
              <a:rPr lang="en-US" sz="2600" dirty="0" smtClean="0"/>
              <a:t>The method of least squares developed from trying to estimate actual values from a number of measurements</a:t>
            </a:r>
            <a:endParaRPr lang="en-US" sz="1200" dirty="0" smtClean="0"/>
          </a:p>
          <a:p>
            <a:r>
              <a:rPr lang="en-US" sz="2600" dirty="0" smtClean="0"/>
              <a:t>Several persons in the 1700's, starting with Roger Cotes in 1722, presented methods for trying to decrease model errors from using multiple measurements</a:t>
            </a:r>
            <a:endParaRPr lang="en-US" sz="1200" dirty="0" smtClean="0"/>
          </a:p>
          <a:p>
            <a:r>
              <a:rPr lang="en-US" sz="2600" dirty="0" smtClean="0"/>
              <a:t>Legendre presented a formal description of the method in 1805; evidently Gauss claimed he did it in 1795</a:t>
            </a:r>
            <a:endParaRPr lang="en-US" sz="1200" dirty="0" smtClean="0"/>
          </a:p>
          <a:p>
            <a:r>
              <a:rPr lang="en-US" sz="2600" dirty="0" smtClean="0"/>
              <a:t>Method is widely used in power systems, with state estimation the best known application, dating from Fred </a:t>
            </a:r>
            <a:r>
              <a:rPr lang="en-US" sz="2600" dirty="0" err="1" smtClean="0"/>
              <a:t>Schweppe's</a:t>
            </a:r>
            <a:r>
              <a:rPr lang="en-US" sz="2600" dirty="0" smtClean="0"/>
              <a:t> work in 1970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and 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3733800"/>
          </a:xfrm>
        </p:spPr>
        <p:txBody>
          <a:bodyPr/>
          <a:lstStyle/>
          <a:p>
            <a:r>
              <a:rPr lang="en-US" dirty="0" smtClean="0"/>
              <a:t>In many contexts least squares is applied to problems that are not sparse.  For example, using a number of measurements to optimally determine a few values</a:t>
            </a:r>
          </a:p>
          <a:p>
            <a:pPr lvl="1"/>
            <a:r>
              <a:rPr lang="en-US" dirty="0" smtClean="0"/>
              <a:t>Regression analysis is a common example, in which a line or other curve is fit to potentially many points)</a:t>
            </a:r>
          </a:p>
          <a:p>
            <a:pPr lvl="1"/>
            <a:r>
              <a:rPr lang="en-US" dirty="0" smtClean="0"/>
              <a:t>Each measurement impacts each model value</a:t>
            </a:r>
          </a:p>
          <a:p>
            <a:r>
              <a:rPr lang="en-US" dirty="0" smtClean="0"/>
              <a:t>In the classic power system application of state estimation the system is sparse, with measurements only directly influencing a few states</a:t>
            </a:r>
          </a:p>
          <a:p>
            <a:pPr lvl="1"/>
            <a:r>
              <a:rPr lang="en-US" dirty="0" smtClean="0"/>
              <a:t>Power system analysis classes have tended to focus on solution methods aimed at sparse systems; we'll consider both sparse and </a:t>
            </a:r>
            <a:r>
              <a:rPr lang="en-US" dirty="0" err="1" smtClean="0"/>
              <a:t>nonsparse</a:t>
            </a:r>
            <a:r>
              <a:rPr lang="en-US" dirty="0" smtClean="0"/>
              <a:t> solution methods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Least Squares 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9037637" cy="5746750"/>
          </a:xfrm>
        </p:spPr>
        <p:txBody>
          <a:bodyPr/>
          <a:lstStyle/>
          <a:p>
            <a:pPr eaLnBrk="1" hangingPunct="1"/>
            <a:r>
              <a:rPr lang="en-US" dirty="0" smtClean="0"/>
              <a:t>Consider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dirty="0" smtClean="0"/>
              <a:t>	or</a:t>
            </a:r>
          </a:p>
          <a:p>
            <a:pPr eaLnBrk="1" hangingPunct="1">
              <a:lnSpc>
                <a:spcPct val="160000"/>
              </a:lnSpc>
            </a:pPr>
            <a:endParaRPr lang="en-US" dirty="0" smtClean="0"/>
          </a:p>
          <a:p>
            <a:pPr eaLnBrk="1" hangingPunct="1">
              <a:lnSpc>
                <a:spcPct val="160000"/>
              </a:lnSpc>
            </a:pPr>
            <a:endParaRPr lang="en-US" dirty="0" smtClean="0"/>
          </a:p>
          <a:p>
            <a:pPr eaLnBrk="1" hangingPunct="1">
              <a:lnSpc>
                <a:spcPct val="160000"/>
              </a:lnSpc>
            </a:pPr>
            <a:endParaRPr lang="en-US" dirty="0" smtClean="0"/>
          </a:p>
          <a:p>
            <a:pPr eaLnBrk="1" hangingPunct="1">
              <a:lnSpc>
                <a:spcPct val="160000"/>
              </a:lnSpc>
            </a:pPr>
            <a:endParaRPr lang="en-US" dirty="0" smtClean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/>
          </p:nvPr>
        </p:nvGraphicFramePr>
        <p:xfrm>
          <a:off x="234950" y="2590800"/>
          <a:ext cx="86741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2" name="Equation" r:id="rId3" imgW="3466800" imgH="1041120" progId="Equation.DSMT4">
                  <p:embed/>
                </p:oleObj>
              </mc:Choice>
              <mc:Fallback>
                <p:oleObj name="Equation" r:id="rId3" imgW="3466800" imgH="1041120" progId="Equation.DSMT4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590800"/>
                        <a:ext cx="8674100" cy="260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10135"/>
              </p:ext>
            </p:extLst>
          </p:nvPr>
        </p:nvGraphicFramePr>
        <p:xfrm>
          <a:off x="2362200" y="1321692"/>
          <a:ext cx="6096000" cy="52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Equation" r:id="rId5" imgW="2641320" imgH="228600" progId="Equation.DSMT4">
                  <p:embed/>
                </p:oleObj>
              </mc:Choice>
              <mc:Fallback>
                <p:oleObj name="Equation" r:id="rId5" imgW="2641320" imgH="228600" progId="Equation.DSMT4">
                  <p:embed/>
                  <p:pic>
                    <p:nvPicPr>
                      <p:cNvPr id="10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21692"/>
                        <a:ext cx="6096000" cy="5269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Least Squares Solution</a:t>
            </a:r>
          </a:p>
        </p:txBody>
      </p:sp>
      <p:sp>
        <p:nvSpPr>
          <p:cNvPr id="2061" name="Rectangle 3"/>
          <p:cNvSpPr>
            <a:spLocks noGrp="1" noChangeArrowheads="1"/>
          </p:cNvSpPr>
          <p:nvPr>
            <p:ph idx="1"/>
          </p:nvPr>
        </p:nvSpPr>
        <p:spPr>
          <a:xfrm>
            <a:off x="365761" y="1280160"/>
            <a:ext cx="8549640" cy="4815840"/>
          </a:xfrm>
        </p:spPr>
        <p:txBody>
          <a:bodyPr/>
          <a:lstStyle/>
          <a:p>
            <a:pPr eaLnBrk="1" hangingPunct="1"/>
            <a:r>
              <a:rPr lang="en-US" dirty="0"/>
              <a:t>We write (</a:t>
            </a:r>
            <a:r>
              <a:rPr lang="en-US" b="1" dirty="0" err="1"/>
              <a:t>a</a:t>
            </a:r>
            <a:r>
              <a:rPr lang="en-US" baseline="30000" dirty="0" err="1"/>
              <a:t>i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for the row i of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err="1"/>
              <a:t>a</a:t>
            </a:r>
            <a:r>
              <a:rPr lang="en-US" baseline="30000" dirty="0" err="1"/>
              <a:t>i</a:t>
            </a:r>
            <a:r>
              <a:rPr lang="en-US" dirty="0" smtClean="0"/>
              <a:t> </a:t>
            </a:r>
            <a:r>
              <a:rPr lang="en-US" dirty="0"/>
              <a:t>is a column vector </a:t>
            </a:r>
          </a:p>
          <a:p>
            <a:pPr eaLnBrk="1" hangingPunct="1"/>
            <a:r>
              <a:rPr lang="en-US" dirty="0" smtClean="0"/>
              <a:t>Here, </a:t>
            </a:r>
            <a:r>
              <a:rPr lang="en-US" i="1" dirty="0" smtClean="0">
                <a:latin typeface="Times" pitchFamily="18" charset="0"/>
              </a:rPr>
              <a:t>m </a:t>
            </a:r>
            <a:r>
              <a:rPr lang="en-US" dirty="0" smtClean="0">
                <a:latin typeface="Times" pitchFamily="18" charset="0"/>
              </a:rPr>
              <a:t>≥ </a:t>
            </a:r>
            <a:r>
              <a:rPr lang="en-US" i="1" dirty="0" smtClean="0">
                <a:latin typeface="Times" pitchFamily="18" charset="0"/>
              </a:rPr>
              <a:t>n</a:t>
            </a:r>
            <a:r>
              <a:rPr lang="en-US" dirty="0" smtClean="0"/>
              <a:t> and the solution we are seeking is that which minimizes </a:t>
            </a:r>
            <a:r>
              <a:rPr lang="en-US" dirty="0" smtClean="0">
                <a:sym typeface="Euclid Extra"/>
              </a:rPr>
              <a:t></a:t>
            </a:r>
            <a:r>
              <a:rPr lang="en-US" b="1" dirty="0" smtClean="0"/>
              <a:t>Ax </a:t>
            </a:r>
            <a:r>
              <a:rPr lang="en-US" dirty="0" smtClean="0"/>
              <a:t>- </a:t>
            </a:r>
            <a:r>
              <a:rPr lang="en-US" b="1" dirty="0" err="1" smtClean="0"/>
              <a:t>b</a:t>
            </a:r>
            <a:r>
              <a:rPr lang="en-US" dirty="0" err="1" smtClean="0">
                <a:sym typeface="Euclid Extra"/>
              </a:rPr>
              <a:t></a:t>
            </a:r>
            <a:r>
              <a:rPr lang="en-US" baseline="-25000" dirty="0" err="1" smtClean="0">
                <a:sym typeface="Euclid Extra"/>
              </a:rPr>
              <a:t>p</a:t>
            </a:r>
            <a:r>
              <a:rPr lang="en-US" dirty="0" smtClean="0"/>
              <a:t>, where 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denotes some       norm </a:t>
            </a:r>
          </a:p>
          <a:p>
            <a:pPr eaLnBrk="1" hangingPunct="1"/>
            <a:r>
              <a:rPr lang="en-US" dirty="0" smtClean="0"/>
              <a:t>Since usually an overdetermined system has no exact solution, the best we can do is determine an </a:t>
            </a:r>
            <a:r>
              <a:rPr lang="en-US" b="1" dirty="0" smtClean="0"/>
              <a:t>x</a:t>
            </a:r>
            <a:r>
              <a:rPr lang="en-US" dirty="0" smtClean="0"/>
              <a:t> that minimizes the desired norm.</a:t>
            </a:r>
          </a:p>
        </p:txBody>
      </p:sp>
      <p:sp>
        <p:nvSpPr>
          <p:cNvPr id="2062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6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Choice of 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16240" cy="4511040"/>
          </a:xfrm>
        </p:spPr>
        <p:txBody>
          <a:bodyPr/>
          <a:lstStyle/>
          <a:p>
            <a:pPr eaLnBrk="1" hangingPunct="1"/>
            <a:r>
              <a:rPr lang="en-US" dirty="0" smtClean="0"/>
              <a:t>We discuss the choice of </a:t>
            </a:r>
            <a:r>
              <a:rPr lang="en-US" i="1" dirty="0" smtClean="0"/>
              <a:t>p</a:t>
            </a:r>
            <a:r>
              <a:rPr lang="en-US" dirty="0" smtClean="0"/>
              <a:t> in terms of a specific example </a:t>
            </a:r>
          </a:p>
          <a:p>
            <a:pPr eaLnBrk="1" hangingPunct="1"/>
            <a:r>
              <a:rPr lang="en-US" dirty="0" smtClean="0"/>
              <a:t>Consider the equation </a:t>
            </a:r>
            <a:r>
              <a:rPr lang="en-US" b="1" dirty="0" smtClean="0"/>
              <a:t>Ax</a:t>
            </a:r>
            <a:r>
              <a:rPr lang="en-US" dirty="0" smtClean="0"/>
              <a:t> = </a:t>
            </a:r>
            <a:r>
              <a:rPr lang="en-US" b="1" dirty="0" smtClean="0"/>
              <a:t>b</a:t>
            </a:r>
            <a:r>
              <a:rPr lang="en-US" dirty="0" smtClean="0"/>
              <a:t> with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	(hence three equations and one unknown)</a:t>
            </a:r>
          </a:p>
          <a:p>
            <a:pPr eaLnBrk="1" hangingPunct="1"/>
            <a:r>
              <a:rPr lang="en-US" dirty="0" smtClean="0"/>
              <a:t>We consider three possible choices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: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2895600"/>
          <a:ext cx="6781799" cy="205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3" name="Equation" r:id="rId3" imgW="3124080" imgH="965160" progId="Equation.DSMT4">
                  <p:embed/>
                </p:oleObj>
              </mc:Choice>
              <mc:Fallback>
                <p:oleObj name="Equation" r:id="rId3" imgW="3124080" imgH="965160" progId="Equation.DSMT4">
                  <p:embed/>
                  <p:pic>
                    <p:nvPicPr>
                      <p:cNvPr id="307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6781799" cy="20597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Choice </a:t>
            </a:r>
            <a:r>
              <a:rPr lang="en-US" dirty="0"/>
              <a:t>of </a:t>
            </a:r>
            <a:r>
              <a:rPr lang="en-US" i="1" dirty="0"/>
              <a:t>p</a:t>
            </a:r>
            <a:endParaRPr lang="en-US" i="1" dirty="0" smtClean="0">
              <a:latin typeface="Times" pitchFamily="18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/>
          </p:nvPr>
        </p:nvGraphicFramePr>
        <p:xfrm>
          <a:off x="744537" y="1727836"/>
          <a:ext cx="7654925" cy="491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7" name="Equation" r:id="rId3" imgW="3517560" imgH="2260440" progId="Equation.DSMT4">
                  <p:embed/>
                </p:oleObj>
              </mc:Choice>
              <mc:Fallback>
                <p:oleObj name="Equation" r:id="rId3" imgW="3517560" imgH="226044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" y="1727836"/>
                        <a:ext cx="7654925" cy="491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57200" y="52578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457200" y="1209675"/>
            <a:ext cx="240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Font typeface="Times New Roman" pitchFamily="18" charset="0"/>
              <a:buNone/>
            </a:pPr>
            <a:r>
              <a:rPr lang="en-US" sz="2800" b="1" dirty="0">
                <a:solidFill>
                  <a:srgbClr val="1E0000"/>
                </a:solidFill>
                <a:latin typeface="Times New Roman" pitchFamily="18" charset="0"/>
              </a:rPr>
              <a:t>(</a:t>
            </a:r>
            <a:r>
              <a:rPr lang="en-US" sz="2800" b="1" i="1" dirty="0">
                <a:solidFill>
                  <a:srgbClr val="1E0000"/>
                </a:solidFill>
                <a:latin typeface="Times New Roman" pitchFamily="18" charset="0"/>
              </a:rPr>
              <a:t>i</a:t>
            </a:r>
            <a:r>
              <a:rPr lang="en-US" sz="2800" b="1" dirty="0">
                <a:solidFill>
                  <a:srgbClr val="1E0000"/>
                </a:solidFill>
                <a:latin typeface="Times New Roman" pitchFamily="18" charset="0"/>
              </a:rPr>
              <a:t>)</a:t>
            </a:r>
            <a:r>
              <a:rPr lang="en-US" sz="2800" b="1" i="1" dirty="0">
                <a:solidFill>
                  <a:srgbClr val="1E0000"/>
                </a:solidFill>
                <a:latin typeface="Times New Roman" pitchFamily="18" charset="0"/>
              </a:rPr>
              <a:t>	  </a:t>
            </a:r>
            <a:r>
              <a:rPr lang="en-US" sz="2800" b="1" i="1" dirty="0" smtClean="0">
                <a:solidFill>
                  <a:srgbClr val="1E0000"/>
                </a:solidFill>
                <a:latin typeface="Times New Roman" pitchFamily="18" charset="0"/>
              </a:rPr>
              <a:t> p</a:t>
            </a:r>
            <a:r>
              <a:rPr lang="en-US" sz="2800" b="1" dirty="0" smtClean="0">
                <a:solidFill>
                  <a:srgbClr val="1E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1E0000"/>
                </a:solidFill>
                <a:latin typeface="Times New Roman" pitchFamily="18" charset="0"/>
              </a:rPr>
              <a:t>= 1</a:t>
            </a:r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457200" y="3105150"/>
            <a:ext cx="240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Font typeface="Times New Roman" pitchFamily="18" charset="0"/>
              <a:buNone/>
            </a:pPr>
            <a:r>
              <a:rPr lang="en-US" sz="2800" b="1" dirty="0">
                <a:solidFill>
                  <a:srgbClr val="1E0000"/>
                </a:solidFill>
                <a:latin typeface="Times New Roman" pitchFamily="18" charset="0"/>
              </a:rPr>
              <a:t>(</a:t>
            </a:r>
            <a:r>
              <a:rPr lang="en-US" sz="2800" b="1" i="1" dirty="0">
                <a:solidFill>
                  <a:srgbClr val="1E0000"/>
                </a:solidFill>
                <a:latin typeface="Times New Roman" pitchFamily="18" charset="0"/>
              </a:rPr>
              <a:t>ii</a:t>
            </a:r>
            <a:r>
              <a:rPr lang="en-US" sz="2800" b="1" dirty="0">
                <a:solidFill>
                  <a:srgbClr val="1E0000"/>
                </a:solidFill>
                <a:latin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1E0000"/>
                </a:solidFill>
                <a:latin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1E0000"/>
                </a:solidFill>
                <a:latin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1E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1E0000"/>
                </a:solidFill>
                <a:latin typeface="Times New Roman" pitchFamily="18" charset="0"/>
              </a:rPr>
              <a:t>= 2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457200" y="4867275"/>
            <a:ext cx="240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spcBef>
                <a:spcPct val="50000"/>
              </a:spcBef>
              <a:buFont typeface="Times New Roman" pitchFamily="18" charset="0"/>
              <a:buNone/>
            </a:pPr>
            <a:r>
              <a:rPr lang="en-US" sz="2800" b="1" dirty="0">
                <a:solidFill>
                  <a:srgbClr val="1E0000"/>
                </a:solidFill>
              </a:rPr>
              <a:t>(</a:t>
            </a:r>
            <a:r>
              <a:rPr lang="en-US" sz="2800" b="1" i="1" dirty="0">
                <a:solidFill>
                  <a:srgbClr val="1E0000"/>
                </a:solidFill>
              </a:rPr>
              <a:t>iii</a:t>
            </a:r>
            <a:r>
              <a:rPr lang="en-US" sz="2800" b="1" dirty="0">
                <a:solidFill>
                  <a:srgbClr val="1E0000"/>
                </a:solidFill>
              </a:rPr>
              <a:t>) </a:t>
            </a:r>
            <a:r>
              <a:rPr lang="en-US" sz="2800" b="1" dirty="0" smtClean="0">
                <a:solidFill>
                  <a:srgbClr val="1E0000"/>
                </a:solidFill>
              </a:rPr>
              <a:t> </a:t>
            </a:r>
            <a:r>
              <a:rPr lang="en-US" sz="2800" b="1" i="1" dirty="0" smtClean="0">
                <a:solidFill>
                  <a:srgbClr val="1E0000"/>
                </a:solidFill>
              </a:rPr>
              <a:t>p</a:t>
            </a:r>
            <a:r>
              <a:rPr lang="en-US" sz="2800" b="1" dirty="0" smtClean="0">
                <a:solidFill>
                  <a:srgbClr val="1E0000"/>
                </a:solidFill>
              </a:rPr>
              <a:t> </a:t>
            </a:r>
            <a:r>
              <a:rPr lang="en-US" sz="2800" b="1" dirty="0">
                <a:solidFill>
                  <a:srgbClr val="1E0000"/>
                </a:solidFill>
              </a:rPr>
              <a:t>= </a:t>
            </a:r>
            <a:r>
              <a:rPr lang="en-US" sz="2800" b="1" dirty="0">
                <a:solidFill>
                  <a:srgbClr val="1E000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8061" y="-228600"/>
            <a:ext cx="8001000" cy="10668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 smtClean="0">
                <a:ea typeface="SimSun" charset="-122"/>
              </a:rPr>
              <a:t> Evaluation</a:t>
            </a:r>
            <a:endParaRPr lang="zh-CN" altLang="en-US" dirty="0" smtClean="0">
              <a:ea typeface="SimSun" charset="-122"/>
            </a:endParaRPr>
          </a:p>
        </p:txBody>
      </p:sp>
      <p:sp>
        <p:nvSpPr>
          <p:cNvPr id="47120" name="Rectangle 3"/>
          <p:cNvSpPr>
            <a:spLocks noGrp="1" noChangeArrowheads="1"/>
          </p:cNvSpPr>
          <p:nvPr>
            <p:ph idx="1"/>
          </p:nvPr>
        </p:nvSpPr>
        <p:spPr>
          <a:xfrm>
            <a:off x="363538" y="1280160"/>
            <a:ext cx="8094662" cy="2012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We simulate the impact of the outage of line k by adding the basic transaction</a:t>
            </a:r>
          </a:p>
        </p:txBody>
      </p:sp>
      <p:graphicFrame>
        <p:nvGraphicFramePr>
          <p:cNvPr id="4711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23199"/>
              </p:ext>
            </p:extLst>
          </p:nvPr>
        </p:nvGraphicFramePr>
        <p:xfrm>
          <a:off x="4587875" y="176043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8" name="Equation" r:id="rId3" imgW="2400120" imgH="507960" progId="Equation.DSMT4">
                  <p:embed/>
                </p:oleObj>
              </mc:Choice>
              <mc:Fallback>
                <p:oleObj name="Equation" r:id="rId3" imgW="2400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760435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4" name="Text Box 39"/>
          <p:cNvSpPr txBox="1">
            <a:spLocks noChangeArrowheads="1"/>
          </p:cNvSpPr>
          <p:nvPr/>
        </p:nvSpPr>
        <p:spPr bwMode="auto">
          <a:xfrm>
            <a:off x="5113319" y="2487049"/>
            <a:ext cx="372588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and selecting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</a:t>
            </a:r>
            <a:r>
              <a:rPr lang="en-US" altLang="zh-CN" sz="2800" dirty="0" err="1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t</a:t>
            </a:r>
            <a:r>
              <a:rPr lang="en-US" altLang="zh-CN" sz="2800" baseline="-25000" dirty="0" err="1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k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in such a way that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the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flows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on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the dashed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lines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become exactly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  <a:cs typeface="Arial" panose="020B0604020202020204" pitchFamily="34" charset="0"/>
              </a:rPr>
              <a:t>zero</a:t>
            </a:r>
            <a:endParaRPr lang="en-US" altLang="zh-CN" sz="2800" i="1" dirty="0">
              <a:solidFill>
                <a:srgbClr val="000000"/>
              </a:solidFill>
              <a:latin typeface="+mn-lt"/>
              <a:ea typeface="SimSun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5225" y="2624138"/>
            <a:ext cx="3738563" cy="3778250"/>
            <a:chOff x="1165225" y="2624138"/>
            <a:chExt cx="3738563" cy="3778250"/>
          </a:xfrm>
        </p:grpSpPr>
        <p:sp>
          <p:nvSpPr>
            <p:cNvPr id="47121" name="Text Box 4"/>
            <p:cNvSpPr txBox="1">
              <a:spLocks noChangeArrowheads="1"/>
            </p:cNvSpPr>
            <p:nvPr/>
          </p:nvSpPr>
          <p:spPr bwMode="auto">
            <a:xfrm>
              <a:off x="3590925" y="5749925"/>
              <a:ext cx="1312863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 b="0">
                <a:solidFill>
                  <a:schemeClr val="tx1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47122" name="Line 5"/>
            <p:cNvSpPr>
              <a:spLocks noChangeShapeType="1"/>
            </p:cNvSpPr>
            <p:nvPr/>
          </p:nvSpPr>
          <p:spPr bwMode="auto">
            <a:xfrm flipV="1">
              <a:off x="1938338" y="5308600"/>
              <a:ext cx="0" cy="506413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6"/>
            <p:cNvSpPr>
              <a:spLocks noChangeShapeType="1"/>
            </p:cNvSpPr>
            <p:nvPr/>
          </p:nvSpPr>
          <p:spPr bwMode="auto">
            <a:xfrm rot="10800000" flipV="1">
              <a:off x="4135705" y="5265738"/>
              <a:ext cx="0" cy="506412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Text Box 7"/>
            <p:cNvSpPr txBox="1">
              <a:spLocks noChangeArrowheads="1"/>
            </p:cNvSpPr>
            <p:nvPr/>
          </p:nvSpPr>
          <p:spPr bwMode="auto">
            <a:xfrm>
              <a:off x="1976438" y="3325813"/>
              <a:ext cx="21145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 b="0">
                <a:solidFill>
                  <a:schemeClr val="tx1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47125" name="Freeform 8"/>
            <p:cNvSpPr>
              <a:spLocks/>
            </p:cNvSpPr>
            <p:nvPr/>
          </p:nvSpPr>
          <p:spPr bwMode="auto">
            <a:xfrm>
              <a:off x="1165225" y="2624138"/>
              <a:ext cx="3636963" cy="1525587"/>
            </a:xfrm>
            <a:custGeom>
              <a:avLst/>
              <a:gdLst>
                <a:gd name="T0" fmla="*/ 39107 w 2232"/>
                <a:gd name="T1" fmla="*/ 880734 h 899"/>
                <a:gd name="T2" fmla="*/ 293303 w 2232"/>
                <a:gd name="T3" fmla="*/ 1043644 h 899"/>
                <a:gd name="T4" fmla="*/ 351964 w 2232"/>
                <a:gd name="T5" fmla="*/ 1084372 h 899"/>
                <a:gd name="T6" fmla="*/ 430178 w 2232"/>
                <a:gd name="T7" fmla="*/ 1206554 h 899"/>
                <a:gd name="T8" fmla="*/ 958125 w 2232"/>
                <a:gd name="T9" fmla="*/ 1389828 h 899"/>
                <a:gd name="T10" fmla="*/ 1368749 w 2232"/>
                <a:gd name="T11" fmla="*/ 1430556 h 899"/>
                <a:gd name="T12" fmla="*/ 2620177 w 2232"/>
                <a:gd name="T13" fmla="*/ 1450920 h 899"/>
                <a:gd name="T14" fmla="*/ 2757052 w 2232"/>
                <a:gd name="T15" fmla="*/ 1410192 h 899"/>
                <a:gd name="T16" fmla="*/ 2815713 w 2232"/>
                <a:gd name="T17" fmla="*/ 1369465 h 899"/>
                <a:gd name="T18" fmla="*/ 3128570 w 2232"/>
                <a:gd name="T19" fmla="*/ 1267646 h 899"/>
                <a:gd name="T20" fmla="*/ 3402320 w 2232"/>
                <a:gd name="T21" fmla="*/ 1104736 h 899"/>
                <a:gd name="T22" fmla="*/ 3558749 w 2232"/>
                <a:gd name="T23" fmla="*/ 901098 h 899"/>
                <a:gd name="T24" fmla="*/ 3636963 w 2232"/>
                <a:gd name="T25" fmla="*/ 330912 h 899"/>
                <a:gd name="T26" fmla="*/ 3226338 w 2232"/>
                <a:gd name="T27" fmla="*/ 168001 h 899"/>
                <a:gd name="T28" fmla="*/ 2444195 w 2232"/>
                <a:gd name="T29" fmla="*/ 188365 h 899"/>
                <a:gd name="T30" fmla="*/ 2307320 w 2232"/>
                <a:gd name="T31" fmla="*/ 127274 h 899"/>
                <a:gd name="T32" fmla="*/ 2150892 w 2232"/>
                <a:gd name="T33" fmla="*/ 86546 h 899"/>
                <a:gd name="T34" fmla="*/ 1838035 w 2232"/>
                <a:gd name="T35" fmla="*/ 66182 h 899"/>
                <a:gd name="T36" fmla="*/ 1681607 w 2232"/>
                <a:gd name="T37" fmla="*/ 106910 h 899"/>
                <a:gd name="T38" fmla="*/ 1270982 w 2232"/>
                <a:gd name="T39" fmla="*/ 168001 h 899"/>
                <a:gd name="T40" fmla="*/ 997232 w 2232"/>
                <a:gd name="T41" fmla="*/ 290184 h 899"/>
                <a:gd name="T42" fmla="*/ 645268 w 2232"/>
                <a:gd name="T43" fmla="*/ 432730 h 899"/>
                <a:gd name="T44" fmla="*/ 371518 w 2232"/>
                <a:gd name="T45" fmla="*/ 554913 h 899"/>
                <a:gd name="T46" fmla="*/ 78214 w 2232"/>
                <a:gd name="T47" fmla="*/ 616005 h 899"/>
                <a:gd name="T48" fmla="*/ 0 w 2232"/>
                <a:gd name="T49" fmla="*/ 738187 h 899"/>
                <a:gd name="T50" fmla="*/ 19554 w 2232"/>
                <a:gd name="T51" fmla="*/ 840006 h 899"/>
                <a:gd name="T52" fmla="*/ 39107 w 2232"/>
                <a:gd name="T53" fmla="*/ 880734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9"/>
            <p:cNvSpPr>
              <a:spLocks noChangeShapeType="1"/>
            </p:cNvSpPr>
            <p:nvPr/>
          </p:nvSpPr>
          <p:spPr bwMode="auto">
            <a:xfrm>
              <a:off x="2037815" y="3903663"/>
              <a:ext cx="96838" cy="346075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0"/>
            <p:cNvSpPr>
              <a:spLocks noChangeShapeType="1"/>
            </p:cNvSpPr>
            <p:nvPr/>
          </p:nvSpPr>
          <p:spPr bwMode="auto">
            <a:xfrm flipH="1">
              <a:off x="2134652" y="3906838"/>
              <a:ext cx="222785" cy="34290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1"/>
            <p:cNvSpPr>
              <a:spLocks noChangeShapeType="1"/>
            </p:cNvSpPr>
            <p:nvPr/>
          </p:nvSpPr>
          <p:spPr bwMode="auto">
            <a:xfrm>
              <a:off x="1868488" y="4267200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2"/>
            <p:cNvSpPr>
              <a:spLocks noChangeShapeType="1"/>
            </p:cNvSpPr>
            <p:nvPr/>
          </p:nvSpPr>
          <p:spPr bwMode="auto">
            <a:xfrm>
              <a:off x="3786188" y="3906838"/>
              <a:ext cx="210773" cy="3238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3"/>
            <p:cNvSpPr>
              <a:spLocks noChangeShapeType="1"/>
            </p:cNvSpPr>
            <p:nvPr/>
          </p:nvSpPr>
          <p:spPr bwMode="auto">
            <a:xfrm flipH="1">
              <a:off x="4008972" y="3830129"/>
              <a:ext cx="117475" cy="40056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4"/>
            <p:cNvSpPr>
              <a:spLocks noChangeShapeType="1"/>
            </p:cNvSpPr>
            <p:nvPr/>
          </p:nvSpPr>
          <p:spPr bwMode="auto">
            <a:xfrm flipV="1">
              <a:off x="3786188" y="4230688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5"/>
            <p:cNvSpPr>
              <a:spLocks noChangeShapeType="1"/>
            </p:cNvSpPr>
            <p:nvPr/>
          </p:nvSpPr>
          <p:spPr bwMode="auto">
            <a:xfrm>
              <a:off x="2146300" y="5776913"/>
              <a:ext cx="615950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16"/>
            <p:cNvSpPr>
              <a:spLocks noChangeShapeType="1"/>
            </p:cNvSpPr>
            <p:nvPr/>
          </p:nvSpPr>
          <p:spPr bwMode="auto">
            <a:xfrm>
              <a:off x="2662238" y="5776913"/>
              <a:ext cx="1346734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17"/>
            <p:cNvSpPr>
              <a:spLocks noChangeShapeType="1"/>
            </p:cNvSpPr>
            <p:nvPr/>
          </p:nvSpPr>
          <p:spPr bwMode="auto">
            <a:xfrm flipH="1">
              <a:off x="2133122" y="5305425"/>
              <a:ext cx="0" cy="484188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18"/>
            <p:cNvSpPr>
              <a:spLocks noChangeShapeType="1"/>
            </p:cNvSpPr>
            <p:nvPr/>
          </p:nvSpPr>
          <p:spPr bwMode="auto">
            <a:xfrm>
              <a:off x="4004267" y="5264150"/>
              <a:ext cx="0" cy="52546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21527"/>
                </p:ext>
              </p:extLst>
            </p:nvPr>
          </p:nvGraphicFramePr>
          <p:xfrm>
            <a:off x="2727325" y="3565525"/>
            <a:ext cx="85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9" name="Equation" r:id="rId5" imgW="850680" imgH="393480" progId="Equation.DSMT4">
                    <p:embed/>
                  </p:oleObj>
                </mc:Choice>
                <mc:Fallback>
                  <p:oleObj name="Equation" r:id="rId5" imgW="850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3565525"/>
                          <a:ext cx="850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6" name="Line 20"/>
            <p:cNvSpPr>
              <a:spLocks noChangeShapeType="1"/>
            </p:cNvSpPr>
            <p:nvPr/>
          </p:nvSpPr>
          <p:spPr bwMode="auto">
            <a:xfrm>
              <a:off x="2152650" y="3470275"/>
              <a:ext cx="196850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18012"/>
                </p:ext>
              </p:extLst>
            </p:nvPr>
          </p:nvGraphicFramePr>
          <p:xfrm>
            <a:off x="2301875" y="2828925"/>
            <a:ext cx="1447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0" name="Equation" r:id="rId7" imgW="1447560" imgH="482400" progId="Equation.DSMT4">
                    <p:embed/>
                  </p:oleObj>
                </mc:Choice>
                <mc:Fallback>
                  <p:oleObj name="Equation" r:id="rId7" imgW="14475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75" y="2828925"/>
                          <a:ext cx="1447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7" name="Line 22"/>
            <p:cNvSpPr>
              <a:spLocks noChangeShapeType="1"/>
            </p:cNvSpPr>
            <p:nvPr/>
          </p:nvSpPr>
          <p:spPr bwMode="auto">
            <a:xfrm>
              <a:off x="2790825" y="3346450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8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284863"/>
                </p:ext>
              </p:extLst>
            </p:nvPr>
          </p:nvGraphicFramePr>
          <p:xfrm>
            <a:off x="1793875" y="3336925"/>
            <a:ext cx="152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1" name="Equation" r:id="rId9" imgW="152280" imgH="317160" progId="Equation.DSMT4">
                    <p:embed/>
                  </p:oleObj>
                </mc:Choice>
                <mc:Fallback>
                  <p:oleObj name="Equation" r:id="rId9" imgW="1522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336925"/>
                          <a:ext cx="152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8" name="Line 24"/>
            <p:cNvSpPr>
              <a:spLocks noChangeShapeType="1"/>
            </p:cNvSpPr>
            <p:nvPr/>
          </p:nvSpPr>
          <p:spPr bwMode="auto">
            <a:xfrm flipH="1">
              <a:off x="2143125" y="32750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25"/>
            <p:cNvSpPr>
              <a:spLocks noChangeShapeType="1"/>
            </p:cNvSpPr>
            <p:nvPr/>
          </p:nvSpPr>
          <p:spPr bwMode="auto">
            <a:xfrm flipH="1">
              <a:off x="4111625" y="32623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9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494098"/>
                </p:ext>
              </p:extLst>
            </p:nvPr>
          </p:nvGraphicFramePr>
          <p:xfrm>
            <a:off x="4276725" y="3273425"/>
            <a:ext cx="21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2"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3273425"/>
                          <a:ext cx="215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771806"/>
                </p:ext>
              </p:extLst>
            </p:nvPr>
          </p:nvGraphicFramePr>
          <p:xfrm>
            <a:off x="2651125" y="5876925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3" name="Equation" r:id="rId13" imgW="876240" imgH="393480" progId="Equation.DSMT4">
                    <p:embed/>
                  </p:oleObj>
                </mc:Choice>
                <mc:Fallback>
                  <p:oleObj name="Equation" r:id="rId13" imgW="876240" imgH="39348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125" y="5876925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629552"/>
                </p:ext>
              </p:extLst>
            </p:nvPr>
          </p:nvGraphicFramePr>
          <p:xfrm>
            <a:off x="1577975" y="4105275"/>
            <a:ext cx="228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4" name="Equation" r:id="rId15" imgW="228600" imgH="330120" progId="Equation.DSMT4">
                    <p:embed/>
                  </p:oleObj>
                </mc:Choice>
                <mc:Fallback>
                  <p:oleObj name="Equation" r:id="rId15" imgW="228600" imgH="33012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4105275"/>
                          <a:ext cx="2286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2597510"/>
                </p:ext>
              </p:extLst>
            </p:nvPr>
          </p:nvGraphicFramePr>
          <p:xfrm>
            <a:off x="4308475" y="3990975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5" name="Equation" r:id="rId17" imgW="279360" imgH="406080" progId="Equation.DSMT4">
                    <p:embed/>
                  </p:oleObj>
                </mc:Choice>
                <mc:Fallback>
                  <p:oleObj name="Equation" r:id="rId17" imgW="279360" imgH="40608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475" y="3990975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472964"/>
                </p:ext>
              </p:extLst>
            </p:nvPr>
          </p:nvGraphicFramePr>
          <p:xfrm>
            <a:off x="1196975" y="57308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6" name="Equation" r:id="rId19" imgW="609480" imgH="431640" progId="Equation.DSMT4">
                    <p:embed/>
                  </p:oleObj>
                </mc:Choice>
                <mc:Fallback>
                  <p:oleObj name="Equation" r:id="rId19" imgW="609480" imgH="43164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975" y="57308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681848"/>
                </p:ext>
              </p:extLst>
            </p:nvPr>
          </p:nvGraphicFramePr>
          <p:xfrm>
            <a:off x="4168775" y="56927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7" name="Equation" r:id="rId21" imgW="609480" imgH="431640" progId="Equation.DSMT4">
                    <p:embed/>
                  </p:oleObj>
                </mc:Choice>
                <mc:Fallback>
                  <p:oleObj name="Equation" r:id="rId21" imgW="609480" imgH="43164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775" y="56927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361512"/>
                </p:ext>
              </p:extLst>
            </p:nvPr>
          </p:nvGraphicFramePr>
          <p:xfrm>
            <a:off x="2355850" y="5184775"/>
            <a:ext cx="1358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8" name="Equation" r:id="rId23" imgW="1358640" imgH="431640" progId="Equation.DSMT4">
                    <p:embed/>
                  </p:oleObj>
                </mc:Choice>
                <mc:Fallback>
                  <p:oleObj name="Equation" r:id="rId23" imgW="13586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850" y="5184775"/>
                          <a:ext cx="1358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0" name="Line 35"/>
            <p:cNvSpPr>
              <a:spLocks noChangeShapeType="1"/>
            </p:cNvSpPr>
            <p:nvPr/>
          </p:nvSpPr>
          <p:spPr bwMode="auto">
            <a:xfrm>
              <a:off x="1817688" y="5299974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36"/>
            <p:cNvSpPr>
              <a:spLocks noChangeShapeType="1"/>
            </p:cNvSpPr>
            <p:nvPr/>
          </p:nvSpPr>
          <p:spPr bwMode="auto">
            <a:xfrm flipV="1">
              <a:off x="3735388" y="5267536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37"/>
            <p:cNvSpPr>
              <a:spLocks noChangeShapeType="1"/>
            </p:cNvSpPr>
            <p:nvPr/>
          </p:nvSpPr>
          <p:spPr bwMode="auto">
            <a:xfrm rot="5400000">
              <a:off x="1633538" y="4781550"/>
              <a:ext cx="10096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rot="16200000" flipH="1">
              <a:off x="3487738" y="4781550"/>
              <a:ext cx="10350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43"/>
            <p:cNvSpPr>
              <a:spLocks noChangeShapeType="1"/>
            </p:cNvSpPr>
            <p:nvPr/>
          </p:nvSpPr>
          <p:spPr bwMode="auto">
            <a:xfrm>
              <a:off x="2790825" y="5641975"/>
              <a:ext cx="3175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258061" y="4649564"/>
            <a:ext cx="3187091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In general this </a:t>
            </a:r>
            <a:r>
              <a:rPr lang="en-US" altLang="zh-CN" sz="2400" dirty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sz="2400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sz="2400" baseline="-25000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  <a:t> is not</a:t>
            </a:r>
            <a:b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</a:br>
            <a: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  <a:t>equal to the original line</a:t>
            </a:r>
            <a:b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</a:br>
            <a: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  <a:t>flow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 smtClean="0">
                <a:ea typeface="SimSun" charset="-122"/>
              </a:rPr>
              <a:t> Evaluation</a:t>
            </a:r>
          </a:p>
        </p:txBody>
      </p:sp>
      <p:sp>
        <p:nvSpPr>
          <p:cNvPr id="48136" name="Rectangle 37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473440" cy="5044440"/>
          </a:xfrm>
          <a:noFill/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We select </a:t>
            </a:r>
            <a:r>
              <a:rPr lang="en-US" altLang="zh-CN" dirty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baseline="-25000" dirty="0" err="1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dirty="0" smtClean="0">
                <a:ea typeface="SimSun" charset="-122"/>
              </a:rPr>
              <a:t> to be such that 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endParaRPr lang="en-US" altLang="zh-CN" dirty="0" smtClean="0">
              <a:ea typeface="SimSun" charset="-122"/>
              <a:cs typeface="Times New Roman" pitchFamily="18" charset="0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where </a:t>
            </a:r>
            <a:r>
              <a:rPr lang="en-US" altLang="zh-CN" dirty="0" smtClean="0">
                <a:ea typeface="SimSun" charset="-122"/>
                <a:sym typeface="Symbol"/>
              </a:rPr>
              <a:t></a:t>
            </a:r>
            <a:r>
              <a:rPr lang="en-US" altLang="zh-CN" dirty="0" smtClean="0">
                <a:latin typeface="Euclid"/>
                <a:ea typeface="SimSun" charset="-122"/>
              </a:rPr>
              <a:t>ƒ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baseline="-25000" dirty="0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 is the active power flow change on the line k due to the transaction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 </a:t>
            </a:r>
          </a:p>
          <a:p>
            <a:r>
              <a:rPr lang="en-US" altLang="zh-CN" dirty="0">
                <a:ea typeface="SimSun" charset="-122"/>
              </a:rPr>
              <a:t>T</a:t>
            </a:r>
            <a:r>
              <a:rPr lang="en-US" altLang="zh-CN" dirty="0" smtClean="0">
                <a:ea typeface="SimSun" charset="-122"/>
              </a:rPr>
              <a:t>he line k flow from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depends on its PTDF</a:t>
            </a:r>
          </a:p>
          <a:p>
            <a:pPr marL="461963" indent="-461963">
              <a:buFont typeface="Wingdings" pitchFamily="2" charset="2"/>
              <a:buNone/>
            </a:pPr>
            <a:endParaRPr lang="en-US" altLang="zh-CN" sz="500" dirty="0" smtClean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>
                <a:ea typeface="SimSun" charset="-122"/>
              </a:rPr>
              <a:t/>
            </a:r>
            <a:br>
              <a:rPr lang="en-US" altLang="zh-CN" dirty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>it follows that </a:t>
            </a:r>
          </a:p>
        </p:txBody>
      </p:sp>
      <p:graphicFrame>
        <p:nvGraphicFramePr>
          <p:cNvPr id="481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59067"/>
              </p:ext>
            </p:extLst>
          </p:nvPr>
        </p:nvGraphicFramePr>
        <p:xfrm>
          <a:off x="1276350" y="1981200"/>
          <a:ext cx="311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4" name="Equation" r:id="rId3" imgW="3111480" imgH="457200" progId="Equation.DSMT4">
                  <p:embed/>
                </p:oleObj>
              </mc:Choice>
              <mc:Fallback>
                <p:oleObj name="Equation" r:id="rId3" imgW="3111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981200"/>
                        <a:ext cx="3111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18965"/>
              </p:ext>
            </p:extLst>
          </p:nvPr>
        </p:nvGraphicFramePr>
        <p:xfrm>
          <a:off x="990600" y="4245226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5" name="Equation" r:id="rId5" imgW="2438280" imgH="533160" progId="Equation.DSMT4">
                  <p:embed/>
                </p:oleObj>
              </mc:Choice>
              <mc:Fallback>
                <p:oleObj name="Equation" r:id="rId5" imgW="2438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45226"/>
                        <a:ext cx="243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322854"/>
              </p:ext>
            </p:extLst>
          </p:nvPr>
        </p:nvGraphicFramePr>
        <p:xfrm>
          <a:off x="3124200" y="4851842"/>
          <a:ext cx="4724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6" name="Equation" r:id="rId7" imgW="5079960" imgH="1130040" progId="Equation.DSMT4">
                  <p:embed/>
                </p:oleObj>
              </mc:Choice>
              <mc:Fallback>
                <p:oleObj name="Equation" r:id="rId7" imgW="5079960" imgH="1130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51842"/>
                        <a:ext cx="47244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 smtClean="0">
                <a:ea typeface="SimSun" charset="-122"/>
              </a:rPr>
              <a:t> Evaluation</a:t>
            </a:r>
          </a:p>
        </p:txBody>
      </p:sp>
      <p:sp>
        <p:nvSpPr>
          <p:cNvPr id="50183" name="Rectangle 1029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92440" cy="5454650"/>
          </a:xfrm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For the rest of the network, the impacts of the outage of line k are the same as the impacts of the additional basic transaction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</a:t>
            </a:r>
          </a:p>
          <a:p>
            <a:pPr marL="461963" indent="-461963"/>
            <a:endParaRPr lang="en-US" altLang="zh-CN" dirty="0" smtClean="0">
              <a:ea typeface="SimSun" charset="-122"/>
            </a:endParaRPr>
          </a:p>
          <a:p>
            <a:pPr marL="461963" indent="-461963"/>
            <a:endParaRPr lang="en-US" altLang="zh-CN" dirty="0" smtClean="0">
              <a:ea typeface="SimSun" charset="-122"/>
            </a:endParaRPr>
          </a:p>
          <a:p>
            <a:pPr marL="461963" indent="-461963"/>
            <a:r>
              <a:rPr lang="en-US" altLang="zh-CN" dirty="0" smtClean="0">
                <a:ea typeface="SimSun" charset="-122"/>
              </a:rPr>
              <a:t>Therefore, by definition the LODF is</a:t>
            </a: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</a:t>
            </a:r>
          </a:p>
        </p:txBody>
      </p:sp>
      <p:graphicFrame>
        <p:nvGraphicFramePr>
          <p:cNvPr id="5017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35017"/>
              </p:ext>
            </p:extLst>
          </p:nvPr>
        </p:nvGraphicFramePr>
        <p:xfrm>
          <a:off x="838200" y="2590800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2" name="Equation" r:id="rId3" imgW="5473440" imgH="1143000" progId="Equation.DSMT4">
                  <p:embed/>
                </p:oleObj>
              </mc:Choice>
              <mc:Fallback>
                <p:oleObj name="Equation" r:id="rId3" imgW="547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848353"/>
              </p:ext>
            </p:extLst>
          </p:nvPr>
        </p:nvGraphicFramePr>
        <p:xfrm>
          <a:off x="906780" y="4419600"/>
          <a:ext cx="3505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Equation" r:id="rId5" imgW="3504960" imgH="1079280" progId="Equation.DSMT4">
                  <p:embed/>
                </p:oleObj>
              </mc:Choice>
              <mc:Fallback>
                <p:oleObj name="Equation" r:id="rId5" imgW="35049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" y="4419600"/>
                        <a:ext cx="3505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Assume we wish to calculate the values for the outage of line 4 (between buses 2 and 3); this is line k</a:t>
            </a:r>
            <a:endParaRPr lang="en-US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571" b="9999"/>
          <a:stretch/>
        </p:blipFill>
        <p:spPr bwMode="auto">
          <a:xfrm>
            <a:off x="914400" y="2286000"/>
            <a:ext cx="60350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599" y="2265908"/>
            <a:ext cx="1981200" cy="415498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Say we wish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to know the change in flow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on the line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3  (Buses 3 to 4). PTDFs for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 transaction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from 2 to 3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are 0.7273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on line 4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and 0.0909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on line 3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Hence we get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39355"/>
              </p:ext>
            </p:extLst>
          </p:nvPr>
        </p:nvGraphicFramePr>
        <p:xfrm>
          <a:off x="838200" y="3657600"/>
          <a:ext cx="64135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6" name="Equation" r:id="rId3" imgW="6413400" imgH="1701720" progId="Equation.DSMT4">
                  <p:embed/>
                </p:oleObj>
              </mc:Choice>
              <mc:Fallback>
                <p:oleObj name="Equation" r:id="rId3" imgW="64134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64135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1436958"/>
              </p:ext>
            </p:extLst>
          </p:nvPr>
        </p:nvGraphicFramePr>
        <p:xfrm>
          <a:off x="554038" y="2144713"/>
          <a:ext cx="5138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7" name="Equation" r:id="rId5" imgW="5524200" imgH="1104840" progId="Equation.DSMT4">
                  <p:embed/>
                </p:oleObj>
              </mc:Choice>
              <mc:Fallback>
                <p:oleObj name="Equation" r:id="rId5" imgW="5524200" imgH="11048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144713"/>
                        <a:ext cx="5138737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6164</TotalTime>
  <Words>1775</Words>
  <Application>Microsoft Office PowerPoint</Application>
  <PresentationFormat>On-screen Show (4:3)</PresentationFormat>
  <Paragraphs>238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Capsules</vt:lpstr>
      <vt:lpstr>Equation</vt:lpstr>
      <vt:lpstr>ECEN 615 Methods of Electric Power  Systems Analysis</vt:lpstr>
      <vt:lpstr>Announcements</vt:lpstr>
      <vt:lpstr>Line Outage Distribution Factors (LODFs)</vt:lpstr>
      <vt:lpstr>LODFs</vt:lpstr>
      <vt:lpstr>LODF Evaluation</vt:lpstr>
      <vt:lpstr>LODF Evaluation</vt:lpstr>
      <vt:lpstr>LODF Evaluation</vt:lpstr>
      <vt:lpstr>Five Bus Example</vt:lpstr>
      <vt:lpstr>Five Bus Example</vt:lpstr>
      <vt:lpstr>Five Bus Example Compensated</vt:lpstr>
      <vt:lpstr>Five Bus Example</vt:lpstr>
      <vt:lpstr>Developing a Critical Eye</vt:lpstr>
      <vt:lpstr>Calculating LODFs in PowerWorld</vt:lpstr>
      <vt:lpstr>Blackout Case LODFs</vt:lpstr>
      <vt:lpstr>2000 Bus LODF Example</vt:lpstr>
      <vt:lpstr>2000 Bus LODF Example</vt:lpstr>
      <vt:lpstr>Multiple Line LODFs</vt:lpstr>
      <vt:lpstr>Multiple Line LODFs</vt:lpstr>
      <vt:lpstr>Multiple Line LODFs</vt:lpstr>
      <vt:lpstr>Multiple Line LODFs</vt:lpstr>
      <vt:lpstr>Line Closure Distribution Factors (LCDFs)</vt:lpstr>
      <vt:lpstr>LCDF Definition</vt:lpstr>
      <vt:lpstr>LCDF Evaluation</vt:lpstr>
      <vt:lpstr>LCDF Evaluation</vt:lpstr>
      <vt:lpstr>Outage Transfer Distribution Factor</vt:lpstr>
      <vt:lpstr>Outage Transfer Distribution Factor (OTDF)</vt:lpstr>
      <vt:lpstr>OTDF Evaluation</vt:lpstr>
      <vt:lpstr>OTDF  Evaluation</vt:lpstr>
      <vt:lpstr>Five Bus Example</vt:lpstr>
      <vt:lpstr>Five Bus Example</vt:lpstr>
      <vt:lpstr>Five Bus Example</vt:lpstr>
      <vt:lpstr>August 14, 2003 OTDF Example</vt:lpstr>
      <vt:lpstr>UTC Revisited</vt:lpstr>
      <vt:lpstr>UTC Revisited</vt:lpstr>
      <vt:lpstr>Five Bus Example</vt:lpstr>
      <vt:lpstr>Five Bus Example</vt:lpstr>
      <vt:lpstr>Five Bus Example</vt:lpstr>
      <vt:lpstr>Additional Comments</vt:lpstr>
      <vt:lpstr>Least Squares</vt:lpstr>
      <vt:lpstr>Method of Least Squares</vt:lpstr>
      <vt:lpstr>Least Squares Solution History</vt:lpstr>
      <vt:lpstr>Least Squares and Sparsity</vt:lpstr>
      <vt:lpstr>Least Squares Problem</vt:lpstr>
      <vt:lpstr>Least Squares Solution</vt:lpstr>
      <vt:lpstr>Choice of p</vt:lpstr>
      <vt:lpstr>Choice of p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446</cp:revision>
  <cp:lastPrinted>2019-09-22T16:46:28Z</cp:lastPrinted>
  <dcterms:created xsi:type="dcterms:W3CDTF">2000-05-11T14:27:08Z</dcterms:created>
  <dcterms:modified xsi:type="dcterms:W3CDTF">2019-10-22T21:34:19Z</dcterms:modified>
</cp:coreProperties>
</file>