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31"/>
  </p:notesMasterIdLst>
  <p:handoutMasterIdLst>
    <p:handoutMasterId r:id="rId32"/>
  </p:handoutMasterIdLst>
  <p:sldIdLst>
    <p:sldId id="258" r:id="rId2"/>
    <p:sldId id="320" r:id="rId3"/>
    <p:sldId id="693" r:id="rId4"/>
    <p:sldId id="694" r:id="rId5"/>
    <p:sldId id="695" r:id="rId6"/>
    <p:sldId id="696" r:id="rId7"/>
    <p:sldId id="697" r:id="rId8"/>
    <p:sldId id="698" r:id="rId9"/>
    <p:sldId id="699" r:id="rId10"/>
    <p:sldId id="700" r:id="rId11"/>
    <p:sldId id="701" r:id="rId12"/>
    <p:sldId id="702" r:id="rId13"/>
    <p:sldId id="703" r:id="rId14"/>
    <p:sldId id="722" r:id="rId15"/>
    <p:sldId id="723" r:id="rId16"/>
    <p:sldId id="724" r:id="rId17"/>
    <p:sldId id="725" r:id="rId18"/>
    <p:sldId id="726" r:id="rId19"/>
    <p:sldId id="727" r:id="rId20"/>
    <p:sldId id="728" r:id="rId21"/>
    <p:sldId id="729" r:id="rId22"/>
    <p:sldId id="730" r:id="rId23"/>
    <p:sldId id="731" r:id="rId24"/>
    <p:sldId id="732" r:id="rId25"/>
    <p:sldId id="733" r:id="rId26"/>
    <p:sldId id="734" r:id="rId27"/>
    <p:sldId id="735" r:id="rId28"/>
    <p:sldId id="736" r:id="rId29"/>
    <p:sldId id="737" r:id="rId30"/>
  </p:sldIdLst>
  <p:sldSz cx="9144000" cy="6858000" type="screen4x3"/>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812" autoAdjust="0"/>
    <p:restoredTop sz="94660" autoAdjust="0"/>
  </p:normalViewPr>
  <p:slideViewPr>
    <p:cSldViewPr>
      <p:cViewPr varScale="1">
        <p:scale>
          <a:sx n="110" d="100"/>
          <a:sy n="110" d="100"/>
        </p:scale>
        <p:origin x="-21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86"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8.wmf"/><Relationship Id="rId1" Type="http://schemas.openxmlformats.org/officeDocument/2006/relationships/image" Target="../media/image29.wmf"/><Relationship Id="rId5" Type="http://schemas.openxmlformats.org/officeDocument/2006/relationships/image" Target="../media/image32.wmf"/><Relationship Id="rId4"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10/24/2019</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9181FC-D85A-4591-8BD1-5E6A6B17461A}" type="slidenum">
              <a:rPr lang="en-US" smtClean="0"/>
              <a:pPr>
                <a:defRPr/>
              </a:pPr>
              <a:t>19</a:t>
            </a:fld>
            <a:endParaRPr lang="en-US"/>
          </a:p>
        </p:txBody>
      </p:sp>
    </p:spTree>
    <p:extLst>
      <p:ext uri="{BB962C8B-B14F-4D97-AF65-F5344CB8AC3E}">
        <p14:creationId xmlns:p14="http://schemas.microsoft.com/office/powerpoint/2010/main" val="2609538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89916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0" name="Rectangle 4098"/>
          <p:cNvSpPr>
            <a:spLocks noGrp="1" noChangeArrowheads="1"/>
          </p:cNvSpPr>
          <p:nvPr>
            <p:ph type="ctrTitle" sz="quarter"/>
          </p:nvPr>
        </p:nvSpPr>
        <p:spPr>
          <a:xfrm>
            <a:off x="685800" y="228600"/>
            <a:ext cx="77724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447800" y="3124200"/>
            <a:ext cx="64008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304800" y="5791200"/>
            <a:ext cx="3200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001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365760" y="1280160"/>
            <a:ext cx="800100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4020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069848"/>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365760" y="128016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80560" y="128016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3174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838200"/>
          </a:xfrm>
          <a:prstGeom prst="rect">
            <a:avLst/>
          </a:prstGeom>
        </p:spPr>
        <p:txBody>
          <a:bodyPr/>
          <a:lstStyle/>
          <a:p>
            <a:r>
              <a:rPr lang="en-US" dirty="0"/>
              <a:t>Click to edit Master title style</a:t>
            </a:r>
          </a:p>
        </p:txBody>
      </p:sp>
      <p:sp>
        <p:nvSpPr>
          <p:cNvPr id="3" name="Rectangle 6"/>
          <p:cNvSpPr>
            <a:spLocks noGrp="1" noChangeArrowheads="1"/>
          </p:cNvSpPr>
          <p:nvPr>
            <p:ph type="sldNum" sz="quarter" idx="4"/>
          </p:nvPr>
        </p:nvSpPr>
        <p:spPr bwMode="auto">
          <a:xfrm>
            <a:off x="70866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1502422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3" y="76200"/>
            <a:ext cx="9101137" cy="9572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3" y="1111250"/>
            <a:ext cx="4441825" cy="5746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4388" y="1111250"/>
            <a:ext cx="4443412" cy="5746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820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762000" y="1143000"/>
            <a:ext cx="51054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228600" y="6629400"/>
            <a:ext cx="8683625"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8382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2" name="Rectangle 6"/>
          <p:cNvSpPr>
            <a:spLocks noGrp="1" noChangeArrowheads="1"/>
          </p:cNvSpPr>
          <p:nvPr>
            <p:ph type="title"/>
          </p:nvPr>
        </p:nvSpPr>
        <p:spPr bwMode="auto">
          <a:xfrm>
            <a:off x="457200" y="76200"/>
            <a:ext cx="8001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365760" y="128016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488681" y="83820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p:cNvSpPr>
            <a:spLocks noGrp="1"/>
          </p:cNvSpPr>
          <p:nvPr userDrawn="1"/>
        </p:nvSpPr>
        <p:spPr>
          <a:xfrm>
            <a:off x="7086600" y="6327648"/>
            <a:ext cx="1901952" cy="45720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06A5241-12CB-C64D-AE38-6540AC6C648E}" type="slidenum">
              <a:rPr lang="en-US" sz="2000" baseline="0" smtClean="0">
                <a:solidFill>
                  <a:srgbClr val="1E0000"/>
                </a:solidFill>
              </a:rPr>
              <a:pPr/>
              <a:t>‹#›</a:t>
            </a:fld>
            <a:endParaRPr lang="en-US" sz="2000" baseline="0" dirty="0">
              <a:solidFill>
                <a:srgbClr val="1E0000"/>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 id="2147483734" r:id="rId6"/>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2.wmf"/><Relationship Id="rId5" Type="http://schemas.openxmlformats.org/officeDocument/2006/relationships/oleObject" Target="../embeddings/oleObject20.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8.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1.wmf"/><Relationship Id="rId4" Type="http://schemas.openxmlformats.org/officeDocument/2006/relationships/image" Target="../media/image29.wmf"/><Relationship Id="rId9"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3.bin"/><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0.wmf"/><Relationship Id="rId5" Type="http://schemas.openxmlformats.org/officeDocument/2006/relationships/oleObject" Target="../embeddings/oleObject40.bin"/><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4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43.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0" y="76200"/>
            <a:ext cx="9144000" cy="1646237"/>
          </a:xfrm>
          <a:noFill/>
        </p:spPr>
        <p:txBody>
          <a:bodyPr anchor="ctr"/>
          <a:lstStyle/>
          <a:p>
            <a:pPr algn="ctr" eaLnBrk="1" hangingPunct="1">
              <a:spcBef>
                <a:spcPct val="50000"/>
              </a:spcBef>
            </a:pPr>
            <a:r>
              <a:rPr lang="en-US" altLang="en-US" dirty="0" smtClean="0"/>
              <a:t>ECEN 615</a:t>
            </a:r>
            <a:r>
              <a:rPr lang="en-US" altLang="en-US" dirty="0"/>
              <a:t/>
            </a:r>
            <a:br>
              <a:rPr lang="en-US" altLang="en-US" dirty="0"/>
            </a:br>
            <a:r>
              <a:rPr lang="en-US" altLang="en-US" dirty="0" smtClean="0"/>
              <a:t>Methods of Electric Power </a:t>
            </a:r>
            <a:br>
              <a:rPr lang="en-US" altLang="en-US" dirty="0" smtClean="0"/>
            </a:br>
            <a:r>
              <a:rPr lang="en-US" altLang="en-US" dirty="0" smtClean="0"/>
              <a:t>Systems Analysis</a:t>
            </a:r>
            <a:endParaRPr lang="en-US" altLang="en-US" dirty="0"/>
          </a:p>
        </p:txBody>
      </p:sp>
      <p:sp>
        <p:nvSpPr>
          <p:cNvPr id="6" name="Rectangle 5"/>
          <p:cNvSpPr/>
          <p:nvPr/>
        </p:nvSpPr>
        <p:spPr>
          <a:xfrm>
            <a:off x="304800" y="1752600"/>
            <a:ext cx="8686800" cy="584775"/>
          </a:xfrm>
          <a:prstGeom prst="rect">
            <a:avLst/>
          </a:prstGeom>
        </p:spPr>
        <p:txBody>
          <a:bodyPr wrap="square">
            <a:spAutoFit/>
          </a:bodyPr>
          <a:lstStyle/>
          <a:p>
            <a:pPr lvl="0" algn="ctr"/>
            <a:r>
              <a:rPr lang="en-US" sz="3200" b="1" kern="0" dirty="0">
                <a:solidFill>
                  <a:srgbClr val="1E0000"/>
                </a:solidFill>
                <a:latin typeface="Arial" panose="020B0604020202020204" pitchFamily="34" charset="0"/>
                <a:cs typeface="Arial" pitchFamily="34" charset="0"/>
              </a:rPr>
              <a:t>Lecture </a:t>
            </a:r>
            <a:r>
              <a:rPr lang="en-US" sz="3200" b="1" kern="0" dirty="0" smtClean="0">
                <a:solidFill>
                  <a:srgbClr val="1E0000"/>
                </a:solidFill>
                <a:latin typeface="Arial" pitchFamily="34" charset="0"/>
                <a:cs typeface="Arial" pitchFamily="34" charset="0"/>
              </a:rPr>
              <a:t>17: </a:t>
            </a:r>
            <a:r>
              <a:rPr lang="en-US" sz="3200" b="1" dirty="0" smtClean="0">
                <a:solidFill>
                  <a:srgbClr val="1E0000"/>
                </a:solidFill>
                <a:latin typeface="Arial" panose="020B0604020202020204" pitchFamily="34" charset="0"/>
                <a:cs typeface="Arial" panose="020B0604020202020204" pitchFamily="34" charset="0"/>
              </a:rPr>
              <a:t>Least Squares, State Estimation</a:t>
            </a:r>
            <a:endParaRPr lang="en-US" sz="3200" b="1" dirty="0">
              <a:solidFill>
                <a:srgbClr val="1E0000"/>
              </a:solidFill>
              <a:latin typeface="Arial" panose="020B0604020202020204" pitchFamily="34" charset="0"/>
              <a:cs typeface="Arial" panose="020B0604020202020204" pitchFamily="34" charset="0"/>
            </a:endParaRPr>
          </a:p>
        </p:txBody>
      </p:sp>
      <p:sp>
        <p:nvSpPr>
          <p:cNvPr id="7" name="Subtitle 2"/>
          <p:cNvSpPr>
            <a:spLocks noGrp="1"/>
          </p:cNvSpPr>
          <p:nvPr>
            <p:ph type="subTitle" sz="quarter" idx="1"/>
          </p:nvPr>
        </p:nvSpPr>
        <p:spPr>
          <a:xfrm>
            <a:off x="228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p:txBody>
          <a:bodyPr/>
          <a:lstStyle/>
          <a:p>
            <a:pPr eaLnBrk="1" hangingPunct="1"/>
            <a:r>
              <a:rPr lang="en-US" dirty="0" smtClean="0"/>
              <a:t>Implications</a:t>
            </a:r>
          </a:p>
        </p:txBody>
      </p:sp>
      <p:sp>
        <p:nvSpPr>
          <p:cNvPr id="10247" name="Rectangle 3"/>
          <p:cNvSpPr>
            <a:spLocks noGrp="1" noChangeArrowheads="1"/>
          </p:cNvSpPr>
          <p:nvPr>
            <p:ph idx="1"/>
          </p:nvPr>
        </p:nvSpPr>
        <p:spPr>
          <a:xfrm>
            <a:off x="365761" y="1280160"/>
            <a:ext cx="8321040" cy="4968240"/>
          </a:xfrm>
        </p:spPr>
        <p:txBody>
          <a:bodyPr/>
          <a:lstStyle/>
          <a:p>
            <a:pPr eaLnBrk="1" hangingPunct="1"/>
            <a:r>
              <a:rPr lang="en-US" dirty="0" smtClean="0"/>
              <a:t>This underlying assumption implies that </a:t>
            </a:r>
          </a:p>
          <a:p>
            <a:pPr eaLnBrk="1" hangingPunct="1">
              <a:buFont typeface="Wingdings" pitchFamily="2" charset="2"/>
              <a:buNone/>
            </a:pPr>
            <a:r>
              <a:rPr lang="en-US" dirty="0" smtClean="0">
                <a:latin typeface="Times" pitchFamily="18" charset="0"/>
              </a:rPr>
              <a:t>	    </a:t>
            </a:r>
            <a:r>
              <a:rPr lang="en-US" dirty="0" smtClean="0"/>
              <a:t>  	</a:t>
            </a:r>
            <a:endParaRPr lang="en-US" dirty="0"/>
          </a:p>
          <a:p>
            <a:pPr eaLnBrk="1" hangingPunct="1"/>
            <a:r>
              <a:rPr lang="en-US" dirty="0" smtClean="0"/>
              <a:t>Therefore, the fact that </a:t>
            </a:r>
            <a:r>
              <a:rPr lang="en-US" b="1" dirty="0" smtClean="0"/>
              <a:t>A</a:t>
            </a:r>
            <a:r>
              <a:rPr lang="en-US" baseline="30000" dirty="0" smtClean="0"/>
              <a:t>T</a:t>
            </a:r>
            <a:r>
              <a:rPr lang="en-US" b="1" dirty="0" smtClean="0"/>
              <a:t>A</a:t>
            </a:r>
            <a:r>
              <a:rPr lang="en-US" dirty="0" smtClean="0"/>
              <a:t> is positive definite (</a:t>
            </a:r>
            <a:r>
              <a:rPr lang="en-US" i="1" dirty="0" err="1" smtClean="0"/>
              <a:t>p.d</a:t>
            </a:r>
            <a:r>
              <a:rPr lang="en-US" i="1" dirty="0" smtClean="0"/>
              <a:t>.</a:t>
            </a:r>
            <a:r>
              <a:rPr lang="en-US" dirty="0" smtClean="0"/>
              <a:t>)  follows from </a:t>
            </a:r>
            <a:r>
              <a:rPr lang="en-US" dirty="0" smtClean="0">
                <a:cs typeface="Times New Roman" pitchFamily="18" charset="0"/>
              </a:rPr>
              <a:t>considering any </a:t>
            </a:r>
            <a:r>
              <a:rPr lang="en-US" b="1" dirty="0" smtClean="0">
                <a:cs typeface="Times New Roman" pitchFamily="18" charset="0"/>
              </a:rPr>
              <a:t>x</a:t>
            </a:r>
            <a:r>
              <a:rPr lang="en-US" dirty="0" smtClean="0">
                <a:cs typeface="Times New Roman" pitchFamily="18" charset="0"/>
              </a:rPr>
              <a:t> ≠ </a:t>
            </a:r>
            <a:r>
              <a:rPr lang="en-US" b="1" dirty="0" smtClean="0">
                <a:cs typeface="Times New Roman" pitchFamily="18" charset="0"/>
              </a:rPr>
              <a:t>0</a:t>
            </a:r>
            <a:r>
              <a:rPr lang="en-US" dirty="0" smtClean="0">
                <a:cs typeface="Times New Roman" pitchFamily="18" charset="0"/>
              </a:rPr>
              <a:t> and evaluating</a:t>
            </a:r>
          </a:p>
          <a:p>
            <a:pPr eaLnBrk="1" hangingPunct="1">
              <a:buNone/>
            </a:pPr>
            <a:endParaRPr lang="en-US" dirty="0" smtClean="0">
              <a:cs typeface="Times New Roman" pitchFamily="18" charset="0"/>
            </a:endParaRPr>
          </a:p>
          <a:p>
            <a:pPr eaLnBrk="1" hangingPunct="1">
              <a:buNone/>
            </a:pPr>
            <a:r>
              <a:rPr lang="en-US" dirty="0" smtClean="0">
                <a:cs typeface="Times New Roman" pitchFamily="18" charset="0"/>
              </a:rPr>
              <a:t>	</a:t>
            </a:r>
            <a:br>
              <a:rPr lang="en-US" dirty="0" smtClean="0">
                <a:cs typeface="Times New Roman" pitchFamily="18" charset="0"/>
              </a:rPr>
            </a:br>
            <a:r>
              <a:rPr lang="en-US" dirty="0" smtClean="0">
                <a:cs typeface="Times New Roman" pitchFamily="18" charset="0"/>
              </a:rPr>
              <a:t>which is the definition of a </a:t>
            </a:r>
            <a:r>
              <a:rPr lang="en-US" i="1" dirty="0" err="1" smtClean="0">
                <a:latin typeface="Times New Roman" pitchFamily="18" charset="0"/>
                <a:cs typeface="Times New Roman" pitchFamily="18" charset="0"/>
              </a:rPr>
              <a:t>p.d</a:t>
            </a:r>
            <a:r>
              <a:rPr lang="en-US" i="1" dirty="0" smtClean="0">
                <a:latin typeface="Times New Roman" pitchFamily="18" charset="0"/>
                <a:cs typeface="Times New Roman" pitchFamily="18" charset="0"/>
              </a:rPr>
              <a:t>. </a:t>
            </a:r>
            <a:r>
              <a:rPr lang="en-US" dirty="0" smtClean="0">
                <a:cs typeface="Times New Roman" pitchFamily="18" charset="0"/>
              </a:rPr>
              <a:t>matrix</a:t>
            </a:r>
            <a:endParaRPr lang="en-US" i="1" dirty="0" smtClean="0">
              <a:latin typeface="Times New Roman" pitchFamily="18" charset="0"/>
              <a:cs typeface="Times New Roman" pitchFamily="18" charset="0"/>
            </a:endParaRPr>
          </a:p>
          <a:p>
            <a:pPr eaLnBrk="1" hangingPunct="1"/>
            <a:r>
              <a:rPr lang="en-US" dirty="0" smtClean="0"/>
              <a:t>We use the shorthand </a:t>
            </a:r>
            <a:r>
              <a:rPr lang="en-US" b="1" dirty="0" smtClean="0"/>
              <a:t>A</a:t>
            </a:r>
            <a:r>
              <a:rPr lang="en-US" baseline="30000" dirty="0" smtClean="0"/>
              <a:t>T</a:t>
            </a:r>
            <a:r>
              <a:rPr lang="en-US" b="1" dirty="0" smtClean="0"/>
              <a:t>A </a:t>
            </a:r>
            <a:r>
              <a:rPr lang="en-US" dirty="0"/>
              <a:t>&gt;</a:t>
            </a:r>
            <a:r>
              <a:rPr lang="en-US" b="1" dirty="0" smtClean="0"/>
              <a:t> 0</a:t>
            </a:r>
            <a:r>
              <a:rPr lang="en-US" dirty="0" smtClean="0"/>
              <a:t> for </a:t>
            </a:r>
            <a:r>
              <a:rPr lang="en-US" b="1" dirty="0" smtClean="0"/>
              <a:t>A</a:t>
            </a:r>
            <a:r>
              <a:rPr lang="en-US" baseline="30000" dirty="0" smtClean="0"/>
              <a:t>T</a:t>
            </a:r>
            <a:r>
              <a:rPr lang="en-US" b="1" dirty="0" smtClean="0"/>
              <a:t>A </a:t>
            </a:r>
            <a:r>
              <a:rPr lang="en-US" dirty="0" smtClean="0"/>
              <a:t>being a symmetric, positive definite matrix</a:t>
            </a:r>
            <a:endParaRPr lang="en-US" i="1" dirty="0" smtClean="0">
              <a:latin typeface="Times New Roman" pitchFamily="18" charset="0"/>
              <a:cs typeface="Times New Roman" pitchFamily="18" charset="0"/>
            </a:endParaRPr>
          </a:p>
          <a:p>
            <a:pPr eaLnBrk="1" hangingPunct="1">
              <a:lnSpc>
                <a:spcPct val="130000"/>
              </a:lnSpc>
              <a:buNone/>
            </a:pPr>
            <a:endParaRPr lang="en-US" dirty="0" smtClean="0"/>
          </a:p>
          <a:p>
            <a:pPr marL="631825" indent="-460375" eaLnBrk="1" hangingPunct="1">
              <a:lnSpc>
                <a:spcPct val="130000"/>
              </a:lnSpc>
            </a:pPr>
            <a:endParaRPr lang="en-US" dirty="0" smtClean="0"/>
          </a:p>
        </p:txBody>
      </p:sp>
      <p:sp>
        <p:nvSpPr>
          <p:cNvPr id="10248" name="Rectangle 4"/>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42" name="Object 5"/>
          <p:cNvGraphicFramePr>
            <a:graphicFrameLocks noChangeAspect="1"/>
          </p:cNvGraphicFramePr>
          <p:nvPr>
            <p:extLst/>
          </p:nvPr>
        </p:nvGraphicFramePr>
        <p:xfrm>
          <a:off x="914400" y="1828800"/>
          <a:ext cx="5907087" cy="495300"/>
        </p:xfrm>
        <a:graphic>
          <a:graphicData uri="http://schemas.openxmlformats.org/presentationml/2006/ole">
            <mc:AlternateContent xmlns:mc="http://schemas.openxmlformats.org/markup-compatibility/2006">
              <mc:Choice xmlns:v="urn:schemas-microsoft-com:vml" Requires="v">
                <p:oleObj spid="_x0000_s223258" name="Equation" r:id="rId3" imgW="2387520" imgH="203040" progId="Equation.DSMT4">
                  <p:embed/>
                </p:oleObj>
              </mc:Choice>
              <mc:Fallback>
                <p:oleObj name="Equation" r:id="rId3" imgW="2387520" imgH="203040" progId="Equation.DSMT4">
                  <p:embed/>
                  <p:pic>
                    <p:nvPicPr>
                      <p:cNvPr id="10242" name="Object 5"/>
                      <p:cNvPicPr>
                        <a:picLocks noChangeAspect="1" noChangeArrowheads="1"/>
                      </p:cNvPicPr>
                      <p:nvPr/>
                    </p:nvPicPr>
                    <p:blipFill>
                      <a:blip r:embed="rId4"/>
                      <a:srcRect/>
                      <a:stretch>
                        <a:fillRect/>
                      </a:stretch>
                    </p:blipFill>
                    <p:spPr bwMode="auto">
                      <a:xfrm>
                        <a:off x="914400" y="1828800"/>
                        <a:ext cx="590708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9" name="Rectangle 7"/>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n-US"/>
          </a:p>
        </p:txBody>
      </p:sp>
      <p:sp>
        <p:nvSpPr>
          <p:cNvPr id="10250" name="Rectangle 9"/>
          <p:cNvSpPr>
            <a:spLocks noChangeArrowheads="1"/>
          </p:cNvSpPr>
          <p:nvPr/>
        </p:nvSpPr>
        <p:spPr bwMode="auto">
          <a:xfrm>
            <a:off x="0" y="3295650"/>
            <a:ext cx="9144000" cy="0"/>
          </a:xfrm>
          <a:prstGeom prst="rect">
            <a:avLst/>
          </a:prstGeom>
          <a:noFill/>
          <a:ln w="9525">
            <a:noFill/>
            <a:miter lim="800000"/>
            <a:headEnd/>
            <a:tailEnd/>
          </a:ln>
        </p:spPr>
        <p:txBody>
          <a:bodyPr wrap="none" anchor="ctr">
            <a:spAutoFit/>
          </a:bodyPr>
          <a:lstStyle/>
          <a:p>
            <a:endParaRPr lang="en-US"/>
          </a:p>
        </p:txBody>
      </p:sp>
      <p:sp>
        <p:nvSpPr>
          <p:cNvPr id="10251" name="Rectangle 12"/>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5" name="Object 14"/>
          <p:cNvGraphicFramePr>
            <a:graphicFrameLocks noChangeAspect="1"/>
          </p:cNvGraphicFramePr>
          <p:nvPr>
            <p:extLst/>
          </p:nvPr>
        </p:nvGraphicFramePr>
        <p:xfrm>
          <a:off x="914400" y="3309938"/>
          <a:ext cx="4421188" cy="717550"/>
        </p:xfrm>
        <a:graphic>
          <a:graphicData uri="http://schemas.openxmlformats.org/presentationml/2006/ole">
            <mc:AlternateContent xmlns:mc="http://schemas.openxmlformats.org/markup-compatibility/2006">
              <mc:Choice xmlns:v="urn:schemas-microsoft-com:vml" Requires="v">
                <p:oleObj spid="_x0000_s223259" name="Equation" r:id="rId5" imgW="1752480" imgH="279360" progId="Equation.DSMT4">
                  <p:embed/>
                </p:oleObj>
              </mc:Choice>
              <mc:Fallback>
                <p:oleObj name="Equation" r:id="rId5" imgW="1752480" imgH="279360" progId="Equation.DSMT4">
                  <p:embed/>
                  <p:pic>
                    <p:nvPicPr>
                      <p:cNvPr id="5" name="Object 14"/>
                      <p:cNvPicPr>
                        <a:picLocks noChangeAspect="1" noChangeArrowheads="1"/>
                      </p:cNvPicPr>
                      <p:nvPr/>
                    </p:nvPicPr>
                    <p:blipFill>
                      <a:blip r:embed="rId6"/>
                      <a:srcRect/>
                      <a:stretch>
                        <a:fillRect/>
                      </a:stretch>
                    </p:blipFill>
                    <p:spPr bwMode="auto">
                      <a:xfrm>
                        <a:off x="914400" y="3309938"/>
                        <a:ext cx="4421188" cy="717550"/>
                      </a:xfrm>
                      <a:prstGeom prst="rect">
                        <a:avLst/>
                      </a:prstGeom>
                      <a:noFill/>
                      <a:extLst/>
                    </p:spPr>
                  </p:pic>
                </p:oleObj>
              </mc:Fallback>
            </mc:AlternateContent>
          </a:graphicData>
        </a:graphic>
      </p:graphicFrame>
      <p:sp>
        <p:nvSpPr>
          <p:cNvPr id="11"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9</a:t>
            </a:fld>
            <a:endParaRPr lang="en-US" dirty="0">
              <a:solidFill>
                <a:srgbClr val="1E0000"/>
              </a:solidFill>
            </a:endParaRPr>
          </a:p>
        </p:txBody>
      </p:sp>
    </p:spTree>
    <p:extLst>
      <p:ext uri="{BB962C8B-B14F-4D97-AF65-F5344CB8AC3E}">
        <p14:creationId xmlns:p14="http://schemas.microsoft.com/office/powerpoint/2010/main" val="150239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365760" y="1280160"/>
            <a:ext cx="8702040" cy="4968240"/>
          </a:xfrm>
        </p:spPr>
        <p:txBody>
          <a:bodyPr/>
          <a:lstStyle/>
          <a:p>
            <a:r>
              <a:rPr lang="en-US" dirty="0" smtClean="0"/>
              <a:t>The underlying assumption that </a:t>
            </a:r>
            <a:r>
              <a:rPr lang="en-US" b="1" dirty="0" smtClean="0"/>
              <a:t>A</a:t>
            </a:r>
            <a:r>
              <a:rPr lang="en-US" dirty="0" smtClean="0"/>
              <a:t> is full rank and therefore </a:t>
            </a:r>
            <a:r>
              <a:rPr lang="en-US" b="1" dirty="0" smtClean="0"/>
              <a:t>A</a:t>
            </a:r>
            <a:r>
              <a:rPr lang="en-US" baseline="30000" dirty="0" smtClean="0"/>
              <a:t>T</a:t>
            </a:r>
            <a:r>
              <a:rPr lang="en-US" b="1" dirty="0" smtClean="0"/>
              <a:t>A </a:t>
            </a:r>
            <a:r>
              <a:rPr lang="en-US" dirty="0" smtClean="0"/>
              <a:t>is </a:t>
            </a:r>
            <a:r>
              <a:rPr lang="en-US" i="1" dirty="0" err="1" smtClean="0">
                <a:latin typeface="Times New Roman" pitchFamily="18" charset="0"/>
                <a:cs typeface="Times New Roman" pitchFamily="18" charset="0"/>
              </a:rPr>
              <a:t>p.d</a:t>
            </a:r>
            <a:r>
              <a:rPr lang="en-US" i="1" dirty="0" smtClean="0">
                <a:latin typeface="Times New Roman" pitchFamily="18" charset="0"/>
                <a:cs typeface="Times New Roman" pitchFamily="18" charset="0"/>
              </a:rPr>
              <a:t>. </a:t>
            </a:r>
            <a:r>
              <a:rPr lang="en-US" dirty="0" smtClean="0"/>
              <a:t>implies that  there exists a unique least</a:t>
            </a:r>
            <a:r>
              <a:rPr lang="en-US" dirty="0">
                <a:sym typeface="Symbol" pitchFamily="18" charset="2"/>
              </a:rPr>
              <a:t> </a:t>
            </a:r>
            <a:r>
              <a:rPr lang="en-US" dirty="0" smtClean="0"/>
              <a:t>squares solution </a:t>
            </a:r>
          </a:p>
          <a:p>
            <a:r>
              <a:rPr lang="en-US" dirty="0" smtClean="0"/>
              <a:t>Note: we use the inverse in a conceptual, rather than a computational, sense</a:t>
            </a:r>
            <a:br>
              <a:rPr lang="en-US" dirty="0" smtClean="0"/>
            </a:br>
            <a:r>
              <a:rPr lang="en-US" dirty="0" smtClean="0"/>
              <a:t/>
            </a:r>
            <a:br>
              <a:rPr lang="en-US" dirty="0" smtClean="0"/>
            </a:br>
            <a:endParaRPr lang="en-US" dirty="0" smtClean="0"/>
          </a:p>
          <a:p>
            <a:r>
              <a:rPr lang="en-US" dirty="0" smtClean="0"/>
              <a:t>The below formulation is known as the normal equations, with the solution conceptually straightforward</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endParaRPr lang="en-US" dirty="0"/>
          </a:p>
        </p:txBody>
      </p:sp>
      <p:graphicFrame>
        <p:nvGraphicFramePr>
          <p:cNvPr id="69638" name="Object 6"/>
          <p:cNvGraphicFramePr>
            <a:graphicFrameLocks noChangeAspect="1"/>
          </p:cNvGraphicFramePr>
          <p:nvPr>
            <p:extLst/>
          </p:nvPr>
        </p:nvGraphicFramePr>
        <p:xfrm>
          <a:off x="2286001" y="3581400"/>
          <a:ext cx="3276600" cy="675845"/>
        </p:xfrm>
        <a:graphic>
          <a:graphicData uri="http://schemas.openxmlformats.org/presentationml/2006/ole">
            <mc:AlternateContent xmlns:mc="http://schemas.openxmlformats.org/markup-compatibility/2006">
              <mc:Choice xmlns:v="urn:schemas-microsoft-com:vml" Requires="v">
                <p:oleObj spid="_x0000_s224282" name="Equation" r:id="rId3" imgW="1384200" imgH="279360" progId="Equation.DSMT4">
                  <p:embed/>
                </p:oleObj>
              </mc:Choice>
              <mc:Fallback>
                <p:oleObj name="Equation" r:id="rId3" imgW="1384200" imgH="279360" progId="Equation.DSMT4">
                  <p:embed/>
                  <p:pic>
                    <p:nvPicPr>
                      <p:cNvPr id="69638" name="Object 6"/>
                      <p:cNvPicPr>
                        <a:picLocks noChangeAspect="1" noChangeArrowheads="1"/>
                      </p:cNvPicPr>
                      <p:nvPr/>
                    </p:nvPicPr>
                    <p:blipFill>
                      <a:blip r:embed="rId4"/>
                      <a:srcRect/>
                      <a:stretch>
                        <a:fillRect/>
                      </a:stretch>
                    </p:blipFill>
                    <p:spPr bwMode="auto">
                      <a:xfrm>
                        <a:off x="2286001" y="3581400"/>
                        <a:ext cx="3276600" cy="675845"/>
                      </a:xfrm>
                      <a:prstGeom prst="rect">
                        <a:avLst/>
                      </a:prstGeom>
                      <a:noFill/>
                      <a:extLst/>
                    </p:spPr>
                  </p:pic>
                </p:oleObj>
              </mc:Fallback>
            </mc:AlternateContent>
          </a:graphicData>
        </a:graphic>
      </p:graphicFrame>
      <p:graphicFrame>
        <p:nvGraphicFramePr>
          <p:cNvPr id="4" name="Object 3"/>
          <p:cNvGraphicFramePr>
            <a:graphicFrameLocks noChangeAspect="1"/>
          </p:cNvGraphicFramePr>
          <p:nvPr>
            <p:extLst/>
          </p:nvPr>
        </p:nvGraphicFramePr>
        <p:xfrm>
          <a:off x="3276600" y="5638800"/>
          <a:ext cx="2667000" cy="619441"/>
        </p:xfrm>
        <a:graphic>
          <a:graphicData uri="http://schemas.openxmlformats.org/presentationml/2006/ole">
            <mc:AlternateContent xmlns:mc="http://schemas.openxmlformats.org/markup-compatibility/2006">
              <mc:Choice xmlns:v="urn:schemas-microsoft-com:vml" Requires="v">
                <p:oleObj spid="_x0000_s224283" name="Equation" r:id="rId5" imgW="1117440" imgH="253800" progId="Equation.DSMT4">
                  <p:embed/>
                </p:oleObj>
              </mc:Choice>
              <mc:Fallback>
                <p:oleObj name="Equation" r:id="rId5" imgW="1117440" imgH="253800" progId="Equation.DSMT4">
                  <p:embed/>
                  <p:pic>
                    <p:nvPicPr>
                      <p:cNvPr id="4" name="Object 3"/>
                      <p:cNvPicPr>
                        <a:picLocks noChangeAspect="1" noChangeArrowheads="1"/>
                      </p:cNvPicPr>
                      <p:nvPr/>
                    </p:nvPicPr>
                    <p:blipFill>
                      <a:blip r:embed="rId6"/>
                      <a:srcRect/>
                      <a:stretch>
                        <a:fillRect/>
                      </a:stretch>
                    </p:blipFill>
                    <p:spPr bwMode="auto">
                      <a:xfrm>
                        <a:off x="3276600" y="5638800"/>
                        <a:ext cx="2667000" cy="619441"/>
                      </a:xfrm>
                      <a:prstGeom prst="rect">
                        <a:avLst/>
                      </a:prstGeom>
                      <a:noFill/>
                      <a:ln>
                        <a:noFill/>
                      </a:ln>
                    </p:spPr>
                  </p:pic>
                </p:oleObj>
              </mc:Fallback>
            </mc:AlternateContent>
          </a:graphicData>
        </a:graphic>
      </p:graphicFrame>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10</a:t>
            </a:fld>
            <a:endParaRPr lang="en-US" dirty="0">
              <a:solidFill>
                <a:srgbClr val="1E0000"/>
              </a:solidFill>
            </a:endParaRPr>
          </a:p>
        </p:txBody>
      </p:sp>
    </p:spTree>
    <p:extLst>
      <p:ext uri="{BB962C8B-B14F-4D97-AF65-F5344CB8AC3E}">
        <p14:creationId xmlns:p14="http://schemas.microsoft.com/office/powerpoint/2010/main" val="719039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Curve Fitting</a:t>
            </a:r>
            <a:endParaRPr lang="en-US" dirty="0"/>
          </a:p>
        </p:txBody>
      </p:sp>
      <p:sp>
        <p:nvSpPr>
          <p:cNvPr id="3" name="Content Placeholder 2"/>
          <p:cNvSpPr>
            <a:spLocks noGrp="1"/>
          </p:cNvSpPr>
          <p:nvPr>
            <p:ph idx="1"/>
          </p:nvPr>
        </p:nvSpPr>
        <p:spPr>
          <a:xfrm>
            <a:off x="365760" y="1280160"/>
            <a:ext cx="8001000" cy="624840"/>
          </a:xfrm>
        </p:spPr>
        <p:txBody>
          <a:bodyPr/>
          <a:lstStyle/>
          <a:p>
            <a:r>
              <a:rPr lang="en-US" dirty="0" smtClean="0"/>
              <a:t>Say we wish to fit five points to a polynomial curve of the form</a:t>
            </a:r>
          </a:p>
          <a:p>
            <a:endParaRPr lang="en-US" dirty="0"/>
          </a:p>
          <a:p>
            <a:endParaRPr lang="en-US" dirty="0" smtClean="0"/>
          </a:p>
          <a:p>
            <a:r>
              <a:rPr lang="en-US" dirty="0" smtClean="0"/>
              <a:t>This can be written as </a:t>
            </a:r>
            <a:endParaRPr lang="en-US" dirty="0"/>
          </a:p>
          <a:p>
            <a:endParaRPr lang="en-US" dirty="0" smtClean="0"/>
          </a:p>
          <a:p>
            <a:endParaRPr lang="en-US" dirty="0"/>
          </a:p>
        </p:txBody>
      </p:sp>
      <p:graphicFrame>
        <p:nvGraphicFramePr>
          <p:cNvPr id="4" name="Object 3"/>
          <p:cNvGraphicFramePr>
            <a:graphicFrameLocks noChangeAspect="1"/>
          </p:cNvGraphicFramePr>
          <p:nvPr>
            <p:extLst/>
          </p:nvPr>
        </p:nvGraphicFramePr>
        <p:xfrm>
          <a:off x="955675" y="2362200"/>
          <a:ext cx="2919413" cy="533400"/>
        </p:xfrm>
        <a:graphic>
          <a:graphicData uri="http://schemas.openxmlformats.org/presentationml/2006/ole">
            <mc:AlternateContent xmlns:mc="http://schemas.openxmlformats.org/markup-compatibility/2006">
              <mc:Choice xmlns:v="urn:schemas-microsoft-com:vml" Requires="v">
                <p:oleObj spid="_x0000_s225306" name="Equation" r:id="rId3" imgW="1320480" imgH="241200" progId="Equation.DSMT4">
                  <p:embed/>
                </p:oleObj>
              </mc:Choice>
              <mc:Fallback>
                <p:oleObj name="Equation" r:id="rId3" imgW="1320480" imgH="241200" progId="Equation.DSMT4">
                  <p:embed/>
                  <p:pic>
                    <p:nvPicPr>
                      <p:cNvPr id="4" name="Object 3"/>
                      <p:cNvPicPr/>
                      <p:nvPr/>
                    </p:nvPicPr>
                    <p:blipFill>
                      <a:blip r:embed="rId4"/>
                      <a:stretch>
                        <a:fillRect/>
                      </a:stretch>
                    </p:blipFill>
                    <p:spPr>
                      <a:xfrm>
                        <a:off x="955675" y="2362200"/>
                        <a:ext cx="2919413" cy="533400"/>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990600" y="3962400"/>
          <a:ext cx="3733800" cy="2145787"/>
        </p:xfrm>
        <a:graphic>
          <a:graphicData uri="http://schemas.openxmlformats.org/presentationml/2006/ole">
            <mc:AlternateContent xmlns:mc="http://schemas.openxmlformats.org/markup-compatibility/2006">
              <mc:Choice xmlns:v="urn:schemas-microsoft-com:vml" Requires="v">
                <p:oleObj spid="_x0000_s225307" name="Equation" r:id="rId5" imgW="2031840" imgH="1168200" progId="Equation.DSMT4">
                  <p:embed/>
                </p:oleObj>
              </mc:Choice>
              <mc:Fallback>
                <p:oleObj name="Equation" r:id="rId5" imgW="2031840" imgH="1168200" progId="Equation.DSMT4">
                  <p:embed/>
                  <p:pic>
                    <p:nvPicPr>
                      <p:cNvPr id="5" name="Object 4"/>
                      <p:cNvPicPr/>
                      <p:nvPr/>
                    </p:nvPicPr>
                    <p:blipFill>
                      <a:blip r:embed="rId6"/>
                      <a:stretch>
                        <a:fillRect/>
                      </a:stretch>
                    </p:blipFill>
                    <p:spPr>
                      <a:xfrm>
                        <a:off x="990600" y="3962400"/>
                        <a:ext cx="3733800" cy="2145787"/>
                      </a:xfrm>
                      <a:prstGeom prst="rect">
                        <a:avLst/>
                      </a:prstGeom>
                    </p:spPr>
                  </p:pic>
                </p:oleObj>
              </mc:Fallback>
            </mc:AlternateContent>
          </a:graphicData>
        </a:graphic>
      </p:graphicFrame>
    </p:spTree>
    <p:extLst>
      <p:ext uri="{BB962C8B-B14F-4D97-AF65-F5344CB8AC3E}">
        <p14:creationId xmlns:p14="http://schemas.microsoft.com/office/powerpoint/2010/main" val="379801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Curve Fitting</a:t>
            </a:r>
          </a:p>
        </p:txBody>
      </p:sp>
      <p:sp>
        <p:nvSpPr>
          <p:cNvPr id="3" name="Content Placeholder 2"/>
          <p:cNvSpPr>
            <a:spLocks noGrp="1"/>
          </p:cNvSpPr>
          <p:nvPr>
            <p:ph idx="1"/>
          </p:nvPr>
        </p:nvSpPr>
        <p:spPr>
          <a:xfrm>
            <a:off x="365760" y="1280160"/>
            <a:ext cx="8001000" cy="701040"/>
          </a:xfrm>
        </p:spPr>
        <p:txBody>
          <a:bodyPr/>
          <a:lstStyle/>
          <a:p>
            <a:r>
              <a:rPr lang="en-US" dirty="0" smtClean="0"/>
              <a:t>Say the points are </a:t>
            </a:r>
            <a:r>
              <a:rPr lang="en-US" b="1" dirty="0" smtClean="0"/>
              <a:t>t</a:t>
            </a:r>
            <a:r>
              <a:rPr lang="en-US" dirty="0" smtClean="0"/>
              <a:t> =[0,1,2,3,4] and </a:t>
            </a:r>
            <a:r>
              <a:rPr lang="en-US" b="1" dirty="0" smtClean="0"/>
              <a:t>y</a:t>
            </a:r>
            <a:r>
              <a:rPr lang="en-US" dirty="0" smtClean="0"/>
              <a:t> = [0,2,4,5,4].  Then </a:t>
            </a:r>
            <a:endParaRPr lang="en-US" dirty="0"/>
          </a:p>
        </p:txBody>
      </p:sp>
      <p:graphicFrame>
        <p:nvGraphicFramePr>
          <p:cNvPr id="4" name="Object 3"/>
          <p:cNvGraphicFramePr>
            <a:graphicFrameLocks noChangeAspect="1"/>
          </p:cNvGraphicFramePr>
          <p:nvPr>
            <p:extLst/>
          </p:nvPr>
        </p:nvGraphicFramePr>
        <p:xfrm>
          <a:off x="914400" y="2133600"/>
          <a:ext cx="6716711" cy="4572000"/>
        </p:xfrm>
        <a:graphic>
          <a:graphicData uri="http://schemas.openxmlformats.org/presentationml/2006/ole">
            <mc:AlternateContent xmlns:mc="http://schemas.openxmlformats.org/markup-compatibility/2006">
              <mc:Choice xmlns:v="urn:schemas-microsoft-com:vml" Requires="v">
                <p:oleObj spid="_x0000_s226318" name="Equation" r:id="rId3" imgW="4457520" imgH="3035160" progId="Equation.DSMT4">
                  <p:embed/>
                </p:oleObj>
              </mc:Choice>
              <mc:Fallback>
                <p:oleObj name="Equation" r:id="rId3" imgW="4457520" imgH="3035160" progId="Equation.DSMT4">
                  <p:embed/>
                  <p:pic>
                    <p:nvPicPr>
                      <p:cNvPr id="4" name="Object 3"/>
                      <p:cNvPicPr>
                        <a:picLocks noChangeAspect="1" noChangeArrowheads="1"/>
                      </p:cNvPicPr>
                      <p:nvPr/>
                    </p:nvPicPr>
                    <p:blipFill>
                      <a:blip r:embed="rId4"/>
                      <a:srcRect/>
                      <a:stretch>
                        <a:fillRect/>
                      </a:stretch>
                    </p:blipFill>
                    <p:spPr bwMode="auto">
                      <a:xfrm>
                        <a:off x="914400" y="2133600"/>
                        <a:ext cx="6716711" cy="4572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85516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Rectangle 2"/>
          <p:cNvSpPr>
            <a:spLocks noGrp="1" noChangeArrowheads="1"/>
          </p:cNvSpPr>
          <p:nvPr>
            <p:ph type="title"/>
          </p:nvPr>
        </p:nvSpPr>
        <p:spPr/>
        <p:txBody>
          <a:bodyPr/>
          <a:lstStyle/>
          <a:p>
            <a:pPr eaLnBrk="1" hangingPunct="1"/>
            <a:r>
              <a:rPr lang="en-US" dirty="0" smtClean="0"/>
              <a:t>Implications</a:t>
            </a:r>
          </a:p>
        </p:txBody>
      </p:sp>
      <p:sp>
        <p:nvSpPr>
          <p:cNvPr id="13321" name="Rectangle 3"/>
          <p:cNvSpPr>
            <a:spLocks noGrp="1" noChangeArrowheads="1"/>
          </p:cNvSpPr>
          <p:nvPr>
            <p:ph idx="1"/>
          </p:nvPr>
        </p:nvSpPr>
        <p:spPr>
          <a:xfrm>
            <a:off x="365761" y="1280160"/>
            <a:ext cx="8168640" cy="5120640"/>
          </a:xfrm>
        </p:spPr>
        <p:txBody>
          <a:bodyPr/>
          <a:lstStyle/>
          <a:p>
            <a:pPr eaLnBrk="1" hangingPunct="1"/>
            <a:r>
              <a:rPr lang="en-US" dirty="0" smtClean="0"/>
              <a:t>An important implication of positive definiteness is that we can factor </a:t>
            </a:r>
            <a:r>
              <a:rPr lang="en-US" b="1" dirty="0" smtClean="0"/>
              <a:t>A</a:t>
            </a:r>
            <a:r>
              <a:rPr lang="en-US" baseline="30000" dirty="0" smtClean="0"/>
              <a:t>T</a:t>
            </a:r>
            <a:r>
              <a:rPr lang="en-US" b="1" dirty="0" smtClean="0"/>
              <a:t>A</a:t>
            </a:r>
            <a:r>
              <a:rPr lang="en-US" dirty="0" smtClean="0"/>
              <a:t> since </a:t>
            </a:r>
            <a:r>
              <a:rPr lang="en-US" b="1" dirty="0" smtClean="0"/>
              <a:t>A</a:t>
            </a:r>
            <a:r>
              <a:rPr lang="en-US" baseline="30000" dirty="0" smtClean="0"/>
              <a:t>T</a:t>
            </a:r>
            <a:r>
              <a:rPr lang="en-US" b="1" dirty="0" smtClean="0"/>
              <a:t>A</a:t>
            </a:r>
            <a:r>
              <a:rPr lang="en-US" dirty="0" smtClean="0"/>
              <a:t> </a:t>
            </a:r>
            <a:r>
              <a:rPr lang="en-US" dirty="0" smtClean="0">
                <a:latin typeface="Times New Roman" pitchFamily="18" charset="0"/>
                <a:cs typeface="Times New Roman" pitchFamily="18" charset="0"/>
              </a:rPr>
              <a:t>&gt;  </a:t>
            </a:r>
            <a:r>
              <a:rPr lang="en-US" b="1" dirty="0" smtClean="0">
                <a:latin typeface="Times New Roman" pitchFamily="18" charset="0"/>
                <a:cs typeface="Times New Roman" pitchFamily="18" charset="0"/>
              </a:rPr>
              <a:t>0</a:t>
            </a:r>
          </a:p>
          <a:p>
            <a:pPr eaLnBrk="1" hangingPunct="1"/>
            <a:endParaRPr lang="en-US" dirty="0" smtClean="0"/>
          </a:p>
          <a:p>
            <a:pPr eaLnBrk="1" hangingPunct="1"/>
            <a:endParaRPr lang="en-US" dirty="0" smtClean="0"/>
          </a:p>
          <a:p>
            <a:pPr eaLnBrk="1" hangingPunct="1"/>
            <a:r>
              <a:rPr lang="en-US" dirty="0" smtClean="0"/>
              <a:t>The expression </a:t>
            </a:r>
            <a:r>
              <a:rPr lang="en-US" b="1" dirty="0" smtClean="0"/>
              <a:t>A</a:t>
            </a:r>
            <a:r>
              <a:rPr lang="en-US" baseline="30000" dirty="0" smtClean="0"/>
              <a:t>T</a:t>
            </a:r>
            <a:r>
              <a:rPr lang="en-US" b="1" dirty="0" smtClean="0"/>
              <a:t>A = G</a:t>
            </a:r>
            <a:r>
              <a:rPr lang="en-US" baseline="30000" dirty="0" smtClean="0"/>
              <a:t>T</a:t>
            </a:r>
            <a:r>
              <a:rPr lang="en-US" b="1" dirty="0" smtClean="0"/>
              <a:t>G </a:t>
            </a:r>
            <a:r>
              <a:rPr lang="en-US" dirty="0" smtClean="0"/>
              <a:t>is called the </a:t>
            </a:r>
            <a:r>
              <a:rPr lang="en-US" dirty="0" err="1"/>
              <a:t>Cholesky</a:t>
            </a:r>
            <a:r>
              <a:rPr lang="en-US" dirty="0"/>
              <a:t> factorization of the symmetric positive definite matrix </a:t>
            </a:r>
            <a:r>
              <a:rPr lang="en-US" b="1" dirty="0"/>
              <a:t>A</a:t>
            </a:r>
            <a:r>
              <a:rPr lang="en-US" baseline="30000" dirty="0"/>
              <a:t>T</a:t>
            </a:r>
            <a:r>
              <a:rPr lang="en-US" b="1" dirty="0"/>
              <a:t>A</a:t>
            </a:r>
            <a:endParaRPr lang="en-US" dirty="0"/>
          </a:p>
        </p:txBody>
      </p:sp>
      <p:sp>
        <p:nvSpPr>
          <p:cNvPr id="1332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3315" name="Object 6"/>
          <p:cNvGraphicFramePr>
            <a:graphicFrameLocks noChangeAspect="1"/>
          </p:cNvGraphicFramePr>
          <p:nvPr>
            <p:extLst>
              <p:ext uri="{D42A27DB-BD31-4B8C-83A1-F6EECF244321}">
                <p14:modId xmlns:p14="http://schemas.microsoft.com/office/powerpoint/2010/main" val="1353017335"/>
              </p:ext>
            </p:extLst>
          </p:nvPr>
        </p:nvGraphicFramePr>
        <p:xfrm>
          <a:off x="990600" y="2362200"/>
          <a:ext cx="6337300" cy="557213"/>
        </p:xfrm>
        <a:graphic>
          <a:graphicData uri="http://schemas.openxmlformats.org/presentationml/2006/ole">
            <mc:AlternateContent xmlns:mc="http://schemas.openxmlformats.org/markup-compatibility/2006">
              <mc:Choice xmlns:v="urn:schemas-microsoft-com:vml" Requires="v">
                <p:oleObj spid="_x0000_s227334" name="Equation" r:id="rId3" imgW="2565360" imgH="228600" progId="Equation.DSMT4">
                  <p:embed/>
                </p:oleObj>
              </mc:Choice>
              <mc:Fallback>
                <p:oleObj name="Equation" r:id="rId3" imgW="2565360" imgH="228600" progId="Equation.DSMT4">
                  <p:embed/>
                  <p:pic>
                    <p:nvPicPr>
                      <p:cNvPr id="0" name=""/>
                      <p:cNvPicPr>
                        <a:picLocks noChangeAspect="1" noChangeArrowheads="1"/>
                      </p:cNvPicPr>
                      <p:nvPr/>
                    </p:nvPicPr>
                    <p:blipFill>
                      <a:blip r:embed="rId4"/>
                      <a:srcRect/>
                      <a:stretch>
                        <a:fillRect/>
                      </a:stretch>
                    </p:blipFill>
                    <p:spPr bwMode="auto">
                      <a:xfrm>
                        <a:off x="990600" y="2362200"/>
                        <a:ext cx="633730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13</a:t>
            </a:fld>
            <a:endParaRPr lang="en-US" dirty="0">
              <a:solidFill>
                <a:srgbClr val="1E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Rectangle 2"/>
          <p:cNvSpPr>
            <a:spLocks noGrp="1" noChangeArrowheads="1"/>
          </p:cNvSpPr>
          <p:nvPr>
            <p:ph type="title"/>
          </p:nvPr>
        </p:nvSpPr>
        <p:spPr>
          <a:xfrm>
            <a:off x="457200" y="73152"/>
            <a:ext cx="8458200" cy="1069848"/>
          </a:xfrm>
        </p:spPr>
        <p:txBody>
          <a:bodyPr/>
          <a:lstStyle/>
          <a:p>
            <a:pPr eaLnBrk="1" hangingPunct="1"/>
            <a:r>
              <a:rPr lang="en-US" dirty="0" smtClean="0"/>
              <a:t>A Least Squares Solution Algorithm</a:t>
            </a:r>
          </a:p>
        </p:txBody>
      </p:sp>
      <p:sp>
        <p:nvSpPr>
          <p:cNvPr id="14346" name="Rectangle 3"/>
          <p:cNvSpPr>
            <a:spLocks noGrp="1" noChangeArrowheads="1"/>
          </p:cNvSpPr>
          <p:nvPr>
            <p:ph idx="1"/>
          </p:nvPr>
        </p:nvSpPr>
        <p:spPr>
          <a:xfrm>
            <a:off x="365761" y="1280160"/>
            <a:ext cx="7711440" cy="3291840"/>
          </a:xfrm>
        </p:spPr>
        <p:txBody>
          <a:bodyPr/>
          <a:lstStyle/>
          <a:p>
            <a:pPr marL="0" lvl="1" indent="-577850" eaLnBrk="1" hangingPunct="1">
              <a:buFont typeface="Times New Roman" pitchFamily="18" charset="0"/>
              <a:buNone/>
            </a:pPr>
            <a:r>
              <a:rPr lang="en-US" i="1" dirty="0" smtClean="0">
                <a:latin typeface="Times New Roman" pitchFamily="18" charset="0"/>
              </a:rPr>
              <a:t>Step</a:t>
            </a:r>
            <a:r>
              <a:rPr lang="en-US" dirty="0" smtClean="0">
                <a:latin typeface="Times New Roman" pitchFamily="18" charset="0"/>
              </a:rPr>
              <a:t> 1</a:t>
            </a:r>
            <a:r>
              <a:rPr lang="en-US" i="1" dirty="0" smtClean="0">
                <a:latin typeface="Times New Roman" pitchFamily="18" charset="0"/>
              </a:rPr>
              <a:t>:</a:t>
            </a:r>
            <a:r>
              <a:rPr lang="en-US" dirty="0" smtClean="0"/>
              <a:t>	Compute the lower triangular part of </a:t>
            </a:r>
            <a:r>
              <a:rPr lang="en-US" b="1" dirty="0"/>
              <a:t>A</a:t>
            </a:r>
            <a:r>
              <a:rPr lang="en-US" baseline="30000" dirty="0"/>
              <a:t>T</a:t>
            </a:r>
            <a:r>
              <a:rPr lang="en-US" b="1" dirty="0"/>
              <a:t>A</a:t>
            </a:r>
            <a:endParaRPr lang="en-US" dirty="0" smtClean="0"/>
          </a:p>
          <a:p>
            <a:pPr marL="0" lvl="1" indent="-577850" eaLnBrk="1" hangingPunct="1">
              <a:buFont typeface="Times New Roman" pitchFamily="18" charset="0"/>
              <a:buNone/>
            </a:pPr>
            <a:r>
              <a:rPr lang="en-US" i="1" dirty="0" smtClean="0">
                <a:latin typeface="Times New Roman" pitchFamily="18" charset="0"/>
              </a:rPr>
              <a:t>Step</a:t>
            </a:r>
            <a:r>
              <a:rPr lang="en-US" dirty="0" smtClean="0">
                <a:latin typeface="Times New Roman" pitchFamily="18" charset="0"/>
              </a:rPr>
              <a:t> 2:</a:t>
            </a:r>
            <a:r>
              <a:rPr lang="en-US" dirty="0" smtClean="0"/>
              <a:t>	Obtain the </a:t>
            </a:r>
            <a:r>
              <a:rPr lang="en-US" dirty="0" err="1" smtClean="0"/>
              <a:t>Cholesky</a:t>
            </a:r>
            <a:r>
              <a:rPr lang="en-US" dirty="0" smtClean="0"/>
              <a:t> Factorization </a:t>
            </a:r>
          </a:p>
          <a:p>
            <a:pPr marL="0" lvl="1" indent="-577850" eaLnBrk="1" hangingPunct="1">
              <a:buFont typeface="Times New Roman" pitchFamily="18" charset="0"/>
              <a:buNone/>
            </a:pPr>
            <a:r>
              <a:rPr lang="en-US" i="1" dirty="0" smtClean="0">
                <a:latin typeface="Times New Roman" pitchFamily="18" charset="0"/>
              </a:rPr>
              <a:t>Step</a:t>
            </a:r>
            <a:r>
              <a:rPr lang="en-US" dirty="0" smtClean="0">
                <a:latin typeface="Times New Roman" pitchFamily="18" charset="0"/>
              </a:rPr>
              <a:t> 3</a:t>
            </a:r>
            <a:r>
              <a:rPr lang="en-US" i="1" dirty="0" smtClean="0">
                <a:latin typeface="Times New Roman" pitchFamily="18" charset="0"/>
              </a:rPr>
              <a:t>:</a:t>
            </a:r>
            <a:r>
              <a:rPr lang="en-US" dirty="0" smtClean="0"/>
              <a:t>	Compute </a:t>
            </a:r>
          </a:p>
          <a:p>
            <a:pPr marL="0" lvl="1" indent="-577850" eaLnBrk="1" hangingPunct="1">
              <a:buFont typeface="Times New Roman" pitchFamily="18" charset="0"/>
              <a:buNone/>
            </a:pPr>
            <a:r>
              <a:rPr lang="en-US" i="1" dirty="0" smtClean="0">
                <a:latin typeface="Times New Roman" pitchFamily="18" charset="0"/>
              </a:rPr>
              <a:t>Step </a:t>
            </a:r>
            <a:r>
              <a:rPr lang="en-US" dirty="0" smtClean="0">
                <a:latin typeface="Times New Roman" pitchFamily="18" charset="0"/>
              </a:rPr>
              <a:t>4</a:t>
            </a:r>
            <a:r>
              <a:rPr lang="en-US" i="1" dirty="0" smtClean="0">
                <a:latin typeface="Times New Roman" pitchFamily="18" charset="0"/>
              </a:rPr>
              <a:t>:  </a:t>
            </a:r>
            <a:r>
              <a:rPr lang="en-US" dirty="0" smtClean="0"/>
              <a:t>Solve for </a:t>
            </a:r>
            <a:r>
              <a:rPr lang="en-US" b="1" dirty="0" smtClean="0"/>
              <a:t>y</a:t>
            </a:r>
            <a:r>
              <a:rPr lang="en-US" dirty="0" smtClean="0"/>
              <a:t> using forward substitution in</a:t>
            </a:r>
          </a:p>
          <a:p>
            <a:pPr marL="0" lvl="1" indent="-577850" eaLnBrk="1" hangingPunct="1">
              <a:buFont typeface="Times New Roman" pitchFamily="18" charset="0"/>
              <a:buNone/>
            </a:pPr>
            <a:endParaRPr lang="en-US" dirty="0" smtClean="0"/>
          </a:p>
          <a:p>
            <a:pPr marL="0" lvl="1" indent="-577850" eaLnBrk="1" hangingPunct="1">
              <a:buFont typeface="Times New Roman" pitchFamily="18" charset="0"/>
              <a:buNone/>
            </a:pPr>
            <a:r>
              <a:rPr lang="en-US" dirty="0" smtClean="0"/>
              <a:t>	 and for </a:t>
            </a:r>
            <a:r>
              <a:rPr lang="en-US" b="1" dirty="0" smtClean="0"/>
              <a:t>x</a:t>
            </a:r>
            <a:r>
              <a:rPr lang="en-US" dirty="0" smtClean="0"/>
              <a:t> using backward substitution in</a:t>
            </a:r>
          </a:p>
          <a:p>
            <a:pPr marL="0" lvl="1" indent="-577850" eaLnBrk="1" hangingPunct="1">
              <a:buFont typeface="Times New Roman" pitchFamily="18" charset="0"/>
              <a:buNone/>
            </a:pPr>
            <a:endParaRPr lang="en-US" dirty="0" smtClean="0"/>
          </a:p>
        </p:txBody>
      </p:sp>
      <p:sp>
        <p:nvSpPr>
          <p:cNvPr id="1434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4343" name="Object 10"/>
          <p:cNvGraphicFramePr>
            <a:graphicFrameLocks noChangeAspect="1"/>
          </p:cNvGraphicFramePr>
          <p:nvPr>
            <p:extLst>
              <p:ext uri="{D42A27DB-BD31-4B8C-83A1-F6EECF244321}">
                <p14:modId xmlns:p14="http://schemas.microsoft.com/office/powerpoint/2010/main" val="3664853747"/>
              </p:ext>
            </p:extLst>
          </p:nvPr>
        </p:nvGraphicFramePr>
        <p:xfrm>
          <a:off x="2438400" y="2971800"/>
          <a:ext cx="1600200" cy="495090"/>
        </p:xfrm>
        <a:graphic>
          <a:graphicData uri="http://schemas.openxmlformats.org/presentationml/2006/ole">
            <mc:AlternateContent xmlns:mc="http://schemas.openxmlformats.org/markup-compatibility/2006">
              <mc:Choice xmlns:v="urn:schemas-microsoft-com:vml" Requires="v">
                <p:oleObj spid="_x0000_s228370" name="Equation" r:id="rId3" imgW="761760" imgH="241200" progId="Equation.DSMT4">
                  <p:embed/>
                </p:oleObj>
              </mc:Choice>
              <mc:Fallback>
                <p:oleObj name="Equation" r:id="rId3" imgW="761760" imgH="241200" progId="Equation.DSMT4">
                  <p:embed/>
                  <p:pic>
                    <p:nvPicPr>
                      <p:cNvPr id="0" name=""/>
                      <p:cNvPicPr>
                        <a:picLocks noChangeAspect="1" noChangeArrowheads="1"/>
                      </p:cNvPicPr>
                      <p:nvPr/>
                    </p:nvPicPr>
                    <p:blipFill>
                      <a:blip r:embed="rId4"/>
                      <a:srcRect/>
                      <a:stretch>
                        <a:fillRect/>
                      </a:stretch>
                    </p:blipFill>
                    <p:spPr bwMode="auto">
                      <a:xfrm>
                        <a:off x="2438400" y="2971800"/>
                        <a:ext cx="1600200" cy="495090"/>
                      </a:xfrm>
                      <a:prstGeom prst="rect">
                        <a:avLst/>
                      </a:prstGeom>
                      <a:noFill/>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677839526"/>
              </p:ext>
            </p:extLst>
          </p:nvPr>
        </p:nvGraphicFramePr>
        <p:xfrm>
          <a:off x="5562600" y="1752600"/>
          <a:ext cx="1752600" cy="412377"/>
        </p:xfrm>
        <a:graphic>
          <a:graphicData uri="http://schemas.openxmlformats.org/presentationml/2006/ole">
            <mc:AlternateContent xmlns:mc="http://schemas.openxmlformats.org/markup-compatibility/2006">
              <mc:Choice xmlns:v="urn:schemas-microsoft-com:vml" Requires="v">
                <p:oleObj spid="_x0000_s228371" name="Equation" r:id="rId5" imgW="850680" imgH="203040" progId="Equation.DSMT4">
                  <p:embed/>
                </p:oleObj>
              </mc:Choice>
              <mc:Fallback>
                <p:oleObj name="Equation" r:id="rId5" imgW="850680" imgH="203040" progId="Equation.DSMT4">
                  <p:embed/>
                  <p:pic>
                    <p:nvPicPr>
                      <p:cNvPr id="0" name=""/>
                      <p:cNvPicPr>
                        <a:picLocks noChangeAspect="1" noChangeArrowheads="1"/>
                      </p:cNvPicPr>
                      <p:nvPr/>
                    </p:nvPicPr>
                    <p:blipFill>
                      <a:blip r:embed="rId6"/>
                      <a:srcRect/>
                      <a:stretch>
                        <a:fillRect/>
                      </a:stretch>
                    </p:blipFill>
                    <p:spPr bwMode="auto">
                      <a:xfrm>
                        <a:off x="5562600" y="1752600"/>
                        <a:ext cx="1752600" cy="412377"/>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544851521"/>
              </p:ext>
            </p:extLst>
          </p:nvPr>
        </p:nvGraphicFramePr>
        <p:xfrm>
          <a:off x="2514600" y="2133600"/>
          <a:ext cx="1295400" cy="494632"/>
        </p:xfrm>
        <a:graphic>
          <a:graphicData uri="http://schemas.openxmlformats.org/presentationml/2006/ole">
            <mc:AlternateContent xmlns:mc="http://schemas.openxmlformats.org/markup-compatibility/2006">
              <mc:Choice xmlns:v="urn:schemas-microsoft-com:vml" Requires="v">
                <p:oleObj spid="_x0000_s228372" name="Equation" r:id="rId7" imgW="622080" imgH="241200" progId="Equation.DSMT4">
                  <p:embed/>
                </p:oleObj>
              </mc:Choice>
              <mc:Fallback>
                <p:oleObj name="Equation" r:id="rId7" imgW="622080" imgH="241200" progId="Equation.DSMT4">
                  <p:embed/>
                  <p:pic>
                    <p:nvPicPr>
                      <p:cNvPr id="0" name=""/>
                      <p:cNvPicPr>
                        <a:picLocks noChangeAspect="1" noChangeArrowheads="1"/>
                      </p:cNvPicPr>
                      <p:nvPr/>
                    </p:nvPicPr>
                    <p:blipFill>
                      <a:blip r:embed="rId8"/>
                      <a:srcRect/>
                      <a:stretch>
                        <a:fillRect/>
                      </a:stretch>
                    </p:blipFill>
                    <p:spPr bwMode="auto">
                      <a:xfrm>
                        <a:off x="2514600" y="2133600"/>
                        <a:ext cx="1295400" cy="494632"/>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50401765"/>
              </p:ext>
            </p:extLst>
          </p:nvPr>
        </p:nvGraphicFramePr>
        <p:xfrm>
          <a:off x="2362200" y="3810000"/>
          <a:ext cx="1581150" cy="504825"/>
        </p:xfrm>
        <a:graphic>
          <a:graphicData uri="http://schemas.openxmlformats.org/presentationml/2006/ole">
            <mc:AlternateContent xmlns:mc="http://schemas.openxmlformats.org/markup-compatibility/2006">
              <mc:Choice xmlns:v="urn:schemas-microsoft-com:vml" Requires="v">
                <p:oleObj spid="_x0000_s228373" name="Equation" r:id="rId9" imgW="698400" imgH="228600" progId="Equation.DSMT4">
                  <p:embed/>
                </p:oleObj>
              </mc:Choice>
              <mc:Fallback>
                <p:oleObj name="Equation" r:id="rId9" imgW="698400" imgH="228600" progId="Equation.DSMT4">
                  <p:embed/>
                  <p:pic>
                    <p:nvPicPr>
                      <p:cNvPr id="0" name=""/>
                      <p:cNvPicPr>
                        <a:picLocks noChangeAspect="1" noChangeArrowheads="1"/>
                      </p:cNvPicPr>
                      <p:nvPr/>
                    </p:nvPicPr>
                    <p:blipFill>
                      <a:blip r:embed="rId10"/>
                      <a:srcRect/>
                      <a:stretch>
                        <a:fillRect/>
                      </a:stretch>
                    </p:blipFill>
                    <p:spPr bwMode="auto">
                      <a:xfrm>
                        <a:off x="2362200" y="3810000"/>
                        <a:ext cx="1581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14</a:t>
            </a:fld>
            <a:endParaRPr lang="en-US" dirty="0">
              <a:solidFill>
                <a:srgbClr val="1E0000"/>
              </a:solidFill>
            </a:endParaRPr>
          </a:p>
        </p:txBody>
      </p:sp>
      <p:sp>
        <p:nvSpPr>
          <p:cNvPr id="11" name="TextBox 10"/>
          <p:cNvSpPr txBox="1"/>
          <p:nvPr/>
        </p:nvSpPr>
        <p:spPr>
          <a:xfrm>
            <a:off x="303844" y="4524278"/>
            <a:ext cx="7427033" cy="1200329"/>
          </a:xfrm>
          <a:prstGeom prst="rect">
            <a:avLst/>
          </a:prstGeom>
          <a:solidFill>
            <a:srgbClr val="FFE6E6"/>
          </a:solidFill>
        </p:spPr>
        <p:txBody>
          <a:bodyPr wrap="none" rtlCol="0">
            <a:spAutoFit/>
          </a:bodyPr>
          <a:lstStyle/>
          <a:p>
            <a:r>
              <a:rPr lang="en-US" sz="2400" dirty="0" smtClean="0">
                <a:solidFill>
                  <a:srgbClr val="1E0000"/>
                </a:solidFill>
              </a:rPr>
              <a:t>Note, our standard LU factorization approach would work;</a:t>
            </a:r>
            <a:br>
              <a:rPr lang="en-US" sz="2400" dirty="0" smtClean="0">
                <a:solidFill>
                  <a:srgbClr val="1E0000"/>
                </a:solidFill>
              </a:rPr>
            </a:br>
            <a:r>
              <a:rPr lang="en-US" sz="2400" dirty="0" smtClean="0">
                <a:solidFill>
                  <a:srgbClr val="1E0000"/>
                </a:solidFill>
              </a:rPr>
              <a:t>we can just solve it twice as fast by taking advantage of  </a:t>
            </a:r>
            <a:br>
              <a:rPr lang="en-US" sz="2400" dirty="0" smtClean="0">
                <a:solidFill>
                  <a:srgbClr val="1E0000"/>
                </a:solidFill>
              </a:rPr>
            </a:br>
            <a:r>
              <a:rPr lang="en-US" sz="2400" dirty="0" smtClean="0">
                <a:solidFill>
                  <a:srgbClr val="1E0000"/>
                </a:solidFill>
              </a:rPr>
              <a:t>it being a symmetric matrix</a:t>
            </a:r>
            <a:endParaRPr lang="en-US" sz="2400" dirty="0">
              <a:solidFill>
                <a:srgbClr val="1E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Grp="1" noChangeArrowheads="1"/>
          </p:cNvSpPr>
          <p:nvPr>
            <p:ph type="title"/>
          </p:nvPr>
        </p:nvSpPr>
        <p:spPr>
          <a:xfrm>
            <a:off x="457200" y="73152"/>
            <a:ext cx="9101137" cy="1069848"/>
          </a:xfrm>
        </p:spPr>
        <p:txBody>
          <a:bodyPr/>
          <a:lstStyle/>
          <a:p>
            <a:pPr eaLnBrk="1" hangingPunct="1"/>
            <a:r>
              <a:rPr lang="en-US" sz="3600" dirty="0" smtClean="0">
                <a:latin typeface="Arial" panose="020B0604020202020204" pitchFamily="34" charset="0"/>
                <a:cs typeface="Arial" panose="020B0604020202020204" pitchFamily="34" charset="0"/>
              </a:rPr>
              <a:t>Practical Considerations</a:t>
            </a:r>
          </a:p>
        </p:txBody>
      </p:sp>
      <p:sp>
        <p:nvSpPr>
          <p:cNvPr id="15367" name="Rectangle 3"/>
          <p:cNvSpPr>
            <a:spLocks noGrp="1" noChangeArrowheads="1"/>
          </p:cNvSpPr>
          <p:nvPr>
            <p:ph type="body" sz="half" idx="1"/>
          </p:nvPr>
        </p:nvSpPr>
        <p:spPr>
          <a:xfrm>
            <a:off x="365761" y="1280160"/>
            <a:ext cx="8622790" cy="4892040"/>
          </a:xfrm>
        </p:spPr>
        <p:txBody>
          <a:bodyPr/>
          <a:lstStyle/>
          <a:p>
            <a:pPr eaLnBrk="1" hangingPunct="1"/>
            <a:r>
              <a:rPr lang="en-US" dirty="0" smtClean="0"/>
              <a:t>The two key problems that arise in practice with the </a:t>
            </a:r>
            <a:r>
              <a:rPr lang="en-US" dirty="0" err="1" smtClean="0"/>
              <a:t>triangularization</a:t>
            </a:r>
            <a:r>
              <a:rPr lang="en-US" dirty="0" smtClean="0"/>
              <a:t> procedure are:</a:t>
            </a:r>
          </a:p>
          <a:p>
            <a:pPr lvl="1" eaLnBrk="1" hangingPunct="1"/>
            <a:r>
              <a:rPr lang="en-US" dirty="0" smtClean="0"/>
              <a:t>First, while </a:t>
            </a:r>
            <a:r>
              <a:rPr lang="en-US" b="1" dirty="0"/>
              <a:t>A</a:t>
            </a:r>
            <a:r>
              <a:rPr lang="en-US" dirty="0"/>
              <a:t> maybe sparse, </a:t>
            </a:r>
            <a:r>
              <a:rPr lang="en-US" b="1" dirty="0"/>
              <a:t>A</a:t>
            </a:r>
            <a:r>
              <a:rPr lang="en-US" baseline="30000" dirty="0"/>
              <a:t>T</a:t>
            </a:r>
            <a:r>
              <a:rPr lang="en-US" b="1" dirty="0"/>
              <a:t>A</a:t>
            </a:r>
            <a:r>
              <a:rPr lang="en-US" dirty="0"/>
              <a:t> is much less sparse and consequently requires more computing resources for the </a:t>
            </a:r>
            <a:r>
              <a:rPr lang="en-US" dirty="0" smtClean="0"/>
              <a:t>solution</a:t>
            </a:r>
            <a:endParaRPr lang="en-US" dirty="0"/>
          </a:p>
          <a:p>
            <a:pPr lvl="2" eaLnBrk="1" hangingPunct="1"/>
            <a:r>
              <a:rPr lang="en-US" dirty="0" smtClean="0"/>
              <a:t>In particular, with </a:t>
            </a:r>
            <a:r>
              <a:rPr lang="en-US" b="1" dirty="0"/>
              <a:t>A</a:t>
            </a:r>
            <a:r>
              <a:rPr lang="en-US" baseline="30000" dirty="0"/>
              <a:t>T</a:t>
            </a:r>
            <a:r>
              <a:rPr lang="en-US" b="1" dirty="0"/>
              <a:t>A </a:t>
            </a:r>
            <a:r>
              <a:rPr lang="en-US" b="1" dirty="0" smtClean="0"/>
              <a:t>s</a:t>
            </a:r>
            <a:r>
              <a:rPr lang="en-US" dirty="0" smtClean="0"/>
              <a:t>econd </a:t>
            </a:r>
            <a:r>
              <a:rPr lang="en-US" dirty="0"/>
              <a:t>neighbors are now connected! L</a:t>
            </a:r>
            <a:r>
              <a:rPr lang="en-US" dirty="0" smtClean="0"/>
              <a:t>arge </a:t>
            </a:r>
            <a:r>
              <a:rPr lang="en-US" dirty="0"/>
              <a:t>networks are still sparse, just not as </a:t>
            </a:r>
            <a:r>
              <a:rPr lang="en-US" dirty="0" smtClean="0"/>
              <a:t>sparse</a:t>
            </a:r>
          </a:p>
          <a:p>
            <a:pPr lvl="1" eaLnBrk="1" hangingPunct="1"/>
            <a:r>
              <a:rPr lang="en-US" dirty="0" smtClean="0"/>
              <a:t>Second, </a:t>
            </a:r>
            <a:r>
              <a:rPr lang="en-US" b="1" dirty="0"/>
              <a:t>A</a:t>
            </a:r>
            <a:r>
              <a:rPr lang="en-US" baseline="30000" dirty="0"/>
              <a:t>T</a:t>
            </a:r>
            <a:r>
              <a:rPr lang="en-US" b="1" dirty="0"/>
              <a:t>A </a:t>
            </a:r>
            <a:r>
              <a:rPr lang="en-US" dirty="0" smtClean="0"/>
              <a:t>may actually be </a:t>
            </a:r>
            <a:r>
              <a:rPr lang="en-US" dirty="0"/>
              <a:t>numerically less well-conditioned than </a:t>
            </a:r>
            <a:r>
              <a:rPr lang="en-US" b="1" dirty="0" smtClean="0"/>
              <a:t>A</a:t>
            </a:r>
            <a:endParaRPr lang="en-US" b="1" dirty="0"/>
          </a:p>
        </p:txBody>
      </p:sp>
      <p:sp>
        <p:nvSpPr>
          <p:cNvPr id="15368" name="Rectangle 5"/>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sp>
        <p:nvSpPr>
          <p:cNvPr id="7"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15</a:t>
            </a:fld>
            <a:endParaRPr lang="en-US" dirty="0">
              <a:solidFill>
                <a:srgbClr val="1E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1903750677"/>
              </p:ext>
            </p:extLst>
          </p:nvPr>
        </p:nvGraphicFramePr>
        <p:xfrm>
          <a:off x="5562600" y="1752600"/>
          <a:ext cx="2514600" cy="2004174"/>
        </p:xfrm>
        <a:graphic>
          <a:graphicData uri="http://schemas.openxmlformats.org/presentationml/2006/ole">
            <mc:AlternateContent xmlns:mc="http://schemas.openxmlformats.org/markup-compatibility/2006">
              <mc:Choice xmlns:v="urn:schemas-microsoft-com:vml" Requires="v">
                <p:oleObj spid="_x0000_s229386" name="Equation" r:id="rId3" imgW="1574640" imgH="1244520" progId="Equation.DSMT4">
                  <p:embed/>
                </p:oleObj>
              </mc:Choice>
              <mc:Fallback>
                <p:oleObj name="Equation" r:id="rId3" imgW="1574640" imgH="1244520" progId="Equation.DSMT4">
                  <p:embed/>
                  <p:pic>
                    <p:nvPicPr>
                      <p:cNvPr id="0" name=""/>
                      <p:cNvPicPr>
                        <a:picLocks noChangeAspect="1" noChangeArrowheads="1"/>
                      </p:cNvPicPr>
                      <p:nvPr/>
                    </p:nvPicPr>
                    <p:blipFill>
                      <a:blip r:embed="rId4"/>
                      <a:srcRect/>
                      <a:stretch>
                        <a:fillRect/>
                      </a:stretch>
                    </p:blipFill>
                    <p:spPr bwMode="auto">
                      <a:xfrm>
                        <a:off x="5562600" y="1752600"/>
                        <a:ext cx="2514600" cy="2004174"/>
                      </a:xfrm>
                      <a:prstGeom prst="rect">
                        <a:avLst/>
                      </a:prstGeom>
                      <a:noFill/>
                      <a:extLst/>
                    </p:spPr>
                  </p:pic>
                </p:oleObj>
              </mc:Fallback>
            </mc:AlternateContent>
          </a:graphicData>
        </a:graphic>
      </p:graphicFrame>
      <p:sp>
        <p:nvSpPr>
          <p:cNvPr id="16388" name="Rectangle 2"/>
          <p:cNvSpPr>
            <a:spLocks noGrp="1" noChangeArrowheads="1"/>
          </p:cNvSpPr>
          <p:nvPr>
            <p:ph type="title"/>
          </p:nvPr>
        </p:nvSpPr>
        <p:spPr/>
        <p:txBody>
          <a:bodyPr/>
          <a:lstStyle/>
          <a:p>
            <a:pPr eaLnBrk="1" hangingPunct="1"/>
            <a:r>
              <a:rPr lang="en-US" dirty="0" smtClean="0"/>
              <a:t>Loss of Sparsity Example</a:t>
            </a:r>
          </a:p>
        </p:txBody>
      </p:sp>
      <p:sp>
        <p:nvSpPr>
          <p:cNvPr id="16389" name="Rectangle 3"/>
          <p:cNvSpPr>
            <a:spLocks noGrp="1" noChangeArrowheads="1"/>
          </p:cNvSpPr>
          <p:nvPr>
            <p:ph idx="1"/>
          </p:nvPr>
        </p:nvSpPr>
        <p:spPr>
          <a:xfrm>
            <a:off x="365760" y="1280160"/>
            <a:ext cx="9037637" cy="853440"/>
          </a:xfrm>
        </p:spPr>
        <p:txBody>
          <a:bodyPr/>
          <a:lstStyle/>
          <a:p>
            <a:pPr eaLnBrk="1" hangingPunct="1"/>
            <a:r>
              <a:rPr lang="en-US" dirty="0" smtClean="0"/>
              <a:t>Assume the </a:t>
            </a:r>
            <a:r>
              <a:rPr lang="en-US" b="1" dirty="0" smtClean="0"/>
              <a:t>B</a:t>
            </a:r>
            <a:r>
              <a:rPr lang="en-US" dirty="0" smtClean="0"/>
              <a:t> matrix for a network is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p>
          <a:p>
            <a:pPr eaLnBrk="1" hangingPunct="1"/>
            <a:r>
              <a:rPr lang="en-US" dirty="0" smtClean="0"/>
              <a:t>Then </a:t>
            </a:r>
            <a:r>
              <a:rPr lang="en-US" b="1" dirty="0" smtClean="0"/>
              <a:t>B</a:t>
            </a:r>
            <a:r>
              <a:rPr lang="en-US" baseline="30000" dirty="0" smtClean="0"/>
              <a:t>T</a:t>
            </a:r>
            <a:r>
              <a:rPr lang="en-US" b="1" dirty="0" smtClean="0"/>
              <a:t>B </a:t>
            </a:r>
            <a:r>
              <a:rPr lang="en-US" dirty="0" smtClean="0"/>
              <a:t>is</a:t>
            </a:r>
            <a:br>
              <a:rPr lang="en-US" dirty="0" smtClean="0"/>
            </a:br>
            <a:r>
              <a:rPr lang="en-US" dirty="0" smtClean="0"/>
              <a:t/>
            </a:r>
            <a:br>
              <a:rPr lang="en-US" dirty="0" smtClean="0"/>
            </a:br>
            <a:endParaRPr lang="en-US" dirty="0" smtClean="0"/>
          </a:p>
          <a:p>
            <a:pPr eaLnBrk="1" hangingPunct="1"/>
            <a:r>
              <a:rPr lang="en-US" dirty="0" smtClean="0"/>
              <a:t>Second neighbors are now connected! </a:t>
            </a:r>
          </a:p>
        </p:txBody>
      </p:sp>
      <p:sp>
        <p:nvSpPr>
          <p:cNvPr id="1639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091655201"/>
              </p:ext>
            </p:extLst>
          </p:nvPr>
        </p:nvGraphicFramePr>
        <p:xfrm>
          <a:off x="2743200" y="3505200"/>
          <a:ext cx="3138714" cy="2247034"/>
        </p:xfrm>
        <a:graphic>
          <a:graphicData uri="http://schemas.openxmlformats.org/presentationml/2006/ole">
            <mc:AlternateContent xmlns:mc="http://schemas.openxmlformats.org/markup-compatibility/2006">
              <mc:Choice xmlns:v="urn:schemas-microsoft-com:vml" Requires="v">
                <p:oleObj spid="_x0000_s229387" name="Equation" r:id="rId5" imgW="1752480" imgH="1244520" progId="Equation.DSMT4">
                  <p:embed/>
                </p:oleObj>
              </mc:Choice>
              <mc:Fallback>
                <p:oleObj name="Equation" r:id="rId5" imgW="1752480" imgH="1244520" progId="Equation.DSMT4">
                  <p:embed/>
                  <p:pic>
                    <p:nvPicPr>
                      <p:cNvPr id="0" name=""/>
                      <p:cNvPicPr>
                        <a:picLocks noChangeAspect="1" noChangeArrowheads="1"/>
                      </p:cNvPicPr>
                      <p:nvPr/>
                    </p:nvPicPr>
                    <p:blipFill>
                      <a:blip r:embed="rId6"/>
                      <a:srcRect/>
                      <a:stretch>
                        <a:fillRect/>
                      </a:stretch>
                    </p:blipFill>
                    <p:spPr bwMode="auto">
                      <a:xfrm>
                        <a:off x="2743200" y="3505200"/>
                        <a:ext cx="3138714" cy="2247034"/>
                      </a:xfrm>
                      <a:prstGeom prst="rect">
                        <a:avLst/>
                      </a:prstGeom>
                      <a:noFill/>
                      <a:ln>
                        <a:noFill/>
                      </a:ln>
                    </p:spPr>
                  </p:pic>
                </p:oleObj>
              </mc:Fallback>
            </mc:AlternateContent>
          </a:graphicData>
        </a:graphic>
      </p:graphicFrame>
      <p:sp>
        <p:nvSpPr>
          <p:cNvPr id="9"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16</a:t>
            </a:fld>
            <a:endParaRPr lang="en-US" dirty="0">
              <a:solidFill>
                <a:srgbClr val="1E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57200" y="73152"/>
            <a:ext cx="9101137" cy="1069848"/>
          </a:xfrm>
        </p:spPr>
        <p:txBody>
          <a:bodyPr/>
          <a:lstStyle/>
          <a:p>
            <a:pPr eaLnBrk="1" hangingPunct="1"/>
            <a:r>
              <a:rPr lang="en-US" dirty="0" smtClean="0"/>
              <a:t>Numerical Conditioning</a:t>
            </a:r>
          </a:p>
        </p:txBody>
      </p:sp>
      <p:sp>
        <p:nvSpPr>
          <p:cNvPr id="17413" name="Rectangle 3"/>
          <p:cNvSpPr>
            <a:spLocks noGrp="1" noChangeArrowheads="1"/>
          </p:cNvSpPr>
          <p:nvPr>
            <p:ph idx="1"/>
          </p:nvPr>
        </p:nvSpPr>
        <p:spPr>
          <a:xfrm>
            <a:off x="365761" y="1280160"/>
            <a:ext cx="8397240" cy="4587240"/>
          </a:xfrm>
        </p:spPr>
        <p:txBody>
          <a:bodyPr/>
          <a:lstStyle/>
          <a:p>
            <a:pPr eaLnBrk="1" hangingPunct="1"/>
            <a:r>
              <a:rPr lang="en-US" dirty="0" smtClean="0"/>
              <a:t>To understand the point on numerical ill</a:t>
            </a:r>
            <a:r>
              <a:rPr lang="en-US" dirty="0" smtClean="0">
                <a:cs typeface="Arial" charset="0"/>
              </a:rPr>
              <a:t>-</a:t>
            </a:r>
            <a:br>
              <a:rPr lang="en-US" dirty="0" smtClean="0">
                <a:cs typeface="Arial" charset="0"/>
              </a:rPr>
            </a:br>
            <a:r>
              <a:rPr lang="en-US" dirty="0" smtClean="0">
                <a:cs typeface="Arial" charset="0"/>
              </a:rPr>
              <a:t>condi</a:t>
            </a:r>
            <a:r>
              <a:rPr lang="en-US" dirty="0" smtClean="0"/>
              <a:t>tioning, we need to introduce terminology </a:t>
            </a:r>
          </a:p>
          <a:p>
            <a:pPr eaLnBrk="1" hangingPunct="1"/>
            <a:r>
              <a:rPr lang="en-US" dirty="0" smtClean="0"/>
              <a:t>We define the norm of a matrix                 to be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eaLnBrk="1" hangingPunct="1"/>
            <a:r>
              <a:rPr lang="en-US" dirty="0" smtClean="0"/>
              <a:t>This is the maximum singular value of </a:t>
            </a:r>
            <a:r>
              <a:rPr lang="en-US" b="1" dirty="0" smtClean="0"/>
              <a:t>B</a:t>
            </a:r>
          </a:p>
          <a:p>
            <a:pPr eaLnBrk="1" hangingPunct="1"/>
            <a:endParaRPr lang="en-US" dirty="0" smtClean="0"/>
          </a:p>
        </p:txBody>
      </p:sp>
      <p:sp>
        <p:nvSpPr>
          <p:cNvPr id="1741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7410" name="Object 4"/>
          <p:cNvGraphicFramePr>
            <a:graphicFrameLocks noChangeAspect="1"/>
          </p:cNvGraphicFramePr>
          <p:nvPr>
            <p:extLst>
              <p:ext uri="{D42A27DB-BD31-4B8C-83A1-F6EECF244321}">
                <p14:modId xmlns:p14="http://schemas.microsoft.com/office/powerpoint/2010/main" val="2963301695"/>
              </p:ext>
            </p:extLst>
          </p:nvPr>
        </p:nvGraphicFramePr>
        <p:xfrm>
          <a:off x="5562600" y="2209800"/>
          <a:ext cx="1323975" cy="450850"/>
        </p:xfrm>
        <a:graphic>
          <a:graphicData uri="http://schemas.openxmlformats.org/presentationml/2006/ole">
            <mc:AlternateContent xmlns:mc="http://schemas.openxmlformats.org/markup-compatibility/2006">
              <mc:Choice xmlns:v="urn:schemas-microsoft-com:vml" Requires="v">
                <p:oleObj spid="_x0000_s230410" name="Equation" r:id="rId3" imgW="583920" imgH="190440" progId="Equation.DSMT4">
                  <p:embed/>
                </p:oleObj>
              </mc:Choice>
              <mc:Fallback>
                <p:oleObj name="Equation" r:id="rId3" imgW="583920" imgH="190440" progId="Equation.DSMT4">
                  <p:embed/>
                  <p:pic>
                    <p:nvPicPr>
                      <p:cNvPr id="0" name=""/>
                      <p:cNvPicPr>
                        <a:picLocks noChangeAspect="1" noChangeArrowheads="1"/>
                      </p:cNvPicPr>
                      <p:nvPr/>
                    </p:nvPicPr>
                    <p:blipFill>
                      <a:blip r:embed="rId4"/>
                      <a:srcRect/>
                      <a:stretch>
                        <a:fillRect/>
                      </a:stretch>
                    </p:blipFill>
                    <p:spPr bwMode="auto">
                      <a:xfrm>
                        <a:off x="5562600" y="2209800"/>
                        <a:ext cx="132397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6"/>
          <p:cNvGraphicFramePr>
            <a:graphicFrameLocks noChangeAspect="1"/>
          </p:cNvGraphicFramePr>
          <p:nvPr>
            <p:extLst>
              <p:ext uri="{D42A27DB-BD31-4B8C-83A1-F6EECF244321}">
                <p14:modId xmlns:p14="http://schemas.microsoft.com/office/powerpoint/2010/main" val="17369268"/>
              </p:ext>
            </p:extLst>
          </p:nvPr>
        </p:nvGraphicFramePr>
        <p:xfrm>
          <a:off x="990600" y="2743200"/>
          <a:ext cx="6219825" cy="1770062"/>
        </p:xfrm>
        <a:graphic>
          <a:graphicData uri="http://schemas.openxmlformats.org/presentationml/2006/ole">
            <mc:AlternateContent xmlns:mc="http://schemas.openxmlformats.org/markup-compatibility/2006">
              <mc:Choice xmlns:v="urn:schemas-microsoft-com:vml" Requires="v">
                <p:oleObj spid="_x0000_s230411" name="Equation" r:id="rId5" imgW="2946240" imgH="838080" progId="Equation.DSMT4">
                  <p:embed/>
                </p:oleObj>
              </mc:Choice>
              <mc:Fallback>
                <p:oleObj name="Equation" r:id="rId5" imgW="2946240" imgH="838080" progId="Equation.DSMT4">
                  <p:embed/>
                  <p:pic>
                    <p:nvPicPr>
                      <p:cNvPr id="0" name=""/>
                      <p:cNvPicPr>
                        <a:picLocks noChangeAspect="1" noChangeArrowheads="1"/>
                      </p:cNvPicPr>
                      <p:nvPr/>
                    </p:nvPicPr>
                    <p:blipFill>
                      <a:blip r:embed="rId6"/>
                      <a:srcRect/>
                      <a:stretch>
                        <a:fillRect/>
                      </a:stretch>
                    </p:blipFill>
                    <p:spPr bwMode="auto">
                      <a:xfrm>
                        <a:off x="990600" y="2743200"/>
                        <a:ext cx="6219825"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17</a:t>
            </a:fld>
            <a:endParaRPr lang="en-US" dirty="0">
              <a:solidFill>
                <a:srgbClr val="1E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a:t>
            </a:r>
            <a:r>
              <a:rPr lang="en-US" dirty="0" smtClean="0"/>
              <a:t>Conditioning Example</a:t>
            </a:r>
            <a:endParaRPr lang="en-US" dirty="0"/>
          </a:p>
        </p:txBody>
      </p:sp>
      <p:sp>
        <p:nvSpPr>
          <p:cNvPr id="3" name="Content Placeholder 2"/>
          <p:cNvSpPr>
            <a:spLocks noGrp="1"/>
          </p:cNvSpPr>
          <p:nvPr>
            <p:ph idx="1"/>
          </p:nvPr>
        </p:nvSpPr>
        <p:spPr>
          <a:xfrm>
            <a:off x="365759" y="1280160"/>
            <a:ext cx="8622791" cy="3733800"/>
          </a:xfrm>
        </p:spPr>
        <p:txBody>
          <a:bodyPr/>
          <a:lstStyle/>
          <a:p>
            <a:r>
              <a:rPr lang="en-US" dirty="0" smtClean="0"/>
              <a:t>Say we have the matrix</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What value of </a:t>
            </a:r>
            <a:r>
              <a:rPr lang="en-US" b="1" dirty="0" smtClean="0"/>
              <a:t>x </a:t>
            </a:r>
            <a:r>
              <a:rPr lang="en-US" dirty="0" smtClean="0"/>
              <a:t>with a norm of 1 that maximizes        ? </a:t>
            </a:r>
          </a:p>
          <a:p>
            <a:r>
              <a:rPr lang="en-US" dirty="0" smtClean="0"/>
              <a:t>What value of </a:t>
            </a:r>
            <a:r>
              <a:rPr lang="en-US" b="1" dirty="0"/>
              <a:t>x </a:t>
            </a:r>
            <a:r>
              <a:rPr lang="en-US" dirty="0"/>
              <a:t>with a norm of </a:t>
            </a:r>
            <a:r>
              <a:rPr lang="en-US" dirty="0" smtClean="0"/>
              <a:t>1 that minimizes         ? </a:t>
            </a:r>
            <a:endParaRPr lang="en-US" dirty="0"/>
          </a:p>
          <a:p>
            <a:endParaRPr lang="en-US" dirty="0" smtClean="0"/>
          </a:p>
          <a:p>
            <a:pPr marL="0" indent="0">
              <a:buNone/>
            </a:pPr>
            <a:endParaRPr lang="en-US" dirty="0"/>
          </a:p>
        </p:txBody>
      </p:sp>
      <p:sp>
        <p:nvSpPr>
          <p:cNvPr id="4"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18</a:t>
            </a:fld>
            <a:endParaRPr lang="en-US" dirty="0">
              <a:solidFill>
                <a:srgbClr val="1E00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976173415"/>
              </p:ext>
            </p:extLst>
          </p:nvPr>
        </p:nvGraphicFramePr>
        <p:xfrm>
          <a:off x="685800" y="1981200"/>
          <a:ext cx="2095500" cy="1077686"/>
        </p:xfrm>
        <a:graphic>
          <a:graphicData uri="http://schemas.openxmlformats.org/presentationml/2006/ole">
            <mc:AlternateContent xmlns:mc="http://schemas.openxmlformats.org/markup-compatibility/2006">
              <mc:Choice xmlns:v="urn:schemas-microsoft-com:vml" Requires="v">
                <p:oleObj spid="_x0000_s231446" name="Equation" r:id="rId3" imgW="888840" imgH="457200" progId="Equation.DSMT4">
                  <p:embed/>
                </p:oleObj>
              </mc:Choice>
              <mc:Fallback>
                <p:oleObj name="Equation" r:id="rId3" imgW="888840" imgH="457200" progId="Equation.DSMT4">
                  <p:embed/>
                  <p:pic>
                    <p:nvPicPr>
                      <p:cNvPr id="0" name=""/>
                      <p:cNvPicPr/>
                      <p:nvPr/>
                    </p:nvPicPr>
                    <p:blipFill>
                      <a:blip r:embed="rId4"/>
                      <a:stretch>
                        <a:fillRect/>
                      </a:stretch>
                    </p:blipFill>
                    <p:spPr>
                      <a:xfrm>
                        <a:off x="685800" y="1981200"/>
                        <a:ext cx="2095500" cy="1077686"/>
                      </a:xfrm>
                      <a:prstGeom prst="rect">
                        <a:avLst/>
                      </a:prstGeom>
                    </p:spPr>
                  </p:pic>
                </p:oleObj>
              </mc:Fallback>
            </mc:AlternateContent>
          </a:graphicData>
        </a:graphic>
      </p:graphicFrame>
      <p:graphicFrame>
        <p:nvGraphicFramePr>
          <p:cNvPr id="6" name="Object 6"/>
          <p:cNvGraphicFramePr>
            <a:graphicFrameLocks noChangeAspect="1"/>
          </p:cNvGraphicFramePr>
          <p:nvPr>
            <p:extLst>
              <p:ext uri="{D42A27DB-BD31-4B8C-83A1-F6EECF244321}">
                <p14:modId xmlns:p14="http://schemas.microsoft.com/office/powerpoint/2010/main" val="2427632217"/>
              </p:ext>
            </p:extLst>
          </p:nvPr>
        </p:nvGraphicFramePr>
        <p:xfrm>
          <a:off x="838200" y="4266089"/>
          <a:ext cx="6219825" cy="1770062"/>
        </p:xfrm>
        <a:graphic>
          <a:graphicData uri="http://schemas.openxmlformats.org/presentationml/2006/ole">
            <mc:AlternateContent xmlns:mc="http://schemas.openxmlformats.org/markup-compatibility/2006">
              <mc:Choice xmlns:v="urn:schemas-microsoft-com:vml" Requires="v">
                <p:oleObj spid="_x0000_s231447" name="Equation" r:id="rId5" imgW="2946240" imgH="838080" progId="Equation.DSMT4">
                  <p:embed/>
                </p:oleObj>
              </mc:Choice>
              <mc:Fallback>
                <p:oleObj name="Equation" r:id="rId5" imgW="2946240" imgH="838080" progId="Equation.DSMT4">
                  <p:embed/>
                  <p:pic>
                    <p:nvPicPr>
                      <p:cNvPr id="0" name=""/>
                      <p:cNvPicPr>
                        <a:picLocks noChangeAspect="1" noChangeArrowheads="1"/>
                      </p:cNvPicPr>
                      <p:nvPr/>
                    </p:nvPicPr>
                    <p:blipFill>
                      <a:blip r:embed="rId6"/>
                      <a:srcRect/>
                      <a:stretch>
                        <a:fillRect/>
                      </a:stretch>
                    </p:blipFill>
                    <p:spPr bwMode="auto">
                      <a:xfrm>
                        <a:off x="838200" y="4266089"/>
                        <a:ext cx="6219825"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15970550"/>
              </p:ext>
            </p:extLst>
          </p:nvPr>
        </p:nvGraphicFramePr>
        <p:xfrm>
          <a:off x="6146800" y="3733800"/>
          <a:ext cx="914400" cy="198438"/>
        </p:xfrm>
        <a:graphic>
          <a:graphicData uri="http://schemas.openxmlformats.org/presentationml/2006/ole">
            <mc:AlternateContent xmlns:mc="http://schemas.openxmlformats.org/markup-compatibility/2006">
              <mc:Choice xmlns:v="urn:schemas-microsoft-com:vml" Requires="v">
                <p:oleObj spid="_x0000_s231448" name="Equation" r:id="rId7" imgW="914400" imgH="198720" progId="Equation.DSMT4">
                  <p:embed/>
                </p:oleObj>
              </mc:Choice>
              <mc:Fallback>
                <p:oleObj name="Equation" r:id="rId7" imgW="914400" imgH="198720" progId="Equation.DSMT4">
                  <p:embed/>
                  <p:pic>
                    <p:nvPicPr>
                      <p:cNvPr id="0" name=""/>
                      <p:cNvPicPr/>
                      <p:nvPr/>
                    </p:nvPicPr>
                    <p:blipFill>
                      <a:blip r:embed="rId8"/>
                      <a:stretch>
                        <a:fillRect/>
                      </a:stretch>
                    </p:blipFill>
                    <p:spPr>
                      <a:xfrm>
                        <a:off x="6146800" y="3733800"/>
                        <a:ext cx="914400" cy="19843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31842343"/>
              </p:ext>
            </p:extLst>
          </p:nvPr>
        </p:nvGraphicFramePr>
        <p:xfrm>
          <a:off x="7924800" y="3048000"/>
          <a:ext cx="697214" cy="557771"/>
        </p:xfrm>
        <a:graphic>
          <a:graphicData uri="http://schemas.openxmlformats.org/presentationml/2006/ole">
            <mc:AlternateContent xmlns:mc="http://schemas.openxmlformats.org/markup-compatibility/2006">
              <mc:Choice xmlns:v="urn:schemas-microsoft-com:vml" Requires="v">
                <p:oleObj spid="_x0000_s231449" name="Equation" r:id="rId9" imgW="317160" imgH="253800" progId="Equation.DSMT4">
                  <p:embed/>
                </p:oleObj>
              </mc:Choice>
              <mc:Fallback>
                <p:oleObj name="Equation" r:id="rId9" imgW="317160" imgH="253800" progId="Equation.DSMT4">
                  <p:embed/>
                  <p:pic>
                    <p:nvPicPr>
                      <p:cNvPr id="0" name=""/>
                      <p:cNvPicPr/>
                      <p:nvPr/>
                    </p:nvPicPr>
                    <p:blipFill>
                      <a:blip r:embed="rId10"/>
                      <a:stretch>
                        <a:fillRect/>
                      </a:stretch>
                    </p:blipFill>
                    <p:spPr>
                      <a:xfrm>
                        <a:off x="7924800" y="3048000"/>
                        <a:ext cx="697214" cy="55777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42120751"/>
              </p:ext>
            </p:extLst>
          </p:nvPr>
        </p:nvGraphicFramePr>
        <p:xfrm>
          <a:off x="7924800" y="3581400"/>
          <a:ext cx="697214" cy="557771"/>
        </p:xfrm>
        <a:graphic>
          <a:graphicData uri="http://schemas.openxmlformats.org/presentationml/2006/ole">
            <mc:AlternateContent xmlns:mc="http://schemas.openxmlformats.org/markup-compatibility/2006">
              <mc:Choice xmlns:v="urn:schemas-microsoft-com:vml" Requires="v">
                <p:oleObj spid="_x0000_s231450" name="Equation" r:id="rId11" imgW="317160" imgH="253800" progId="Equation.DSMT4">
                  <p:embed/>
                </p:oleObj>
              </mc:Choice>
              <mc:Fallback>
                <p:oleObj name="Equation" r:id="rId11" imgW="317160" imgH="253800" progId="Equation.DSMT4">
                  <p:embed/>
                  <p:pic>
                    <p:nvPicPr>
                      <p:cNvPr id="0" name=""/>
                      <p:cNvPicPr/>
                      <p:nvPr/>
                    </p:nvPicPr>
                    <p:blipFill>
                      <a:blip r:embed="rId12"/>
                      <a:stretch>
                        <a:fillRect/>
                      </a:stretch>
                    </p:blipFill>
                    <p:spPr>
                      <a:xfrm>
                        <a:off x="7924800" y="3581400"/>
                        <a:ext cx="697214" cy="557771"/>
                      </a:xfrm>
                      <a:prstGeom prst="rect">
                        <a:avLst/>
                      </a:prstGeom>
                    </p:spPr>
                  </p:pic>
                </p:oleObj>
              </mc:Fallback>
            </mc:AlternateContent>
          </a:graphicData>
        </a:graphic>
      </p:graphicFrame>
    </p:spTree>
    <p:extLst>
      <p:ext uri="{BB962C8B-B14F-4D97-AF65-F5344CB8AC3E}">
        <p14:creationId xmlns:p14="http://schemas.microsoft.com/office/powerpoint/2010/main" val="3057951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Read Chapter 9 from the book</a:t>
            </a:r>
          </a:p>
          <a:p>
            <a:r>
              <a:rPr lang="en-US" dirty="0" smtClean="0"/>
              <a:t>Homework 4 is due on Thursday October 31.  </a:t>
            </a:r>
            <a:endParaRPr lang="en-US" dirty="0"/>
          </a:p>
        </p:txBody>
      </p:sp>
    </p:spTree>
    <p:extLst>
      <p:ext uri="{BB962C8B-B14F-4D97-AF65-F5344CB8AC3E}">
        <p14:creationId xmlns:p14="http://schemas.microsoft.com/office/powerpoint/2010/main" val="2003804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Conditioning</a:t>
            </a:r>
          </a:p>
        </p:txBody>
      </p:sp>
      <p:sp>
        <p:nvSpPr>
          <p:cNvPr id="3" name="Content Placeholder 2"/>
          <p:cNvSpPr>
            <a:spLocks noGrp="1"/>
          </p:cNvSpPr>
          <p:nvPr>
            <p:ph idx="1"/>
          </p:nvPr>
        </p:nvSpPr>
        <p:spPr>
          <a:xfrm>
            <a:off x="365761" y="2194560"/>
            <a:ext cx="7787640" cy="3825240"/>
          </a:xfrm>
        </p:spPr>
        <p:txBody>
          <a:bodyPr/>
          <a:lstStyle/>
          <a:p>
            <a:pPr marL="0" indent="0">
              <a:buNone/>
            </a:pPr>
            <a:r>
              <a:rPr lang="en-US" dirty="0"/>
              <a:t> </a:t>
            </a:r>
            <a:r>
              <a:rPr lang="en-US" dirty="0" smtClean="0"/>
              <a:t>    i.e., </a:t>
            </a:r>
            <a:r>
              <a:rPr lang="en-US" dirty="0" smtClean="0">
                <a:latin typeface="Symbol" panose="05050102010706020507" pitchFamily="18" charset="2"/>
              </a:rPr>
              <a:t>l</a:t>
            </a:r>
            <a:r>
              <a:rPr lang="en-US" baseline="-25000" dirty="0" smtClean="0"/>
              <a:t>i</a:t>
            </a:r>
            <a:r>
              <a:rPr lang="en-US" dirty="0" smtClean="0"/>
              <a:t>  is a root of the polynomial</a:t>
            </a:r>
            <a:br>
              <a:rPr lang="en-US" dirty="0" smtClean="0"/>
            </a:br>
            <a:endParaRPr lang="en-US" dirty="0" smtClean="0"/>
          </a:p>
          <a:p>
            <a:pPr marL="0" indent="0">
              <a:buNone/>
            </a:pPr>
            <a:endParaRPr lang="en-US" dirty="0" smtClean="0"/>
          </a:p>
          <a:p>
            <a:r>
              <a:rPr lang="en-US" dirty="0" smtClean="0"/>
              <a:t>In other words, the </a:t>
            </a:r>
            <a:r>
              <a:rPr lang="en-US" dirty="0" smtClean="0">
                <a:solidFill>
                  <a:srgbClr val="000000"/>
                </a:solidFill>
                <a:sym typeface="Euclid Extra"/>
              </a:rPr>
              <a:t></a:t>
            </a:r>
            <a:r>
              <a:rPr lang="en-US" baseline="-25000" dirty="0" smtClean="0">
                <a:solidFill>
                  <a:srgbClr val="000000"/>
                </a:solidFill>
                <a:sym typeface="Euclid Extra"/>
              </a:rPr>
              <a:t>2</a:t>
            </a:r>
            <a:r>
              <a:rPr lang="en-US" dirty="0" smtClean="0"/>
              <a:t> norm of </a:t>
            </a:r>
            <a:br>
              <a:rPr lang="en-US" dirty="0" smtClean="0"/>
            </a:br>
            <a:r>
              <a:rPr lang="en-US" b="1" dirty="0" smtClean="0"/>
              <a:t>B</a:t>
            </a:r>
            <a:r>
              <a:rPr lang="en-US" dirty="0" smtClean="0"/>
              <a:t> is the square root of the </a:t>
            </a:r>
            <a:br>
              <a:rPr lang="en-US" dirty="0" smtClean="0"/>
            </a:br>
            <a:r>
              <a:rPr lang="en-US" dirty="0" smtClean="0"/>
              <a:t>largest eigenvalue of </a:t>
            </a:r>
            <a:r>
              <a:rPr lang="en-US" b="1" dirty="0"/>
              <a:t>B</a:t>
            </a:r>
            <a:r>
              <a:rPr lang="en-US" baseline="30000" dirty="0"/>
              <a:t>T</a:t>
            </a:r>
            <a:r>
              <a:rPr lang="en-US" b="1" dirty="0"/>
              <a:t>B</a:t>
            </a:r>
            <a:r>
              <a:rPr lang="en-US" dirty="0" smtClean="0"/>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7092810"/>
              </p:ext>
            </p:extLst>
          </p:nvPr>
        </p:nvGraphicFramePr>
        <p:xfrm>
          <a:off x="365760" y="1280160"/>
          <a:ext cx="6756400" cy="777875"/>
        </p:xfrm>
        <a:graphic>
          <a:graphicData uri="http://schemas.openxmlformats.org/presentationml/2006/ole">
            <mc:AlternateContent xmlns:mc="http://schemas.openxmlformats.org/markup-compatibility/2006">
              <mc:Choice xmlns:v="urn:schemas-microsoft-com:vml" Requires="v">
                <p:oleObj spid="_x0000_s232458" name="Equation" r:id="rId4" imgW="3200400" imgH="368280" progId="Equation.DSMT4">
                  <p:embed/>
                </p:oleObj>
              </mc:Choice>
              <mc:Fallback>
                <p:oleObj name="Equation" r:id="rId4" imgW="3200400" imgH="368280" progId="Equation.DSMT4">
                  <p:embed/>
                  <p:pic>
                    <p:nvPicPr>
                      <p:cNvPr id="0" name=""/>
                      <p:cNvPicPr>
                        <a:picLocks noChangeAspect="1" noChangeArrowheads="1"/>
                      </p:cNvPicPr>
                      <p:nvPr/>
                    </p:nvPicPr>
                    <p:blipFill>
                      <a:blip r:embed="rId5"/>
                      <a:srcRect/>
                      <a:stretch>
                        <a:fillRect/>
                      </a:stretch>
                    </p:blipFill>
                    <p:spPr bwMode="auto">
                      <a:xfrm>
                        <a:off x="365760" y="1280160"/>
                        <a:ext cx="6756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37613310"/>
              </p:ext>
            </p:extLst>
          </p:nvPr>
        </p:nvGraphicFramePr>
        <p:xfrm>
          <a:off x="904875" y="2895600"/>
          <a:ext cx="3405188" cy="590550"/>
        </p:xfrm>
        <a:graphic>
          <a:graphicData uri="http://schemas.openxmlformats.org/presentationml/2006/ole">
            <mc:AlternateContent xmlns:mc="http://schemas.openxmlformats.org/markup-compatibility/2006">
              <mc:Choice xmlns:v="urn:schemas-microsoft-com:vml" Requires="v">
                <p:oleObj spid="_x0000_s232459" name="Equation" r:id="rId6" imgW="1612800" imgH="279360" progId="Equation.DSMT4">
                  <p:embed/>
                </p:oleObj>
              </mc:Choice>
              <mc:Fallback>
                <p:oleObj name="Equation" r:id="rId6" imgW="1612800" imgH="279360" progId="Equation.DSMT4">
                  <p:embed/>
                  <p:pic>
                    <p:nvPicPr>
                      <p:cNvPr id="0" name=""/>
                      <p:cNvPicPr>
                        <a:picLocks noChangeAspect="1" noChangeArrowheads="1"/>
                      </p:cNvPicPr>
                      <p:nvPr/>
                    </p:nvPicPr>
                    <p:blipFill>
                      <a:blip r:embed="rId7"/>
                      <a:srcRect/>
                      <a:stretch>
                        <a:fillRect/>
                      </a:stretch>
                    </p:blipFill>
                    <p:spPr bwMode="auto">
                      <a:xfrm>
                        <a:off x="904875" y="2895600"/>
                        <a:ext cx="340518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19</a:t>
            </a:fld>
            <a:endParaRPr lang="en-US" dirty="0">
              <a:solidFill>
                <a:srgbClr val="1E0000"/>
              </a:solidFill>
            </a:endParaRPr>
          </a:p>
        </p:txBody>
      </p:sp>
      <p:sp>
        <p:nvSpPr>
          <p:cNvPr id="9" name="TextBox 8"/>
          <p:cNvSpPr txBox="1"/>
          <p:nvPr/>
        </p:nvSpPr>
        <p:spPr>
          <a:xfrm>
            <a:off x="5867400" y="1981200"/>
            <a:ext cx="2387192" cy="1643527"/>
          </a:xfrm>
          <a:prstGeom prst="rect">
            <a:avLst/>
          </a:prstGeom>
          <a:solidFill>
            <a:srgbClr val="FFE6E6"/>
          </a:solidFill>
        </p:spPr>
        <p:txBody>
          <a:bodyPr wrap="none" rtlCol="0">
            <a:spAutoFit/>
          </a:bodyPr>
          <a:lstStyle/>
          <a:p>
            <a:r>
              <a:rPr lang="en-US" sz="2400" dirty="0" smtClean="0">
                <a:solidFill>
                  <a:srgbClr val="1E0000"/>
                </a:solidFill>
              </a:rPr>
              <a:t>Keep in mind the </a:t>
            </a:r>
            <a:br>
              <a:rPr lang="en-US" sz="2400" dirty="0" smtClean="0">
                <a:solidFill>
                  <a:srgbClr val="1E0000"/>
                </a:solidFill>
              </a:rPr>
            </a:br>
            <a:r>
              <a:rPr lang="en-US" sz="2400" dirty="0" smtClean="0">
                <a:solidFill>
                  <a:srgbClr val="1E0000"/>
                </a:solidFill>
              </a:rPr>
              <a:t>eigenvalues</a:t>
            </a:r>
            <a:r>
              <a:rPr lang="en-US" sz="2400" dirty="0">
                <a:solidFill>
                  <a:srgbClr val="1E0000"/>
                </a:solidFill>
              </a:rPr>
              <a:t> </a:t>
            </a:r>
            <a:r>
              <a:rPr lang="en-US" sz="2400" dirty="0" smtClean="0">
                <a:solidFill>
                  <a:srgbClr val="1E0000"/>
                </a:solidFill>
              </a:rPr>
              <a:t>of a </a:t>
            </a:r>
            <a:br>
              <a:rPr lang="en-US" sz="2400" dirty="0" smtClean="0">
                <a:solidFill>
                  <a:srgbClr val="1E0000"/>
                </a:solidFill>
              </a:rPr>
            </a:br>
            <a:r>
              <a:rPr lang="en-US" sz="2400" dirty="0" err="1" smtClean="0">
                <a:solidFill>
                  <a:srgbClr val="1E0000"/>
                </a:solidFill>
              </a:rPr>
              <a:t>p.d</a:t>
            </a:r>
            <a:r>
              <a:rPr lang="en-US" sz="2400" dirty="0" smtClean="0">
                <a:solidFill>
                  <a:srgbClr val="1E0000"/>
                </a:solidFill>
              </a:rPr>
              <a:t>. matrix are </a:t>
            </a:r>
          </a:p>
          <a:p>
            <a:r>
              <a:rPr lang="en-US" sz="2400" dirty="0" smtClean="0">
                <a:solidFill>
                  <a:srgbClr val="1E0000"/>
                </a:solidFill>
              </a:rPr>
              <a:t>positive</a:t>
            </a:r>
            <a:endParaRPr lang="en-US" sz="2400" dirty="0">
              <a:solidFill>
                <a:srgbClr val="1E0000"/>
              </a:solidFill>
            </a:endParaRPr>
          </a:p>
        </p:txBody>
      </p:sp>
    </p:spTree>
    <p:extLst>
      <p:ext uri="{BB962C8B-B14F-4D97-AF65-F5344CB8AC3E}">
        <p14:creationId xmlns:p14="http://schemas.microsoft.com/office/powerpoint/2010/main" val="2294784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457200" y="73152"/>
            <a:ext cx="9101137" cy="1078992"/>
          </a:xfrm>
        </p:spPr>
        <p:txBody>
          <a:bodyPr/>
          <a:lstStyle/>
          <a:p>
            <a:pPr eaLnBrk="1" hangingPunct="1"/>
            <a:r>
              <a:rPr lang="en-US" dirty="0"/>
              <a:t>Numerical Conditioning</a:t>
            </a:r>
            <a:endParaRPr lang="en-US" dirty="0" smtClean="0"/>
          </a:p>
        </p:txBody>
      </p:sp>
      <p:sp>
        <p:nvSpPr>
          <p:cNvPr id="18438" name="Rectangle 3"/>
          <p:cNvSpPr>
            <a:spLocks noGrp="1" noChangeArrowheads="1"/>
          </p:cNvSpPr>
          <p:nvPr>
            <p:ph idx="1"/>
          </p:nvPr>
        </p:nvSpPr>
        <p:spPr>
          <a:xfrm>
            <a:off x="365761" y="1280160"/>
            <a:ext cx="8321040" cy="5746750"/>
          </a:xfrm>
        </p:spPr>
        <p:txBody>
          <a:bodyPr/>
          <a:lstStyle/>
          <a:p>
            <a:pPr eaLnBrk="1" hangingPunct="1"/>
            <a:r>
              <a:rPr lang="en-US" dirty="0" smtClean="0"/>
              <a:t>The conditioning number of a matrix </a:t>
            </a:r>
            <a:r>
              <a:rPr lang="en-US" b="1" dirty="0" smtClean="0"/>
              <a:t>B</a:t>
            </a:r>
            <a:r>
              <a:rPr lang="en-US" dirty="0" smtClean="0"/>
              <a:t> is defined as </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 well–conditioned matrix has a small value of </a:t>
            </a:r>
            <a:endParaRPr lang="en-US" b="1" dirty="0" smtClean="0"/>
          </a:p>
          <a:p>
            <a:pPr eaLnBrk="1" hangingPunct="1">
              <a:buFont typeface="Wingdings" pitchFamily="2" charset="2"/>
              <a:buNone/>
            </a:pPr>
            <a:r>
              <a:rPr lang="en-US" dirty="0" smtClean="0"/>
              <a:t>      	  , close to </a:t>
            </a:r>
            <a:r>
              <a:rPr lang="en-US" dirty="0" smtClean="0">
                <a:latin typeface="Times New Roman" pitchFamily="18" charset="0"/>
              </a:rPr>
              <a:t>1</a:t>
            </a:r>
            <a:r>
              <a:rPr lang="en-US" dirty="0" smtClean="0"/>
              <a:t>; the larger the value of 	    , the more pronounced is the ill-conditioning</a:t>
            </a:r>
          </a:p>
        </p:txBody>
      </p:sp>
      <p:sp>
        <p:nvSpPr>
          <p:cNvPr id="1843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8434" name="Object 4"/>
          <p:cNvGraphicFramePr>
            <a:graphicFrameLocks noChangeAspect="1"/>
          </p:cNvGraphicFramePr>
          <p:nvPr>
            <p:extLst>
              <p:ext uri="{D42A27DB-BD31-4B8C-83A1-F6EECF244321}">
                <p14:modId xmlns:p14="http://schemas.microsoft.com/office/powerpoint/2010/main" val="965527929"/>
              </p:ext>
            </p:extLst>
          </p:nvPr>
        </p:nvGraphicFramePr>
        <p:xfrm>
          <a:off x="573088" y="1917700"/>
          <a:ext cx="7997825" cy="1220788"/>
        </p:xfrm>
        <a:graphic>
          <a:graphicData uri="http://schemas.openxmlformats.org/presentationml/2006/ole">
            <mc:AlternateContent xmlns:mc="http://schemas.openxmlformats.org/markup-compatibility/2006">
              <mc:Choice xmlns:v="urn:schemas-microsoft-com:vml" Requires="v">
                <p:oleObj spid="_x0000_s233486" name="Equation" r:id="rId3" imgW="4254480" imgH="634680" progId="Equation.DSMT4">
                  <p:embed/>
                </p:oleObj>
              </mc:Choice>
              <mc:Fallback>
                <p:oleObj name="Equation" r:id="rId3" imgW="4254480" imgH="634680" progId="Equation.DSMT4">
                  <p:embed/>
                  <p:pic>
                    <p:nvPicPr>
                      <p:cNvPr id="0" name=""/>
                      <p:cNvPicPr>
                        <a:picLocks noChangeAspect="1" noChangeArrowheads="1"/>
                      </p:cNvPicPr>
                      <p:nvPr/>
                    </p:nvPicPr>
                    <p:blipFill>
                      <a:blip r:embed="rId4"/>
                      <a:srcRect/>
                      <a:stretch>
                        <a:fillRect/>
                      </a:stretch>
                    </p:blipFill>
                    <p:spPr bwMode="auto">
                      <a:xfrm>
                        <a:off x="573088" y="1917700"/>
                        <a:ext cx="7997825" cy="1220788"/>
                      </a:xfrm>
                      <a:prstGeom prst="rect">
                        <a:avLst/>
                      </a:prstGeom>
                      <a:noFill/>
                      <a:extLst/>
                    </p:spPr>
                  </p:pic>
                </p:oleObj>
              </mc:Fallback>
            </mc:AlternateContent>
          </a:graphicData>
        </a:graphic>
      </p:graphicFrame>
      <p:sp>
        <p:nvSpPr>
          <p:cNvPr id="18440" name="Rectangle 7"/>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573363443"/>
              </p:ext>
            </p:extLst>
          </p:nvPr>
        </p:nvGraphicFramePr>
        <p:xfrm>
          <a:off x="838200" y="3886200"/>
          <a:ext cx="723900" cy="482600"/>
        </p:xfrm>
        <a:graphic>
          <a:graphicData uri="http://schemas.openxmlformats.org/presentationml/2006/ole">
            <mc:AlternateContent xmlns:mc="http://schemas.openxmlformats.org/markup-compatibility/2006">
              <mc:Choice xmlns:v="urn:schemas-microsoft-com:vml" Requires="v">
                <p:oleObj spid="_x0000_s233487" name="Equation" r:id="rId5" imgW="380880" imgH="253800" progId="Equation.DSMT4">
                  <p:embed/>
                </p:oleObj>
              </mc:Choice>
              <mc:Fallback>
                <p:oleObj name="Equation" r:id="rId5" imgW="380880" imgH="253800" progId="Equation.DSMT4">
                  <p:embed/>
                  <p:pic>
                    <p:nvPicPr>
                      <p:cNvPr id="0" name=""/>
                      <p:cNvPicPr/>
                      <p:nvPr/>
                    </p:nvPicPr>
                    <p:blipFill>
                      <a:blip r:embed="rId6"/>
                      <a:stretch>
                        <a:fillRect/>
                      </a:stretch>
                    </p:blipFill>
                    <p:spPr>
                      <a:xfrm>
                        <a:off x="838200" y="3886200"/>
                        <a:ext cx="723900" cy="4826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33559971"/>
              </p:ext>
            </p:extLst>
          </p:nvPr>
        </p:nvGraphicFramePr>
        <p:xfrm>
          <a:off x="6468835" y="3962400"/>
          <a:ext cx="647700" cy="431800"/>
        </p:xfrm>
        <a:graphic>
          <a:graphicData uri="http://schemas.openxmlformats.org/presentationml/2006/ole">
            <mc:AlternateContent xmlns:mc="http://schemas.openxmlformats.org/markup-compatibility/2006">
              <mc:Choice xmlns:v="urn:schemas-microsoft-com:vml" Requires="v">
                <p:oleObj spid="_x0000_s233488" name="Equation" r:id="rId7" imgW="380880" imgH="253800" progId="Equation.DSMT4">
                  <p:embed/>
                </p:oleObj>
              </mc:Choice>
              <mc:Fallback>
                <p:oleObj name="Equation" r:id="rId7" imgW="380880" imgH="253800" progId="Equation.DSMT4">
                  <p:embed/>
                  <p:pic>
                    <p:nvPicPr>
                      <p:cNvPr id="0" name=""/>
                      <p:cNvPicPr/>
                      <p:nvPr/>
                    </p:nvPicPr>
                    <p:blipFill>
                      <a:blip r:embed="rId6"/>
                      <a:stretch>
                        <a:fillRect/>
                      </a:stretch>
                    </p:blipFill>
                    <p:spPr>
                      <a:xfrm>
                        <a:off x="6468835" y="3962400"/>
                        <a:ext cx="647700" cy="431800"/>
                      </a:xfrm>
                      <a:prstGeom prst="rect">
                        <a:avLst/>
                      </a:prstGeom>
                    </p:spPr>
                  </p:pic>
                </p:oleObj>
              </mc:Fallback>
            </mc:AlternateContent>
          </a:graphicData>
        </a:graphic>
      </p:graphicFrame>
      <p:sp>
        <p:nvSpPr>
          <p:cNvPr id="11"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20</a:t>
            </a:fld>
            <a:endParaRPr lang="en-US" dirty="0">
              <a:solidFill>
                <a:srgbClr val="1E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System State Estimation</a:t>
            </a:r>
            <a:endParaRPr lang="en-US" dirty="0"/>
          </a:p>
        </p:txBody>
      </p:sp>
      <p:sp>
        <p:nvSpPr>
          <p:cNvPr id="3" name="Content Placeholder 2"/>
          <p:cNvSpPr>
            <a:spLocks noGrp="1"/>
          </p:cNvSpPr>
          <p:nvPr>
            <p:ph idx="1"/>
          </p:nvPr>
        </p:nvSpPr>
        <p:spPr>
          <a:xfrm>
            <a:off x="365760" y="1280160"/>
            <a:ext cx="8473440" cy="3733800"/>
          </a:xfrm>
        </p:spPr>
        <p:txBody>
          <a:bodyPr/>
          <a:lstStyle/>
          <a:p>
            <a:r>
              <a:rPr lang="en-US" dirty="0" smtClean="0"/>
              <a:t>Overall goal is to come up with a power flow model for the present "state" of the power system based on the actual system measurements</a:t>
            </a:r>
          </a:p>
          <a:p>
            <a:r>
              <a:rPr lang="en-US" dirty="0" smtClean="0"/>
              <a:t>SE assumes the topology and parameters of the transmission network are mostly known</a:t>
            </a:r>
          </a:p>
          <a:p>
            <a:r>
              <a:rPr lang="en-US" dirty="0" smtClean="0"/>
              <a:t>Measurements come from SCADA, and increasingly, from PMUs</a:t>
            </a:r>
          </a:p>
          <a:p>
            <a:endParaRPr lang="en-US" dirty="0"/>
          </a:p>
        </p:txBody>
      </p:sp>
      <p:sp>
        <p:nvSpPr>
          <p:cNvPr id="5"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21</a:t>
            </a:fld>
            <a:endParaRPr lang="en-US" dirty="0">
              <a:solidFill>
                <a:srgbClr val="1E0000"/>
              </a:solidFill>
            </a:endParaRPr>
          </a:p>
        </p:txBody>
      </p:sp>
    </p:spTree>
    <p:extLst>
      <p:ext uri="{BB962C8B-B14F-4D97-AF65-F5344CB8AC3E}">
        <p14:creationId xmlns:p14="http://schemas.microsoft.com/office/powerpoint/2010/main" val="3252525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System State Estimation</a:t>
            </a:r>
            <a:endParaRPr lang="en-US" dirty="0"/>
          </a:p>
        </p:txBody>
      </p:sp>
      <p:sp>
        <p:nvSpPr>
          <p:cNvPr id="3" name="Content Placeholder 2"/>
          <p:cNvSpPr>
            <a:spLocks noGrp="1"/>
          </p:cNvSpPr>
          <p:nvPr>
            <p:ph idx="1"/>
          </p:nvPr>
        </p:nvSpPr>
        <p:spPr>
          <a:xfrm>
            <a:off x="304800" y="1280160"/>
            <a:ext cx="8610599" cy="2072640"/>
          </a:xfrm>
        </p:spPr>
        <p:txBody>
          <a:bodyPr>
            <a:noAutofit/>
          </a:bodyPr>
          <a:lstStyle/>
          <a:p>
            <a:r>
              <a:rPr lang="en-US" dirty="0" smtClean="0"/>
              <a:t>Problem can be formulated in a nonlinear, weighted least squares form as</a:t>
            </a:r>
            <a:r>
              <a:rPr lang="en-US" sz="2400" dirty="0" smtClean="0"/>
              <a:t/>
            </a:r>
            <a:br>
              <a:rPr lang="en-US" sz="24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dirty="0"/>
              <a:t>w</a:t>
            </a:r>
            <a:r>
              <a:rPr lang="en-US" dirty="0" smtClean="0"/>
              <a:t>here J(</a:t>
            </a:r>
            <a:r>
              <a:rPr lang="en-US" b="1" dirty="0" smtClean="0"/>
              <a:t>x</a:t>
            </a:r>
            <a:r>
              <a:rPr lang="en-US" dirty="0" smtClean="0"/>
              <a:t>) is the scalar cost function, </a:t>
            </a:r>
            <a:r>
              <a:rPr lang="en-US" b="1" dirty="0" smtClean="0"/>
              <a:t>x</a:t>
            </a:r>
            <a:r>
              <a:rPr lang="en-US" dirty="0" smtClean="0"/>
              <a:t> are the state variables (primarily bus voltage magnitudes and angles), </a:t>
            </a:r>
            <a:r>
              <a:rPr lang="en-US" dirty="0" err="1" smtClean="0"/>
              <a:t>z</a:t>
            </a:r>
            <a:r>
              <a:rPr lang="en-US" baseline="-25000" dirty="0" err="1" smtClean="0"/>
              <a:t>i</a:t>
            </a:r>
            <a:r>
              <a:rPr lang="en-US" dirty="0" smtClean="0"/>
              <a:t> are the m measurements, </a:t>
            </a:r>
            <a:r>
              <a:rPr lang="en-US" b="1" dirty="0" smtClean="0"/>
              <a:t>f</a:t>
            </a:r>
            <a:r>
              <a:rPr lang="en-US" dirty="0" smtClean="0"/>
              <a:t>(</a:t>
            </a:r>
            <a:r>
              <a:rPr lang="en-US" b="1" dirty="0" smtClean="0"/>
              <a:t>x</a:t>
            </a:r>
            <a:r>
              <a:rPr lang="en-US" dirty="0" smtClean="0"/>
              <a:t>) relates the states to the measurements and </a:t>
            </a:r>
            <a:r>
              <a:rPr lang="en-US" dirty="0" smtClean="0">
                <a:latin typeface="Symbol" panose="05050102010706020507" pitchFamily="18" charset="2"/>
                <a:sym typeface="Euclid Symbol"/>
              </a:rPr>
              <a:t></a:t>
            </a:r>
            <a:r>
              <a:rPr lang="en-US" baseline="-25000" dirty="0" smtClean="0">
                <a:latin typeface="+mj-lt"/>
                <a:sym typeface="Euclid Symbol"/>
              </a:rPr>
              <a:t>i</a:t>
            </a:r>
            <a:r>
              <a:rPr lang="en-US" dirty="0" smtClean="0">
                <a:latin typeface="+mj-lt"/>
                <a:sym typeface="Euclid Symbol"/>
              </a:rPr>
              <a:t> </a:t>
            </a:r>
            <a:r>
              <a:rPr lang="en-US" dirty="0" smtClean="0">
                <a:sym typeface="Euclid Symbol"/>
              </a:rPr>
              <a:t>is the assumed standard deviation for each measurement</a:t>
            </a:r>
            <a:endParaRPr lang="en-US" sz="2400" baseline="-25000" dirty="0" smtClean="0"/>
          </a:p>
          <a:p>
            <a:endParaRPr lang="en-US" sz="800" dirty="0"/>
          </a:p>
        </p:txBody>
      </p:sp>
      <p:graphicFrame>
        <p:nvGraphicFramePr>
          <p:cNvPr id="5" name="Object 4"/>
          <p:cNvGraphicFramePr>
            <a:graphicFrameLocks noChangeAspect="1"/>
          </p:cNvGraphicFramePr>
          <p:nvPr>
            <p:extLst>
              <p:ext uri="{D42A27DB-BD31-4B8C-83A1-F6EECF244321}">
                <p14:modId xmlns:p14="http://schemas.microsoft.com/office/powerpoint/2010/main" val="2538564747"/>
              </p:ext>
            </p:extLst>
          </p:nvPr>
        </p:nvGraphicFramePr>
        <p:xfrm>
          <a:off x="914400" y="2209800"/>
          <a:ext cx="3502876" cy="1143000"/>
        </p:xfrm>
        <a:graphic>
          <a:graphicData uri="http://schemas.openxmlformats.org/presentationml/2006/ole">
            <mc:AlternateContent xmlns:mc="http://schemas.openxmlformats.org/markup-compatibility/2006">
              <mc:Choice xmlns:v="urn:schemas-microsoft-com:vml" Requires="v">
                <p:oleObj spid="_x0000_s234502" name="Equation" r:id="rId3" imgW="1815840" imgH="596880" progId="Equation.DSMT4">
                  <p:embed/>
                </p:oleObj>
              </mc:Choice>
              <mc:Fallback>
                <p:oleObj name="Equation" r:id="rId3" imgW="1815840" imgH="596880" progId="Equation.DSMT4">
                  <p:embed/>
                  <p:pic>
                    <p:nvPicPr>
                      <p:cNvPr id="0" name=""/>
                      <p:cNvPicPr>
                        <a:picLocks noChangeAspect="1" noChangeArrowheads="1"/>
                      </p:cNvPicPr>
                      <p:nvPr/>
                    </p:nvPicPr>
                    <p:blipFill>
                      <a:blip r:embed="rId4"/>
                      <a:srcRect/>
                      <a:stretch>
                        <a:fillRect/>
                      </a:stretch>
                    </p:blipFill>
                    <p:spPr bwMode="auto">
                      <a:xfrm>
                        <a:off x="914400" y="2209800"/>
                        <a:ext cx="3502876" cy="1143000"/>
                      </a:xfrm>
                      <a:prstGeom prst="rect">
                        <a:avLst/>
                      </a:prstGeom>
                      <a:noFill/>
                      <a:ln>
                        <a:noFill/>
                      </a:ln>
                      <a:extLst/>
                    </p:spPr>
                  </p:pic>
                </p:oleObj>
              </mc:Fallback>
            </mc:AlternateContent>
          </a:graphicData>
        </a:graphic>
      </p:graphicFrame>
      <p:sp>
        <p:nvSpPr>
          <p:cNvPr id="6"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22</a:t>
            </a:fld>
            <a:endParaRPr lang="en-US" dirty="0">
              <a:solidFill>
                <a:srgbClr val="1E0000"/>
              </a:solidFill>
            </a:endParaRPr>
          </a:p>
        </p:txBody>
      </p:sp>
    </p:spTree>
    <p:extLst>
      <p:ext uri="{BB962C8B-B14F-4D97-AF65-F5344CB8AC3E}">
        <p14:creationId xmlns:p14="http://schemas.microsoft.com/office/powerpoint/2010/main" val="3995154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Assumed Error</a:t>
            </a:r>
            <a:endParaRPr lang="en-US" dirty="0"/>
          </a:p>
        </p:txBody>
      </p:sp>
      <p:sp>
        <p:nvSpPr>
          <p:cNvPr id="3" name="Content Placeholder 2"/>
          <p:cNvSpPr>
            <a:spLocks noGrp="1"/>
          </p:cNvSpPr>
          <p:nvPr>
            <p:ph idx="1"/>
          </p:nvPr>
        </p:nvSpPr>
        <p:spPr/>
        <p:txBody>
          <a:bodyPr/>
          <a:lstStyle/>
          <a:p>
            <a:r>
              <a:rPr lang="en-US" dirty="0" smtClean="0"/>
              <a:t>Hence the goal is to decrease the error between the measurements and the assumed model states </a:t>
            </a:r>
            <a:r>
              <a:rPr lang="en-US" b="1" dirty="0" smtClean="0"/>
              <a:t>x</a:t>
            </a:r>
          </a:p>
          <a:p>
            <a:r>
              <a:rPr lang="en-US" dirty="0" smtClean="0"/>
              <a:t>The </a:t>
            </a:r>
            <a:r>
              <a:rPr lang="en-US" dirty="0" smtClean="0">
                <a:latin typeface="Symbol" panose="05050102010706020507" pitchFamily="18" charset="2"/>
                <a:sym typeface="Euclid Symbol"/>
              </a:rPr>
              <a:t></a:t>
            </a:r>
            <a:r>
              <a:rPr lang="en-US" baseline="-25000" dirty="0">
                <a:sym typeface="Euclid Symbol"/>
              </a:rPr>
              <a:t>i</a:t>
            </a:r>
            <a:r>
              <a:rPr lang="en-US" dirty="0">
                <a:sym typeface="Euclid Symbol"/>
              </a:rPr>
              <a:t> </a:t>
            </a:r>
            <a:r>
              <a:rPr lang="en-US" dirty="0" smtClean="0">
                <a:sym typeface="Euclid Symbol"/>
              </a:rPr>
              <a:t>term weighs the various measurements, recognizing that they can have vastly different assumed errors</a:t>
            </a:r>
          </a:p>
          <a:p>
            <a:endParaRPr lang="en-US" dirty="0">
              <a:sym typeface="Euclid Symbol"/>
            </a:endParaRPr>
          </a:p>
          <a:p>
            <a:endParaRPr lang="en-US" dirty="0" smtClean="0">
              <a:sym typeface="Euclid Symbol"/>
            </a:endParaRPr>
          </a:p>
          <a:p>
            <a:r>
              <a:rPr lang="en-US" dirty="0" smtClean="0">
                <a:sym typeface="Euclid Symbol"/>
              </a:rPr>
              <a:t>Measurement error is assumed Gaussian (whether it is or not is another question); outliers (bad measurements) are often removed</a:t>
            </a:r>
            <a:r>
              <a:rPr lang="en-US" dirty="0" smtClean="0"/>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48719"/>
              </p:ext>
            </p:extLst>
          </p:nvPr>
        </p:nvGraphicFramePr>
        <p:xfrm>
          <a:off x="2057400" y="3200400"/>
          <a:ext cx="3989388" cy="1301750"/>
        </p:xfrm>
        <a:graphic>
          <a:graphicData uri="http://schemas.openxmlformats.org/presentationml/2006/ole">
            <mc:AlternateContent xmlns:mc="http://schemas.openxmlformats.org/markup-compatibility/2006">
              <mc:Choice xmlns:v="urn:schemas-microsoft-com:vml" Requires="v">
                <p:oleObj spid="_x0000_s235526" name="Equation" r:id="rId3" imgW="1815840" imgH="596880" progId="Equation.DSMT4">
                  <p:embed/>
                </p:oleObj>
              </mc:Choice>
              <mc:Fallback>
                <p:oleObj name="Equation" r:id="rId3" imgW="1815840" imgH="596880" progId="Equation.DSMT4">
                  <p:embed/>
                  <p:pic>
                    <p:nvPicPr>
                      <p:cNvPr id="0" name=""/>
                      <p:cNvPicPr>
                        <a:picLocks noChangeAspect="1" noChangeArrowheads="1"/>
                      </p:cNvPicPr>
                      <p:nvPr/>
                    </p:nvPicPr>
                    <p:blipFill>
                      <a:blip r:embed="rId4"/>
                      <a:srcRect/>
                      <a:stretch>
                        <a:fillRect/>
                      </a:stretch>
                    </p:blipFill>
                    <p:spPr bwMode="auto">
                      <a:xfrm>
                        <a:off x="2057400" y="3200400"/>
                        <a:ext cx="39893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23</a:t>
            </a:fld>
            <a:endParaRPr lang="en-US" dirty="0">
              <a:solidFill>
                <a:srgbClr val="1E0000"/>
              </a:solidFill>
            </a:endParaRPr>
          </a:p>
        </p:txBody>
      </p:sp>
    </p:spTree>
    <p:extLst>
      <p:ext uri="{BB962C8B-B14F-4D97-AF65-F5344CB8AC3E}">
        <p14:creationId xmlns:p14="http://schemas.microsoft.com/office/powerpoint/2010/main" val="3364544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1066800"/>
          </a:xfrm>
        </p:spPr>
        <p:txBody>
          <a:bodyPr/>
          <a:lstStyle/>
          <a:p>
            <a:r>
              <a:rPr lang="en-US" dirty="0" smtClean="0"/>
              <a:t>State Estimation for Linear Functions</a:t>
            </a:r>
            <a:endParaRPr lang="en-US" dirty="0"/>
          </a:p>
        </p:txBody>
      </p:sp>
      <p:sp>
        <p:nvSpPr>
          <p:cNvPr id="3" name="Content Placeholder 2"/>
          <p:cNvSpPr>
            <a:spLocks noGrp="1"/>
          </p:cNvSpPr>
          <p:nvPr>
            <p:ph idx="1"/>
          </p:nvPr>
        </p:nvSpPr>
        <p:spPr>
          <a:xfrm>
            <a:off x="365760" y="1280160"/>
            <a:ext cx="8001000" cy="2910840"/>
          </a:xfrm>
        </p:spPr>
        <p:txBody>
          <a:bodyPr/>
          <a:lstStyle/>
          <a:p>
            <a:r>
              <a:rPr lang="en-US" dirty="0" smtClean="0"/>
              <a:t>First we’ll consider the linear problem.  That is where</a:t>
            </a:r>
          </a:p>
          <a:p>
            <a:pPr marL="0" indent="0">
              <a:buNone/>
            </a:pPr>
            <a:endParaRPr lang="en-US" dirty="0" smtClean="0"/>
          </a:p>
          <a:p>
            <a:r>
              <a:rPr lang="en-US" dirty="0" smtClean="0"/>
              <a:t>Let </a:t>
            </a:r>
            <a:r>
              <a:rPr lang="en-US" b="1" dirty="0" smtClean="0"/>
              <a:t>R</a:t>
            </a:r>
            <a:r>
              <a:rPr lang="en-US" dirty="0" smtClean="0"/>
              <a:t> be defined as the diagonal matrix of the variances (square of the standard deviations) for each of the measurements</a:t>
            </a:r>
          </a:p>
        </p:txBody>
      </p:sp>
      <p:graphicFrame>
        <p:nvGraphicFramePr>
          <p:cNvPr id="4" name="Object 3"/>
          <p:cNvGraphicFramePr>
            <a:graphicFrameLocks noChangeAspect="1"/>
          </p:cNvGraphicFramePr>
          <p:nvPr>
            <p:extLst>
              <p:ext uri="{D42A27DB-BD31-4B8C-83A1-F6EECF244321}">
                <p14:modId xmlns:p14="http://schemas.microsoft.com/office/powerpoint/2010/main" val="2540177868"/>
              </p:ext>
            </p:extLst>
          </p:nvPr>
        </p:nvGraphicFramePr>
        <p:xfrm>
          <a:off x="1981200" y="2057400"/>
          <a:ext cx="3505201" cy="558351"/>
        </p:xfrm>
        <a:graphic>
          <a:graphicData uri="http://schemas.openxmlformats.org/presentationml/2006/ole">
            <mc:AlternateContent xmlns:mc="http://schemas.openxmlformats.org/markup-compatibility/2006">
              <mc:Choice xmlns:v="urn:schemas-microsoft-com:vml" Requires="v">
                <p:oleObj spid="_x0000_s236554" name="Equation" r:id="rId3" imgW="1434960" imgH="228600" progId="Equation.DSMT4">
                  <p:embed/>
                </p:oleObj>
              </mc:Choice>
              <mc:Fallback>
                <p:oleObj name="Equation" r:id="rId3" imgW="1434960" imgH="228600" progId="Equation.DSMT4">
                  <p:embed/>
                  <p:pic>
                    <p:nvPicPr>
                      <p:cNvPr id="0" name=""/>
                      <p:cNvPicPr/>
                      <p:nvPr/>
                    </p:nvPicPr>
                    <p:blipFill>
                      <a:blip r:embed="rId4"/>
                      <a:stretch>
                        <a:fillRect/>
                      </a:stretch>
                    </p:blipFill>
                    <p:spPr>
                      <a:xfrm>
                        <a:off x="1981200" y="2057400"/>
                        <a:ext cx="3505201" cy="55835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53903245"/>
              </p:ext>
            </p:extLst>
          </p:nvPr>
        </p:nvGraphicFramePr>
        <p:xfrm>
          <a:off x="990600" y="4191000"/>
          <a:ext cx="3583459" cy="2209800"/>
        </p:xfrm>
        <a:graphic>
          <a:graphicData uri="http://schemas.openxmlformats.org/presentationml/2006/ole">
            <mc:AlternateContent xmlns:mc="http://schemas.openxmlformats.org/markup-compatibility/2006">
              <mc:Choice xmlns:v="urn:schemas-microsoft-com:vml" Requires="v">
                <p:oleObj spid="_x0000_s236555" name="Equation" r:id="rId5" imgW="1523880" imgH="939600" progId="Equation.DSMT4">
                  <p:embed/>
                </p:oleObj>
              </mc:Choice>
              <mc:Fallback>
                <p:oleObj name="Equation" r:id="rId5" imgW="1523880" imgH="939600" progId="Equation.DSMT4">
                  <p:embed/>
                  <p:pic>
                    <p:nvPicPr>
                      <p:cNvPr id="0" name=""/>
                      <p:cNvPicPr/>
                      <p:nvPr/>
                    </p:nvPicPr>
                    <p:blipFill>
                      <a:blip r:embed="rId6"/>
                      <a:stretch>
                        <a:fillRect/>
                      </a:stretch>
                    </p:blipFill>
                    <p:spPr>
                      <a:xfrm>
                        <a:off x="990600" y="4191000"/>
                        <a:ext cx="3583459" cy="2209800"/>
                      </a:xfrm>
                      <a:prstGeom prst="rect">
                        <a:avLst/>
                      </a:prstGeom>
                    </p:spPr>
                  </p:pic>
                </p:oleObj>
              </mc:Fallback>
            </mc:AlternateContent>
          </a:graphicData>
        </a:graphic>
      </p:graphicFrame>
      <p:sp>
        <p:nvSpPr>
          <p:cNvPr id="6"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24</a:t>
            </a:fld>
            <a:endParaRPr lang="en-US" dirty="0">
              <a:solidFill>
                <a:srgbClr val="1E0000"/>
              </a:solidFill>
            </a:endParaRPr>
          </a:p>
        </p:txBody>
      </p:sp>
    </p:spTree>
    <p:extLst>
      <p:ext uri="{BB962C8B-B14F-4D97-AF65-F5344CB8AC3E}">
        <p14:creationId xmlns:p14="http://schemas.microsoft.com/office/powerpoint/2010/main" val="1239569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Estimation for Linear Functions</a:t>
            </a:r>
          </a:p>
        </p:txBody>
      </p:sp>
      <p:sp>
        <p:nvSpPr>
          <p:cNvPr id="3" name="Content Placeholder 2"/>
          <p:cNvSpPr>
            <a:spLocks noGrp="1"/>
          </p:cNvSpPr>
          <p:nvPr>
            <p:ph idx="1"/>
          </p:nvPr>
        </p:nvSpPr>
        <p:spPr>
          <a:xfrm>
            <a:off x="365760" y="1280160"/>
            <a:ext cx="8625840" cy="2529840"/>
          </a:xfrm>
        </p:spPr>
        <p:txBody>
          <a:bodyPr/>
          <a:lstStyle/>
          <a:p>
            <a:r>
              <a:rPr lang="en-US" dirty="0" smtClean="0"/>
              <a:t>We then differentiate J(</a:t>
            </a:r>
            <a:r>
              <a:rPr lang="en-US" b="1" dirty="0" smtClean="0"/>
              <a:t>x</a:t>
            </a:r>
            <a:r>
              <a:rPr lang="en-US" dirty="0" smtClean="0"/>
              <a:t>) w.r.t. </a:t>
            </a:r>
            <a:r>
              <a:rPr lang="en-US" b="1" dirty="0" smtClean="0"/>
              <a:t>x</a:t>
            </a:r>
            <a:r>
              <a:rPr lang="en-US" dirty="0" smtClean="0"/>
              <a:t> to determine the value of </a:t>
            </a:r>
            <a:r>
              <a:rPr lang="en-US" b="1" dirty="0" smtClean="0"/>
              <a:t>x</a:t>
            </a:r>
            <a:r>
              <a:rPr lang="en-US" dirty="0" smtClean="0"/>
              <a:t> that minimizes this function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59122617"/>
              </p:ext>
            </p:extLst>
          </p:nvPr>
        </p:nvGraphicFramePr>
        <p:xfrm>
          <a:off x="914400" y="2362200"/>
          <a:ext cx="7207038" cy="2209800"/>
        </p:xfrm>
        <a:graphic>
          <a:graphicData uri="http://schemas.openxmlformats.org/presentationml/2006/ole">
            <mc:AlternateContent xmlns:mc="http://schemas.openxmlformats.org/markup-compatibility/2006">
              <mc:Choice xmlns:v="urn:schemas-microsoft-com:vml" Requires="v">
                <p:oleObj spid="_x0000_s237574" name="Equation" r:id="rId3" imgW="3644640" imgH="1117440" progId="Equation.DSMT4">
                  <p:embed/>
                </p:oleObj>
              </mc:Choice>
              <mc:Fallback>
                <p:oleObj name="Equation" r:id="rId3" imgW="3644640" imgH="1117440" progId="Equation.DSMT4">
                  <p:embed/>
                  <p:pic>
                    <p:nvPicPr>
                      <p:cNvPr id="0" name=""/>
                      <p:cNvPicPr/>
                      <p:nvPr/>
                    </p:nvPicPr>
                    <p:blipFill>
                      <a:blip r:embed="rId4"/>
                      <a:stretch>
                        <a:fillRect/>
                      </a:stretch>
                    </p:blipFill>
                    <p:spPr>
                      <a:xfrm>
                        <a:off x="914400" y="2362200"/>
                        <a:ext cx="7207038" cy="2209800"/>
                      </a:xfrm>
                      <a:prstGeom prst="rect">
                        <a:avLst/>
                      </a:prstGeom>
                    </p:spPr>
                  </p:pic>
                </p:oleObj>
              </mc:Fallback>
            </mc:AlternateContent>
          </a:graphicData>
        </a:graphic>
      </p:graphicFrame>
      <p:sp>
        <p:nvSpPr>
          <p:cNvPr id="5"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25</a:t>
            </a:fld>
            <a:endParaRPr lang="en-US" dirty="0">
              <a:solidFill>
                <a:srgbClr val="1E0000"/>
              </a:solidFill>
            </a:endParaRPr>
          </a:p>
        </p:txBody>
      </p:sp>
    </p:spTree>
    <p:extLst>
      <p:ext uri="{BB962C8B-B14F-4D97-AF65-F5344CB8AC3E}">
        <p14:creationId xmlns:p14="http://schemas.microsoft.com/office/powerpoint/2010/main" val="983609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DC System Example</a:t>
            </a:r>
            <a:endParaRPr lang="en-US" dirty="0"/>
          </a:p>
        </p:txBody>
      </p:sp>
      <p:sp>
        <p:nvSpPr>
          <p:cNvPr id="3" name="Content Placeholder 2"/>
          <p:cNvSpPr>
            <a:spLocks noGrp="1"/>
          </p:cNvSpPr>
          <p:nvPr>
            <p:ph idx="1"/>
          </p:nvPr>
        </p:nvSpPr>
        <p:spPr>
          <a:xfrm>
            <a:off x="365760" y="1280160"/>
            <a:ext cx="8397240" cy="1920240"/>
          </a:xfrm>
        </p:spPr>
        <p:txBody>
          <a:bodyPr/>
          <a:lstStyle/>
          <a:p>
            <a:r>
              <a:rPr lang="en-US" dirty="0" smtClean="0"/>
              <a:t>Say we have a two bus power system that we are solving using the dc approximation.  Say the line’s per unit reactance is j0.1.  Say we have power measurements at both ends of the line.  For simplicity assume </a:t>
            </a:r>
            <a:r>
              <a:rPr lang="en-US" b="1" dirty="0" smtClean="0"/>
              <a:t>R</a:t>
            </a:r>
            <a:r>
              <a:rPr lang="en-US" dirty="0" smtClean="0"/>
              <a:t>=</a:t>
            </a:r>
            <a:r>
              <a:rPr lang="en-US" b="1" dirty="0" smtClean="0"/>
              <a:t>I</a:t>
            </a:r>
            <a:r>
              <a:rPr lang="en-US" dirty="0" smtClean="0"/>
              <a:t>.  We would then like to estimate the bus angles.  Then</a:t>
            </a:r>
          </a:p>
          <a:p>
            <a:pPr marL="0" indent="0">
              <a:buNone/>
            </a:pPr>
            <a:r>
              <a:rPr lang="en-US" dirty="0" smtClean="0"/>
              <a:t> </a:t>
            </a:r>
          </a:p>
        </p:txBody>
      </p:sp>
      <p:graphicFrame>
        <p:nvGraphicFramePr>
          <p:cNvPr id="4" name="Object 3"/>
          <p:cNvGraphicFramePr>
            <a:graphicFrameLocks noChangeAspect="1"/>
          </p:cNvGraphicFramePr>
          <p:nvPr>
            <p:extLst>
              <p:ext uri="{D42A27DB-BD31-4B8C-83A1-F6EECF244321}">
                <p14:modId xmlns:p14="http://schemas.microsoft.com/office/powerpoint/2010/main" val="2209793422"/>
              </p:ext>
            </p:extLst>
          </p:nvPr>
        </p:nvGraphicFramePr>
        <p:xfrm>
          <a:off x="914400" y="3886200"/>
          <a:ext cx="6346825" cy="1828800"/>
        </p:xfrm>
        <a:graphic>
          <a:graphicData uri="http://schemas.openxmlformats.org/presentationml/2006/ole">
            <mc:AlternateContent xmlns:mc="http://schemas.openxmlformats.org/markup-compatibility/2006">
              <mc:Choice xmlns:v="urn:schemas-microsoft-com:vml" Requires="v">
                <p:oleObj spid="_x0000_s238598" name="Equation" r:id="rId3" imgW="3085920" imgH="888840" progId="Equation.DSMT4">
                  <p:embed/>
                </p:oleObj>
              </mc:Choice>
              <mc:Fallback>
                <p:oleObj name="Equation" r:id="rId3" imgW="3085920" imgH="888840" progId="Equation.DSMT4">
                  <p:embed/>
                  <p:pic>
                    <p:nvPicPr>
                      <p:cNvPr id="0" name=""/>
                      <p:cNvPicPr/>
                      <p:nvPr/>
                    </p:nvPicPr>
                    <p:blipFill>
                      <a:blip r:embed="rId4"/>
                      <a:stretch>
                        <a:fillRect/>
                      </a:stretch>
                    </p:blipFill>
                    <p:spPr>
                      <a:xfrm>
                        <a:off x="914400" y="3886200"/>
                        <a:ext cx="6346825" cy="1828800"/>
                      </a:xfrm>
                      <a:prstGeom prst="rect">
                        <a:avLst/>
                      </a:prstGeom>
                    </p:spPr>
                  </p:pic>
                </p:oleObj>
              </mc:Fallback>
            </mc:AlternateContent>
          </a:graphicData>
        </a:graphic>
      </p:graphicFrame>
      <p:sp>
        <p:nvSpPr>
          <p:cNvPr id="5" name="TextBox 4"/>
          <p:cNvSpPr txBox="1"/>
          <p:nvPr/>
        </p:nvSpPr>
        <p:spPr>
          <a:xfrm>
            <a:off x="914400" y="5710687"/>
            <a:ext cx="7306103" cy="830997"/>
          </a:xfrm>
          <a:prstGeom prst="rect">
            <a:avLst/>
          </a:prstGeom>
          <a:solidFill>
            <a:srgbClr val="FFE6E6"/>
          </a:solidFill>
        </p:spPr>
        <p:txBody>
          <a:bodyPr wrap="none" rtlCol="0">
            <a:spAutoFit/>
          </a:bodyPr>
          <a:lstStyle/>
          <a:p>
            <a:r>
              <a:rPr lang="en-US" sz="2400" dirty="0" smtClean="0">
                <a:solidFill>
                  <a:srgbClr val="1E0000"/>
                </a:solidFill>
              </a:rPr>
              <a:t>We have a problem since </a:t>
            </a:r>
            <a:r>
              <a:rPr lang="en-US" sz="2400" b="1" dirty="0" smtClean="0">
                <a:solidFill>
                  <a:srgbClr val="1E0000"/>
                </a:solidFill>
              </a:rPr>
              <a:t>H</a:t>
            </a:r>
            <a:r>
              <a:rPr lang="en-US" sz="2400" baseline="30000" dirty="0" smtClean="0">
                <a:solidFill>
                  <a:srgbClr val="1E0000"/>
                </a:solidFill>
              </a:rPr>
              <a:t>T</a:t>
            </a:r>
            <a:r>
              <a:rPr lang="en-US" sz="2400" b="1" dirty="0" smtClean="0">
                <a:solidFill>
                  <a:srgbClr val="1E0000"/>
                </a:solidFill>
              </a:rPr>
              <a:t>H</a:t>
            </a:r>
            <a:r>
              <a:rPr lang="en-US" sz="2400" dirty="0" smtClean="0">
                <a:solidFill>
                  <a:srgbClr val="1E0000"/>
                </a:solidFill>
              </a:rPr>
              <a:t> is singular. This is because</a:t>
            </a:r>
            <a:br>
              <a:rPr lang="en-US" sz="2400" dirty="0" smtClean="0">
                <a:solidFill>
                  <a:srgbClr val="1E0000"/>
                </a:solidFill>
              </a:rPr>
            </a:br>
            <a:r>
              <a:rPr lang="en-US" sz="2400" dirty="0" smtClean="0">
                <a:solidFill>
                  <a:srgbClr val="1E0000"/>
                </a:solidFill>
              </a:rPr>
              <a:t>of lack of an angle reference.</a:t>
            </a:r>
            <a:endParaRPr lang="en-US" sz="2400" dirty="0">
              <a:solidFill>
                <a:srgbClr val="1E0000"/>
              </a:solidFill>
            </a:endParaRPr>
          </a:p>
        </p:txBody>
      </p:sp>
      <p:sp>
        <p:nvSpPr>
          <p:cNvPr id="6"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26</a:t>
            </a:fld>
            <a:endParaRPr lang="en-US" dirty="0">
              <a:solidFill>
                <a:srgbClr val="1E0000"/>
              </a:solidFill>
            </a:endParaRPr>
          </a:p>
        </p:txBody>
      </p:sp>
    </p:spTree>
    <p:extLst>
      <p:ext uri="{BB962C8B-B14F-4D97-AF65-F5344CB8AC3E}">
        <p14:creationId xmlns:p14="http://schemas.microsoft.com/office/powerpoint/2010/main" val="4090576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DC System </a:t>
            </a:r>
            <a:r>
              <a:rPr lang="en-US" dirty="0" smtClean="0"/>
              <a:t>Example, cont.</a:t>
            </a:r>
            <a:endParaRPr lang="en-US" dirty="0"/>
          </a:p>
        </p:txBody>
      </p:sp>
      <p:sp>
        <p:nvSpPr>
          <p:cNvPr id="3" name="Content Placeholder 2"/>
          <p:cNvSpPr>
            <a:spLocks noGrp="1"/>
          </p:cNvSpPr>
          <p:nvPr>
            <p:ph idx="1"/>
          </p:nvPr>
        </p:nvSpPr>
        <p:spPr>
          <a:xfrm>
            <a:off x="365760" y="1280160"/>
            <a:ext cx="8473440" cy="1005840"/>
          </a:xfrm>
        </p:spPr>
        <p:txBody>
          <a:bodyPr/>
          <a:lstStyle/>
          <a:p>
            <a:r>
              <a:rPr lang="en-US" dirty="0" smtClean="0"/>
              <a:t>Say we directly measure </a:t>
            </a:r>
            <a:r>
              <a:rPr lang="en-US" dirty="0" smtClean="0">
                <a:latin typeface="Symbol" panose="05050102010706020507" pitchFamily="18" charset="2"/>
              </a:rPr>
              <a:t>q</a:t>
            </a:r>
            <a:r>
              <a:rPr lang="en-US" baseline="-25000" dirty="0" smtClean="0"/>
              <a:t>1</a:t>
            </a:r>
            <a:r>
              <a:rPr lang="en-US" dirty="0" smtClean="0"/>
              <a:t> (with a PMU) to be zero; set this as the third measurement.  Then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19925806"/>
              </p:ext>
            </p:extLst>
          </p:nvPr>
        </p:nvGraphicFramePr>
        <p:xfrm>
          <a:off x="790651" y="2133600"/>
          <a:ext cx="7696200" cy="4062413"/>
        </p:xfrm>
        <a:graphic>
          <a:graphicData uri="http://schemas.openxmlformats.org/presentationml/2006/ole">
            <mc:AlternateContent xmlns:mc="http://schemas.openxmlformats.org/markup-compatibility/2006">
              <mc:Choice xmlns:v="urn:schemas-microsoft-com:vml" Requires="v">
                <p:oleObj spid="_x0000_s239622" name="Equation" r:id="rId3" imgW="4089240" imgH="2158920" progId="Equation.DSMT4">
                  <p:embed/>
                </p:oleObj>
              </mc:Choice>
              <mc:Fallback>
                <p:oleObj name="Equation" r:id="rId3" imgW="4089240" imgH="2158920" progId="Equation.DSMT4">
                  <p:embed/>
                  <p:pic>
                    <p:nvPicPr>
                      <p:cNvPr id="0" name=""/>
                      <p:cNvPicPr/>
                      <p:nvPr/>
                    </p:nvPicPr>
                    <p:blipFill>
                      <a:blip r:embed="rId4"/>
                      <a:stretch>
                        <a:fillRect/>
                      </a:stretch>
                    </p:blipFill>
                    <p:spPr>
                      <a:xfrm>
                        <a:off x="790651" y="2133600"/>
                        <a:ext cx="7696200" cy="4062413"/>
                      </a:xfrm>
                      <a:prstGeom prst="rect">
                        <a:avLst/>
                      </a:prstGeom>
                    </p:spPr>
                  </p:pic>
                </p:oleObj>
              </mc:Fallback>
            </mc:AlternateContent>
          </a:graphicData>
        </a:graphic>
      </p:graphicFrame>
      <p:sp>
        <p:nvSpPr>
          <p:cNvPr id="5"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27</a:t>
            </a:fld>
            <a:endParaRPr lang="en-US" dirty="0">
              <a:solidFill>
                <a:srgbClr val="1E0000"/>
              </a:solidFill>
            </a:endParaRPr>
          </a:p>
        </p:txBody>
      </p:sp>
      <p:sp>
        <p:nvSpPr>
          <p:cNvPr id="6" name="TextBox 5"/>
          <p:cNvSpPr txBox="1"/>
          <p:nvPr/>
        </p:nvSpPr>
        <p:spPr>
          <a:xfrm>
            <a:off x="7058557" y="4445948"/>
            <a:ext cx="1627633" cy="1569660"/>
          </a:xfrm>
          <a:prstGeom prst="rect">
            <a:avLst/>
          </a:prstGeom>
          <a:solidFill>
            <a:srgbClr val="FFE6E6"/>
          </a:solidFill>
        </p:spPr>
        <p:txBody>
          <a:bodyPr wrap="square" rtlCol="0">
            <a:spAutoFit/>
          </a:bodyPr>
          <a:lstStyle/>
          <a:p>
            <a:r>
              <a:rPr lang="en-US" sz="2400" dirty="0" smtClean="0">
                <a:solidFill>
                  <a:srgbClr val="1E0000"/>
                </a:solidFill>
              </a:rPr>
              <a:t>Note that the angles are in</a:t>
            </a:r>
            <a:br>
              <a:rPr lang="en-US" sz="2400" dirty="0" smtClean="0">
                <a:solidFill>
                  <a:srgbClr val="1E0000"/>
                </a:solidFill>
              </a:rPr>
            </a:br>
            <a:r>
              <a:rPr lang="en-US" sz="2400" dirty="0" smtClean="0">
                <a:solidFill>
                  <a:srgbClr val="1E0000"/>
                </a:solidFill>
              </a:rPr>
              <a:t>radians</a:t>
            </a:r>
            <a:endParaRPr lang="en-US" sz="2400" dirty="0">
              <a:solidFill>
                <a:srgbClr val="1E0000"/>
              </a:solidFill>
            </a:endParaRPr>
          </a:p>
        </p:txBody>
      </p:sp>
    </p:spTree>
    <p:extLst>
      <p:ext uri="{BB962C8B-B14F-4D97-AF65-F5344CB8AC3E}">
        <p14:creationId xmlns:p14="http://schemas.microsoft.com/office/powerpoint/2010/main" val="1349466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Formulation</a:t>
            </a:r>
            <a:endParaRPr lang="en-US" dirty="0"/>
          </a:p>
        </p:txBody>
      </p:sp>
      <p:sp>
        <p:nvSpPr>
          <p:cNvPr id="3" name="Content Placeholder 2"/>
          <p:cNvSpPr>
            <a:spLocks noGrp="1"/>
          </p:cNvSpPr>
          <p:nvPr>
            <p:ph idx="1"/>
          </p:nvPr>
        </p:nvSpPr>
        <p:spPr>
          <a:xfrm>
            <a:off x="365760" y="1280160"/>
            <a:ext cx="8473440" cy="1844040"/>
          </a:xfrm>
        </p:spPr>
        <p:txBody>
          <a:bodyPr/>
          <a:lstStyle/>
          <a:p>
            <a:r>
              <a:rPr lang="en-US" dirty="0" smtClean="0"/>
              <a:t>A regular ac power system is nonlinear, so we need to use an iterative solution approach.  This is similar to the Newton power flow.  Here assume m measurements and n state variables (usually bus voltage magnitudes and angles) Then the Jacobian is the </a:t>
            </a:r>
            <a:r>
              <a:rPr lang="en-US" b="1" dirty="0" smtClean="0"/>
              <a:t>H</a:t>
            </a:r>
            <a:r>
              <a:rPr lang="en-US" dirty="0" smtClean="0"/>
              <a:t> matrix</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93169245"/>
              </p:ext>
            </p:extLst>
          </p:nvPr>
        </p:nvGraphicFramePr>
        <p:xfrm>
          <a:off x="2372836" y="3733800"/>
          <a:ext cx="4459288" cy="2524125"/>
        </p:xfrm>
        <a:graphic>
          <a:graphicData uri="http://schemas.openxmlformats.org/presentationml/2006/ole">
            <mc:AlternateContent xmlns:mc="http://schemas.openxmlformats.org/markup-compatibility/2006">
              <mc:Choice xmlns:v="urn:schemas-microsoft-com:vml" Requires="v">
                <p:oleObj spid="_x0000_s240646" name="Equation" r:id="rId3" imgW="2019240" imgH="1143000" progId="Equation.DSMT4">
                  <p:embed/>
                </p:oleObj>
              </mc:Choice>
              <mc:Fallback>
                <p:oleObj name="Equation" r:id="rId3" imgW="2019240" imgH="1143000" progId="Equation.DSMT4">
                  <p:embed/>
                  <p:pic>
                    <p:nvPicPr>
                      <p:cNvPr id="0" name=""/>
                      <p:cNvPicPr/>
                      <p:nvPr/>
                    </p:nvPicPr>
                    <p:blipFill>
                      <a:blip r:embed="rId4"/>
                      <a:stretch>
                        <a:fillRect/>
                      </a:stretch>
                    </p:blipFill>
                    <p:spPr>
                      <a:xfrm>
                        <a:off x="2372836" y="3733800"/>
                        <a:ext cx="4459288" cy="2524125"/>
                      </a:xfrm>
                      <a:prstGeom prst="rect">
                        <a:avLst/>
                      </a:prstGeom>
                    </p:spPr>
                  </p:pic>
                </p:oleObj>
              </mc:Fallback>
            </mc:AlternateContent>
          </a:graphicData>
        </a:graphic>
      </p:graphicFrame>
    </p:spTree>
    <p:extLst>
      <p:ext uri="{BB962C8B-B14F-4D97-AF65-F5344CB8AC3E}">
        <p14:creationId xmlns:p14="http://schemas.microsoft.com/office/powerpoint/2010/main" val="2557106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pPr eaLnBrk="1" hangingPunct="1"/>
            <a:r>
              <a:rPr lang="en-US" dirty="0" smtClean="0"/>
              <a:t>Least Squares Solution</a:t>
            </a:r>
          </a:p>
        </p:txBody>
      </p:sp>
      <p:sp>
        <p:nvSpPr>
          <p:cNvPr id="2061" name="Rectangle 3"/>
          <p:cNvSpPr>
            <a:spLocks noGrp="1" noChangeArrowheads="1"/>
          </p:cNvSpPr>
          <p:nvPr>
            <p:ph idx="1"/>
          </p:nvPr>
        </p:nvSpPr>
        <p:spPr>
          <a:xfrm>
            <a:off x="365761" y="1280160"/>
            <a:ext cx="8549640" cy="4815840"/>
          </a:xfrm>
        </p:spPr>
        <p:txBody>
          <a:bodyPr/>
          <a:lstStyle/>
          <a:p>
            <a:pPr eaLnBrk="1" hangingPunct="1"/>
            <a:r>
              <a:rPr lang="en-US" dirty="0"/>
              <a:t>We write (</a:t>
            </a:r>
            <a:r>
              <a:rPr lang="en-US" b="1" dirty="0" err="1"/>
              <a:t>a</a:t>
            </a:r>
            <a:r>
              <a:rPr lang="en-US" baseline="30000" dirty="0" err="1"/>
              <a:t>i</a:t>
            </a:r>
            <a:r>
              <a:rPr lang="en-US" dirty="0"/>
              <a:t>)</a:t>
            </a:r>
            <a:r>
              <a:rPr lang="en-US" baseline="30000" dirty="0"/>
              <a:t>T</a:t>
            </a:r>
            <a:r>
              <a:rPr lang="en-US" dirty="0"/>
              <a:t> for the row i of </a:t>
            </a:r>
            <a:r>
              <a:rPr lang="en-US" b="1" dirty="0"/>
              <a:t>A</a:t>
            </a:r>
            <a:r>
              <a:rPr lang="en-US" dirty="0"/>
              <a:t> </a:t>
            </a:r>
            <a:r>
              <a:rPr lang="en-US" dirty="0" smtClean="0"/>
              <a:t>and </a:t>
            </a:r>
            <a:r>
              <a:rPr lang="en-US" b="1" dirty="0" err="1"/>
              <a:t>a</a:t>
            </a:r>
            <a:r>
              <a:rPr lang="en-US" baseline="30000" dirty="0" err="1"/>
              <a:t>i</a:t>
            </a:r>
            <a:r>
              <a:rPr lang="en-US" dirty="0" smtClean="0"/>
              <a:t> </a:t>
            </a:r>
            <a:r>
              <a:rPr lang="en-US" dirty="0"/>
              <a:t>is a column vector </a:t>
            </a:r>
          </a:p>
          <a:p>
            <a:pPr eaLnBrk="1" hangingPunct="1"/>
            <a:r>
              <a:rPr lang="en-US" dirty="0" smtClean="0"/>
              <a:t>Here, </a:t>
            </a:r>
            <a:r>
              <a:rPr lang="en-US" i="1" dirty="0" smtClean="0">
                <a:latin typeface="Times" pitchFamily="18" charset="0"/>
              </a:rPr>
              <a:t>m </a:t>
            </a:r>
            <a:r>
              <a:rPr lang="en-US" dirty="0" smtClean="0">
                <a:latin typeface="Times" pitchFamily="18" charset="0"/>
              </a:rPr>
              <a:t>≥ </a:t>
            </a:r>
            <a:r>
              <a:rPr lang="en-US" i="1" dirty="0" smtClean="0">
                <a:latin typeface="Times" pitchFamily="18" charset="0"/>
              </a:rPr>
              <a:t>n</a:t>
            </a:r>
            <a:r>
              <a:rPr lang="en-US" dirty="0" smtClean="0"/>
              <a:t> and the solution we are seeking is that which minimizes </a:t>
            </a:r>
            <a:r>
              <a:rPr lang="en-US" dirty="0" smtClean="0">
                <a:sym typeface="Euclid Extra"/>
              </a:rPr>
              <a:t></a:t>
            </a:r>
            <a:r>
              <a:rPr lang="en-US" b="1" dirty="0" smtClean="0"/>
              <a:t>Ax </a:t>
            </a:r>
            <a:r>
              <a:rPr lang="en-US" dirty="0" smtClean="0"/>
              <a:t>- </a:t>
            </a:r>
            <a:r>
              <a:rPr lang="en-US" b="1" dirty="0" err="1" smtClean="0"/>
              <a:t>b</a:t>
            </a:r>
            <a:r>
              <a:rPr lang="en-US" dirty="0" err="1" smtClean="0">
                <a:sym typeface="Euclid Extra"/>
              </a:rPr>
              <a:t></a:t>
            </a:r>
            <a:r>
              <a:rPr lang="en-US" baseline="-25000" dirty="0" err="1" smtClean="0">
                <a:sym typeface="Euclid Extra"/>
              </a:rPr>
              <a:t>p</a:t>
            </a:r>
            <a:r>
              <a:rPr lang="en-US" dirty="0" smtClean="0"/>
              <a:t>, where  </a:t>
            </a:r>
            <a:r>
              <a:rPr lang="en-US" i="1" dirty="0"/>
              <a:t>p</a:t>
            </a:r>
            <a:r>
              <a:rPr lang="en-US" dirty="0"/>
              <a:t> </a:t>
            </a:r>
            <a:r>
              <a:rPr lang="en-US" dirty="0" smtClean="0"/>
              <a:t>denotes some       norm </a:t>
            </a:r>
          </a:p>
          <a:p>
            <a:pPr eaLnBrk="1" hangingPunct="1"/>
            <a:r>
              <a:rPr lang="en-US" dirty="0" smtClean="0"/>
              <a:t>Since usually an overdetermined system has no exact solution, the best we can do is determine an </a:t>
            </a:r>
            <a:r>
              <a:rPr lang="en-US" b="1" dirty="0" smtClean="0"/>
              <a:t>x</a:t>
            </a:r>
            <a:r>
              <a:rPr lang="en-US" dirty="0" smtClean="0"/>
              <a:t> that minimizes the desired norm.</a:t>
            </a:r>
          </a:p>
        </p:txBody>
      </p:sp>
      <p:sp>
        <p:nvSpPr>
          <p:cNvPr id="2062" name="Rectangle 5"/>
          <p:cNvSpPr>
            <a:spLocks noChangeArrowheads="1"/>
          </p:cNvSpPr>
          <p:nvPr/>
        </p:nvSpPr>
        <p:spPr bwMode="auto">
          <a:xfrm>
            <a:off x="0" y="3290888"/>
            <a:ext cx="9144000" cy="0"/>
          </a:xfrm>
          <a:prstGeom prst="rect">
            <a:avLst/>
          </a:prstGeom>
          <a:noFill/>
          <a:ln w="9525">
            <a:noFill/>
            <a:miter lim="800000"/>
            <a:headEnd/>
            <a:tailEnd/>
          </a:ln>
        </p:spPr>
        <p:txBody>
          <a:bodyPr wrap="none" anchor="ctr">
            <a:spAutoFit/>
          </a:bodyPr>
          <a:lstStyle/>
          <a:p>
            <a:endParaRPr lang="en-US"/>
          </a:p>
        </p:txBody>
      </p:sp>
      <p:sp>
        <p:nvSpPr>
          <p:cNvPr id="2063" name="Rectangle 7"/>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sp>
        <p:nvSpPr>
          <p:cNvPr id="206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06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066" name="Rectangle 13"/>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endParaRPr lang="en-US"/>
          </a:p>
        </p:txBody>
      </p:sp>
      <p:sp>
        <p:nvSpPr>
          <p:cNvPr id="10"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a:t>
            </a:fld>
            <a:endParaRPr lang="en-US" dirty="0">
              <a:solidFill>
                <a:srgbClr val="1E0000"/>
              </a:solidFill>
            </a:endParaRPr>
          </a:p>
        </p:txBody>
      </p:sp>
    </p:spTree>
    <p:extLst>
      <p:ext uri="{BB962C8B-B14F-4D97-AF65-F5344CB8AC3E}">
        <p14:creationId xmlns:p14="http://schemas.microsoft.com/office/powerpoint/2010/main" val="2956873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dirty="0" smtClean="0"/>
              <a:t>Choice of </a:t>
            </a:r>
            <a:r>
              <a:rPr lang="en-US" i="1" dirty="0" smtClean="0"/>
              <a:t>p</a:t>
            </a:r>
            <a:endParaRPr lang="en-US" i="1" dirty="0"/>
          </a:p>
        </p:txBody>
      </p:sp>
      <p:sp>
        <p:nvSpPr>
          <p:cNvPr id="3077" name="Rectangle 3"/>
          <p:cNvSpPr>
            <a:spLocks noGrp="1" noChangeArrowheads="1"/>
          </p:cNvSpPr>
          <p:nvPr>
            <p:ph idx="1"/>
          </p:nvPr>
        </p:nvSpPr>
        <p:spPr>
          <a:xfrm>
            <a:off x="365760" y="1280160"/>
            <a:ext cx="8016240" cy="4511040"/>
          </a:xfrm>
        </p:spPr>
        <p:txBody>
          <a:bodyPr/>
          <a:lstStyle/>
          <a:p>
            <a:pPr eaLnBrk="1" hangingPunct="1"/>
            <a:r>
              <a:rPr lang="en-US" dirty="0" smtClean="0"/>
              <a:t>We discuss the choice of </a:t>
            </a:r>
            <a:r>
              <a:rPr lang="en-US" i="1" dirty="0" smtClean="0"/>
              <a:t>p</a:t>
            </a:r>
            <a:r>
              <a:rPr lang="en-US" dirty="0" smtClean="0"/>
              <a:t> in terms of a specific example </a:t>
            </a:r>
          </a:p>
          <a:p>
            <a:pPr eaLnBrk="1" hangingPunct="1"/>
            <a:r>
              <a:rPr lang="en-US" dirty="0" smtClean="0"/>
              <a:t>Consider the equation </a:t>
            </a:r>
            <a:r>
              <a:rPr lang="en-US" b="1" dirty="0" smtClean="0"/>
              <a:t>Ax</a:t>
            </a:r>
            <a:r>
              <a:rPr lang="en-US" dirty="0" smtClean="0"/>
              <a:t> = </a:t>
            </a:r>
            <a:r>
              <a:rPr lang="en-US" b="1" dirty="0" smtClean="0"/>
              <a:t>b</a:t>
            </a:r>
            <a:r>
              <a:rPr lang="en-US" dirty="0" smtClean="0"/>
              <a:t> with</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a:p>
          <a:p>
            <a:pPr marL="0" indent="0" eaLnBrk="1" hangingPunct="1">
              <a:buNone/>
            </a:pPr>
            <a:r>
              <a:rPr lang="en-US" dirty="0" smtClean="0"/>
              <a:t>	(hence three equations and one unknown)</a:t>
            </a:r>
          </a:p>
          <a:p>
            <a:pPr eaLnBrk="1" hangingPunct="1"/>
            <a:r>
              <a:rPr lang="en-US" dirty="0" smtClean="0"/>
              <a:t>We consider three possible choices for </a:t>
            </a:r>
            <a:r>
              <a:rPr lang="en-US" i="1" dirty="0" smtClean="0">
                <a:latin typeface="Times New Roman" pitchFamily="18" charset="0"/>
                <a:cs typeface="Times New Roman" pitchFamily="18" charset="0"/>
              </a:rPr>
              <a:t>p</a:t>
            </a:r>
            <a:r>
              <a:rPr lang="en-US" dirty="0" smtClean="0"/>
              <a:t>:</a:t>
            </a:r>
          </a:p>
        </p:txBody>
      </p:sp>
      <p:sp>
        <p:nvSpPr>
          <p:cNvPr id="307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5" name="Object 9"/>
          <p:cNvGraphicFramePr>
            <a:graphicFrameLocks noChangeAspect="1"/>
          </p:cNvGraphicFramePr>
          <p:nvPr>
            <p:extLst/>
          </p:nvPr>
        </p:nvGraphicFramePr>
        <p:xfrm>
          <a:off x="914400" y="2895600"/>
          <a:ext cx="6781799" cy="2059790"/>
        </p:xfrm>
        <a:graphic>
          <a:graphicData uri="http://schemas.openxmlformats.org/presentationml/2006/ole">
            <mc:AlternateContent xmlns:mc="http://schemas.openxmlformats.org/markup-compatibility/2006">
              <mc:Choice xmlns:v="urn:schemas-microsoft-com:vml" Requires="v">
                <p:oleObj spid="_x0000_s217102" name="Equation" r:id="rId3" imgW="3124080" imgH="965160" progId="Equation.DSMT4">
                  <p:embed/>
                </p:oleObj>
              </mc:Choice>
              <mc:Fallback>
                <p:oleObj name="Equation" r:id="rId3" imgW="3124080" imgH="965160" progId="Equation.DSMT4">
                  <p:embed/>
                  <p:pic>
                    <p:nvPicPr>
                      <p:cNvPr id="3075" name="Object 9"/>
                      <p:cNvPicPr>
                        <a:picLocks noChangeAspect="1" noChangeArrowheads="1"/>
                      </p:cNvPicPr>
                      <p:nvPr/>
                    </p:nvPicPr>
                    <p:blipFill>
                      <a:blip r:embed="rId4"/>
                      <a:srcRect/>
                      <a:stretch>
                        <a:fillRect/>
                      </a:stretch>
                    </p:blipFill>
                    <p:spPr bwMode="auto">
                      <a:xfrm>
                        <a:off x="914400" y="2895600"/>
                        <a:ext cx="6781799" cy="2059790"/>
                      </a:xfrm>
                      <a:prstGeom prst="rect">
                        <a:avLst/>
                      </a:prstGeom>
                      <a:noFill/>
                      <a:extLst/>
                    </p:spPr>
                  </p:pic>
                </p:oleObj>
              </mc:Fallback>
            </mc:AlternateContent>
          </a:graphicData>
        </a:graphic>
      </p:graphicFrame>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a:t>
            </a:fld>
            <a:endParaRPr lang="en-US" dirty="0">
              <a:solidFill>
                <a:srgbClr val="1E0000"/>
              </a:solidFill>
            </a:endParaRPr>
          </a:p>
        </p:txBody>
      </p:sp>
    </p:spTree>
    <p:extLst>
      <p:ext uri="{BB962C8B-B14F-4D97-AF65-F5344CB8AC3E}">
        <p14:creationId xmlns:p14="http://schemas.microsoft.com/office/powerpoint/2010/main" val="2279558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t>Choice </a:t>
            </a:r>
            <a:r>
              <a:rPr lang="en-US" dirty="0"/>
              <a:t>of </a:t>
            </a:r>
            <a:r>
              <a:rPr lang="en-US" i="1" dirty="0"/>
              <a:t>p</a:t>
            </a:r>
            <a:endParaRPr lang="en-US" i="1" dirty="0" smtClean="0">
              <a:latin typeface="Times" pitchFamily="18" charset="0"/>
            </a:endParaRPr>
          </a:p>
        </p:txBody>
      </p:sp>
      <p:sp>
        <p:nvSpPr>
          <p:cNvPr id="4100" name="Rectangle 5"/>
          <p:cNvSpPr>
            <a:spLocks noChangeArrowheads="1"/>
          </p:cNvSpPr>
          <p:nvPr/>
        </p:nvSpPr>
        <p:spPr bwMode="auto">
          <a:xfrm>
            <a:off x="0" y="2776538"/>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4"/>
          <p:cNvGraphicFramePr>
            <a:graphicFrameLocks noChangeAspect="1"/>
          </p:cNvGraphicFramePr>
          <p:nvPr>
            <p:extLst/>
          </p:nvPr>
        </p:nvGraphicFramePr>
        <p:xfrm>
          <a:off x="744537" y="1727836"/>
          <a:ext cx="7654925" cy="4913312"/>
        </p:xfrm>
        <a:graphic>
          <a:graphicData uri="http://schemas.openxmlformats.org/presentationml/2006/ole">
            <mc:AlternateContent xmlns:mc="http://schemas.openxmlformats.org/markup-compatibility/2006">
              <mc:Choice xmlns:v="urn:schemas-microsoft-com:vml" Requires="v">
                <p:oleObj spid="_x0000_s218126" name="Equation" r:id="rId3" imgW="3517560" imgH="2260440" progId="Equation.DSMT4">
                  <p:embed/>
                </p:oleObj>
              </mc:Choice>
              <mc:Fallback>
                <p:oleObj name="Equation" r:id="rId3" imgW="3517560" imgH="2260440" progId="Equation.DSMT4">
                  <p:embed/>
                  <p:pic>
                    <p:nvPicPr>
                      <p:cNvPr id="4098" name="Object 4"/>
                      <p:cNvPicPr>
                        <a:picLocks noChangeAspect="1" noChangeArrowheads="1"/>
                      </p:cNvPicPr>
                      <p:nvPr/>
                    </p:nvPicPr>
                    <p:blipFill>
                      <a:blip r:embed="rId4"/>
                      <a:srcRect/>
                      <a:stretch>
                        <a:fillRect/>
                      </a:stretch>
                    </p:blipFill>
                    <p:spPr bwMode="auto">
                      <a:xfrm>
                        <a:off x="744537" y="1727836"/>
                        <a:ext cx="7654925" cy="4913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Text Box 7"/>
          <p:cNvSpPr txBox="1">
            <a:spLocks noChangeArrowheads="1"/>
          </p:cNvSpPr>
          <p:nvPr/>
        </p:nvSpPr>
        <p:spPr bwMode="auto">
          <a:xfrm>
            <a:off x="457200" y="5257800"/>
            <a:ext cx="4648200" cy="366713"/>
          </a:xfrm>
          <a:prstGeom prst="rect">
            <a:avLst/>
          </a:prstGeom>
          <a:noFill/>
          <a:ln w="9525">
            <a:noFill/>
            <a:miter lim="800000"/>
            <a:headEnd/>
            <a:tailEnd/>
          </a:ln>
        </p:spPr>
        <p:txBody>
          <a:bodyPr>
            <a:spAutoFit/>
          </a:bodyPr>
          <a:lstStyle/>
          <a:p>
            <a:pPr>
              <a:spcBef>
                <a:spcPct val="50000"/>
              </a:spcBef>
            </a:pPr>
            <a:endParaRPr lang="en-US"/>
          </a:p>
        </p:txBody>
      </p:sp>
      <p:sp>
        <p:nvSpPr>
          <p:cNvPr id="4102" name="Text Box 14"/>
          <p:cNvSpPr txBox="1">
            <a:spLocks noChangeArrowheads="1"/>
          </p:cNvSpPr>
          <p:nvPr/>
        </p:nvSpPr>
        <p:spPr bwMode="auto">
          <a:xfrm>
            <a:off x="457200" y="1209675"/>
            <a:ext cx="2409825" cy="519113"/>
          </a:xfrm>
          <a:prstGeom prst="rect">
            <a:avLst/>
          </a:prstGeom>
          <a:noFill/>
          <a:ln w="9525">
            <a:noFill/>
            <a:miter lim="800000"/>
            <a:headEnd/>
            <a:tailEnd/>
          </a:ln>
        </p:spPr>
        <p:txBody>
          <a:bodyPr>
            <a:spAutoFit/>
          </a:bodyPr>
          <a:lstStyle/>
          <a:p>
            <a:pPr marL="400050" indent="-400050">
              <a:spcBef>
                <a:spcPct val="50000"/>
              </a:spcBef>
              <a:buFont typeface="Times New Roman" pitchFamily="18" charset="0"/>
              <a:buNone/>
            </a:pPr>
            <a:r>
              <a:rPr lang="en-US" sz="2800" b="1" dirty="0">
                <a:solidFill>
                  <a:srgbClr val="1E0000"/>
                </a:solidFill>
                <a:latin typeface="Times New Roman" pitchFamily="18" charset="0"/>
              </a:rPr>
              <a:t>(</a:t>
            </a:r>
            <a:r>
              <a:rPr lang="en-US" sz="2800" b="1" i="1" dirty="0">
                <a:solidFill>
                  <a:srgbClr val="1E0000"/>
                </a:solidFill>
                <a:latin typeface="Times New Roman" pitchFamily="18" charset="0"/>
              </a:rPr>
              <a:t>i</a:t>
            </a:r>
            <a:r>
              <a:rPr lang="en-US" sz="2800" b="1" dirty="0">
                <a:solidFill>
                  <a:srgbClr val="1E0000"/>
                </a:solidFill>
                <a:latin typeface="Times New Roman" pitchFamily="18" charset="0"/>
              </a:rPr>
              <a:t>)</a:t>
            </a:r>
            <a:r>
              <a:rPr lang="en-US" sz="2800" b="1" i="1" dirty="0">
                <a:solidFill>
                  <a:srgbClr val="1E0000"/>
                </a:solidFill>
                <a:latin typeface="Times New Roman" pitchFamily="18" charset="0"/>
              </a:rPr>
              <a:t>	  </a:t>
            </a:r>
            <a:r>
              <a:rPr lang="en-US" sz="2800" b="1" i="1" dirty="0" smtClean="0">
                <a:solidFill>
                  <a:srgbClr val="1E0000"/>
                </a:solidFill>
                <a:latin typeface="Times New Roman" pitchFamily="18" charset="0"/>
              </a:rPr>
              <a:t> p</a:t>
            </a:r>
            <a:r>
              <a:rPr lang="en-US" sz="2800" b="1" dirty="0" smtClean="0">
                <a:solidFill>
                  <a:srgbClr val="1E0000"/>
                </a:solidFill>
                <a:latin typeface="Times New Roman" pitchFamily="18" charset="0"/>
              </a:rPr>
              <a:t> </a:t>
            </a:r>
            <a:r>
              <a:rPr lang="en-US" sz="2800" b="1" dirty="0">
                <a:solidFill>
                  <a:srgbClr val="1E0000"/>
                </a:solidFill>
                <a:latin typeface="Times New Roman" pitchFamily="18" charset="0"/>
              </a:rPr>
              <a:t>= 1</a:t>
            </a:r>
          </a:p>
        </p:txBody>
      </p:sp>
      <p:sp>
        <p:nvSpPr>
          <p:cNvPr id="4103" name="Text Box 18"/>
          <p:cNvSpPr txBox="1">
            <a:spLocks noChangeArrowheads="1"/>
          </p:cNvSpPr>
          <p:nvPr/>
        </p:nvSpPr>
        <p:spPr bwMode="auto">
          <a:xfrm>
            <a:off x="457200" y="3105150"/>
            <a:ext cx="2409825" cy="519113"/>
          </a:xfrm>
          <a:prstGeom prst="rect">
            <a:avLst/>
          </a:prstGeom>
          <a:noFill/>
          <a:ln w="9525">
            <a:noFill/>
            <a:miter lim="800000"/>
            <a:headEnd/>
            <a:tailEnd/>
          </a:ln>
        </p:spPr>
        <p:txBody>
          <a:bodyPr>
            <a:spAutoFit/>
          </a:bodyPr>
          <a:lstStyle/>
          <a:p>
            <a:pPr marL="400050" indent="-400050">
              <a:spcBef>
                <a:spcPct val="50000"/>
              </a:spcBef>
              <a:buFont typeface="Times New Roman" pitchFamily="18" charset="0"/>
              <a:buNone/>
            </a:pPr>
            <a:r>
              <a:rPr lang="en-US" sz="2800" b="1" dirty="0">
                <a:solidFill>
                  <a:srgbClr val="1E0000"/>
                </a:solidFill>
                <a:latin typeface="Times New Roman" pitchFamily="18" charset="0"/>
              </a:rPr>
              <a:t>(</a:t>
            </a:r>
            <a:r>
              <a:rPr lang="en-US" sz="2800" b="1" i="1" dirty="0">
                <a:solidFill>
                  <a:srgbClr val="1E0000"/>
                </a:solidFill>
                <a:latin typeface="Times New Roman" pitchFamily="18" charset="0"/>
              </a:rPr>
              <a:t>ii</a:t>
            </a:r>
            <a:r>
              <a:rPr lang="en-US" sz="2800" b="1" dirty="0">
                <a:solidFill>
                  <a:srgbClr val="1E0000"/>
                </a:solidFill>
                <a:latin typeface="Times New Roman" pitchFamily="18" charset="0"/>
              </a:rPr>
              <a:t>) </a:t>
            </a:r>
            <a:r>
              <a:rPr lang="en-US" sz="2800" b="1" dirty="0" smtClean="0">
                <a:solidFill>
                  <a:srgbClr val="1E0000"/>
                </a:solidFill>
                <a:latin typeface="Times New Roman" pitchFamily="18" charset="0"/>
              </a:rPr>
              <a:t>  </a:t>
            </a:r>
            <a:r>
              <a:rPr lang="en-US" sz="2800" b="1" i="1" dirty="0" smtClean="0">
                <a:solidFill>
                  <a:srgbClr val="1E0000"/>
                </a:solidFill>
                <a:latin typeface="Times New Roman" pitchFamily="18" charset="0"/>
              </a:rPr>
              <a:t>p</a:t>
            </a:r>
            <a:r>
              <a:rPr lang="en-US" sz="2800" b="1" dirty="0" smtClean="0">
                <a:solidFill>
                  <a:srgbClr val="1E0000"/>
                </a:solidFill>
                <a:latin typeface="Times New Roman" pitchFamily="18" charset="0"/>
              </a:rPr>
              <a:t> </a:t>
            </a:r>
            <a:r>
              <a:rPr lang="en-US" sz="2800" b="1" dirty="0">
                <a:solidFill>
                  <a:srgbClr val="1E0000"/>
                </a:solidFill>
                <a:latin typeface="Times New Roman" pitchFamily="18" charset="0"/>
              </a:rPr>
              <a:t>= 2</a:t>
            </a:r>
          </a:p>
        </p:txBody>
      </p:sp>
      <p:sp>
        <p:nvSpPr>
          <p:cNvPr id="4104" name="Text Box 19"/>
          <p:cNvSpPr txBox="1">
            <a:spLocks noChangeArrowheads="1"/>
          </p:cNvSpPr>
          <p:nvPr/>
        </p:nvSpPr>
        <p:spPr bwMode="auto">
          <a:xfrm>
            <a:off x="457200" y="4867275"/>
            <a:ext cx="2409825" cy="519113"/>
          </a:xfrm>
          <a:prstGeom prst="rect">
            <a:avLst/>
          </a:prstGeom>
          <a:noFill/>
          <a:ln w="9525">
            <a:noFill/>
            <a:miter lim="800000"/>
            <a:headEnd/>
            <a:tailEnd/>
          </a:ln>
        </p:spPr>
        <p:txBody>
          <a:bodyPr>
            <a:spAutoFit/>
          </a:bodyPr>
          <a:lstStyle/>
          <a:p>
            <a:pPr marL="400050" indent="-400050">
              <a:spcBef>
                <a:spcPct val="50000"/>
              </a:spcBef>
              <a:buFont typeface="Times New Roman" pitchFamily="18" charset="0"/>
              <a:buNone/>
            </a:pPr>
            <a:r>
              <a:rPr lang="en-US" sz="2800" b="1" dirty="0">
                <a:solidFill>
                  <a:srgbClr val="1E0000"/>
                </a:solidFill>
              </a:rPr>
              <a:t>(</a:t>
            </a:r>
            <a:r>
              <a:rPr lang="en-US" sz="2800" b="1" i="1" dirty="0">
                <a:solidFill>
                  <a:srgbClr val="1E0000"/>
                </a:solidFill>
              </a:rPr>
              <a:t>iii</a:t>
            </a:r>
            <a:r>
              <a:rPr lang="en-US" sz="2800" b="1" dirty="0">
                <a:solidFill>
                  <a:srgbClr val="1E0000"/>
                </a:solidFill>
              </a:rPr>
              <a:t>) </a:t>
            </a:r>
            <a:r>
              <a:rPr lang="en-US" sz="2800" b="1" dirty="0" smtClean="0">
                <a:solidFill>
                  <a:srgbClr val="1E0000"/>
                </a:solidFill>
              </a:rPr>
              <a:t> </a:t>
            </a:r>
            <a:r>
              <a:rPr lang="en-US" sz="2800" b="1" i="1" dirty="0" smtClean="0">
                <a:solidFill>
                  <a:srgbClr val="1E0000"/>
                </a:solidFill>
              </a:rPr>
              <a:t>p</a:t>
            </a:r>
            <a:r>
              <a:rPr lang="en-US" sz="2800" b="1" dirty="0" smtClean="0">
                <a:solidFill>
                  <a:srgbClr val="1E0000"/>
                </a:solidFill>
              </a:rPr>
              <a:t> </a:t>
            </a:r>
            <a:r>
              <a:rPr lang="en-US" sz="2800" b="1" dirty="0">
                <a:solidFill>
                  <a:srgbClr val="1E0000"/>
                </a:solidFill>
              </a:rPr>
              <a:t>= </a:t>
            </a:r>
            <a:r>
              <a:rPr lang="en-US" sz="2800" b="1" dirty="0">
                <a:solidFill>
                  <a:srgbClr val="1E0000"/>
                </a:solidFill>
                <a:sym typeface="Symbol" pitchFamily="18" charset="2"/>
              </a:rPr>
              <a:t></a:t>
            </a:r>
          </a:p>
        </p:txBody>
      </p:sp>
      <p:sp>
        <p:nvSpPr>
          <p:cNvPr id="10"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a:t>
            </a:fld>
            <a:endParaRPr lang="en-US" dirty="0">
              <a:solidFill>
                <a:srgbClr val="1E0000"/>
              </a:solidFill>
            </a:endParaRPr>
          </a:p>
        </p:txBody>
      </p:sp>
    </p:spTree>
    <p:extLst>
      <p:ext uri="{BB962C8B-B14F-4D97-AF65-F5344CB8AC3E}">
        <p14:creationId xmlns:p14="http://schemas.microsoft.com/office/powerpoint/2010/main" val="1909375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dirty="0" smtClean="0"/>
              <a:t>The Least Squares Problem</a:t>
            </a:r>
          </a:p>
        </p:txBody>
      </p:sp>
      <p:sp>
        <p:nvSpPr>
          <p:cNvPr id="5126" name="Rectangle 3"/>
          <p:cNvSpPr>
            <a:spLocks noGrp="1" noChangeArrowheads="1"/>
          </p:cNvSpPr>
          <p:nvPr>
            <p:ph idx="1"/>
          </p:nvPr>
        </p:nvSpPr>
        <p:spPr>
          <a:xfrm>
            <a:off x="365760" y="1280161"/>
            <a:ext cx="8702040" cy="3825240"/>
          </a:xfrm>
        </p:spPr>
        <p:txBody>
          <a:bodyPr/>
          <a:lstStyle/>
          <a:p>
            <a:pPr eaLnBrk="1" hangingPunct="1"/>
            <a:r>
              <a:rPr lang="en-US" dirty="0" smtClean="0"/>
              <a:t>In general,                    is not differentiable for </a:t>
            </a:r>
            <a:r>
              <a:rPr lang="en-US" i="1" dirty="0" smtClean="0"/>
              <a:t>p </a:t>
            </a:r>
            <a:r>
              <a:rPr lang="en-US" dirty="0" smtClean="0"/>
              <a:t>= 1 </a:t>
            </a:r>
            <a:r>
              <a:rPr lang="en-US" dirty="0"/>
              <a:t/>
            </a:r>
            <a:br>
              <a:rPr lang="en-US" dirty="0"/>
            </a:br>
            <a:r>
              <a:rPr lang="en-US" dirty="0" smtClean="0"/>
              <a:t>or </a:t>
            </a:r>
            <a:r>
              <a:rPr lang="en-US" i="1" dirty="0" smtClean="0"/>
              <a:t>p </a:t>
            </a:r>
            <a:r>
              <a:rPr lang="en-US" dirty="0" smtClean="0"/>
              <a:t>= ∞</a:t>
            </a:r>
          </a:p>
          <a:p>
            <a:pPr eaLnBrk="1" hangingPunct="1"/>
            <a:r>
              <a:rPr lang="en-US" dirty="0" smtClean="0"/>
              <a:t>The choice of </a:t>
            </a:r>
            <a:r>
              <a:rPr lang="en-US" i="1" dirty="0"/>
              <a:t>p </a:t>
            </a:r>
            <a:r>
              <a:rPr lang="en-US" dirty="0"/>
              <a:t>= </a:t>
            </a:r>
            <a:r>
              <a:rPr lang="en-US" dirty="0" smtClean="0"/>
              <a:t>2 (Euclidean norm) has become well established given its </a:t>
            </a:r>
            <a:r>
              <a:rPr lang="en-US" dirty="0"/>
              <a:t>least-squares fit </a:t>
            </a:r>
            <a:r>
              <a:rPr lang="en-US" dirty="0" smtClean="0"/>
              <a:t>interpretation</a:t>
            </a:r>
          </a:p>
          <a:p>
            <a:pPr eaLnBrk="1" hangingPunct="1"/>
            <a:r>
              <a:rPr lang="en-US" dirty="0" smtClean="0"/>
              <a:t>The problem			</a:t>
            </a:r>
            <a:r>
              <a:rPr lang="en-US" dirty="0"/>
              <a:t> is tractable for </a:t>
            </a:r>
            <a:r>
              <a:rPr lang="en-US" dirty="0">
                <a:latin typeface="Times New Roman" pitchFamily="18" charset="0"/>
              </a:rPr>
              <a:t>2</a:t>
            </a:r>
            <a:r>
              <a:rPr lang="en-US" dirty="0"/>
              <a:t> major </a:t>
            </a:r>
            <a:r>
              <a:rPr lang="en-US" dirty="0" smtClean="0"/>
              <a:t>reasons</a:t>
            </a:r>
          </a:p>
          <a:p>
            <a:pPr lvl="1" eaLnBrk="1" hangingPunct="1"/>
            <a:r>
              <a:rPr lang="en-US" dirty="0" smtClean="0"/>
              <a:t>First, the function is differentiable </a:t>
            </a:r>
            <a:endParaRPr lang="en-US" dirty="0"/>
          </a:p>
          <a:p>
            <a:pPr eaLnBrk="1" hangingPunct="1"/>
            <a:endParaRPr lang="en-US" dirty="0" smtClean="0"/>
          </a:p>
        </p:txBody>
      </p:sp>
      <p:sp>
        <p:nvSpPr>
          <p:cNvPr id="512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4"/>
          <p:cNvGraphicFramePr>
            <a:graphicFrameLocks noChangeAspect="1"/>
          </p:cNvGraphicFramePr>
          <p:nvPr>
            <p:extLst/>
          </p:nvPr>
        </p:nvGraphicFramePr>
        <p:xfrm>
          <a:off x="2362200" y="1295400"/>
          <a:ext cx="1885950" cy="592138"/>
        </p:xfrm>
        <a:graphic>
          <a:graphicData uri="http://schemas.openxmlformats.org/presentationml/2006/ole">
            <mc:AlternateContent xmlns:mc="http://schemas.openxmlformats.org/markup-compatibility/2006">
              <mc:Choice xmlns:v="urn:schemas-microsoft-com:vml" Requires="v">
                <p:oleObj spid="_x0000_s219174" name="Equation" r:id="rId3" imgW="774360" imgH="279360" progId="Equation.DSMT4">
                  <p:embed/>
                </p:oleObj>
              </mc:Choice>
              <mc:Fallback>
                <p:oleObj name="Equation" r:id="rId3" imgW="774360" imgH="279360" progId="Equation.DSMT4">
                  <p:embed/>
                  <p:pic>
                    <p:nvPicPr>
                      <p:cNvPr id="5122" name="Object 4"/>
                      <p:cNvPicPr>
                        <a:picLocks noChangeAspect="1" noChangeArrowheads="1"/>
                      </p:cNvPicPr>
                      <p:nvPr/>
                    </p:nvPicPr>
                    <p:blipFill>
                      <a:blip r:embed="rId4"/>
                      <a:srcRect/>
                      <a:stretch>
                        <a:fillRect/>
                      </a:stretch>
                    </p:blipFill>
                    <p:spPr bwMode="auto">
                      <a:xfrm>
                        <a:off x="2362200" y="1295400"/>
                        <a:ext cx="1885950" cy="592138"/>
                      </a:xfrm>
                      <a:prstGeom prst="rect">
                        <a:avLst/>
                      </a:prstGeom>
                      <a:noFill/>
                      <a:extLst/>
                    </p:spPr>
                  </p:pic>
                </p:oleObj>
              </mc:Fallback>
            </mc:AlternateContent>
          </a:graphicData>
        </a:graphic>
      </p:graphicFrame>
      <p:sp>
        <p:nvSpPr>
          <p:cNvPr id="5128" name="Rectangle 7"/>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a:t>
            </a:fld>
            <a:endParaRPr lang="en-US" dirty="0">
              <a:solidFill>
                <a:srgbClr val="1E0000"/>
              </a:solidFill>
            </a:endParaRPr>
          </a:p>
        </p:txBody>
      </p:sp>
      <p:graphicFrame>
        <p:nvGraphicFramePr>
          <p:cNvPr id="2" name="Object 1"/>
          <p:cNvGraphicFramePr>
            <a:graphicFrameLocks noChangeAspect="1"/>
          </p:cNvGraphicFramePr>
          <p:nvPr>
            <p:extLst/>
          </p:nvPr>
        </p:nvGraphicFramePr>
        <p:xfrm>
          <a:off x="2667000" y="3200400"/>
          <a:ext cx="2435225" cy="823913"/>
        </p:xfrm>
        <a:graphic>
          <a:graphicData uri="http://schemas.openxmlformats.org/presentationml/2006/ole">
            <mc:AlternateContent xmlns:mc="http://schemas.openxmlformats.org/markup-compatibility/2006">
              <mc:Choice xmlns:v="urn:schemas-microsoft-com:vml" Requires="v">
                <p:oleObj spid="_x0000_s219175" name="Equation" r:id="rId5" imgW="1206360" imgH="406080" progId="Equation.DSMT4">
                  <p:embed/>
                </p:oleObj>
              </mc:Choice>
              <mc:Fallback>
                <p:oleObj name="Equation" r:id="rId5" imgW="1206360" imgH="406080" progId="Equation.DSMT4">
                  <p:embed/>
                  <p:pic>
                    <p:nvPicPr>
                      <p:cNvPr id="2" name="Object 1"/>
                      <p:cNvPicPr>
                        <a:picLocks noChangeAspect="1" noChangeArrowheads="1"/>
                      </p:cNvPicPr>
                      <p:nvPr/>
                    </p:nvPicPr>
                    <p:blipFill>
                      <a:blip r:embed="rId6"/>
                      <a:srcRect/>
                      <a:stretch>
                        <a:fillRect/>
                      </a:stretch>
                    </p:blipFill>
                    <p:spPr bwMode="auto">
                      <a:xfrm>
                        <a:off x="2667000" y="3200400"/>
                        <a:ext cx="2435225" cy="823913"/>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nvPr>
        </p:nvGraphicFramePr>
        <p:xfrm>
          <a:off x="1066800" y="4648200"/>
          <a:ext cx="6328569" cy="1045188"/>
        </p:xfrm>
        <a:graphic>
          <a:graphicData uri="http://schemas.openxmlformats.org/presentationml/2006/ole">
            <mc:AlternateContent xmlns:mc="http://schemas.openxmlformats.org/markup-compatibility/2006">
              <mc:Choice xmlns:v="urn:schemas-microsoft-com:vml" Requires="v">
                <p:oleObj spid="_x0000_s219176" name="Equation" r:id="rId7" imgW="2857320" imgH="469800" progId="Equation.DSMT4">
                  <p:embed/>
                </p:oleObj>
              </mc:Choice>
              <mc:Fallback>
                <p:oleObj name="Equation" r:id="rId7" imgW="2857320" imgH="469800" progId="Equation.DSMT4">
                  <p:embed/>
                  <p:pic>
                    <p:nvPicPr>
                      <p:cNvPr id="3"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4648200"/>
                        <a:ext cx="6328569" cy="10451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47259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Least Squares Problem, cont.</a:t>
            </a:r>
          </a:p>
        </p:txBody>
      </p:sp>
      <p:sp>
        <p:nvSpPr>
          <p:cNvPr id="3" name="Content Placeholder 2"/>
          <p:cNvSpPr>
            <a:spLocks noGrp="1"/>
          </p:cNvSpPr>
          <p:nvPr>
            <p:ph idx="1"/>
          </p:nvPr>
        </p:nvSpPr>
        <p:spPr/>
        <p:txBody>
          <a:bodyPr/>
          <a:lstStyle/>
          <a:p>
            <a:pPr lvl="1"/>
            <a:r>
              <a:rPr lang="en-US" dirty="0" smtClean="0"/>
              <a:t>Second, the Euclidean norm is preserved </a:t>
            </a:r>
            <a:r>
              <a:rPr lang="en-US" dirty="0"/>
              <a:t>under </a:t>
            </a:r>
            <a:r>
              <a:rPr lang="en-US" dirty="0" smtClean="0"/>
              <a:t>orthogonal transformations: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with </a:t>
            </a:r>
            <a:r>
              <a:rPr lang="en-US" b="1" dirty="0"/>
              <a:t>Q</a:t>
            </a:r>
            <a:r>
              <a:rPr lang="en-US" dirty="0"/>
              <a:t> an arbitrary orthogonal matrix; that is, </a:t>
            </a:r>
            <a:r>
              <a:rPr lang="en-US" b="1" dirty="0"/>
              <a:t>Q</a:t>
            </a:r>
            <a:r>
              <a:rPr lang="en-US" dirty="0"/>
              <a:t>	            satisfies</a:t>
            </a:r>
          </a:p>
          <a:p>
            <a:pPr marL="457200" lvl="1" indent="0">
              <a:buNone/>
            </a:pPr>
            <a:r>
              <a:rPr lang="en-US" dirty="0" smtClean="0"/>
              <a:t/>
            </a:r>
            <a:br>
              <a:rPr lang="en-US" dirty="0" smtClean="0"/>
            </a:br>
            <a:r>
              <a:rPr lang="en-US" dirty="0" smtClean="0"/>
              <a:t>  </a:t>
            </a:r>
            <a:endParaRPr lang="en-US" dirty="0"/>
          </a:p>
        </p:txBody>
      </p:sp>
      <p:graphicFrame>
        <p:nvGraphicFramePr>
          <p:cNvPr id="6" name="Object 5"/>
          <p:cNvGraphicFramePr>
            <a:graphicFrameLocks noChangeAspect="1"/>
          </p:cNvGraphicFramePr>
          <p:nvPr>
            <p:extLst/>
          </p:nvPr>
        </p:nvGraphicFramePr>
        <p:xfrm>
          <a:off x="1143000" y="2209801"/>
          <a:ext cx="4572000" cy="652108"/>
        </p:xfrm>
        <a:graphic>
          <a:graphicData uri="http://schemas.openxmlformats.org/presentationml/2006/ole">
            <mc:AlternateContent xmlns:mc="http://schemas.openxmlformats.org/markup-compatibility/2006">
              <mc:Choice xmlns:v="urn:schemas-microsoft-com:vml" Requires="v">
                <p:oleObj spid="_x0000_s220186" name="Equation" r:id="rId3" imgW="2222280" imgH="317160" progId="Equation.DSMT4">
                  <p:embed/>
                </p:oleObj>
              </mc:Choice>
              <mc:Fallback>
                <p:oleObj name="Equation" r:id="rId3" imgW="2222280" imgH="317160" progId="Equation.DSMT4">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09801"/>
                        <a:ext cx="4572000" cy="65210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nvPr>
        </p:nvGraphicFramePr>
        <p:xfrm>
          <a:off x="1295400" y="4038600"/>
          <a:ext cx="5334000" cy="507716"/>
        </p:xfrm>
        <a:graphic>
          <a:graphicData uri="http://schemas.openxmlformats.org/presentationml/2006/ole">
            <mc:AlternateContent xmlns:mc="http://schemas.openxmlformats.org/markup-compatibility/2006">
              <mc:Choice xmlns:v="urn:schemas-microsoft-com:vml" Requires="v">
                <p:oleObj spid="_x0000_s220187" name="Equation" r:id="rId5" imgW="2400120" imgH="228600" progId="Equation.DSMT4">
                  <p:embed/>
                </p:oleObj>
              </mc:Choice>
              <mc:Fallback>
                <p:oleObj name="Equation" r:id="rId5" imgW="2400120" imgH="228600" progId="Equation.DSMT4">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4038600"/>
                        <a:ext cx="5334000" cy="507716"/>
                      </a:xfrm>
                      <a:prstGeom prst="rect">
                        <a:avLst/>
                      </a:prstGeom>
                      <a:noFill/>
                      <a:ln>
                        <a:noFill/>
                      </a:ln>
                    </p:spPr>
                  </p:pic>
                </p:oleObj>
              </mc:Fallback>
            </mc:AlternateContent>
          </a:graphicData>
        </a:graphic>
      </p:graphicFrame>
      <p:sp>
        <p:nvSpPr>
          <p:cNvPr id="8"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6</a:t>
            </a:fld>
            <a:endParaRPr lang="en-US" dirty="0">
              <a:solidFill>
                <a:srgbClr val="1E0000"/>
              </a:solidFill>
            </a:endParaRPr>
          </a:p>
        </p:txBody>
      </p:sp>
    </p:spTree>
    <p:extLst>
      <p:ext uri="{BB962C8B-B14F-4D97-AF65-F5344CB8AC3E}">
        <p14:creationId xmlns:p14="http://schemas.microsoft.com/office/powerpoint/2010/main" val="977383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dirty="0"/>
              <a:t>The Least Squares </a:t>
            </a:r>
            <a:r>
              <a:rPr lang="en-US" dirty="0" smtClean="0"/>
              <a:t>Problem, cont.</a:t>
            </a:r>
          </a:p>
        </p:txBody>
      </p:sp>
      <p:sp>
        <p:nvSpPr>
          <p:cNvPr id="8198" name="Rectangle 3"/>
          <p:cNvSpPr>
            <a:spLocks noGrp="1" noChangeArrowheads="1"/>
          </p:cNvSpPr>
          <p:nvPr>
            <p:ph idx="1"/>
          </p:nvPr>
        </p:nvSpPr>
        <p:spPr>
          <a:xfrm>
            <a:off x="365760" y="1280160"/>
            <a:ext cx="8321040" cy="4587240"/>
          </a:xfrm>
        </p:spPr>
        <p:txBody>
          <a:bodyPr/>
          <a:lstStyle/>
          <a:p>
            <a:pPr eaLnBrk="1" hangingPunct="1"/>
            <a:r>
              <a:rPr lang="en-US" dirty="0"/>
              <a:t>We introduce </a:t>
            </a:r>
            <a:r>
              <a:rPr lang="en-US" dirty="0" smtClean="0"/>
              <a:t>next </a:t>
            </a:r>
            <a:r>
              <a:rPr lang="en-US" dirty="0"/>
              <a:t>the basic underlying assumption:       </a:t>
            </a:r>
            <a:r>
              <a:rPr lang="en-US" dirty="0" smtClean="0"/>
              <a:t>        </a:t>
            </a:r>
            <a:r>
              <a:rPr lang="en-US" b="1" dirty="0" smtClean="0"/>
              <a:t>A</a:t>
            </a:r>
            <a:r>
              <a:rPr lang="en-US" dirty="0" smtClean="0"/>
              <a:t> </a:t>
            </a:r>
            <a:r>
              <a:rPr lang="en-US" dirty="0"/>
              <a:t>is full rank</a:t>
            </a:r>
            <a:r>
              <a:rPr lang="en-US" i="1" dirty="0" smtClean="0">
                <a:latin typeface="Times New Roman" pitchFamily="18" charset="0"/>
              </a:rPr>
              <a:t>, </a:t>
            </a:r>
            <a:r>
              <a:rPr lang="en-US" dirty="0" smtClean="0"/>
              <a:t>i.e., the columns of </a:t>
            </a:r>
            <a:r>
              <a:rPr lang="en-US" b="1" dirty="0" smtClean="0"/>
              <a:t>A</a:t>
            </a:r>
            <a:r>
              <a:rPr lang="en-US" dirty="0" smtClean="0"/>
              <a:t> constitute a set of linearly independent vectors</a:t>
            </a:r>
            <a:endParaRPr lang="en-US" i="1" dirty="0" smtClean="0">
              <a:latin typeface="Times New Roman" pitchFamily="18" charset="0"/>
            </a:endParaRPr>
          </a:p>
          <a:p>
            <a:pPr eaLnBrk="1" hangingPunct="1"/>
            <a:r>
              <a:rPr lang="en-US" dirty="0" smtClean="0"/>
              <a:t>This assumption implies that the rank of </a:t>
            </a:r>
            <a:r>
              <a:rPr lang="en-US" b="1" dirty="0" smtClean="0"/>
              <a:t>A</a:t>
            </a:r>
            <a:r>
              <a:rPr lang="en-US" dirty="0" smtClean="0"/>
              <a:t> is n</a:t>
            </a:r>
            <a:br>
              <a:rPr lang="en-US" dirty="0" smtClean="0"/>
            </a:br>
            <a:r>
              <a:rPr lang="en-US" dirty="0" smtClean="0"/>
              <a:t>because n ≤ m </a:t>
            </a:r>
            <a:r>
              <a:rPr lang="en-US" sz="2800" dirty="0" smtClean="0"/>
              <a:t>since </a:t>
            </a:r>
            <a:r>
              <a:rPr lang="en-US" sz="2800" dirty="0"/>
              <a:t>we </a:t>
            </a:r>
            <a:r>
              <a:rPr lang="en-US" dirty="0" smtClean="0"/>
              <a:t>are </a:t>
            </a:r>
            <a:r>
              <a:rPr lang="en-US" sz="2800" dirty="0" smtClean="0"/>
              <a:t>dealing with an </a:t>
            </a:r>
            <a:r>
              <a:rPr lang="en-US" sz="2800" dirty="0" err="1"/>
              <a:t>overdetermined</a:t>
            </a:r>
            <a:r>
              <a:rPr lang="en-US" sz="2800" dirty="0"/>
              <a:t> system</a:t>
            </a:r>
          </a:p>
          <a:p>
            <a:pPr eaLnBrk="1" hangingPunct="1"/>
            <a:r>
              <a:rPr lang="en-US" dirty="0" smtClean="0"/>
              <a:t>Fact: The least squares solution </a:t>
            </a:r>
            <a:r>
              <a:rPr lang="en-US" b="1" dirty="0" smtClean="0"/>
              <a:t>x</a:t>
            </a:r>
            <a:r>
              <a:rPr lang="en-US" b="1" baseline="30000" dirty="0" smtClean="0"/>
              <a:t>*</a:t>
            </a:r>
            <a:r>
              <a:rPr lang="en-US" dirty="0" smtClean="0"/>
              <a:t> satisfies </a:t>
            </a:r>
          </a:p>
          <a:p>
            <a:pPr eaLnBrk="1" hangingPunct="1"/>
            <a:endParaRPr lang="en-US" dirty="0" smtClean="0"/>
          </a:p>
        </p:txBody>
      </p:sp>
      <p:sp>
        <p:nvSpPr>
          <p:cNvPr id="819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8200" name="Rectangle 7"/>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endParaRPr lang="en-US"/>
          </a:p>
        </p:txBody>
      </p:sp>
      <p:sp>
        <p:nvSpPr>
          <p:cNvPr id="8201" name="Rectangle 9"/>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6" name="Object 10"/>
          <p:cNvGraphicFramePr>
            <a:graphicFrameLocks noChangeAspect="1"/>
          </p:cNvGraphicFramePr>
          <p:nvPr>
            <p:extLst/>
          </p:nvPr>
        </p:nvGraphicFramePr>
        <p:xfrm>
          <a:off x="1981200" y="4724400"/>
          <a:ext cx="2781300" cy="573087"/>
        </p:xfrm>
        <a:graphic>
          <a:graphicData uri="http://schemas.openxmlformats.org/presentationml/2006/ole">
            <mc:AlternateContent xmlns:mc="http://schemas.openxmlformats.org/markup-compatibility/2006">
              <mc:Choice xmlns:v="urn:schemas-microsoft-com:vml" Requires="v">
                <p:oleObj spid="_x0000_s221198" name="Equation" r:id="rId3" imgW="1155600" imgH="241200" progId="Equation.DSMT4">
                  <p:embed/>
                </p:oleObj>
              </mc:Choice>
              <mc:Fallback>
                <p:oleObj name="Equation" r:id="rId3" imgW="1155600" imgH="241200" progId="Equation.DSMT4">
                  <p:embed/>
                  <p:pic>
                    <p:nvPicPr>
                      <p:cNvPr id="8196" name="Object 10"/>
                      <p:cNvPicPr>
                        <a:picLocks noChangeAspect="1" noChangeArrowheads="1"/>
                      </p:cNvPicPr>
                      <p:nvPr/>
                    </p:nvPicPr>
                    <p:blipFill>
                      <a:blip r:embed="rId4"/>
                      <a:srcRect/>
                      <a:stretch>
                        <a:fillRect/>
                      </a:stretch>
                    </p:blipFill>
                    <p:spPr bwMode="auto">
                      <a:xfrm>
                        <a:off x="1981200" y="4724400"/>
                        <a:ext cx="27813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2" name="Rectangle 11"/>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sp>
        <p:nvSpPr>
          <p:cNvPr id="10"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7</a:t>
            </a:fld>
            <a:endParaRPr lang="en-US" dirty="0">
              <a:solidFill>
                <a:srgbClr val="1E0000"/>
              </a:solidFill>
            </a:endParaRPr>
          </a:p>
        </p:txBody>
      </p:sp>
    </p:spTree>
    <p:extLst>
      <p:ext uri="{BB962C8B-B14F-4D97-AF65-F5344CB8AC3E}">
        <p14:creationId xmlns:p14="http://schemas.microsoft.com/office/powerpoint/2010/main" val="682168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4"/>
          <p:cNvGraphicFramePr>
            <a:graphicFrameLocks noChangeAspect="1"/>
          </p:cNvGraphicFramePr>
          <p:nvPr>
            <p:extLst/>
          </p:nvPr>
        </p:nvGraphicFramePr>
        <p:xfrm>
          <a:off x="838200" y="2667000"/>
          <a:ext cx="8107362" cy="3502025"/>
        </p:xfrm>
        <a:graphic>
          <a:graphicData uri="http://schemas.openxmlformats.org/presentationml/2006/ole">
            <mc:AlternateContent xmlns:mc="http://schemas.openxmlformats.org/markup-compatibility/2006">
              <mc:Choice xmlns:v="urn:schemas-microsoft-com:vml" Requires="v">
                <p:oleObj spid="_x0000_s222234" name="Equation" r:id="rId3" imgW="4317840" imgH="1854000" progId="Equation.DSMT4">
                  <p:embed/>
                </p:oleObj>
              </mc:Choice>
              <mc:Fallback>
                <p:oleObj name="Equation" r:id="rId3" imgW="4317840" imgH="1854000" progId="Equation.DSMT4">
                  <p:embed/>
                  <p:pic>
                    <p:nvPicPr>
                      <p:cNvPr id="9218" name="Object 4"/>
                      <p:cNvPicPr>
                        <a:picLocks noChangeAspect="1" noChangeArrowheads="1"/>
                      </p:cNvPicPr>
                      <p:nvPr/>
                    </p:nvPicPr>
                    <p:blipFill>
                      <a:blip r:embed="rId4"/>
                      <a:srcRect/>
                      <a:stretch>
                        <a:fillRect/>
                      </a:stretch>
                    </p:blipFill>
                    <p:spPr bwMode="auto">
                      <a:xfrm>
                        <a:off x="838200" y="2667000"/>
                        <a:ext cx="8107362" cy="3502025"/>
                      </a:xfrm>
                      <a:prstGeom prst="rect">
                        <a:avLst/>
                      </a:prstGeom>
                      <a:noFill/>
                      <a:extLst/>
                    </p:spPr>
                  </p:pic>
                </p:oleObj>
              </mc:Fallback>
            </mc:AlternateContent>
          </a:graphicData>
        </a:graphic>
      </p:graphicFrame>
      <p:sp>
        <p:nvSpPr>
          <p:cNvPr id="9221" name="Rectangle 2"/>
          <p:cNvSpPr>
            <a:spLocks noGrp="1" noChangeArrowheads="1"/>
          </p:cNvSpPr>
          <p:nvPr>
            <p:ph type="title"/>
          </p:nvPr>
        </p:nvSpPr>
        <p:spPr/>
        <p:txBody>
          <a:bodyPr/>
          <a:lstStyle/>
          <a:p>
            <a:pPr eaLnBrk="1" hangingPunct="1"/>
            <a:r>
              <a:rPr lang="en-US" dirty="0" smtClean="0"/>
              <a:t>Proof of Fact</a:t>
            </a:r>
          </a:p>
        </p:txBody>
      </p:sp>
      <p:sp>
        <p:nvSpPr>
          <p:cNvPr id="9220" name="Rectangle 3"/>
          <p:cNvSpPr>
            <a:spLocks noGrp="1" noChangeArrowheads="1"/>
          </p:cNvSpPr>
          <p:nvPr>
            <p:ph idx="1"/>
          </p:nvPr>
        </p:nvSpPr>
        <p:spPr>
          <a:xfrm>
            <a:off x="365761" y="1280160"/>
            <a:ext cx="8168640" cy="3046413"/>
          </a:xfrm>
        </p:spPr>
        <p:txBody>
          <a:bodyPr/>
          <a:lstStyle/>
          <a:p>
            <a:pPr eaLnBrk="1" hangingPunct="1"/>
            <a:r>
              <a:rPr lang="en-US" dirty="0" smtClean="0"/>
              <a:t>Since by definition the least</a:t>
            </a:r>
            <a:r>
              <a:rPr lang="en-US" dirty="0">
                <a:sym typeface="Symbol" pitchFamily="18" charset="2"/>
              </a:rPr>
              <a:t> </a:t>
            </a:r>
            <a:r>
              <a:rPr lang="en-US" dirty="0" smtClean="0"/>
              <a:t>squares solution </a:t>
            </a:r>
            <a:r>
              <a:rPr lang="en-US" b="1" dirty="0"/>
              <a:t>x</a:t>
            </a:r>
            <a:r>
              <a:rPr lang="en-US" b="1" baseline="30000" dirty="0" smtClean="0"/>
              <a:t>* </a:t>
            </a:r>
            <a:r>
              <a:rPr lang="en-US" dirty="0" smtClean="0"/>
              <a:t>  minimizes            at the optimum, the derivative of this function zero:</a:t>
            </a:r>
          </a:p>
        </p:txBody>
      </p:sp>
      <p:sp>
        <p:nvSpPr>
          <p:cNvPr id="922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9224" name="Rectangle 10"/>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11" name="Object 11"/>
          <p:cNvGraphicFramePr>
            <a:graphicFrameLocks noChangeAspect="1"/>
          </p:cNvGraphicFramePr>
          <p:nvPr>
            <p:extLst/>
          </p:nvPr>
        </p:nvGraphicFramePr>
        <p:xfrm>
          <a:off x="2400454" y="1676400"/>
          <a:ext cx="768992" cy="581463"/>
        </p:xfrm>
        <a:graphic>
          <a:graphicData uri="http://schemas.openxmlformats.org/presentationml/2006/ole">
            <mc:AlternateContent xmlns:mc="http://schemas.openxmlformats.org/markup-compatibility/2006">
              <mc:Choice xmlns:v="urn:schemas-microsoft-com:vml" Requires="v">
                <p:oleObj spid="_x0000_s222235" name="Equation" r:id="rId5" imgW="330120" imgH="253800" progId="Equation.DSMT4">
                  <p:embed/>
                </p:oleObj>
              </mc:Choice>
              <mc:Fallback>
                <p:oleObj name="Equation" r:id="rId5" imgW="330120" imgH="253800" progId="Equation.DSMT4">
                  <p:embed/>
                  <p:pic>
                    <p:nvPicPr>
                      <p:cNvPr id="11" name="Object 11"/>
                      <p:cNvPicPr>
                        <a:picLocks noChangeAspect="1" noChangeArrowheads="1"/>
                      </p:cNvPicPr>
                      <p:nvPr/>
                    </p:nvPicPr>
                    <p:blipFill>
                      <a:blip r:embed="rId6"/>
                      <a:srcRect/>
                      <a:stretch>
                        <a:fillRect/>
                      </a:stretch>
                    </p:blipFill>
                    <p:spPr bwMode="auto">
                      <a:xfrm>
                        <a:off x="2400454" y="1676400"/>
                        <a:ext cx="768992" cy="581463"/>
                      </a:xfrm>
                      <a:prstGeom prst="rect">
                        <a:avLst/>
                      </a:prstGeom>
                      <a:noFill/>
                      <a:extLst/>
                    </p:spPr>
                  </p:pic>
                </p:oleObj>
              </mc:Fallback>
            </mc:AlternateContent>
          </a:graphicData>
        </a:graphic>
      </p:graphicFrame>
      <p:sp>
        <p:nvSpPr>
          <p:cNvPr id="9" name="Slide Number Placeholder 3">
            <a:extLst>
              <a:ext uri="{FF2B5EF4-FFF2-40B4-BE49-F238E27FC236}">
                <a16:creationId xmlns="" xmlns:a16="http://schemas.microsoft.com/office/drawing/2014/main" id="{2A86F24D-CA1C-4F55-9645-515A907BA84A}"/>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8</a:t>
            </a:fld>
            <a:endParaRPr lang="en-US" dirty="0">
              <a:solidFill>
                <a:srgbClr val="1E0000"/>
              </a:solidFill>
            </a:endParaRPr>
          </a:p>
        </p:txBody>
      </p:sp>
    </p:spTree>
    <p:extLst>
      <p:ext uri="{BB962C8B-B14F-4D97-AF65-F5344CB8AC3E}">
        <p14:creationId xmlns:p14="http://schemas.microsoft.com/office/powerpoint/2010/main" val="2165583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bwMode="auto">
        <a:solidFill>
          <a:schemeClr val="accent3">
            <a:lumMod val="95000"/>
          </a:schemeClr>
        </a:solidFill>
        <a:ln>
          <a:noFill/>
        </a:ln>
      </a:spPr>
      <a:bodyPr wrap="none">
        <a:spAutoFit/>
      </a:bodyPr>
      <a:lstStyle>
        <a:defPPr eaLnBrk="1" hangingPunct="1">
          <a:spcBef>
            <a:spcPts val="0"/>
          </a:spcBef>
          <a:defRPr dirty="0">
            <a:solidFill>
              <a:srgbClr val="1E0000"/>
            </a:solidFill>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6179</TotalTime>
  <Words>902</Words>
  <Application>Microsoft Office PowerPoint</Application>
  <PresentationFormat>On-screen Show (4:3)</PresentationFormat>
  <Paragraphs>154</Paragraphs>
  <Slides>29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Capsules</vt:lpstr>
      <vt:lpstr>Equation</vt:lpstr>
      <vt:lpstr>ECEN 615 Methods of Electric Power  Systems Analysis</vt:lpstr>
      <vt:lpstr>Announcements</vt:lpstr>
      <vt:lpstr>Least Squares Solution</vt:lpstr>
      <vt:lpstr>Choice of p</vt:lpstr>
      <vt:lpstr>Choice of p</vt:lpstr>
      <vt:lpstr>The Least Squares Problem</vt:lpstr>
      <vt:lpstr>The Least Squares Problem, cont.</vt:lpstr>
      <vt:lpstr>The Least Squares Problem, cont.</vt:lpstr>
      <vt:lpstr>Proof of Fact</vt:lpstr>
      <vt:lpstr>Implications</vt:lpstr>
      <vt:lpstr>Implications</vt:lpstr>
      <vt:lpstr>Example: Curve Fitting</vt:lpstr>
      <vt:lpstr>Example: Curve Fitting</vt:lpstr>
      <vt:lpstr>Implications</vt:lpstr>
      <vt:lpstr>A Least Squares Solution Algorithm</vt:lpstr>
      <vt:lpstr>Practical Considerations</vt:lpstr>
      <vt:lpstr>Loss of Sparsity Example</vt:lpstr>
      <vt:lpstr>Numerical Conditioning</vt:lpstr>
      <vt:lpstr>Numerical Conditioning Example</vt:lpstr>
      <vt:lpstr>Numerical Conditioning</vt:lpstr>
      <vt:lpstr>Numerical Conditioning</vt:lpstr>
      <vt:lpstr>Power System State Estimation</vt:lpstr>
      <vt:lpstr>Power System State Estimation</vt:lpstr>
      <vt:lpstr>Assumed Error</vt:lpstr>
      <vt:lpstr>State Estimation for Linear Functions</vt:lpstr>
      <vt:lpstr>State Estimation for Linear Functions</vt:lpstr>
      <vt:lpstr>Simple DC System Example</vt:lpstr>
      <vt:lpstr>Simple DC System Example, cont.</vt:lpstr>
      <vt:lpstr>Nonlinear Formulation</vt:lpstr>
    </vt:vector>
  </TitlesOfParts>
  <Company>ECE - UIUC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Tom</cp:lastModifiedBy>
  <cp:revision>453</cp:revision>
  <cp:lastPrinted>2019-09-22T16:46:28Z</cp:lastPrinted>
  <dcterms:created xsi:type="dcterms:W3CDTF">2000-05-11T14:27:08Z</dcterms:created>
  <dcterms:modified xsi:type="dcterms:W3CDTF">2019-10-24T19:50:48Z</dcterms:modified>
</cp:coreProperties>
</file>