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258" r:id="rId2"/>
    <p:sldId id="320" r:id="rId3"/>
    <p:sldId id="737" r:id="rId4"/>
    <p:sldId id="738" r:id="rId5"/>
    <p:sldId id="739" r:id="rId6"/>
    <p:sldId id="740" r:id="rId7"/>
    <p:sldId id="743" r:id="rId8"/>
    <p:sldId id="744" r:id="rId9"/>
    <p:sldId id="745" r:id="rId10"/>
    <p:sldId id="746" r:id="rId11"/>
    <p:sldId id="747" r:id="rId12"/>
    <p:sldId id="748" r:id="rId13"/>
    <p:sldId id="749" r:id="rId14"/>
    <p:sldId id="750" r:id="rId15"/>
    <p:sldId id="751" r:id="rId16"/>
    <p:sldId id="752" r:id="rId17"/>
    <p:sldId id="753" r:id="rId18"/>
    <p:sldId id="754" r:id="rId19"/>
    <p:sldId id="771" r:id="rId20"/>
    <p:sldId id="772" r:id="rId21"/>
    <p:sldId id="773" r:id="rId22"/>
    <p:sldId id="774" r:id="rId23"/>
    <p:sldId id="775" r:id="rId24"/>
    <p:sldId id="776" r:id="rId25"/>
    <p:sldId id="777" r:id="rId26"/>
    <p:sldId id="778" r:id="rId27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12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21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86" y="-9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560" y="128016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7086600" y="6327648"/>
            <a:ext cx="19019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A5241-12CB-C64D-AE38-6540AC6C648E}" type="slidenum">
              <a:rPr lang="en-US" sz="2000" baseline="0" smtClean="0">
                <a:solidFill>
                  <a:srgbClr val="1E0000"/>
                </a:solidFill>
              </a:rPr>
              <a:pPr/>
              <a:t>‹#›</a:t>
            </a:fld>
            <a:endParaRPr lang="en-US" sz="2000" baseline="0" dirty="0">
              <a:solidFill>
                <a:srgbClr val="1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pjm.com/-/media/documents/manuals/m03a.ash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ECEN 615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Methods of Electric Power </a:t>
            </a:r>
            <a:br>
              <a:rPr lang="en-US" altLang="en-US" dirty="0" smtClean="0"/>
            </a:br>
            <a:r>
              <a:rPr lang="en-US" altLang="en-US" dirty="0" smtClean="0"/>
              <a:t>Systems Analysis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kern="0" dirty="0">
                <a:solidFill>
                  <a:srgbClr val="1E0000"/>
                </a:solidFill>
                <a:latin typeface="Arial" panose="020B0604020202020204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18: </a:t>
            </a:r>
            <a:r>
              <a:rPr lang="en-US" sz="3200" b="1" dirty="0" smtClean="0">
                <a:solidFill>
                  <a:srgbClr val="1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Estimation</a:t>
            </a:r>
            <a:endParaRPr lang="en-US" sz="3200" b="1" dirty="0">
              <a:solidFill>
                <a:srgbClr val="1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Two Bus Case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85559"/>
              </p:ext>
            </p:extLst>
          </p:nvPr>
        </p:nvGraphicFramePr>
        <p:xfrm>
          <a:off x="609600" y="1371600"/>
          <a:ext cx="5937250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6" name="Equation" r:id="rId3" imgW="3136680" imgH="2260440" progId="Equation.DSMT4">
                  <p:embed/>
                </p:oleObj>
              </mc:Choice>
              <mc:Fallback>
                <p:oleObj name="Equation" r:id="rId3" imgW="3136680" imgH="226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5937250" cy="425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Assumed SE Measurement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2529840"/>
          </a:xfrm>
        </p:spPr>
        <p:txBody>
          <a:bodyPr/>
          <a:lstStyle/>
          <a:p>
            <a:r>
              <a:rPr lang="en-US" dirty="0" smtClean="0"/>
              <a:t>The assumed measurement standard deviations can have a significant impact on the resultant solution, or even whether the SE converges</a:t>
            </a:r>
          </a:p>
          <a:p>
            <a:r>
              <a:rPr lang="en-US" dirty="0" smtClean="0"/>
              <a:t>The assumption is a Gaussian (normal) distribution of the error with no bias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3" b="489"/>
          <a:stretch/>
        </p:blipFill>
        <p:spPr>
          <a:xfrm>
            <a:off x="609600" y="3703864"/>
            <a:ext cx="4142441" cy="1905000"/>
          </a:xfrm>
          <a:prstGeom prst="rect">
            <a:avLst/>
          </a:prstGeom>
          <a:scene3d>
            <a:camera prst="orthographicFront">
              <a:rot lat="0" lon="0" rev="180000"/>
            </a:camera>
            <a:lightRig rig="threePt" dir="t"/>
          </a:scene3d>
        </p:spPr>
      </p:pic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Observability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" y="1280160"/>
            <a:ext cx="8778241" cy="3733800"/>
          </a:xfrm>
        </p:spPr>
        <p:txBody>
          <a:bodyPr/>
          <a:lstStyle/>
          <a:p>
            <a:r>
              <a:rPr lang="en-US" dirty="0" smtClean="0"/>
              <a:t>In order to estimate all n states we need at least n measurements. However, where the measurements are located is also important, a topic known as observability</a:t>
            </a:r>
          </a:p>
          <a:p>
            <a:pPr lvl="1"/>
            <a:r>
              <a:rPr lang="en-US" dirty="0" smtClean="0"/>
              <a:t>In order for a power system to be fully observable usually we need to have a measurement available no more than one bus away</a:t>
            </a:r>
          </a:p>
          <a:p>
            <a:pPr lvl="1"/>
            <a:r>
              <a:rPr lang="en-US" dirty="0" smtClean="0"/>
              <a:t>At buses we need to have at least measurements on all the injections into the bus except one (including loads and gens)</a:t>
            </a:r>
          </a:p>
          <a:p>
            <a:pPr lvl="1"/>
            <a:r>
              <a:rPr lang="en-US" dirty="0" smtClean="0"/>
              <a:t>Loads are usually flows on feeders, or the flow into a transmission to distribution transformer</a:t>
            </a:r>
          </a:p>
          <a:p>
            <a:pPr lvl="1"/>
            <a:r>
              <a:rPr lang="en-US" dirty="0" smtClean="0"/>
              <a:t>Generators are usually just injections from the GSU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/>
              <a:t>Pseudo measurements are used at buses in which there is no load or generation; that is, the net injection into the bus is know with high accuracy to be </a:t>
            </a:r>
            <a:r>
              <a:rPr lang="en-US" dirty="0" smtClean="0"/>
              <a:t>zero</a:t>
            </a:r>
            <a:endParaRPr lang="en-US" dirty="0"/>
          </a:p>
          <a:p>
            <a:pPr lvl="1"/>
            <a:r>
              <a:rPr lang="en-US" dirty="0"/>
              <a:t>In order to enforce the net power balance at a bus we need to include an explicit net injection </a:t>
            </a:r>
            <a:r>
              <a:rPr lang="en-US" dirty="0" smtClean="0"/>
              <a:t>measurement</a:t>
            </a:r>
          </a:p>
          <a:p>
            <a:r>
              <a:rPr lang="en-US" dirty="0" smtClean="0"/>
              <a:t>To increase observability sometimes estimated values are used for loads, shunts and generator outputs</a:t>
            </a:r>
          </a:p>
          <a:p>
            <a:pPr lvl="1"/>
            <a:r>
              <a:rPr lang="en-US" dirty="0" smtClean="0"/>
              <a:t>These “measurements” are represented as having a higher much standard deviation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Observability Example</a:t>
            </a:r>
            <a:endParaRPr lang="en-US" dirty="0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17225" r="4456" b="7774"/>
          <a:stretch/>
        </p:blipFill>
        <p:spPr bwMode="auto">
          <a:xfrm>
            <a:off x="228600" y="1447800"/>
            <a:ext cx="861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Bad Data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 smtClean="0"/>
              <a:t>The quality of the measurements available to an SE can vary widely, and sometimes the SE model itself is wrong.  Causes include</a:t>
            </a:r>
          </a:p>
          <a:p>
            <a:pPr lvl="1"/>
            <a:r>
              <a:rPr lang="en-US" dirty="0" smtClean="0"/>
              <a:t>Modeling Errors: perhaps the assumed system topology is incorrect, or the assumed parameters for a transmission line or transformer could be wrong</a:t>
            </a:r>
          </a:p>
          <a:p>
            <a:pPr lvl="1"/>
            <a:r>
              <a:rPr lang="en-US" dirty="0" smtClean="0"/>
              <a:t> Data Errors: measurements may be incorrect because of in correct data specifications, like the CT ratios or even flipped positive and negative directions</a:t>
            </a:r>
          </a:p>
          <a:p>
            <a:pPr lvl="1"/>
            <a:r>
              <a:rPr lang="en-US" dirty="0" smtClean="0"/>
              <a:t>Transducer Errors: the transductors may be failing or may have bias errors</a:t>
            </a:r>
          </a:p>
          <a:p>
            <a:pPr lvl="1"/>
            <a:r>
              <a:rPr lang="en-US" dirty="0" smtClean="0"/>
              <a:t>Sampling Errors: SCADA does not read all values simultaneously and power systems are dynamic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Bad Data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" y="1280160"/>
            <a:ext cx="8622791" cy="3733800"/>
          </a:xfrm>
        </p:spPr>
        <p:txBody>
          <a:bodyPr/>
          <a:lstStyle/>
          <a:p>
            <a:r>
              <a:rPr lang="en-US" dirty="0" smtClean="0"/>
              <a:t>The challenge for SE is to determine when there is likely a bad measurement (or multiple ones), and then to determine the particular bad measurements</a:t>
            </a:r>
          </a:p>
          <a:p>
            <a:r>
              <a:rPr lang="en-US" dirty="0" smtClean="0"/>
              <a:t>J(</a:t>
            </a:r>
            <a:r>
              <a:rPr lang="en-US" b="1" dirty="0" smtClean="0"/>
              <a:t>x</a:t>
            </a:r>
            <a:r>
              <a:rPr lang="en-US" dirty="0" smtClean="0"/>
              <a:t>) is random number, with a probability density function (PDF) known as a chi-squared distribution, </a:t>
            </a:r>
            <a:r>
              <a:rPr lang="en-US" dirty="0" smtClean="0">
                <a:sym typeface="Symbol"/>
              </a:rPr>
              <a:t>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(K), where K is the degrees of freedom, K=m-n</a:t>
            </a:r>
          </a:p>
          <a:p>
            <a:r>
              <a:rPr lang="en-US" dirty="0" smtClean="0">
                <a:sym typeface="Symbol"/>
              </a:rPr>
              <a:t>It can be shown the expected mean for J(</a:t>
            </a:r>
            <a:r>
              <a:rPr lang="en-US" b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is K, with a standard deviation of</a:t>
            </a:r>
          </a:p>
          <a:p>
            <a:pPr lvl="1"/>
            <a:r>
              <a:rPr lang="en-US" dirty="0" smtClean="0">
                <a:sym typeface="Symbol"/>
              </a:rPr>
              <a:t>Values of J(</a:t>
            </a:r>
            <a:r>
              <a:rPr lang="en-US" b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outside of several standard deviations indicate possible bad measurements, with the measurement residuals used to track down the likely bad measurements</a:t>
            </a:r>
          </a:p>
          <a:p>
            <a:r>
              <a:rPr lang="en-US" dirty="0" smtClean="0">
                <a:sym typeface="Symbol"/>
              </a:rPr>
              <a:t>SE can be re-run without the bad measurements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232451"/>
              </p:ext>
            </p:extLst>
          </p:nvPr>
        </p:nvGraphicFramePr>
        <p:xfrm>
          <a:off x="4038600" y="4495800"/>
          <a:ext cx="685800" cy="402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0" name="Equation" r:id="rId3" imgW="368280" imgH="215640" progId="Equation.DSMT4">
                  <p:embed/>
                </p:oleObj>
              </mc:Choice>
              <mc:Fallback>
                <p:oleObj name="Equation" r:id="rId3" imgW="3682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4495800"/>
                        <a:ext cx="685800" cy="402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67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 Application: PJM and MISO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160961"/>
          </a:xfrm>
        </p:spPr>
        <p:txBody>
          <a:bodyPr/>
          <a:lstStyle/>
          <a:p>
            <a:r>
              <a:rPr lang="en-US" dirty="0" smtClean="0"/>
              <a:t>PJM provides information about their EMS model in </a:t>
            </a:r>
          </a:p>
          <a:p>
            <a:pPr lvl="1"/>
            <a:r>
              <a:rPr lang="en-US" dirty="0" smtClean="0">
                <a:hlinkClick r:id="rId2"/>
              </a:rPr>
              <a:t>www.pjm.com</a:t>
            </a:r>
            <a:r>
              <a:rPr lang="en-US" dirty="0">
                <a:hlinkClick r:id="rId2"/>
              </a:rPr>
              <a:t>/-/</a:t>
            </a:r>
            <a:r>
              <a:rPr lang="en-US" dirty="0" smtClean="0">
                <a:hlinkClick r:id="rId2"/>
              </a:rPr>
              <a:t>media/documents/manuals/m03a.ashx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4" t="29843" r="38748" b="25849"/>
          <a:stretch/>
        </p:blipFill>
        <p:spPr bwMode="auto">
          <a:xfrm>
            <a:off x="533400" y="2286000"/>
            <a:ext cx="6477000" cy="443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3810000"/>
            <a:ext cx="2057400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Data here is from the Sept 2018 (Rev 16) document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SE Application: </a:t>
            </a:r>
            <a:r>
              <a:rPr lang="en-US" dirty="0" smtClean="0"/>
              <a:t>PJM and MISO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PJM measurements are required for 69 kV and up</a:t>
            </a:r>
          </a:p>
          <a:p>
            <a:r>
              <a:rPr lang="en-US" dirty="0" smtClean="0"/>
              <a:t>PJM SE is triggered to execute every minute</a:t>
            </a:r>
          </a:p>
          <a:p>
            <a:r>
              <a:rPr lang="en-US" dirty="0" smtClean="0"/>
              <a:t>PJM SE solves well over 98% of the time</a:t>
            </a:r>
          </a:p>
          <a:p>
            <a:r>
              <a:rPr lang="en-US" dirty="0" smtClean="0"/>
              <a:t>Below reference provides info on MISO SE from March 2015</a:t>
            </a:r>
          </a:p>
          <a:p>
            <a:pPr lvl="1"/>
            <a:r>
              <a:rPr lang="en-US" dirty="0" smtClean="0"/>
              <a:t>54,433 buses</a:t>
            </a:r>
          </a:p>
          <a:p>
            <a:pPr lvl="1"/>
            <a:r>
              <a:rPr lang="en-US" dirty="0" smtClean="0"/>
              <a:t>54,415 network branches</a:t>
            </a:r>
          </a:p>
          <a:p>
            <a:pPr lvl="1"/>
            <a:r>
              <a:rPr lang="en-US" dirty="0" smtClean="0"/>
              <a:t>6332 generating units</a:t>
            </a:r>
          </a:p>
          <a:p>
            <a:pPr lvl="1"/>
            <a:r>
              <a:rPr lang="en-US" dirty="0" smtClean="0"/>
              <a:t>228,673 circuit breakers</a:t>
            </a:r>
          </a:p>
          <a:p>
            <a:pPr lvl="1"/>
            <a:r>
              <a:rPr lang="en-US" dirty="0" smtClean="0"/>
              <a:t>289,491 mapped points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07186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https://www.naspi.org/sites/default/files/2017-05/3a%20MISO-NASPIWokshop-Synchrophasor%20Data%20and%20State%20Estimation.pdf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Management Systems (EMSs)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/>
              <a:t>EMSs are now used to control most large scale electric grids</a:t>
            </a:r>
          </a:p>
          <a:p>
            <a:r>
              <a:rPr lang="en-US" dirty="0"/>
              <a:t>EMSs developed in the 1970’s and 1980’s out of SCADA systems</a:t>
            </a:r>
          </a:p>
          <a:p>
            <a:pPr lvl="1"/>
            <a:r>
              <a:rPr lang="en-US" dirty="0"/>
              <a:t>An EMS usually includes a SCADA system; sometimes called a SCADA/EMS</a:t>
            </a:r>
          </a:p>
          <a:p>
            <a:r>
              <a:rPr lang="en-US" dirty="0"/>
              <a:t>Having a SE is almost the definition of an EMS.  The SE then feeds data to the more advanced functions</a:t>
            </a:r>
          </a:p>
          <a:p>
            <a:r>
              <a:rPr lang="en-US" dirty="0"/>
              <a:t>EMSs have evolved as the industry as evolved as the industry has evolved, with functionality customized for the application (e.g., a reliability coordinator or a vertically integrated utility)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9 from the book</a:t>
            </a:r>
          </a:p>
          <a:p>
            <a:r>
              <a:rPr lang="en-US" dirty="0" smtClean="0"/>
              <a:t>Homework 4 is due on Thursday October 31.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Reliability Coordinators</a:t>
            </a:r>
          </a:p>
        </p:txBody>
      </p:sp>
      <p:pic>
        <p:nvPicPr>
          <p:cNvPr id="354306" name="Picture 2" descr="Image result for nerc reliability coordina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10600" cy="50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9210" y="6290440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www.nerc.com/pa/rrm/TLR/Pages/Reliability-Coordinators.aspx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EEI Member Companies </a:t>
            </a:r>
          </a:p>
        </p:txBody>
      </p:sp>
      <p:pic>
        <p:nvPicPr>
          <p:cNvPr id="354308" name="Picture 4" descr="Image result for texas utilities map p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415866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Coops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7315200" cy="48158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Electric Coops</a:t>
            </a:r>
          </a:p>
        </p:txBody>
      </p:sp>
      <p:pic>
        <p:nvPicPr>
          <p:cNvPr id="355330" name="Picture 2" descr="Image result for electric coop service territory tex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0214"/>
            <a:ext cx="7239000" cy="55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Control Center with EMS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7239000" cy="485438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387296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E0000"/>
                </a:solidFill>
              </a:rPr>
              <a:t>Source: www.texastribune.org/2016/05/17/texas-market-forces-driving-shift-coal-study-says/</a:t>
            </a:r>
          </a:p>
        </p:txBody>
      </p:sp>
    </p:spTree>
    <p:extLst>
      <p:ext uri="{BB962C8B-B14F-4D97-AF65-F5344CB8AC3E}">
        <p14:creationId xmlns:p14="http://schemas.microsoft.com/office/powerpoint/2010/main" val="39649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EMS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685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Slide source: ERCOT, D. Penney, J. </a:t>
            </a:r>
            <a:r>
              <a:rPr lang="en-US" sz="1400" dirty="0" err="1">
                <a:solidFill>
                  <a:srgbClr val="1E0000"/>
                </a:solidFill>
              </a:rPr>
              <a:t>Mandavilli</a:t>
            </a:r>
            <a:r>
              <a:rPr lang="en-US" sz="1400" dirty="0">
                <a:solidFill>
                  <a:srgbClr val="1E0000"/>
                </a:solidFill>
              </a:rPr>
              <a:t>, M. Henry, “Loss of SCADA, EMS or LCC”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6921348" cy="4847864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EMS</a:t>
            </a:r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1856"/>
            <a:ext cx="6781800" cy="553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1156" y="6327973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1844040"/>
          </a:xfrm>
        </p:spPr>
        <p:txBody>
          <a:bodyPr/>
          <a:lstStyle/>
          <a:p>
            <a:r>
              <a:rPr lang="en-US" dirty="0" smtClean="0"/>
              <a:t>A regular ac power system is nonlinear, so we need to use an iterative solution approach.  This is similar to the Newton power flow.  Here assume m measurements and n state variables (usually bus voltage magnitudes and angles) Then the Jacobian is the </a:t>
            </a:r>
            <a:r>
              <a:rPr lang="en-US" b="1" dirty="0" smtClean="0"/>
              <a:t>H</a:t>
            </a:r>
            <a:r>
              <a:rPr lang="en-US" dirty="0" smtClean="0"/>
              <a:t> matrix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169245"/>
              </p:ext>
            </p:extLst>
          </p:nvPr>
        </p:nvGraphicFramePr>
        <p:xfrm>
          <a:off x="2372836" y="3733800"/>
          <a:ext cx="4459288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5" name="Equation" r:id="rId3" imgW="2019240" imgH="1143000" progId="Equation.DSMT4">
                  <p:embed/>
                </p:oleObj>
              </mc:Choice>
              <mc:Fallback>
                <p:oleObj name="Equation" r:id="rId3" imgW="201924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2836" y="3733800"/>
                        <a:ext cx="4459288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1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10640"/>
          </a:xfrm>
        </p:spPr>
        <p:txBody>
          <a:bodyPr>
            <a:noAutofit/>
          </a:bodyPr>
          <a:lstStyle/>
          <a:p>
            <a:r>
              <a:rPr lang="en-US" dirty="0" smtClean="0"/>
              <a:t>Assume we measure the real and reactive power flowing into one end of a transmission line; then the </a:t>
            </a:r>
            <a:br>
              <a:rPr lang="en-US" dirty="0" smtClean="0"/>
            </a:b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-f</a:t>
            </a:r>
            <a:r>
              <a:rPr lang="en-US" baseline="-25000" dirty="0" smtClean="0"/>
              <a:t>i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) functions for these two are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Two measurements for four unknowns</a:t>
            </a:r>
          </a:p>
          <a:p>
            <a:pPr marL="514350" indent="-457200"/>
            <a:r>
              <a:rPr lang="en-US" dirty="0" smtClean="0"/>
              <a:t>Other measurements, such as the flow at the other end, and voltage magnitudes, add redundancy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159757"/>
              </p:ext>
            </p:extLst>
          </p:nvPr>
        </p:nvGraphicFramePr>
        <p:xfrm>
          <a:off x="838200" y="2743200"/>
          <a:ext cx="749169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9" name="Equation" r:id="rId3" imgW="4127400" imgH="1143000" progId="Equation.DSMT4">
                  <p:embed/>
                </p:oleObj>
              </mc:Choice>
              <mc:Fallback>
                <p:oleObj name="Equation" r:id="rId3" imgW="41274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7491692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 Iterative Solution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We then make an initial guess of 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x</a:t>
            </a:r>
            <a:r>
              <a:rPr lang="en-US" baseline="30000" dirty="0" smtClean="0"/>
              <a:t>(0)</a:t>
            </a:r>
            <a:r>
              <a:rPr lang="en-US" dirty="0" smtClean="0"/>
              <a:t> and iterate, calculating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b="1" dirty="0" err="1" smtClean="0"/>
              <a:t>x</a:t>
            </a:r>
            <a:r>
              <a:rPr lang="en-US" dirty="0" smtClean="0"/>
              <a:t> each iteration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675820"/>
              </p:ext>
            </p:extLst>
          </p:nvPr>
        </p:nvGraphicFramePr>
        <p:xfrm>
          <a:off x="629957" y="2347265"/>
          <a:ext cx="4711700" cy="215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3" name="Equation" r:id="rId3" imgW="2489040" imgH="1143000" progId="Equation.DSMT4">
                  <p:embed/>
                </p:oleObj>
              </mc:Choice>
              <mc:Fallback>
                <p:oleObj name="Equation" r:id="rId3" imgW="24890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57" y="2347265"/>
                        <a:ext cx="4711700" cy="215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22256" y="1907392"/>
            <a:ext cx="3541802" cy="341632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This is exactly the least squares form developed earlier with </a:t>
            </a:r>
            <a:r>
              <a:rPr lang="en-US" sz="2400" b="1" dirty="0" smtClean="0">
                <a:solidFill>
                  <a:srgbClr val="1E0000"/>
                </a:solidFill>
              </a:rPr>
              <a:t>H</a:t>
            </a:r>
            <a:r>
              <a:rPr lang="en-US" sz="2400" baseline="30000" dirty="0" smtClean="0">
                <a:solidFill>
                  <a:srgbClr val="1E0000"/>
                </a:solidFill>
              </a:rPr>
              <a:t>T</a:t>
            </a:r>
            <a:r>
              <a:rPr lang="en-US" sz="2400" b="1" dirty="0" smtClean="0">
                <a:solidFill>
                  <a:srgbClr val="1E0000"/>
                </a:solidFill>
              </a:rPr>
              <a:t>R</a:t>
            </a:r>
            <a:r>
              <a:rPr lang="en-US" sz="2400" baseline="30000" dirty="0" smtClean="0">
                <a:solidFill>
                  <a:srgbClr val="1E0000"/>
                </a:solidFill>
              </a:rPr>
              <a:t>-1</a:t>
            </a:r>
            <a:r>
              <a:rPr lang="en-US" sz="2400" b="1" dirty="0" smtClean="0">
                <a:solidFill>
                  <a:srgbClr val="1E0000"/>
                </a:solidFill>
              </a:rPr>
              <a:t>H</a:t>
            </a:r>
            <a:r>
              <a:rPr lang="en-US" sz="2400" dirty="0" smtClean="0">
                <a:solidFill>
                  <a:srgbClr val="1E0000"/>
                </a:solidFill>
              </a:rPr>
              <a:t> an n by n matrix.  This could be solved with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Gaussian elimination, but this isn't preferred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because the problem is</a:t>
            </a:r>
            <a:r>
              <a:rPr lang="en-US" sz="2400" dirty="0">
                <a:solidFill>
                  <a:srgbClr val="1E0000"/>
                </a:solidFill>
              </a:rPr>
              <a:t> </a:t>
            </a:r>
            <a:r>
              <a:rPr lang="en-US" sz="2400" dirty="0" smtClean="0">
                <a:solidFill>
                  <a:srgbClr val="1E0000"/>
                </a:solidFill>
              </a:rPr>
              <a:t>often ill-conditioned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193" y="4800600"/>
            <a:ext cx="3541802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Keep in mind that H is no longer constant, but varies as x changes.  often ill-conditioned</a:t>
            </a:r>
          </a:p>
        </p:txBody>
      </p:sp>
    </p:spTree>
    <p:extLst>
      <p:ext uri="{BB962C8B-B14F-4D97-AF65-F5344CB8AC3E}">
        <p14:creationId xmlns:p14="http://schemas.microsoft.com/office/powerpoint/2010/main" val="6313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SE Solution Algorithm, </a:t>
            </a:r>
            <a:br>
              <a:rPr lang="en-US" dirty="0" smtClean="0"/>
            </a:br>
            <a:r>
              <a:rPr lang="en-US" dirty="0" smtClean="0"/>
              <a:t>Book Figure 9.11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4526280" cy="54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Two Bus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" y="1280160"/>
            <a:ext cx="8622791" cy="3215640"/>
          </a:xfrm>
        </p:spPr>
        <p:txBody>
          <a:bodyPr/>
          <a:lstStyle/>
          <a:p>
            <a:r>
              <a:rPr lang="en-US" dirty="0" smtClean="0"/>
              <a:t>Assume a two bus case with a generator supplying a load through a single line with x=0.1 pu.  Assume </a:t>
            </a:r>
            <a:br>
              <a:rPr lang="en-US" dirty="0" smtClean="0"/>
            </a:br>
            <a:r>
              <a:rPr lang="en-US" dirty="0" smtClean="0"/>
              <a:t>measurements of the p/q flow on both ends of the line (into line positive), and the voltage magnitude at both the generator and the load end.  So B</a:t>
            </a:r>
            <a:r>
              <a:rPr lang="en-US" baseline="-25000" dirty="0" smtClean="0"/>
              <a:t>12</a:t>
            </a:r>
            <a:r>
              <a:rPr lang="en-US" dirty="0" smtClean="0"/>
              <a:t> = B</a:t>
            </a:r>
            <a:r>
              <a:rPr lang="en-US" baseline="-25000" dirty="0" smtClean="0"/>
              <a:t>21</a:t>
            </a:r>
            <a:r>
              <a:rPr lang="en-US" dirty="0" smtClean="0"/>
              <a:t>=10.0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434798"/>
              </p:ext>
            </p:extLst>
          </p:nvPr>
        </p:nvGraphicFramePr>
        <p:xfrm>
          <a:off x="990600" y="3525053"/>
          <a:ext cx="503554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4" name="Equation" r:id="rId3" imgW="2565360" imgH="1409400" progId="Equation.DSMT4">
                  <p:embed/>
                </p:oleObj>
              </mc:Choice>
              <mc:Fallback>
                <p:oleObj name="Equation" r:id="rId3" imgW="2565360" imgH="140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25053"/>
                        <a:ext cx="5035543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0" y="5515446"/>
            <a:ext cx="4794326" cy="830997"/>
          </a:xfrm>
          <a:prstGeom prst="rect">
            <a:avLst/>
          </a:prstGeom>
          <a:solidFill>
            <a:srgbClr val="FFE6E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We need to assume a reference angle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unless we directly measuring phase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Two Bus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929640"/>
          </a:xfrm>
        </p:spPr>
        <p:txBody>
          <a:bodyPr/>
          <a:lstStyle/>
          <a:p>
            <a:r>
              <a:rPr lang="en-US" dirty="0" smtClean="0"/>
              <a:t>Let 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179291"/>
              </p:ext>
            </p:extLst>
          </p:nvPr>
        </p:nvGraphicFramePr>
        <p:xfrm>
          <a:off x="773113" y="1220788"/>
          <a:ext cx="5502275" cy="239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0" name="Equation" r:id="rId3" imgW="3213000" imgH="1396800" progId="Equation.DSMT4">
                  <p:embed/>
                </p:oleObj>
              </mc:Choice>
              <mc:Fallback>
                <p:oleObj name="Equation" r:id="rId3" imgW="321300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113" y="1220788"/>
                        <a:ext cx="5502275" cy="239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8732"/>
              </p:ext>
            </p:extLst>
          </p:nvPr>
        </p:nvGraphicFramePr>
        <p:xfrm>
          <a:off x="566737" y="3733800"/>
          <a:ext cx="82724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1" name="Equation" r:id="rId5" imgW="4381200" imgH="1371600" progId="Equation.DSMT4">
                  <p:embed/>
                </p:oleObj>
              </mc:Choice>
              <mc:Fallback>
                <p:oleObj name="Equation" r:id="rId5" imgW="43812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" y="3733800"/>
                        <a:ext cx="8272463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81800" y="1447800"/>
            <a:ext cx="2057400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We assume an angle reference of </a:t>
            </a:r>
            <a:r>
              <a:rPr lang="en-US" sz="2400" dirty="0" smtClean="0">
                <a:solidFill>
                  <a:srgbClr val="1E0000"/>
                </a:solidFill>
                <a:latin typeface="Symbol" panose="05050102010706020507" pitchFamily="18" charset="2"/>
              </a:rPr>
              <a:t>q</a:t>
            </a:r>
            <a:r>
              <a:rPr lang="en-US" sz="2400" baseline="-25000" dirty="0" smtClean="0">
                <a:solidFill>
                  <a:srgbClr val="1E0000"/>
                </a:solidFill>
                <a:latin typeface="Symbol" panose="05050102010706020507" pitchFamily="18" charset="2"/>
              </a:rPr>
              <a:t>1</a:t>
            </a:r>
            <a:r>
              <a:rPr lang="en-US" sz="2400" dirty="0" smtClean="0">
                <a:solidFill>
                  <a:srgbClr val="1E0000"/>
                </a:solidFill>
                <a:latin typeface="Symbol" panose="05050102010706020507" pitchFamily="18" charset="2"/>
              </a:rPr>
              <a:t>=0</a:t>
            </a:r>
            <a:r>
              <a:rPr lang="en-US" sz="2400" dirty="0" smtClean="0">
                <a:solidFill>
                  <a:srgbClr val="1E0000"/>
                </a:solidFill>
              </a:rPr>
              <a:t>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Two Bus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853440"/>
          </a:xfrm>
        </p:spPr>
        <p:txBody>
          <a:bodyPr/>
          <a:lstStyle/>
          <a:p>
            <a:r>
              <a:rPr lang="en-US" dirty="0" smtClean="0"/>
              <a:t>With a flat start guess we get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853482"/>
              </p:ext>
            </p:extLst>
          </p:nvPr>
        </p:nvGraphicFramePr>
        <p:xfrm>
          <a:off x="1152525" y="1752600"/>
          <a:ext cx="60769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2" name="Equation" r:id="rId3" imgW="3593880" imgH="2768400" progId="Equation.DSMT4">
                  <p:embed/>
                </p:oleObj>
              </mc:Choice>
              <mc:Fallback>
                <p:oleObj name="Equation" r:id="rId3" imgW="3593880" imgH="276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1752600"/>
                        <a:ext cx="6076950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2A86F24D-CA1C-4F55-9645-515A907BA84A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accent3">
            <a:lumMod val="95000"/>
          </a:schemeClr>
        </a:solidFill>
        <a:ln>
          <a:noFill/>
        </a:ln>
      </a:spPr>
      <a:bodyPr wrap="none">
        <a:spAutoFit/>
      </a:bodyPr>
      <a:lstStyle>
        <a:defPPr eaLnBrk="1" hangingPunct="1">
          <a:spcBef>
            <a:spcPts val="0"/>
          </a:spcBef>
          <a:defRPr dirty="0">
            <a:solidFill>
              <a:srgbClr val="1E0000"/>
            </a:solidFill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6188</TotalTime>
  <Words>950</Words>
  <Application>Microsoft Office PowerPoint</Application>
  <PresentationFormat>On-screen Show (4:3)</PresentationFormat>
  <Paragraphs>110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Capsules</vt:lpstr>
      <vt:lpstr>Equation</vt:lpstr>
      <vt:lpstr>ECEN 615 Methods of Electric Power  Systems Analysis</vt:lpstr>
      <vt:lpstr>Announcements</vt:lpstr>
      <vt:lpstr>Nonlinear Formulation</vt:lpstr>
      <vt:lpstr>Measurement Example</vt:lpstr>
      <vt:lpstr>SE Iterative Solution Algorithm</vt:lpstr>
      <vt:lpstr>Nonlinear SE Solution Algorithm,  Book Figure 9.11</vt:lpstr>
      <vt:lpstr>Example: Two Bus Case</vt:lpstr>
      <vt:lpstr>Example: Two Bus Case</vt:lpstr>
      <vt:lpstr>Example: Two Bus Case</vt:lpstr>
      <vt:lpstr>Example: Two Bus Case</vt:lpstr>
      <vt:lpstr>Assumed SE Measurement Accuracy</vt:lpstr>
      <vt:lpstr>SE Observability</vt:lpstr>
      <vt:lpstr>Pseudo Measurements</vt:lpstr>
      <vt:lpstr>SE Observability Example</vt:lpstr>
      <vt:lpstr>SE Bad Data Detection</vt:lpstr>
      <vt:lpstr>SE Bad Data Detection</vt:lpstr>
      <vt:lpstr>Example SE Application: PJM and MISO</vt:lpstr>
      <vt:lpstr>Example SE Application: PJM and MISO</vt:lpstr>
      <vt:lpstr>Energy Management Systems (EMSs)</vt:lpstr>
      <vt:lpstr>NERC Reliability Coordinators</vt:lpstr>
      <vt:lpstr>EEI Member Companies </vt:lpstr>
      <vt:lpstr>Electric Coops</vt:lpstr>
      <vt:lpstr>Texas Electric Coops</vt:lpstr>
      <vt:lpstr>ERCOT Control Center with EMS</vt:lpstr>
      <vt:lpstr>ERCOT EMS </vt:lpstr>
      <vt:lpstr>ERCOT EMS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458</cp:revision>
  <cp:lastPrinted>2019-09-22T16:46:28Z</cp:lastPrinted>
  <dcterms:created xsi:type="dcterms:W3CDTF">2000-05-11T14:27:08Z</dcterms:created>
  <dcterms:modified xsi:type="dcterms:W3CDTF">2019-10-29T20:05:29Z</dcterms:modified>
</cp:coreProperties>
</file>