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52"/>
  </p:notesMasterIdLst>
  <p:handoutMasterIdLst>
    <p:handoutMasterId r:id="rId53"/>
  </p:handoutMasterIdLst>
  <p:sldIdLst>
    <p:sldId id="258" r:id="rId2"/>
    <p:sldId id="320" r:id="rId3"/>
    <p:sldId id="357" r:id="rId4"/>
    <p:sldId id="284" r:id="rId5"/>
    <p:sldId id="285" r:id="rId6"/>
    <p:sldId id="286" r:id="rId7"/>
    <p:sldId id="287" r:id="rId8"/>
    <p:sldId id="289" r:id="rId9"/>
    <p:sldId id="292" r:id="rId10"/>
    <p:sldId id="293" r:id="rId11"/>
    <p:sldId id="294" r:id="rId12"/>
    <p:sldId id="295" r:id="rId13"/>
    <p:sldId id="299" r:id="rId14"/>
    <p:sldId id="30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3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80C3D6-2BA8-4796-A785-54F001F784C0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316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69E14-48C8-44AD-9C87-1F07FBA873B9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0602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5F88C0-5CC9-473A-8152-E2A3CA06C715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142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9B4E2B-D3BA-4ECB-8C8C-911581DEAB22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814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14A83-5B90-44BB-95E2-1BE6FA3FA58D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5162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01E67E-8555-441A-8D5B-994606278CD7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960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2986E2-BC01-4BB9-9903-88E1823CA19F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571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BD6AF2-FDBB-4816-898F-4BA07094961C}" type="slidenum">
              <a:rPr lang="en-US" altLang="en-US" sz="1200" smtClean="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99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6A18A4-FAA8-4D53-9F0E-B35460B938D5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772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F9DC52-5E33-4BA7-BACF-1EB8B887CC2B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4305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erworld.com/gloveroverbyesarm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ercot.com/gridinfo/load/foreca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jpe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2: Power Systems Overview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Prices, 1960-2010</a:t>
            </a:r>
          </a:p>
        </p:txBody>
      </p:sp>
      <p:sp>
        <p:nvSpPr>
          <p:cNvPr id="4" name="Text Box 198"/>
          <p:cNvSpPr txBox="1">
            <a:spLocks noChangeArrowheads="1"/>
          </p:cNvSpPr>
          <p:nvPr/>
        </p:nvSpPr>
        <p:spPr bwMode="auto">
          <a:xfrm>
            <a:off x="1769110" y="6019800"/>
            <a:ext cx="5331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1E0000"/>
                </a:solidFill>
              </a:rPr>
              <a:t>Source: EIA, Annual Energy Review, 2010, Figure 8.10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295400"/>
            <a:ext cx="7498080" cy="442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2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Utility Restructuring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876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Driven by significant regional variations in electric rates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Goal of competition is to reduce rates through the introduction of competition 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Eventual goal is to allow consumers to choose their electricity supplier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76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State Variation in Electric Rates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090738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0012"/>
            <a:ext cx="7086600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Rise of Natural Gas Generation</a:t>
            </a:r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676400" y="6248400"/>
            <a:ext cx="2031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/>
              <a:t>Source: US EIA, 2016</a:t>
            </a:r>
          </a:p>
        </p:txBody>
      </p:sp>
      <p:pic>
        <p:nvPicPr>
          <p:cNvPr id="2" name="Picture 2" descr="graph of electric generation capacity additions by technology, as explained in the article text">
            <a:extLst>
              <a:ext uri="{FF2B5EF4-FFF2-40B4-BE49-F238E27FC236}">
                <a16:creationId xmlns:a16="http://schemas.microsoft.com/office/drawing/2014/main" xmlns="" id="{768A37A9-F7F3-4F51-8884-967B57A9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1151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August 14</a:t>
            </a:r>
            <a:r>
              <a:rPr lang="en-US" altLang="en-US" baseline="30000"/>
              <a:t>th</a:t>
            </a:r>
            <a:r>
              <a:rPr lang="en-US" altLang="en-US"/>
              <a:t>, 2003 Blackout</a:t>
            </a:r>
          </a:p>
        </p:txBody>
      </p:sp>
      <p:pic>
        <p:nvPicPr>
          <p:cNvPr id="39939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4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E8667D-ECD7-4982-B7E8-93892CFD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18" y="1893523"/>
            <a:ext cx="4393682" cy="3380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5BFBC1-93F9-4AF1-B675-BC941FDB1062}"/>
              </a:ext>
            </a:extLst>
          </p:cNvPr>
          <p:cNvSpPr txBox="1"/>
          <p:nvPr/>
        </p:nvSpPr>
        <p:spPr>
          <a:xfrm>
            <a:off x="4597918" y="5298959"/>
            <a:ext cx="4328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Above image from energy.gov, August 14, 2003 Blackout</a:t>
            </a:r>
            <a:br>
              <a:rPr lang="en-US" sz="1400" dirty="0"/>
            </a:br>
            <a:r>
              <a:rPr lang="en-US" sz="1400" dirty="0"/>
              <a:t>Final Report</a:t>
            </a:r>
          </a:p>
        </p:txBody>
      </p:sp>
    </p:spTree>
    <p:extLst>
      <p:ext uri="{BB962C8B-B14F-4D97-AF65-F5344CB8AC3E}">
        <p14:creationId xmlns:p14="http://schemas.microsoft.com/office/powerpoint/2010/main" val="11378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Favorite 8/14/2003 Blackout Cartoon!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0104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Favorite Blackout Hoax Photo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9"/>
          <a:stretch>
            <a:fillRect/>
          </a:stretch>
        </p:blipFill>
        <p:spPr bwMode="auto">
          <a:xfrm>
            <a:off x="381000" y="1447800"/>
            <a:ext cx="809177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7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345 kV+ Transmission Growth at a Glance (From Jay </a:t>
            </a:r>
            <a:r>
              <a:rPr lang="en-US" dirty="0" err="1"/>
              <a:t>Caspary</a:t>
            </a:r>
            <a:r>
              <a:rPr lang="en-US" dirty="0"/>
              <a:t>)</a:t>
            </a:r>
          </a:p>
        </p:txBody>
      </p:sp>
      <p:pic>
        <p:nvPicPr>
          <p:cNvPr id="3" name="Picture 2" descr="\\MAX-fsrv.ad.syr.edu\amazur$\My Pictures\GridMaps\Grid194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001000" cy="4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2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345 kV+ Transmission Growth at a Glance (From Jay </a:t>
            </a:r>
            <a:r>
              <a:rPr lang="en-US" dirty="0" err="1"/>
              <a:t>Caspary</a:t>
            </a:r>
            <a:r>
              <a:rPr lang="en-US" dirty="0"/>
              <a:t>)</a:t>
            </a:r>
          </a:p>
        </p:txBody>
      </p:sp>
      <p:pic>
        <p:nvPicPr>
          <p:cNvPr id="3" name="Picture 2" descr="\\MAX-fsrv.ad.syr.edu\amazur$\My Pictures\GridMaps\Grid196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8001000" cy="4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0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345 kV+ Transmission Growth at a Glance (From Jay </a:t>
            </a:r>
            <a:r>
              <a:rPr lang="en-US" dirty="0" err="1"/>
              <a:t>Caspary</a:t>
            </a:r>
            <a:r>
              <a:rPr lang="en-US" dirty="0"/>
              <a:t>)</a:t>
            </a:r>
          </a:p>
        </p:txBody>
      </p:sp>
      <p:pic>
        <p:nvPicPr>
          <p:cNvPr id="3" name="Picture 2" descr="\\MAX-fsrv.ad.syr.edu\amazur$\My Pictures\GridMaps\Grid197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8001000" cy="4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4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RSVP to Alex at </a:t>
            </a:r>
            <a:r>
              <a:rPr lang="en-US" dirty="0">
                <a:solidFill>
                  <a:srgbClr val="000000"/>
                </a:solidFill>
              </a:rPr>
              <a:t>zandra23@ece.tamu.edu for the TAMU ECE Energy and Power Group (EPG) picnic.  It starts at 5pm on September 27, 2019</a:t>
            </a:r>
          </a:p>
          <a:p>
            <a:r>
              <a:rPr lang="en-US" dirty="0"/>
              <a:t>Start reading </a:t>
            </a:r>
            <a:r>
              <a:rPr lang="en-US" dirty="0" smtClean="0"/>
              <a:t>Chapters </a:t>
            </a:r>
            <a:r>
              <a:rPr lang="en-US" dirty="0"/>
              <a:t>1 to 3 from the book (more </a:t>
            </a:r>
            <a:r>
              <a:rPr lang="en-US" dirty="0" smtClean="0"/>
              <a:t>as background </a:t>
            </a:r>
            <a:r>
              <a:rPr lang="en-US" dirty="0"/>
              <a:t>material)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/>
              <a:t>Download the 42 bus educational </a:t>
            </a:r>
            <a:r>
              <a:rPr lang="en-US" altLang="en-US" dirty="0" smtClean="0"/>
              <a:t>versions </a:t>
            </a:r>
            <a:r>
              <a:rPr lang="en-US" altLang="en-US" dirty="0"/>
              <a:t>of </a:t>
            </a:r>
            <a:r>
              <a:rPr lang="en-US" altLang="en-US" dirty="0" err="1"/>
              <a:t>PowerWorld</a:t>
            </a:r>
            <a:r>
              <a:rPr lang="en-US" altLang="en-US" dirty="0"/>
              <a:t> </a:t>
            </a:r>
            <a:r>
              <a:rPr lang="en-US" altLang="en-US" dirty="0" smtClean="0"/>
              <a:t>Simulator and the DS </a:t>
            </a:r>
            <a:r>
              <a:rPr lang="en-US" altLang="en-US" dirty="0"/>
              <a:t>at</a:t>
            </a:r>
          </a:p>
          <a:p>
            <a:pPr marL="0" indent="0" eaLnBrk="1" hangingPunct="1">
              <a:buNone/>
            </a:pPr>
            <a:r>
              <a:rPr lang="en-US" altLang="en-US" dirty="0"/>
              <a:t>     </a:t>
            </a:r>
            <a:r>
              <a:rPr lang="en-US" altLang="en-US" dirty="0">
                <a:hlinkClick r:id="rId2"/>
              </a:rPr>
              <a:t>https://www.powerworld.com/gloveroverbyesarma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345 kV+ Transmission Growth at a Glance (From Jay </a:t>
            </a:r>
            <a:r>
              <a:rPr lang="en-US" dirty="0" err="1"/>
              <a:t>Caspary</a:t>
            </a:r>
            <a:r>
              <a:rPr lang="en-US" dirty="0"/>
              <a:t>)</a:t>
            </a:r>
          </a:p>
        </p:txBody>
      </p:sp>
      <p:pic>
        <p:nvPicPr>
          <p:cNvPr id="3" name="Picture 2" descr="\\MAX-fsrv.ad.syr.edu\amazur$\My Pictures\GridMaps\Grid199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8001000" cy="4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8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term “Smart Grid” dates officially to the 2007 “Energy Independence and Security Act”, Title 13 (“Smart Grid”)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Use of digital information and control techniques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Dynamic grid optimization with cyber-security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Deployment of distributed resources including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Customer participation and smart appliances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 Integration of storage including PHEVs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/>
              <a:t>Development of interoperability standards</a:t>
            </a:r>
          </a:p>
        </p:txBody>
      </p:sp>
    </p:spTree>
    <p:extLst>
      <p:ext uri="{BB962C8B-B14F-4D97-AF65-F5344CB8AC3E}">
        <p14:creationId xmlns:p14="http://schemas.microsoft.com/office/powerpoint/2010/main" val="35702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Smart Grid Perceptions (Some of Us Like the Term “Smarter”)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876675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7338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371600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 descr="100_03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371600"/>
            <a:ext cx="32766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Renewable Portfolio Standards (September 2012)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8" y="1221180"/>
            <a:ext cx="7068191" cy="441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3246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See also www.ncsl.org/research/energy/renewable-portfolio-standards.aspx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0808" y="5822946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Image source: http</a:t>
            </a:r>
            <a:r>
              <a:rPr lang="en-US" altLang="en-US" sz="1800" dirty="0"/>
              <a:t>://www.dsireusa.org/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39000" y="1676400"/>
            <a:ext cx="1846980" cy="34163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TX is now 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10 GW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by 2025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which we’ve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met (i.e., 25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GW of wind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now); CA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is 50% by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2030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in Solar PV</a:t>
            </a:r>
            <a:endParaRPr lang="en-US" dirty="0"/>
          </a:p>
        </p:txBody>
      </p:sp>
      <p:pic>
        <p:nvPicPr>
          <p:cNvPr id="4" name="Picture 2" descr="https://www.eia.gov/electricity/monthly/update/images/Res_PV_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858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62484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Source: www.eia.gov/electricity/monthly/update/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0" y="1676400"/>
            <a:ext cx="1914307" cy="41549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Value in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April 2018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was 1596,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up 24%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from April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2017; the 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value in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April of 2019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was 1963,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up 23%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from 2018!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Slowing Electric Load Growth</a:t>
            </a:r>
            <a:endParaRPr 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38200" y="6305550"/>
            <a:ext cx="36656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Source: EIA </a:t>
            </a:r>
            <a:r>
              <a:rPr lang="en-US" altLang="en-US" sz="1400" dirty="0" smtClean="0"/>
              <a:t>Monthly Energy Review, July 2019</a:t>
            </a:r>
            <a:endParaRPr lang="en-US" altLang="en-US" sz="1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1321472"/>
            <a:ext cx="1778051" cy="489364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Much of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the slowing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load growth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is due to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distributed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generation,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such as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solar PV,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which sits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on the 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customer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side of the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meter</a:t>
            </a:r>
            <a:endParaRPr lang="en-US" sz="24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605" t="13542" r="16263" b="1458"/>
          <a:stretch/>
        </p:blipFill>
        <p:spPr>
          <a:xfrm>
            <a:off x="304800" y="1299819"/>
            <a:ext cx="6324600" cy="49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 in Texas!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2643" y="5095418"/>
            <a:ext cx="847761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ERCOT set a new peak electric load of 74.5 GW on 8/12/19, surpassing the 73.3 GW record from 2018; total energy in 2017 was 357 billion kWh</a:t>
            </a:r>
            <a:endParaRPr lang="en-US" sz="2400" dirty="0"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624" y="4633753"/>
            <a:ext cx="8753176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The left graph is peak demand, the right energy </a:t>
            </a:r>
            <a:endParaRPr lang="en-US" sz="24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491" y="6234192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  <a:hlinkClick r:id="rId2"/>
              </a:rPr>
              <a:t>Source: www.ercot.com/gridinfo/load/forecast</a:t>
            </a:r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46082" name="Picture 2" descr="http://www.ercot.com/content/wcm/landing_pages/89020/fig1-ERCOTSummerPeakDem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7257"/>
            <a:ext cx="4267200" cy="33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www.ercot.com/content/wcm/landing_pages/89020/fig2-ERCOTAnnualEnergy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187257"/>
            <a:ext cx="4457700" cy="33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Interconnected Power System </a:t>
            </a:r>
            <a:br>
              <a:rPr lang="en-US" dirty="0"/>
            </a:br>
            <a:r>
              <a:rPr lang="en-US" dirty="0"/>
              <a:t>Basic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Three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phase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AC systems:</a:t>
            </a:r>
          </a:p>
          <a:p>
            <a:pPr marL="1025525" lvl="1" indent="-4492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generation and transmission equipment is usually three phase</a:t>
            </a:r>
          </a:p>
          <a:p>
            <a:pPr marL="1025525" lvl="1" indent="-4492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industrial loads are three phase</a:t>
            </a:r>
          </a:p>
          <a:p>
            <a:pPr marL="1025525" lvl="1" indent="-4492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residential and commercial loads are single phase and distributed equally among the phases; consequently, a balanced three – phase system results</a:t>
            </a:r>
          </a:p>
          <a:p>
            <a:pPr marL="461963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Synchronous machines generate electricity</a:t>
            </a:r>
          </a:p>
          <a:p>
            <a:pPr marL="862013" lvl="1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Exceptions: some wind is induction generators; solar PV</a:t>
            </a:r>
          </a:p>
          <a:p>
            <a:pPr marL="461963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Interconnection transmits power over a wider region with subsystems operating at different voltage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066800"/>
          </a:xfrm>
        </p:spPr>
        <p:txBody>
          <a:bodyPr/>
          <a:lstStyle/>
          <a:p>
            <a:r>
              <a:rPr lang="en-US" dirty="0"/>
              <a:t>Power Systems: Basic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The transmission network consists of following</a:t>
            </a:r>
          </a:p>
          <a:p>
            <a:pPr marL="1031875" lvl="1" indent="-45561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the high voltage transmission system;</a:t>
            </a:r>
          </a:p>
          <a:p>
            <a:pPr marL="1031875" lvl="1" indent="-45561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frequently, the </a:t>
            </a:r>
            <a:r>
              <a:rPr lang="en-US" dirty="0" err="1">
                <a:cs typeface="Times New Roman" pitchFamily="18" charset="0"/>
              </a:rPr>
              <a:t>subtransmission</a:t>
            </a:r>
            <a:r>
              <a:rPr lang="en-US" dirty="0">
                <a:cs typeface="Times New Roman" pitchFamily="18" charset="0"/>
              </a:rPr>
              <a:t> system; </a:t>
            </a:r>
          </a:p>
          <a:p>
            <a:pPr marL="1031875" lvl="1" indent="-45561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sometimes, even the distribution system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The transmission system forms the </a:t>
            </a:r>
            <a:br>
              <a:rPr lang="en-US" dirty="0"/>
            </a:br>
            <a:r>
              <a:rPr lang="en-US" dirty="0"/>
              <a:t>backbone of the integrated power </a:t>
            </a:r>
            <a:br>
              <a:rPr lang="en-US" dirty="0"/>
            </a:br>
            <a:r>
              <a:rPr lang="en-US" dirty="0"/>
              <a:t>system and operates at the highest </a:t>
            </a:r>
            <a:br>
              <a:rPr lang="en-US" dirty="0"/>
            </a:br>
            <a:r>
              <a:rPr lang="en-US" dirty="0"/>
              <a:t>voltage levels; typically, above 150 kV</a:t>
            </a:r>
          </a:p>
          <a:p>
            <a:pPr marL="461963" indent="-461963">
              <a:spcBef>
                <a:spcPct val="0"/>
              </a:spcBef>
            </a:pPr>
            <a:r>
              <a:rPr lang="en-US" dirty="0">
                <a:cs typeface="Geneva" charset="0"/>
              </a:rPr>
              <a:t>Less losses at high voltages (S=VI* and I</a:t>
            </a:r>
            <a:r>
              <a:rPr lang="en-US" baseline="30000" dirty="0">
                <a:cs typeface="Geneva" charset="0"/>
              </a:rPr>
              <a:t>2</a:t>
            </a:r>
            <a:r>
              <a:rPr lang="en-US" dirty="0">
                <a:cs typeface="Geneva" charset="0"/>
              </a:rPr>
              <a:t>R losses), but more difficult to insulate.</a:t>
            </a:r>
            <a:endParaRPr lang="en-US" dirty="0">
              <a:cs typeface="Times New Roman" pitchFamily="18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The </a:t>
            </a:r>
            <a:r>
              <a:rPr lang="en-US" dirty="0" err="1">
                <a:cs typeface="Times New Roman" pitchFamily="18" charset="0"/>
              </a:rPr>
              <a:t>subtransmission</a:t>
            </a:r>
            <a:r>
              <a:rPr lang="en-US" dirty="0">
                <a:cs typeface="Times New Roman" pitchFamily="18" charset="0"/>
              </a:rPr>
              <a:t> levels are in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69 </a:t>
            </a:r>
            <a:r>
              <a:rPr lang="en-US" dirty="0">
                <a:cs typeface="Times New Roman" pitchFamily="18" charset="0"/>
              </a:rPr>
              <a:t>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138 kV</a:t>
            </a:r>
            <a:r>
              <a:rPr lang="en-US" dirty="0">
                <a:cs typeface="Times New Roman" pitchFamily="18" charset="0"/>
              </a:rPr>
              <a:t> range</a:t>
            </a:r>
          </a:p>
          <a:p>
            <a:endParaRPr lang="en-US" dirty="0"/>
          </a:p>
        </p:txBody>
      </p:sp>
      <p:pic>
        <p:nvPicPr>
          <p:cNvPr id="4" name="Picture 7" descr="Jul18_50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799"/>
            <a:ext cx="2209800" cy="254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dirty="0"/>
              <a:t>Power Systems: Basic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generator output voltages are typically in the 11kV to 35 kV range and step up transformers are used to transform the potentials to transmission system voltage levels</a:t>
            </a:r>
          </a:p>
          <a:p>
            <a:pPr lvl="1"/>
            <a:r>
              <a:rPr lang="en-US" dirty="0"/>
              <a:t>Wind turbines have voltages in 600V range</a:t>
            </a:r>
          </a:p>
          <a:p>
            <a:r>
              <a:rPr lang="en-US" dirty="0"/>
              <a:t>Bulk power system, which includes the transmission system and generators, is networked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Electricity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2017 the Texas top five fuel sources for electricity were Natural Gas (45%), Coal (30%), Wind (14.8%), Nuclear (8.5%) and Other Gas (0.5%) (almost tied with Solar)</a:t>
            </a:r>
          </a:p>
          <a:p>
            <a:r>
              <a:rPr lang="en-US" dirty="0" smtClean="0"/>
              <a:t>In 2017 the California top five fuel sources for electricity were Natural Gas (43%), Hydro (20.5%), Solar (11.8%), Nuclear (8.7%), and Wind (6.2%)</a:t>
            </a:r>
          </a:p>
          <a:p>
            <a:r>
              <a:rPr lang="en-US" dirty="0" smtClean="0"/>
              <a:t>In 2017 the Kentucky top five fuel sources for electricity were Coal (78%), Natural Gas (14.2%), Hydro (6.1%), Petroleum (0.7%) and Wood (0.5%)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172200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www.eia.gov/electricity/state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89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Power Systems: Basic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Electrical devices are joined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together at buses</a:t>
            </a:r>
          </a:p>
          <a:p>
            <a:pPr marL="461963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The distribution system is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used to supply the electricity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to the consumers</a:t>
            </a:r>
          </a:p>
          <a:p>
            <a:pPr marL="1020763" lvl="1" indent="-444500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primary distribution voltages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are in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 kV to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34.5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en-US" dirty="0">
                <a:cs typeface="Times New Roman" pitchFamily="18" charset="0"/>
              </a:rPr>
              <a:t>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range at which industrial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customers obtain their electricity supply</a:t>
            </a:r>
          </a:p>
          <a:p>
            <a:pPr marL="1020763" lvl="1" indent="-444500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secondary distribution voltage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120/240 V</a:t>
            </a:r>
            <a:r>
              <a:rPr lang="en-US" dirty="0">
                <a:cs typeface="Times New Roman" pitchFamily="18" charset="0"/>
              </a:rPr>
              <a:t> to the residential/commercial customers</a:t>
            </a:r>
          </a:p>
          <a:p>
            <a:pPr marL="1020763" lvl="1" indent="-444500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distribution system is usually radial, except in some urban areas</a:t>
            </a:r>
          </a:p>
          <a:p>
            <a:endParaRPr lang="en-US" dirty="0"/>
          </a:p>
        </p:txBody>
      </p:sp>
      <p:pic>
        <p:nvPicPr>
          <p:cNvPr id="4" name="Picture 3" descr="100_17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77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1367135"/>
            <a:ext cx="2676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A Substation Bus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The basic function of a power system is to convert energy from one source to the electrical form; a key characteristic is that energy is not consumed as electricity but converted into heat, light, sound, mechanical energy or information</a:t>
            </a:r>
          </a:p>
          <a:p>
            <a:pPr marL="461963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The widespread use of electricity is due to its ability to transport and control efficiently and reliably</a:t>
            </a:r>
          </a:p>
          <a:p>
            <a:pPr marL="461963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Electricity is, by and large, a relatively clean source of energy</a:t>
            </a:r>
          </a:p>
          <a:p>
            <a:pPr marL="862013" lvl="1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Most forms of renewable energy are created in the form of electricity; examples include hydro, wind and solar.  </a:t>
            </a:r>
          </a:p>
        </p:txBody>
      </p:sp>
    </p:spTree>
    <p:extLst>
      <p:ext uri="{BB962C8B-B14F-4D97-AF65-F5344CB8AC3E}">
        <p14:creationId xmlns:p14="http://schemas.microsoft.com/office/powerpoint/2010/main" val="39116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Fundamental Power 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System must be able to track load continuously: continuous balance of supply and demand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System must provide reliable supply of electricity at least cost 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System must have least environmental impacts in providing electricity to meet its customers’ demands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3852862" cy="214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34977"/>
            <a:ext cx="248302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3929094"/>
            <a:ext cx="33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Yearly Load Variation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467" y="3873312"/>
            <a:ext cx="320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Daily Load Variation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Requirements of a Power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Electric power delivery by the system must meet minimum standards of power quality</a:t>
            </a:r>
          </a:p>
          <a:p>
            <a:pPr marL="1025525" lvl="1" indent="-4492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constant frequency</a:t>
            </a:r>
          </a:p>
          <a:p>
            <a:pPr marL="1025525" lvl="1" indent="-4492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constant voltage</a:t>
            </a:r>
          </a:p>
          <a:p>
            <a:pPr marL="1025525" lvl="1" indent="-449263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adequate reliability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System must be able to supply electricity even when subjected to a variety of unexpected contingencies, such as the loss of a transmission line or generator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A key focus of this course is the control capability to meet these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Systems Operate on </a:t>
            </a:r>
            <a:br>
              <a:rPr lang="en-US" dirty="0"/>
            </a:br>
            <a:r>
              <a:rPr lang="en-US" dirty="0"/>
              <a:t>Many Time Scales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598"/>
            <a:ext cx="833066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367046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1E0000"/>
                </a:solidFill>
              </a:rPr>
              <a:t>Slide source: Prof. George Gross UIUC ECE 530</a:t>
            </a:r>
            <a:endParaRPr lang="en-US" sz="18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Systems Operate on </a:t>
            </a:r>
            <a:br>
              <a:rPr lang="en-US" dirty="0"/>
            </a:br>
            <a:r>
              <a:rPr lang="en-US" dirty="0"/>
              <a:t>Many Time Scales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96733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04800" y="6367046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1E0000"/>
                </a:solidFill>
              </a:rPr>
              <a:t>Slide source: Prof. George Gross UIUC ECE 530</a:t>
            </a:r>
            <a:endParaRPr lang="en-US" sz="18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Operation Regimes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924800" cy="495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367046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1E0000"/>
                </a:solidFill>
              </a:rPr>
              <a:t>Slide source: Prof. George Gross UIUC ECE 530</a:t>
            </a:r>
            <a:endParaRPr lang="en-US" sz="18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dirty="0"/>
              <a:t>Generation Control and </a:t>
            </a:r>
            <a:br>
              <a:rPr lang="en-US" dirty="0"/>
            </a:br>
            <a:r>
              <a:rPr lang="en-US" dirty="0"/>
              <a:t>Scheduling Example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8081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367046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1E0000"/>
                </a:solidFill>
              </a:rPr>
              <a:t>Slide source: Prof. George Gross UIUC ECE 530</a:t>
            </a:r>
            <a:endParaRPr lang="en-US" sz="18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Cautions!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"All models are wrong but some are useful," George Box, </a:t>
            </a:r>
            <a:r>
              <a:rPr lang="en-US" i="1" dirty="0"/>
              <a:t>Empirical Model-Building and Response Surfaces</a:t>
            </a:r>
            <a:r>
              <a:rPr lang="en-US" dirty="0"/>
              <a:t>, (1987, p. 424)</a:t>
            </a:r>
          </a:p>
          <a:p>
            <a:pPr lvl="1"/>
            <a:r>
              <a:rPr lang="en-US" dirty="0"/>
              <a:t>Models are an approximation to reality, not reality, so they always have some degree of approximation</a:t>
            </a:r>
          </a:p>
          <a:p>
            <a:pPr lvl="1"/>
            <a:r>
              <a:rPr lang="en-US" dirty="0"/>
              <a:t>Box went on to say that the practical question is how wrong to they have to be to not be useful</a:t>
            </a:r>
          </a:p>
          <a:p>
            <a:r>
              <a:rPr lang="en-US" dirty="0"/>
              <a:t>A good part of engineering is deciding what is the appropriate level of modeling, and knowing under what conditions the model will fail</a:t>
            </a:r>
          </a:p>
          <a:p>
            <a:r>
              <a:rPr lang="en-US" dirty="0"/>
              <a:t>Always keep in mind what problem you are trying to solve!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Acquaint students with some key analytical aspects of large-scale systems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Stress the importance of problem formulation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Expose students to some of the major considerations in the design and operation of large-scale systems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Equip students with skills to read the relevant literature on analytical and computational techniques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Develop practical skills in solving these types of problems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Learn how to use example commercial </a:t>
            </a:r>
            <a:r>
              <a:rPr lang="en-US" dirty="0" smtClean="0"/>
              <a:t>software, especially with application to larger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History, cont’d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3434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1896 – ac lines deliver electricity from hydro generation at Niagara Falls to Buffalo, 20 miles away; </a:t>
            </a:r>
            <a:r>
              <a:rPr lang="en-US" dirty="0"/>
              <a:t>also 30kV line in Germany</a:t>
            </a:r>
            <a:endParaRPr lang="en-US" altLang="en-US" dirty="0"/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Early 1900’s – Private utilities supply all customers in area (city); recognized as a natural monopoly; states step in to begin regulation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By 1920’s – Large interstate holding companies control most electricity systems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94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Power System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One of the most common power system analysis tools is the power flow, which tells how power flows through a power system in the quasi-steady state time </a:t>
            </a:r>
            <a:r>
              <a:rPr lang="en-US" dirty="0" smtClean="0"/>
              <a:t>frame</a:t>
            </a:r>
          </a:p>
          <a:p>
            <a:pPr lvl="1"/>
            <a:r>
              <a:rPr lang="en-US" dirty="0" smtClean="0"/>
              <a:t>Load flow is an alternative name for power flow; both terms have been used interchangeably for at least 50 years.  I prefer power flow because the power flows, not the load</a:t>
            </a:r>
            <a:endParaRPr lang="en-US" dirty="0"/>
          </a:p>
          <a:p>
            <a:r>
              <a:rPr lang="en-US" dirty="0"/>
              <a:t>The power flow can be used to model the full, three-phase system, but usually (practically always) for transmission system analysis the system is assumed to be balanced.  Hence a per phase equivalent model is used.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Component Models: Transmission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Power flow timeframe models for common power system devices, including transmission lines, transformers, generators and loads, are developed in the prerequisite </a:t>
            </a:r>
            <a:r>
              <a:rPr lang="en-US" dirty="0" smtClean="0"/>
              <a:t>courses ECEN 459 and 460</a:t>
            </a:r>
          </a:p>
          <a:p>
            <a:pPr lvl="1"/>
            <a:r>
              <a:rPr lang="en-US" dirty="0" smtClean="0"/>
              <a:t>In 615 we will just be using the models, so it isn’t strictly required that you know the details on how they were developed; engineers need to know model validity range </a:t>
            </a:r>
            <a:endParaRPr lang="en-US" dirty="0"/>
          </a:p>
          <a:p>
            <a:r>
              <a:rPr lang="en-US" dirty="0"/>
              <a:t>Transmission lines will be modeled using the </a:t>
            </a:r>
            <a:r>
              <a:rPr lang="en-US" dirty="0">
                <a:latin typeface="Symbol" pitchFamily="18" charset="2"/>
              </a:rPr>
              <a:t>p </a:t>
            </a:r>
            <a:r>
              <a:rPr lang="en-US" dirty="0"/>
              <a:t>circuit</a:t>
            </a:r>
          </a:p>
        </p:txBody>
      </p:sp>
      <p:pic>
        <p:nvPicPr>
          <p:cNvPr id="4" name="Picture 3" descr="Fig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2" y="4876800"/>
            <a:ext cx="5181600" cy="190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Component Models: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853440"/>
          </a:xfrm>
        </p:spPr>
        <p:txBody>
          <a:bodyPr/>
          <a:lstStyle/>
          <a:p>
            <a:r>
              <a:rPr lang="en-US" dirty="0"/>
              <a:t>Transformer equivalent model</a:t>
            </a:r>
          </a:p>
        </p:txBody>
      </p:sp>
      <p:pic>
        <p:nvPicPr>
          <p:cNvPr id="4" name="Picture 3" descr="Fig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5319"/>
            <a:ext cx="6858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5029200"/>
            <a:ext cx="7828618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In 615 the off-nominal turns ratio, a, will be a key control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value.  This is potentially a complex number (e.g., with a</a:t>
            </a:r>
            <a:br>
              <a:rPr lang="en-US" sz="2400" dirty="0" smtClean="0">
                <a:solidFill>
                  <a:srgbClr val="1E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E0000"/>
                </a:solidFill>
                <a:latin typeface="Arial" charset="0"/>
              </a:rPr>
              <a:t>phase shifting transformer) 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Component Models: Generators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Engineering models depend upon application</a:t>
            </a:r>
          </a:p>
          <a:p>
            <a:r>
              <a:rPr lang="en-US" dirty="0"/>
              <a:t>Generators are usually synchronous machines</a:t>
            </a:r>
          </a:p>
          <a:p>
            <a:r>
              <a:rPr lang="en-US" dirty="0"/>
              <a:t>For generators we will use two different models:</a:t>
            </a:r>
          </a:p>
          <a:p>
            <a:pPr lvl="1"/>
            <a:r>
              <a:rPr lang="en-US" dirty="0"/>
              <a:t>a steady-state model, treating the generator as a constant power source operating at a fixed voltage; this model will be used for power flow and economic analysis</a:t>
            </a:r>
          </a:p>
          <a:p>
            <a:pPr lvl="1"/>
            <a:r>
              <a:rPr lang="en-US" dirty="0"/>
              <a:t>a short term model treating the generator as a constant voltage source behind a possibly time-varying </a:t>
            </a:r>
            <a:r>
              <a:rPr lang="en-US" dirty="0" smtClean="0"/>
              <a:t>reactance (with much more detailed modeled developed in ECEN 667)</a:t>
            </a:r>
            <a:endParaRPr lang="en-US" dirty="0"/>
          </a:p>
        </p:txBody>
      </p:sp>
      <p:pic>
        <p:nvPicPr>
          <p:cNvPr id="4" name="Picture 3" descr="Fig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90226"/>
            <a:ext cx="4876801" cy="13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Phase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key problem in analyzing power systems is the large number of transformers.  </a:t>
            </a:r>
          </a:p>
          <a:p>
            <a:pPr lvl="1"/>
            <a:r>
              <a:rPr lang="en-US" dirty="0"/>
              <a:t>It would be very difficult to continually have to refer impedances to the different sides of the transformers</a:t>
            </a:r>
          </a:p>
          <a:p>
            <a:r>
              <a:rPr lang="en-US" dirty="0"/>
              <a:t>This problem is avoided by a normalization of all variables.</a:t>
            </a:r>
          </a:p>
          <a:p>
            <a:r>
              <a:rPr lang="en-US" dirty="0"/>
              <a:t>This normalization is known as per unit analysis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955976"/>
              </p:ext>
            </p:extLst>
          </p:nvPr>
        </p:nvGraphicFramePr>
        <p:xfrm>
          <a:off x="990600" y="4724400"/>
          <a:ext cx="640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3" imgW="6400800" imgH="901440" progId="Equation.DSMT4">
                  <p:embed/>
                </p:oleObj>
              </mc:Choice>
              <mc:Fallback>
                <p:oleObj name="Equation" r:id="rId3" imgW="6400800" imgH="9014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640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9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Conversion Procedure, 1</a:t>
            </a:r>
            <a:r>
              <a:rPr lang="en-US" dirty="0">
                <a:latin typeface="Symbol" pitchFamily="18" charset="2"/>
              </a:rPr>
              <a:t>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Pick a 1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VA base for the entire system, S</a:t>
            </a:r>
            <a:r>
              <a:rPr lang="en-US" baseline="-25000" dirty="0"/>
              <a:t>B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 a voltage base for each different voltage level, V</a:t>
            </a:r>
            <a:r>
              <a:rPr lang="en-US" baseline="-25000" dirty="0"/>
              <a:t>B</a:t>
            </a:r>
            <a:r>
              <a:rPr lang="en-US" dirty="0"/>
              <a:t>.  Voltage bases are related by transformer turns ratios.  Voltages are line to neutral.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the impedance base, Z</a:t>
            </a:r>
            <a:r>
              <a:rPr lang="en-US" baseline="-25000" dirty="0"/>
              <a:t>B</a:t>
            </a:r>
            <a:r>
              <a:rPr lang="en-US" dirty="0"/>
              <a:t>= (V</a:t>
            </a:r>
            <a:r>
              <a:rPr lang="en-US" baseline="-25000" dirty="0"/>
              <a:t>B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/S</a:t>
            </a:r>
            <a:r>
              <a:rPr lang="en-US" baseline="-25000" dirty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the current base, I</a:t>
            </a:r>
            <a:r>
              <a:rPr lang="en-US" baseline="-25000" dirty="0"/>
              <a:t>B</a:t>
            </a:r>
            <a:r>
              <a:rPr lang="en-US" dirty="0"/>
              <a:t> = V</a:t>
            </a:r>
            <a:r>
              <a:rPr lang="en-US" baseline="-25000" dirty="0"/>
              <a:t>B</a:t>
            </a:r>
            <a:r>
              <a:rPr lang="en-US" dirty="0"/>
              <a:t>/Z</a:t>
            </a:r>
            <a:r>
              <a:rPr lang="en-US" baseline="-25000" dirty="0"/>
              <a:t>B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actual values to per unit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4876800"/>
            <a:ext cx="8068171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Note, per unit conversion </a:t>
            </a:r>
            <a:r>
              <a:rPr lang="en-US" sz="2800" dirty="0" smtClean="0">
                <a:solidFill>
                  <a:srgbClr val="1E0000"/>
                </a:solidFill>
              </a:rPr>
              <a:t>only </a:t>
            </a:r>
            <a:r>
              <a:rPr lang="en-US" sz="2800" dirty="0">
                <a:solidFill>
                  <a:srgbClr val="1E0000"/>
                </a:solidFill>
              </a:rPr>
              <a:t>affects magnitudes, not 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the angles.  Also, per unit quantities no longer have 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units (i.e., a voltage is 1.0 </a:t>
            </a:r>
            <a:r>
              <a:rPr lang="en-US" sz="2800" dirty="0" err="1">
                <a:solidFill>
                  <a:srgbClr val="1E0000"/>
                </a:solidFill>
              </a:rPr>
              <a:t>p.u</a:t>
            </a:r>
            <a:r>
              <a:rPr lang="en-US" sz="2800" dirty="0">
                <a:solidFill>
                  <a:srgbClr val="1E0000"/>
                </a:solidFill>
              </a:rPr>
              <a:t>., not 1 </a:t>
            </a:r>
            <a:r>
              <a:rPr lang="en-US" sz="2800" dirty="0" err="1">
                <a:solidFill>
                  <a:srgbClr val="1E0000"/>
                </a:solidFill>
              </a:rPr>
              <a:t>p.u</a:t>
            </a:r>
            <a:r>
              <a:rPr lang="en-US" sz="2800" dirty="0">
                <a:solidFill>
                  <a:srgbClr val="1E0000"/>
                </a:solidFill>
              </a:rPr>
              <a:t>. volts)</a:t>
            </a:r>
          </a:p>
        </p:txBody>
      </p:sp>
    </p:spTree>
    <p:extLst>
      <p:ext uri="{BB962C8B-B14F-4D97-AF65-F5344CB8AC3E}">
        <p14:creationId xmlns:p14="http://schemas.microsoft.com/office/powerpoint/2010/main" val="37031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Solution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Convert to per unit (</a:t>
            </a:r>
            <a:r>
              <a:rPr lang="en-US" dirty="0" err="1"/>
              <a:t>p.u</a:t>
            </a:r>
            <a:r>
              <a:rPr lang="en-US" dirty="0"/>
              <a:t>.) (many problems are already in per unit)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Solve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Convert back to actual as necessary</a:t>
            </a:r>
          </a:p>
        </p:txBody>
      </p:sp>
    </p:spTree>
    <p:extLst>
      <p:ext uri="{BB962C8B-B14F-4D97-AF65-F5344CB8AC3E}">
        <p14:creationId xmlns:p14="http://schemas.microsoft.com/office/powerpoint/2010/main" val="25564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Single-Phase Per </a:t>
            </a:r>
            <a:r>
              <a:rPr lang="en-US" dirty="0"/>
              <a:t>Unit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184404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/>
              <a:t>Solve for the current, load voltage and load power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/>
              <a:t>in the circuit shown below using per unit analysis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/>
              <a:t>with </a:t>
            </a:r>
            <a:r>
              <a:rPr lang="en-US" dirty="0" smtClean="0"/>
              <a:t>a single-phase S</a:t>
            </a:r>
            <a:r>
              <a:rPr lang="en-US" baseline="-25000" dirty="0" smtClean="0"/>
              <a:t>B </a:t>
            </a:r>
            <a:r>
              <a:rPr lang="en-US" dirty="0">
                <a:latin typeface="Times" charset="0"/>
              </a:rPr>
              <a:t>of 100 MVA, and voltage bases of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>
                <a:latin typeface="Times" charset="0"/>
              </a:rPr>
              <a:t>8 kV, 80 kV  and 16 kV</a:t>
            </a:r>
            <a:endParaRPr lang="en-US" dirty="0"/>
          </a:p>
        </p:txBody>
      </p:sp>
      <p:pic>
        <p:nvPicPr>
          <p:cNvPr id="4" name="Picture 3" descr="Fig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3200400"/>
            <a:ext cx="694848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0400" y="5664200"/>
            <a:ext cx="2443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Original Circuit</a:t>
            </a:r>
          </a:p>
        </p:txBody>
      </p:sp>
    </p:spTree>
    <p:extLst>
      <p:ext uri="{BB962C8B-B14F-4D97-AF65-F5344CB8AC3E}">
        <p14:creationId xmlns:p14="http://schemas.microsoft.com/office/powerpoint/2010/main" val="12129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Example, cont’d</a:t>
            </a:r>
          </a:p>
        </p:txBody>
      </p:sp>
      <p:pic>
        <p:nvPicPr>
          <p:cNvPr id="4" name="Picture 3" descr="Fig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84385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066639"/>
              </p:ext>
            </p:extLst>
          </p:nvPr>
        </p:nvGraphicFramePr>
        <p:xfrm>
          <a:off x="457200" y="1377950"/>
          <a:ext cx="41656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4" imgW="4165560" imgH="2958840" progId="Equation.DSMT4">
                  <p:embed/>
                </p:oleObj>
              </mc:Choice>
              <mc:Fallback>
                <p:oleObj name="Equation" r:id="rId4" imgW="4165560" imgH="2958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7950"/>
                        <a:ext cx="41656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Fig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46418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03925" y="4714875"/>
            <a:ext cx="2778125" cy="137318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Same circuit, with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values expressed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in per </a:t>
            </a:r>
            <a:r>
              <a:rPr lang="en-US" sz="2800" dirty="0" smtClean="0">
                <a:solidFill>
                  <a:srgbClr val="1E0000"/>
                </a:solidFill>
              </a:rPr>
              <a:t>unit </a:t>
            </a:r>
            <a:endParaRPr lang="en-US" sz="28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Example, cont’d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88457"/>
              </p:ext>
            </p:extLst>
          </p:nvPr>
        </p:nvGraphicFramePr>
        <p:xfrm>
          <a:off x="482600" y="2882900"/>
          <a:ext cx="74676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3" imgW="7467480" imgH="3593880" progId="Equation.DSMT4">
                  <p:embed/>
                </p:oleObj>
              </mc:Choice>
              <mc:Fallback>
                <p:oleObj name="Equation" r:id="rId3" imgW="7467480" imgH="3593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882900"/>
                        <a:ext cx="746760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Fig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276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7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History, cont’d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1371600"/>
            <a:ext cx="8549640" cy="3733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1935 – Congress passes Public Utility Holding Company Act to establish national regulation, breaking up large interstate utilities (repealed 2005)</a:t>
            </a:r>
          </a:p>
          <a:p>
            <a:pPr marL="971550" lvl="2" indent="-457200" eaLnBrk="1" hangingPunct="1">
              <a:buClr>
                <a:srgbClr val="1E0000"/>
              </a:buClr>
              <a:buSzPct val="100000"/>
            </a:pPr>
            <a:r>
              <a:rPr lang="en-US" dirty="0"/>
              <a:t>This gave rise to electric utilities that only operated in one state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1935/6 – Rural Electrification Act brought electricity to rural areas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1930’s – Electric utilities established as vertical monopolies</a:t>
            </a:r>
          </a:p>
          <a:p>
            <a:pPr eaLnBrk="1" hangingPunct="1">
              <a:buClr>
                <a:srgbClr val="1E0000"/>
              </a:buClr>
            </a:pPr>
            <a:r>
              <a:rPr lang="en-US" dirty="0"/>
              <a:t>Frequency standardized in the 1930’s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7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Example, cont’d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724807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To convert back to actual values just multiply the</a:t>
            </a:r>
          </a:p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 per unit values by their per unit base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344365"/>
              </p:ext>
            </p:extLst>
          </p:nvPr>
        </p:nvGraphicFramePr>
        <p:xfrm>
          <a:off x="609600" y="2590800"/>
          <a:ext cx="80264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Equation" r:id="rId3" imgW="8026200" imgH="3403440" progId="Equation.DSMT4">
                  <p:embed/>
                </p:oleObj>
              </mc:Choice>
              <mc:Fallback>
                <p:oleObj name="Equation" r:id="rId3" imgW="8026200" imgH="34034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8026400" cy="340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4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Vertical Monopolies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6482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Within a particular geographic market, the electric utility had an exclusive franchise</a:t>
            </a:r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914400" y="2286000"/>
            <a:ext cx="2362200" cy="3048000"/>
            <a:chOff x="1776" y="1728"/>
            <a:chExt cx="1488" cy="1920"/>
          </a:xfrm>
        </p:grpSpPr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1776" y="1728"/>
              <a:ext cx="148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Generation</a:t>
              </a: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776" y="2208"/>
              <a:ext cx="1488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Transmission</a:t>
              </a: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776" y="2688"/>
              <a:ext cx="1488" cy="48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Distribution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1776" y="3168"/>
              <a:ext cx="1488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Customer Service</a:t>
              </a:r>
            </a:p>
          </p:txBody>
        </p:sp>
      </p:grp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3733800" y="2320925"/>
            <a:ext cx="3813865" cy="304698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In return for this exclusive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franchise, the utility had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obligation to serve all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existing and future customers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at rates determined jointly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by utility and regulators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It was a “cost plus” business</a:t>
            </a:r>
          </a:p>
        </p:txBody>
      </p:sp>
    </p:spTree>
    <p:extLst>
      <p:ext uri="{BB962C8B-B14F-4D97-AF65-F5344CB8AC3E}">
        <p14:creationId xmlns:p14="http://schemas.microsoft.com/office/powerpoint/2010/main" val="2432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Vertical Monopolies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Within its service territory each utility was the only game in town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Neighboring utilities functioned more as colleagues than competitors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Utilities gradually interconnected their systems so by 1970 transmission lines crisscrossed North America, with voltages up to 765 kV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Economies of scale keep resulted in decreasing rates, so most every one was happy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40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History, cont’d -- 1970’s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1970’s brought inflation, increased fossil-fuel prices, calls for conservation and growing environmental concerns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Increasing rates replaced decreasing ones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As a result, U.S. Congress passed Public Utilities Regulator Policies Act (PURPA) in 1978, which mandated utilities must purchase power from independent generators located in their service territory (modified 2005)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PURPA introduced some competition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71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History, cont’d – 1990’s &amp; 2000’s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458200" cy="4876800"/>
          </a:xfrm>
        </p:spPr>
        <p:txBody>
          <a:bodyPr/>
          <a:lstStyle/>
          <a:p>
            <a:pPr eaLnBrk="1" hangingPunct="1">
              <a:buClr>
                <a:srgbClr val="1E0000"/>
              </a:buClr>
            </a:pPr>
            <a:r>
              <a:rPr lang="en-US" altLang="en-US" dirty="0"/>
              <a:t>Major opening of industry to competition occurred as a result of National Energy Policy Act of 1992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This act mandated that utilities provide “nondiscriminatory” access to the high voltage transmission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Goal was to set up true competition in generation 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Result over the last few years has been a dramatic restructuring of electric utility industry (for better or worse!)</a:t>
            </a:r>
          </a:p>
          <a:p>
            <a:pPr eaLnBrk="1" hangingPunct="1">
              <a:buClr>
                <a:srgbClr val="1E0000"/>
              </a:buClr>
            </a:pPr>
            <a:r>
              <a:rPr lang="en-US" altLang="en-US" dirty="0"/>
              <a:t>Energy Bill 2005 repealed PUHCA; modified PURPA</a:t>
            </a:r>
          </a:p>
        </p:txBody>
      </p:sp>
    </p:spTree>
    <p:extLst>
      <p:ext uri="{BB962C8B-B14F-4D97-AF65-F5344CB8AC3E}">
        <p14:creationId xmlns:p14="http://schemas.microsoft.com/office/powerpoint/2010/main" val="33663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3331</TotalTime>
  <Words>2072</Words>
  <Application>Microsoft Office PowerPoint</Application>
  <PresentationFormat>On-screen Show (4:3)</PresentationFormat>
  <Paragraphs>223</Paragraphs>
  <Slides>50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Geneva</vt:lpstr>
      <vt:lpstr>Helvetica</vt:lpstr>
      <vt:lpstr>Symbol</vt:lpstr>
      <vt:lpstr>Times</vt:lpstr>
      <vt:lpstr>Times New Roman</vt:lpstr>
      <vt:lpstr>Wingdings</vt:lpstr>
      <vt:lpstr>Capsules</vt:lpstr>
      <vt:lpstr>Equation</vt:lpstr>
      <vt:lpstr>ECEN 615 Methods of Electric Power  Systems Analysis</vt:lpstr>
      <vt:lpstr>Announcements</vt:lpstr>
      <vt:lpstr>Texas Electricity Sources</vt:lpstr>
      <vt:lpstr>History, cont’d</vt:lpstr>
      <vt:lpstr>History, cont’d</vt:lpstr>
      <vt:lpstr>Vertical Monopolies</vt:lpstr>
      <vt:lpstr>Vertical Monopolies</vt:lpstr>
      <vt:lpstr>History, cont’d -- 1970’s</vt:lpstr>
      <vt:lpstr>History, cont’d – 1990’s &amp; 2000’s</vt:lpstr>
      <vt:lpstr>Electricity Prices, 1960-2010</vt:lpstr>
      <vt:lpstr>Utility Restructuring</vt:lpstr>
      <vt:lpstr>State Variation in Electric Rates</vt:lpstr>
      <vt:lpstr>The Rise of Natural Gas Generation</vt:lpstr>
      <vt:lpstr>August 14th, 2003 Blackout</vt:lpstr>
      <vt:lpstr>My Favorite 8/14/2003 Blackout Cartoon!</vt:lpstr>
      <vt:lpstr>My Favorite Blackout Hoax Photo</vt:lpstr>
      <vt:lpstr>345 kV+ Transmission Growth at a Glance (From Jay Caspary)</vt:lpstr>
      <vt:lpstr>345 kV+ Transmission Growth at a Glance (From Jay Caspary)</vt:lpstr>
      <vt:lpstr>345 kV+ Transmission Growth at a Glance (From Jay Caspary)</vt:lpstr>
      <vt:lpstr>345 kV+ Transmission Growth at a Glance (From Jay Caspary)</vt:lpstr>
      <vt:lpstr>The Smart Grid</vt:lpstr>
      <vt:lpstr>Smart Grid Perceptions (Some of Us Like the Term “Smarter”)</vt:lpstr>
      <vt:lpstr>Renewable Portfolio Standards (September 2012)</vt:lpstr>
      <vt:lpstr>Growth in Solar PV</vt:lpstr>
      <vt:lpstr>Slowing Electric Load Growth</vt:lpstr>
      <vt:lpstr>Except in Texas!</vt:lpstr>
      <vt:lpstr>Interconnected Power System  Basic Characteristics</vt:lpstr>
      <vt:lpstr>Power Systems: Basic Characteristics</vt:lpstr>
      <vt:lpstr>Power Systems: Basic Characteristics</vt:lpstr>
      <vt:lpstr>Power Systems: Basic Characteristics</vt:lpstr>
      <vt:lpstr>Electricity Supply</vt:lpstr>
      <vt:lpstr>Fundamental Power System Requirements</vt:lpstr>
      <vt:lpstr>Fundamental Requirements of a Power System</vt:lpstr>
      <vt:lpstr>Power Systems Operate on  Many Time Scales</vt:lpstr>
      <vt:lpstr>Power Systems Operate on  Many Time Scales</vt:lpstr>
      <vt:lpstr>Power System Operation Regimes</vt:lpstr>
      <vt:lpstr>Generation Control and  Scheduling Example</vt:lpstr>
      <vt:lpstr>Modeling Cautions!</vt:lpstr>
      <vt:lpstr>Course Objectives</vt:lpstr>
      <vt:lpstr>Static Power System Analysis</vt:lpstr>
      <vt:lpstr>Power System Component Models: Transmission Lines</vt:lpstr>
      <vt:lpstr>Power System Component Models: Transformers</vt:lpstr>
      <vt:lpstr>Power System Component Models: Generators</vt:lpstr>
      <vt:lpstr>Per Phase Calculations</vt:lpstr>
      <vt:lpstr>Per Unit Conversion Procedure, 1f</vt:lpstr>
      <vt:lpstr>Per Unit Solution Procedure</vt:lpstr>
      <vt:lpstr>Single-Phase Per Unit Example</vt:lpstr>
      <vt:lpstr>Per Unit Example, cont’d</vt:lpstr>
      <vt:lpstr>Per Unit Example, cont’d</vt:lpstr>
      <vt:lpstr>Per Unit Example, cont’d</vt:lpstr>
    </vt:vector>
  </TitlesOfParts>
  <Company>ECE - 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343</cp:revision>
  <cp:lastPrinted>2011-08-22T16:49:24Z</cp:lastPrinted>
  <dcterms:created xsi:type="dcterms:W3CDTF">2000-05-11T14:27:08Z</dcterms:created>
  <dcterms:modified xsi:type="dcterms:W3CDTF">2019-08-27T22:21:31Z</dcterms:modified>
</cp:coreProperties>
</file>