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258" r:id="rId2"/>
    <p:sldId id="320" r:id="rId3"/>
    <p:sldId id="321" r:id="rId4"/>
    <p:sldId id="373" r:id="rId5"/>
    <p:sldId id="374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67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8" r:id="rId50"/>
    <p:sldId id="369" r:id="rId51"/>
    <p:sldId id="370" r:id="rId52"/>
    <p:sldId id="371" r:id="rId53"/>
    <p:sldId id="372" r:id="rId5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32E0D7-DC72-4677-B391-966C42A1343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182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39C07-1F6F-4913-965A-B1D91C7A67BD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2711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6C790-49FA-48C0-A05C-B68D32C9DC35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512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8D5CFC-817B-4A06-B9FA-73DAB27AEF92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041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68A19-5CC6-44C0-A19D-04125047F424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768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007A-2EB6-4262-8E5A-E321F97320F4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904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8DC1F-9D0D-4B77-B145-794D1224E35E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497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E07899-5194-4AB2-91D5-7F6171F5B473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443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D00509-C500-40CF-AD0A-A6B4B05B4E1A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406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007A-2EB6-4262-8E5A-E321F97320F4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518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672F12-448E-4B97-8F0B-4410E1BD1B21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0897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3" indent="-2857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28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99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0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1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84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56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B508B-F3C4-49E9-8ABE-52744BF3E19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6234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3" indent="-2857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28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99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0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1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84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56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59684A-EDA5-440F-8004-24F8FC2D3EA6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17498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3" indent="-28573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28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99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70" indent="-22858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42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13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84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56" indent="-228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9916BE-ACF7-432D-A93D-580161D751AA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274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5C2CB3-4819-4655-9408-C15B34625976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4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262DE7-C26E-4725-8DC5-193D4A582E4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01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522D21-F5F3-494B-AC8E-8BCE51096DB7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6838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1EB1C-1829-47D2-91FC-7157D6EFAB6D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839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85FE5D-2163-401E-82BE-7B34AC30B25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142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F91D8-FEA4-48BE-BE68-8E346C6801B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167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5620" indent="-29446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7876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9027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178" indent="-235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91328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62479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3363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4780" indent="-235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C0EFB-A01F-4318-BECD-34DC07E09DDF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439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ritingcenter.tamu.ed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: Per Unit, </a:t>
            </a:r>
            <a:r>
              <a:rPr lang="en-US" sz="3200" b="1" kern="0" dirty="0" err="1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Ybus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, Power Flow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066800"/>
          </a:xfrm>
        </p:spPr>
        <p:txBody>
          <a:bodyPr/>
          <a:lstStyle/>
          <a:p>
            <a:r>
              <a:rPr lang="en-US" dirty="0"/>
              <a:t>Three-Phase Per Unit Example, cont'd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44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Differences appear when we convert back to actual values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7028063"/>
              </p:ext>
            </p:extLst>
          </p:nvPr>
        </p:nvGraphicFramePr>
        <p:xfrm>
          <a:off x="622300" y="2197100"/>
          <a:ext cx="7743825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3" imgW="8026200" imgH="3504960" progId="Equation.DSMT4">
                  <p:embed/>
                </p:oleObj>
              </mc:Choice>
              <mc:Fallback>
                <p:oleObj name="Equation" r:id="rId3" imgW="8026200" imgH="35049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197100"/>
                        <a:ext cx="7743825" cy="338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Three-Phase Per Unit Example 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625840" cy="1143000"/>
          </a:xfrm>
        </p:spPr>
        <p:txBody>
          <a:bodyPr/>
          <a:lstStyle/>
          <a:p>
            <a:r>
              <a:rPr lang="en-US" dirty="0" smtClean="0"/>
              <a:t>Assume a 3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load of 100+j50 MVA with V</a:t>
            </a:r>
            <a:r>
              <a:rPr lang="en-US" baseline="-25000" dirty="0" smtClean="0"/>
              <a:t>LL </a:t>
            </a:r>
            <a:r>
              <a:rPr lang="en-US" dirty="0" smtClean="0"/>
              <a:t>of 69 kV is connected to a source through the below network:</a:t>
            </a:r>
          </a:p>
        </p:txBody>
      </p:sp>
      <p:pic>
        <p:nvPicPr>
          <p:cNvPr id="23556" name="Picture 4" descr="fig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62" r="2353" b="75906"/>
          <a:stretch>
            <a:fillRect/>
          </a:stretch>
        </p:blipFill>
        <p:spPr bwMode="auto">
          <a:xfrm>
            <a:off x="498566" y="2362200"/>
            <a:ext cx="6492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9931" y="4953000"/>
            <a:ext cx="7047122" cy="140961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What is the supply current and complex power?</a:t>
            </a:r>
          </a:p>
          <a:p>
            <a:pPr eaLnBrk="1" hangingPunct="1"/>
            <a:endParaRPr lang="en-US" sz="2000" dirty="0">
              <a:solidFill>
                <a:srgbClr val="1E00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Answer: I=467 amps, S = 103.3 + j76.0 MVA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altLang="en-US" dirty="0"/>
              <a:t>We now have the necessary models to start to develop the power system analysis tools</a:t>
            </a:r>
          </a:p>
          <a:p>
            <a:r>
              <a:rPr lang="en-US" altLang="en-US" dirty="0"/>
              <a:t>The most common power system analysis tool is the power flow (also known sometimes as the load flow)</a:t>
            </a:r>
          </a:p>
          <a:p>
            <a:pPr lvl="1"/>
            <a:r>
              <a:rPr lang="en-US" altLang="en-US" dirty="0"/>
              <a:t>power flow determines how the power flows in a network</a:t>
            </a:r>
          </a:p>
          <a:p>
            <a:pPr lvl="1"/>
            <a:r>
              <a:rPr lang="en-US" altLang="en-US" dirty="0"/>
              <a:t>also used to determine all bus voltages and all currents</a:t>
            </a:r>
          </a:p>
          <a:p>
            <a:pPr lvl="1"/>
            <a:r>
              <a:rPr lang="en-US" altLang="en-US" dirty="0"/>
              <a:t>because of constant power models, power flow is a nonlinear analysis technique</a:t>
            </a:r>
          </a:p>
          <a:p>
            <a:pPr lvl="1"/>
            <a:r>
              <a:rPr lang="en-US" altLang="en-US" dirty="0"/>
              <a:t>power flow is a steady-state analysis tool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versus Nonlinear Systems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1371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A function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 is linear if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 +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 =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) + </a:t>
            </a:r>
            <a:r>
              <a:rPr lang="en-US" altLang="en-US" dirty="0">
                <a:solidFill>
                  <a:srgbClr val="1E0000"/>
                </a:solidFill>
                <a:latin typeface="Symbol" pitchFamily="18" charset="2"/>
              </a:rPr>
              <a:t>a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  <a:latin typeface="Symbol" pitchFamily="18" charset="2"/>
              </a:rPr>
              <a:t>m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That is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1)	the output is proportional to the input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2)	the principle of superposition holds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1E0000"/>
                </a:solidFill>
              </a:rPr>
              <a:t>Linear Example:</a:t>
            </a:r>
            <a:r>
              <a:rPr lang="en-US" altLang="en-US" dirty="0">
                <a:solidFill>
                  <a:srgbClr val="1E0000"/>
                </a:solidFill>
              </a:rPr>
              <a:t> 	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) =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			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c(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+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 = c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 +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1E0000"/>
                </a:solidFill>
              </a:rPr>
              <a:t>Nonlinear Example: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</a:t>
            </a:r>
            <a:r>
              <a:rPr lang="en-US" altLang="en-US" b="1" dirty="0">
                <a:solidFill>
                  <a:srgbClr val="1E0000"/>
                </a:solidFill>
              </a:rPr>
              <a:t>H</a:t>
            </a:r>
            <a:r>
              <a:rPr lang="en-US" altLang="en-US" dirty="0">
                <a:solidFill>
                  <a:srgbClr val="1E0000"/>
                </a:solidFill>
              </a:rPr>
              <a:t>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dirty="0">
                <a:solidFill>
                  <a:srgbClr val="1E0000"/>
                </a:solidFill>
              </a:rPr>
              <a:t>) = 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="1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				 </a:t>
            </a:r>
            <a:r>
              <a:rPr lang="en-US" altLang="en-US" b="1" dirty="0">
                <a:solidFill>
                  <a:srgbClr val="1E0000"/>
                </a:solidFill>
              </a:rPr>
              <a:t>y</a:t>
            </a:r>
            <a:r>
              <a:rPr lang="en-US" altLang="en-US" dirty="0">
                <a:solidFill>
                  <a:srgbClr val="1E0000"/>
                </a:solidFill>
              </a:rPr>
              <a:t> = c(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+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≠ (c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1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+ (c </a:t>
            </a:r>
            <a:r>
              <a:rPr lang="en-US" altLang="en-US" b="1" dirty="0">
                <a:solidFill>
                  <a:srgbClr val="1E0000"/>
                </a:solidFill>
              </a:rPr>
              <a:t>x</a:t>
            </a:r>
            <a:r>
              <a:rPr lang="en-US" altLang="en-US" baseline="-25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)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6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Power System Elements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31560"/>
              </p:ext>
            </p:extLst>
          </p:nvPr>
        </p:nvGraphicFramePr>
        <p:xfrm>
          <a:off x="457200" y="1371600"/>
          <a:ext cx="68199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3" imgW="6819840" imgH="3009600" progId="Equation.DSMT4">
                  <p:embed/>
                </p:oleObj>
              </mc:Choice>
              <mc:Fallback>
                <p:oleObj name="Equation" r:id="rId3" imgW="6819840" imgH="30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8199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92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152400" y="4601308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System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386840"/>
          </a:xfrm>
        </p:spPr>
        <p:txBody>
          <a:bodyPr/>
          <a:lstStyle/>
          <a:p>
            <a:r>
              <a:rPr lang="en-US" altLang="en-US" dirty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5" name="Picture 4" descr="Fig9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838200" y="280416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2472" y="5396035"/>
            <a:ext cx="7267575" cy="9461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Nonlinear problems can be very difficult to solve,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rgbClr val="1E0000"/>
                </a:solidFill>
              </a:rPr>
              <a:t>and usually require an iterative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1999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Nonlinear Systems May Have Multiple Solutions or No Solution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1371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</a:rPr>
              <a:t>Example 1:	x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</a:rPr>
              <a:t> - 2 = 0 has solutions x = </a:t>
            </a: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1.414…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Example 2:  </a:t>
            </a:r>
            <a:r>
              <a:rPr lang="en-US" altLang="en-US" dirty="0">
                <a:solidFill>
                  <a:srgbClr val="1E0000"/>
                </a:solidFill>
              </a:rPr>
              <a:t>x</a:t>
            </a:r>
            <a:r>
              <a:rPr lang="en-US" altLang="en-US" baseline="30000" dirty="0">
                <a:solidFill>
                  <a:srgbClr val="1E0000"/>
                </a:solidFill>
              </a:rPr>
              <a:t>2</a:t>
            </a:r>
            <a:r>
              <a:rPr lang="en-US" altLang="en-US" dirty="0">
                <a:solidFill>
                  <a:srgbClr val="1E0000"/>
                </a:solidFill>
                <a:sym typeface="Symbol" pitchFamily="18" charset="2"/>
              </a:rPr>
              <a:t> + 2 = 0 has no real solution</a:t>
            </a:r>
            <a:endParaRPr lang="en-US" altLang="en-US" dirty="0">
              <a:solidFill>
                <a:srgbClr val="1E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8574" y="2465875"/>
            <a:ext cx="7484729" cy="3803271"/>
            <a:chOff x="578749" y="2538816"/>
            <a:chExt cx="7484729" cy="3803271"/>
          </a:xfrm>
        </p:grpSpPr>
        <p:pic>
          <p:nvPicPr>
            <p:cNvPr id="7" name="Picture 6" descr="fig96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3078956"/>
              <a:ext cx="6781800" cy="243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05851" y="2538816"/>
              <a:ext cx="20649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f</a:t>
              </a:r>
              <a:r>
                <a:rPr lang="en-US" altLang="en-US" sz="2800" dirty="0">
                  <a:solidFill>
                    <a:srgbClr val="1E0000"/>
                  </a:solidFill>
                </a:rPr>
                <a:t>(x) = x</a:t>
              </a:r>
              <a:r>
                <a:rPr lang="en-US" altLang="en-US" sz="2800" baseline="30000" dirty="0">
                  <a:solidFill>
                    <a:srgbClr val="1E0000"/>
                  </a:solidFill>
                </a:rPr>
                <a:t>2</a:t>
              </a:r>
              <a:r>
                <a:rPr lang="en-US" altLang="en-US" sz="2800" dirty="0">
                  <a:solidFill>
                    <a:srgbClr val="1E0000"/>
                  </a:solidFill>
                </a:rPr>
                <a:t> - 2  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707926" y="2548341"/>
              <a:ext cx="21467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f</a:t>
              </a:r>
              <a:r>
                <a:rPr lang="en-US" altLang="en-US" sz="2800" dirty="0">
                  <a:solidFill>
                    <a:srgbClr val="1E0000"/>
                  </a:solidFill>
                </a:rPr>
                <a:t>(x) = x</a:t>
              </a:r>
              <a:r>
                <a:rPr lang="en-US" altLang="en-US" sz="2800" baseline="30000" dirty="0">
                  <a:solidFill>
                    <a:srgbClr val="1E0000"/>
                  </a:solidFill>
                </a:rPr>
                <a:t>2</a:t>
              </a:r>
              <a:r>
                <a:rPr lang="en-US" altLang="en-US" sz="2800" dirty="0">
                  <a:solidFill>
                    <a:srgbClr val="1E0000"/>
                  </a:solidFill>
                </a:rPr>
                <a:t> + 2  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2040926" y="4605741"/>
              <a:ext cx="533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1278926" y="4529541"/>
              <a:ext cx="762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78749" y="5797243"/>
              <a:ext cx="42659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two solutions where f(x) = 0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083175" y="5818867"/>
              <a:ext cx="29803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1E0000"/>
                  </a:solidFill>
                </a:rPr>
                <a:t>no solution f(x) = 0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5698526" y="4605741"/>
              <a:ext cx="152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Solution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altLang="en-US" dirty="0"/>
              <a:t>The dc system shown below has two solutions:</a:t>
            </a:r>
          </a:p>
          <a:p>
            <a:endParaRPr lang="en-US" dirty="0"/>
          </a:p>
        </p:txBody>
      </p:sp>
      <p:pic>
        <p:nvPicPr>
          <p:cNvPr id="5" name="Picture 4" descr="Fig9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1828800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87108" y="2006600"/>
            <a:ext cx="274466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where the 18 watt</a:t>
            </a:r>
          </a:p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load is a resistive</a:t>
            </a:r>
          </a:p>
          <a:p>
            <a:pPr eaLnBrk="1" hangingPunct="1"/>
            <a:r>
              <a:rPr lang="en-US" altLang="en-US" sz="2800" dirty="0">
                <a:solidFill>
                  <a:srgbClr val="1E0000"/>
                </a:solidFill>
              </a:rPr>
              <a:t>load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4" y="3733800"/>
            <a:ext cx="5842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34908" y="4305300"/>
            <a:ext cx="1800225" cy="13731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What is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maximum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err="1">
                <a:solidFill>
                  <a:schemeClr val="accent4"/>
                </a:solidFill>
              </a:rPr>
              <a:t>P</a:t>
            </a:r>
            <a:r>
              <a:rPr lang="en-US" altLang="en-US" sz="2800" baseline="-25000" dirty="0" err="1">
                <a:solidFill>
                  <a:schemeClr val="accent4"/>
                </a:solidFill>
              </a:rPr>
              <a:t>Load</a:t>
            </a:r>
            <a:r>
              <a:rPr lang="en-US" altLang="en-US" sz="2800" dirty="0">
                <a:solidFill>
                  <a:schemeClr val="accent4"/>
                </a:solidFill>
                <a:latin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09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Admittance Matrix or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 in solving the power flow is to create what is known as the bus admittance matrix, often call the </a:t>
            </a:r>
            <a:r>
              <a:rPr lang="en-US" b="1" dirty="0" smtClean="0"/>
              <a:t>Y</a:t>
            </a:r>
            <a:r>
              <a:rPr lang="en-US" baseline="-25000" dirty="0" smtClean="0"/>
              <a:t>bus</a:t>
            </a:r>
            <a:r>
              <a:rPr lang="en-US" dirty="0" smtClean="0"/>
              <a:t>.</a:t>
            </a:r>
            <a:r>
              <a:rPr lang="en-US" baseline="-25000" dirty="0" smtClean="0"/>
              <a:t> 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Y</a:t>
            </a:r>
            <a:r>
              <a:rPr lang="en-US" baseline="-25000" dirty="0" smtClean="0"/>
              <a:t>bus </a:t>
            </a:r>
            <a:r>
              <a:rPr lang="en-US" dirty="0" smtClean="0"/>
              <a:t>gives the relationships between all the bus current injections, </a:t>
            </a:r>
            <a:r>
              <a:rPr lang="en-US" b="1" dirty="0" smtClean="0"/>
              <a:t>I</a:t>
            </a:r>
            <a:r>
              <a:rPr lang="en-US" dirty="0" smtClean="0"/>
              <a:t>, and all the bus voltages, 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I</a:t>
            </a:r>
            <a:r>
              <a:rPr lang="en-US" dirty="0" smtClean="0"/>
              <a:t>  = </a:t>
            </a:r>
            <a:r>
              <a:rPr lang="en-US" b="1" dirty="0" smtClean="0"/>
              <a:t>Y</a:t>
            </a:r>
            <a:r>
              <a:rPr lang="en-US" baseline="-25000" dirty="0" smtClean="0"/>
              <a:t>bus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Y</a:t>
            </a:r>
            <a:r>
              <a:rPr lang="en-US" baseline="-25000" dirty="0" smtClean="0"/>
              <a:t>bus </a:t>
            </a:r>
            <a:r>
              <a:rPr lang="en-US" dirty="0" smtClean="0"/>
              <a:t>is developed by applying KCL at each bus in the system to relate the bus current injections, the bus voltages, and the branch impedances and admittances</a:t>
            </a:r>
          </a:p>
          <a:p>
            <a:endParaRPr lang="en-US" b="1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l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65760" y="1280160"/>
            <a:ext cx="786384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Determine the bus admittance matrix for the network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shown below, assuming the current injection at each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bus </a:t>
            </a:r>
            <a:r>
              <a:rPr lang="en-US" sz="2800" dirty="0" err="1">
                <a:solidFill>
                  <a:srgbClr val="1E0000"/>
                </a:solidFill>
              </a:rPr>
              <a:t>i</a:t>
            </a:r>
            <a:r>
              <a:rPr lang="en-US" sz="2800" dirty="0">
                <a:solidFill>
                  <a:srgbClr val="1E0000"/>
                </a:solidFill>
              </a:rPr>
              <a:t> is I</a:t>
            </a:r>
            <a:r>
              <a:rPr lang="en-US" sz="2800" baseline="-25000" dirty="0">
                <a:solidFill>
                  <a:srgbClr val="1E0000"/>
                </a:solidFill>
              </a:rPr>
              <a:t>i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=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Gi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-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Di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where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Gi</a:t>
            </a:r>
            <a:r>
              <a:rPr lang="en-US" baseline="-25000" dirty="0">
                <a:solidFill>
                  <a:srgbClr val="1E0000"/>
                </a:solidFill>
                <a:latin typeface="Times" charset="0"/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is the current injection into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  <a:latin typeface="Times" charset="0"/>
              </a:rPr>
              <a:t>bus from the generator and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I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Di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 is the current flowing into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  <a:latin typeface="Times" charset="0"/>
              </a:rPr>
              <a:t>load</a:t>
            </a:r>
          </a:p>
        </p:txBody>
      </p:sp>
      <p:pic>
        <p:nvPicPr>
          <p:cNvPr id="399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1524000" y="3276600"/>
            <a:ext cx="6629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RSVP to Alex at </a:t>
            </a:r>
            <a:r>
              <a:rPr lang="en-US" dirty="0">
                <a:solidFill>
                  <a:srgbClr val="000000"/>
                </a:solidFill>
              </a:rPr>
              <a:t>zandra23@ece.tamu.edu for the TAMU ECE Energy and Power Group (EPG) picnic.  It starts at 5pm on September 27, 2019</a:t>
            </a:r>
          </a:p>
          <a:p>
            <a:r>
              <a:rPr lang="en-US" dirty="0" smtClean="0"/>
              <a:t>Read Chapters </a:t>
            </a:r>
            <a:r>
              <a:rPr lang="en-US" dirty="0"/>
              <a:t>1 to 3 from the book (more </a:t>
            </a:r>
            <a:r>
              <a:rPr lang="en-US" dirty="0" smtClean="0"/>
              <a:t>as background </a:t>
            </a:r>
            <a:r>
              <a:rPr lang="en-US" dirty="0"/>
              <a:t>material</a:t>
            </a:r>
            <a:r>
              <a:rPr lang="en-US" dirty="0" smtClean="0"/>
              <a:t>); starting reading Chapter 6</a:t>
            </a:r>
            <a:endParaRPr lang="en-US" dirty="0"/>
          </a:p>
          <a:p>
            <a:r>
              <a:rPr lang="en-US" dirty="0" smtClean="0"/>
              <a:t>Homework 1 is assigned today.  It is due on Thursday September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bus</a:t>
            </a:r>
            <a:r>
              <a:rPr lang="en-US" dirty="0" smtClean="0"/>
              <a:t>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67061"/>
              </p:ext>
            </p:extLst>
          </p:nvPr>
        </p:nvGraphicFramePr>
        <p:xfrm>
          <a:off x="457200" y="1384300"/>
          <a:ext cx="76200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4" imgW="7619760" imgH="5232240" progId="Equation.DSMT4">
                  <p:embed/>
                </p:oleObj>
              </mc:Choice>
              <mc:Fallback>
                <p:oleObj name="Equation" r:id="rId4" imgW="7619760" imgH="523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84300"/>
                        <a:ext cx="76200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</a:t>
            </a:r>
            <a:r>
              <a:rPr lang="en-US" baseline="-25000" smtClean="0"/>
              <a:t>bus</a:t>
            </a:r>
            <a:r>
              <a:rPr lang="en-US" smtClean="0"/>
              <a:t> Example,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8581"/>
              </p:ext>
            </p:extLst>
          </p:nvPr>
        </p:nvGraphicFramePr>
        <p:xfrm>
          <a:off x="457200" y="1371600"/>
          <a:ext cx="7429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4" imgW="7429320" imgH="3657600" progId="Equation.DSMT4">
                  <p:embed/>
                </p:oleObj>
              </mc:Choice>
              <mc:Fallback>
                <p:oleObj name="Equation" r:id="rId4" imgW="7429320" imgH="365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4295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5820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1E0000"/>
                </a:solidFill>
              </a:rPr>
              <a:t>For </a:t>
            </a:r>
            <a:r>
              <a:rPr lang="en-US" dirty="0">
                <a:solidFill>
                  <a:srgbClr val="1E0000"/>
                </a:solidFill>
              </a:rPr>
              <a:t>a system with n </a:t>
            </a:r>
            <a:r>
              <a:rPr lang="en-US" dirty="0" smtClean="0">
                <a:solidFill>
                  <a:srgbClr val="1E0000"/>
                </a:solidFill>
              </a:rPr>
              <a:t>buses the </a:t>
            </a:r>
            <a:r>
              <a:rPr lang="en-US" dirty="0" err="1" smtClean="0">
                <a:solidFill>
                  <a:srgbClr val="1E0000"/>
                </a:solidFill>
              </a:rPr>
              <a:t>Y</a:t>
            </a:r>
            <a:r>
              <a:rPr lang="en-US" baseline="-25000" dirty="0" err="1" smtClean="0">
                <a:solidFill>
                  <a:srgbClr val="1E0000"/>
                </a:solidFill>
              </a:rPr>
              <a:t>bus</a:t>
            </a:r>
            <a:r>
              <a:rPr lang="en-US" baseline="-25000" dirty="0" smtClean="0">
                <a:solidFill>
                  <a:srgbClr val="1E0000"/>
                </a:solidFill>
              </a:rPr>
              <a:t>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is an n by </a:t>
            </a:r>
            <a:r>
              <a:rPr lang="en-US" dirty="0" smtClean="0">
                <a:solidFill>
                  <a:srgbClr val="1E0000"/>
                </a:solidFill>
                <a:latin typeface="Times" charset="0"/>
              </a:rPr>
              <a:t>n symmetric 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matrix (i.e., one where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A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ij</a:t>
            </a:r>
            <a:r>
              <a:rPr lang="en-US" dirty="0">
                <a:solidFill>
                  <a:srgbClr val="1E0000"/>
                </a:solidFill>
                <a:latin typeface="Times" charset="0"/>
              </a:rPr>
              <a:t> = </a:t>
            </a:r>
            <a:r>
              <a:rPr lang="en-US" dirty="0" err="1">
                <a:solidFill>
                  <a:srgbClr val="1E0000"/>
                </a:solidFill>
                <a:latin typeface="Times" charset="0"/>
              </a:rPr>
              <a:t>A</a:t>
            </a:r>
            <a:r>
              <a:rPr lang="en-US" baseline="-25000" dirty="0" err="1">
                <a:solidFill>
                  <a:srgbClr val="1E0000"/>
                </a:solidFill>
                <a:latin typeface="Times" charset="0"/>
              </a:rPr>
              <a:t>ji</a:t>
            </a:r>
            <a:r>
              <a:rPr lang="en-US" dirty="0" smtClean="0">
                <a:solidFill>
                  <a:srgbClr val="1E0000"/>
                </a:solidFill>
                <a:latin typeface="Times" charset="0"/>
              </a:rPr>
              <a:t>); however this will not be true in general when we consider phase shifting transformers</a:t>
            </a:r>
            <a:endParaRPr lang="en-US" dirty="0">
              <a:solidFill>
                <a:srgbClr val="1E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</a:t>
            </a:r>
            <a:r>
              <a:rPr lang="en-US" baseline="-25000" smtClean="0"/>
              <a:t>bus </a:t>
            </a:r>
            <a:r>
              <a:rPr lang="en-US" smtClean="0"/>
              <a:t>General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772400" cy="5029200"/>
          </a:xfrm>
        </p:spPr>
        <p:txBody>
          <a:bodyPr/>
          <a:lstStyle/>
          <a:p>
            <a:r>
              <a:rPr lang="en-US" dirty="0" smtClean="0"/>
              <a:t>The diagonal terms,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ii</a:t>
            </a:r>
            <a:r>
              <a:rPr lang="en-US" dirty="0" smtClean="0"/>
              <a:t>, are the self admittance terms, equal to the sum of the admittances of all devices incident to bus i.  </a:t>
            </a:r>
            <a:endParaRPr lang="en-US" sz="1200" dirty="0" smtClean="0"/>
          </a:p>
          <a:p>
            <a:r>
              <a:rPr lang="en-US" dirty="0" smtClean="0"/>
              <a:t>The off-diagonal terms,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, are equal to the negative of the sum of the admittances joining the two buses.</a:t>
            </a:r>
            <a:endParaRPr lang="en-US" sz="1200" dirty="0" smtClean="0"/>
          </a:p>
          <a:p>
            <a:r>
              <a:rPr lang="en-US" dirty="0" smtClean="0"/>
              <a:t>With large systems Y</a:t>
            </a:r>
            <a:r>
              <a:rPr lang="en-US" baseline="-25000" dirty="0" smtClean="0"/>
              <a:t>bus </a:t>
            </a:r>
            <a:r>
              <a:rPr lang="en-US" dirty="0" smtClean="0"/>
              <a:t>is a sparse matrix (that is, most entries are zero)</a:t>
            </a:r>
            <a:endParaRPr lang="en-US" sz="1200" dirty="0" smtClean="0"/>
          </a:p>
          <a:p>
            <a:r>
              <a:rPr lang="en-US" dirty="0" smtClean="0"/>
              <a:t>Shunt terms, such as with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line model, only affect the diagonal terms.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Shunts in the Y</a:t>
            </a:r>
            <a:r>
              <a:rPr lang="en-US" baseline="-25000" smtClean="0"/>
              <a:t>bus </a:t>
            </a:r>
            <a:endParaRPr lang="en-US" smtClean="0"/>
          </a:p>
        </p:txBody>
      </p:sp>
      <p:pic>
        <p:nvPicPr>
          <p:cNvPr id="5124" name="Picture 3" descr="Fig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73318"/>
          <a:stretch>
            <a:fillRect/>
          </a:stretch>
        </p:blipFill>
        <p:spPr bwMode="auto">
          <a:xfrm>
            <a:off x="365760" y="1280160"/>
            <a:ext cx="6934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11067"/>
              </p:ext>
            </p:extLst>
          </p:nvPr>
        </p:nvGraphicFramePr>
        <p:xfrm>
          <a:off x="647700" y="3600450"/>
          <a:ext cx="67691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5" imgW="6769080" imgH="2831760" progId="Equation.DSMT4">
                  <p:embed/>
                </p:oleObj>
              </mc:Choice>
              <mc:Fallback>
                <p:oleObj name="Equation" r:id="rId5" imgW="6769080" imgH="283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600450"/>
                        <a:ext cx="67691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Bus System Example</a:t>
            </a:r>
          </a:p>
        </p:txBody>
      </p:sp>
      <p:pic>
        <p:nvPicPr>
          <p:cNvPr id="6148" name="Picture 4" descr="Fig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900" r="11765" b="62105"/>
          <a:stretch>
            <a:fillRect/>
          </a:stretch>
        </p:blipFill>
        <p:spPr bwMode="auto">
          <a:xfrm>
            <a:off x="365760" y="1280160"/>
            <a:ext cx="57150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45679"/>
              </p:ext>
            </p:extLst>
          </p:nvPr>
        </p:nvGraphicFramePr>
        <p:xfrm>
          <a:off x="768350" y="4343400"/>
          <a:ext cx="6972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5" imgW="6972120" imgH="2006280" progId="Equation.DSMT4">
                  <p:embed/>
                </p:oleObj>
              </mc:Choice>
              <mc:Fallback>
                <p:oleObj name="Equation" r:id="rId5" imgW="697212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4343400"/>
                        <a:ext cx="69723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Y</a:t>
            </a:r>
            <a:r>
              <a:rPr lang="en-US" baseline="-25000" smtClean="0"/>
              <a:t>bus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28007"/>
              </p:ext>
            </p:extLst>
          </p:nvPr>
        </p:nvGraphicFramePr>
        <p:xfrm>
          <a:off x="457200" y="1371600"/>
          <a:ext cx="6832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4" imgW="6832440" imgH="3809880" progId="Equation.DSMT4">
                  <p:embed/>
                </p:oleObj>
              </mc:Choice>
              <mc:Fallback>
                <p:oleObj name="Equation" r:id="rId4" imgW="6832440" imgH="380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832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320937"/>
            <a:ext cx="79248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However, this requires that </a:t>
            </a:r>
            <a:r>
              <a:rPr lang="en-US" sz="2400" b="1" dirty="0" smtClean="0">
                <a:solidFill>
                  <a:srgbClr val="1E0000"/>
                </a:solidFill>
                <a:latin typeface="+mn-lt"/>
              </a:rPr>
              <a:t>Y</a:t>
            </a:r>
            <a:r>
              <a:rPr lang="en-US" sz="2400" baseline="-25000" dirty="0" smtClean="0">
                <a:solidFill>
                  <a:srgbClr val="1E0000"/>
                </a:solidFill>
                <a:latin typeface="+mn-lt"/>
              </a:rPr>
              <a:t>bus</a:t>
            </a:r>
            <a:r>
              <a:rPr lang="en-US" sz="2400" dirty="0" smtClean="0">
                <a:solidFill>
                  <a:srgbClr val="1E0000"/>
                </a:solidFill>
                <a:latin typeface="+mn-lt"/>
              </a:rPr>
              <a:t> not be singular; note it will be singular if there are no shunt connections!</a:t>
            </a:r>
            <a:endParaRPr lang="en-US" sz="2400" dirty="0">
              <a:solidFill>
                <a:srgbClr val="1E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Bus Currents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71738"/>
              </p:ext>
            </p:extLst>
          </p:nvPr>
        </p:nvGraphicFramePr>
        <p:xfrm>
          <a:off x="457200" y="1371600"/>
          <a:ext cx="80772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4" imgW="8076960" imgH="4902120" progId="Equation.DSMT4">
                  <p:embed/>
                </p:oleObj>
              </mc:Choice>
              <mc:Fallback>
                <p:oleObj name="Equation" r:id="rId4" imgW="8076960" imgH="4902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Bus Voltages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210760"/>
              </p:ext>
            </p:extLst>
          </p:nvPr>
        </p:nvGraphicFramePr>
        <p:xfrm>
          <a:off x="457200" y="1371600"/>
          <a:ext cx="78867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4" imgW="7886520" imgH="4991040" progId="Equation.DSMT4">
                  <p:embed/>
                </p:oleObj>
              </mc:Choice>
              <mc:Fallback>
                <p:oleObj name="Equation" r:id="rId4" imgW="7886520" imgH="4991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8867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97240" cy="4495800"/>
          </a:xfrm>
        </p:spPr>
        <p:txBody>
          <a:bodyPr/>
          <a:lstStyle/>
          <a:p>
            <a:r>
              <a:rPr lang="en-US" dirty="0" smtClean="0"/>
              <a:t>When analyzing power systems we know neither the complex bus voltages nor the complex current injections</a:t>
            </a:r>
          </a:p>
          <a:p>
            <a:r>
              <a:rPr lang="en-US" dirty="0" smtClean="0"/>
              <a:t>Rather, we know the complex power being consumed by the load, and the power being injected by the generators plus their voltage magnitudes</a:t>
            </a:r>
          </a:p>
          <a:p>
            <a:r>
              <a:rPr lang="en-US" dirty="0" smtClean="0"/>
              <a:t>Therefore we can not directly use the Y</a:t>
            </a:r>
            <a:r>
              <a:rPr lang="en-US" baseline="-25000" dirty="0" smtClean="0"/>
              <a:t>bus </a:t>
            </a:r>
            <a:r>
              <a:rPr lang="en-US" dirty="0" smtClean="0"/>
              <a:t>equations, but rather must use the power balance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Balance Equations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04382"/>
              </p:ext>
            </p:extLst>
          </p:nvPr>
        </p:nvGraphicFramePr>
        <p:xfrm>
          <a:off x="457200" y="1371600"/>
          <a:ext cx="7531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4" imgW="7530840" imgH="4838400" progId="Equation.DSMT4">
                  <p:embed/>
                </p:oleObj>
              </mc:Choice>
              <mc:Fallback>
                <p:oleObj name="Equation" r:id="rId4" imgW="7530840" imgH="483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5311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altLang="en-US" dirty="0" smtClean="0"/>
              <a:t>Load Models (Omitted from Lecture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Ultimate goal is to supply loads with electricity at constant frequency and voltage</a:t>
            </a:r>
          </a:p>
          <a:p>
            <a:r>
              <a:rPr lang="en-US" altLang="en-US" dirty="0"/>
              <a:t>Electrical characteristics of individual loads matter, but usually they can only be estimated</a:t>
            </a:r>
          </a:p>
          <a:p>
            <a:pPr lvl="1"/>
            <a:r>
              <a:rPr lang="en-US" altLang="en-US" dirty="0"/>
              <a:t>actual loads are constantly changing, consisting of a large number of individual devices</a:t>
            </a:r>
          </a:p>
          <a:p>
            <a:pPr lvl="1"/>
            <a:r>
              <a:rPr lang="en-US" altLang="en-US" dirty="0"/>
              <a:t>only limited network observability of load characteristics</a:t>
            </a:r>
          </a:p>
          <a:p>
            <a:r>
              <a:rPr lang="en-US" altLang="en-US" dirty="0"/>
              <a:t>Aggregate models are typically used for analysis</a:t>
            </a:r>
          </a:p>
          <a:p>
            <a:r>
              <a:rPr lang="en-US" altLang="en-US" dirty="0"/>
              <a:t>Two common models</a:t>
            </a:r>
          </a:p>
          <a:p>
            <a:pPr lvl="1"/>
            <a:r>
              <a:rPr lang="en-US" altLang="en-US" dirty="0"/>
              <a:t>constant power: S</a:t>
            </a:r>
            <a:r>
              <a:rPr lang="en-US" altLang="en-US" baseline="-25000" dirty="0"/>
              <a:t>i</a:t>
            </a:r>
            <a:r>
              <a:rPr lang="en-US" altLang="en-US" dirty="0"/>
              <a:t> = P</a:t>
            </a:r>
            <a:r>
              <a:rPr lang="en-US" altLang="en-US" baseline="-25000" dirty="0"/>
              <a:t>i </a:t>
            </a:r>
            <a:r>
              <a:rPr lang="en-US" altLang="en-US" dirty="0"/>
              <a:t>+ </a:t>
            </a:r>
            <a:r>
              <a:rPr lang="en-US" altLang="en-US" dirty="0" err="1"/>
              <a:t>jQ</a:t>
            </a:r>
            <a:r>
              <a:rPr lang="en-US" altLang="en-US" baseline="-25000" dirty="0" err="1"/>
              <a:t>i</a:t>
            </a:r>
            <a:endParaRPr lang="en-US" altLang="en-US" baseline="-25000" dirty="0"/>
          </a:p>
          <a:p>
            <a:pPr lvl="1"/>
            <a:r>
              <a:rPr lang="en-US" altLang="en-US" dirty="0"/>
              <a:t>constant impedance: S</a:t>
            </a:r>
            <a:r>
              <a:rPr lang="en-US" altLang="en-US" baseline="-25000" dirty="0"/>
              <a:t>i</a:t>
            </a:r>
            <a:r>
              <a:rPr lang="en-US" altLang="en-US" dirty="0"/>
              <a:t> = 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dirty="0"/>
              <a:t>V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 / 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i</a:t>
            </a:r>
            <a:r>
              <a:rPr lang="en-US" altLang="en-US" dirty="0"/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7018C92D-0EB7-4F32-9EAB-9A1A8500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2539478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rgbClr val="1E0000"/>
                </a:solidFill>
              </a:rPr>
              <a:t>The ZIP model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combines constant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impedance, current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and power (P)</a:t>
            </a:r>
          </a:p>
        </p:txBody>
      </p:sp>
    </p:spTree>
    <p:extLst>
      <p:ext uri="{BB962C8B-B14F-4D97-AF65-F5344CB8AC3E}">
        <p14:creationId xmlns:p14="http://schemas.microsoft.com/office/powerpoint/2010/main" val="133237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Balance Equations,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96369"/>
              </p:ext>
            </p:extLst>
          </p:nvPr>
        </p:nvGraphicFramePr>
        <p:xfrm>
          <a:off x="457200" y="1397000"/>
          <a:ext cx="7340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4" imgW="7340400" imgH="5054400" progId="Equation.DSMT4">
                  <p:embed/>
                </p:oleObj>
              </mc:Choice>
              <mc:Fallback>
                <p:oleObj name="Equation" r:id="rId4" imgW="73404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7000"/>
                        <a:ext cx="73406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Power Balance Equations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6391"/>
              </p:ext>
            </p:extLst>
          </p:nvPr>
        </p:nvGraphicFramePr>
        <p:xfrm>
          <a:off x="457200" y="1371600"/>
          <a:ext cx="78486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4" imgW="7848360" imgH="4787640" progId="Equation.DSMT4">
                  <p:embed/>
                </p:oleObj>
              </mc:Choice>
              <mc:Fallback>
                <p:oleObj name="Equation" r:id="rId4" imgW="7848360" imgH="478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8486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97240" cy="4495800"/>
          </a:xfrm>
        </p:spPr>
        <p:txBody>
          <a:bodyPr/>
          <a:lstStyle/>
          <a:p>
            <a:r>
              <a:rPr lang="en-US" dirty="0" smtClean="0"/>
              <a:t>When analyzing power systems we know neither the complex bus voltages nor the complex current injections</a:t>
            </a:r>
          </a:p>
          <a:p>
            <a:r>
              <a:rPr lang="en-US" dirty="0" smtClean="0"/>
              <a:t>Rather, we know the complex power being consumed by the load, and the power being injected by the generators plus their voltage magnitudes</a:t>
            </a:r>
          </a:p>
          <a:p>
            <a:r>
              <a:rPr lang="en-US" dirty="0" smtClean="0"/>
              <a:t>Therefore we can not directly use the Y</a:t>
            </a:r>
            <a:r>
              <a:rPr lang="en-US" baseline="-25000" dirty="0" smtClean="0"/>
              <a:t>bus </a:t>
            </a:r>
            <a:r>
              <a:rPr lang="en-US" dirty="0" smtClean="0"/>
              <a:t>equations, but rather must use the power balance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Classic paper for this lecture is W.F. Tinney and C.E. Hart, “Power Flow Solution by Newton’s Method,” </a:t>
            </a:r>
            <a:r>
              <a:rPr lang="en-US" i="1" dirty="0" smtClean="0"/>
              <a:t>IEEE Power App System</a:t>
            </a:r>
            <a:r>
              <a:rPr lang="en-US" dirty="0" smtClean="0"/>
              <a:t>, Nov 1967</a:t>
            </a:r>
          </a:p>
          <a:p>
            <a:r>
              <a:rPr lang="en-US" dirty="0" smtClean="0"/>
              <a:t>Basic power flow is also covered in essentially any power system analysis textbooks.</a:t>
            </a:r>
          </a:p>
          <a:p>
            <a:r>
              <a:rPr lang="en-US" dirty="0" smtClean="0"/>
              <a:t>We use the term “power </a:t>
            </a:r>
            <a:r>
              <a:rPr lang="en-US" dirty="0"/>
              <a:t>f</a:t>
            </a:r>
            <a:r>
              <a:rPr lang="en-US" dirty="0" smtClean="0"/>
              <a:t>low” not “load </a:t>
            </a:r>
            <a:r>
              <a:rPr lang="en-US" dirty="0"/>
              <a:t>f</a:t>
            </a:r>
            <a:r>
              <a:rPr lang="en-US" dirty="0" smtClean="0"/>
              <a:t>low” since power flows not  load.  Also, the power flow usage is not new (see title of </a:t>
            </a:r>
            <a:r>
              <a:rPr lang="en-US" dirty="0" err="1" smtClean="0"/>
              <a:t>Tinney’s</a:t>
            </a:r>
            <a:r>
              <a:rPr lang="en-US" dirty="0" smtClean="0"/>
              <a:t> 1967 paper, and note Tinney references Ward’s 1956 power flow paper)</a:t>
            </a:r>
          </a:p>
          <a:p>
            <a:pPr lvl="1"/>
            <a:r>
              <a:rPr lang="en-US" dirty="0" smtClean="0"/>
              <a:t>A nice history of the power flow is given in an insert by Alvarado and Thomas in T.J. Overbye, J.D. Weber, “Visualizing the Electric Grid,” </a:t>
            </a:r>
            <a:r>
              <a:rPr lang="en-US" i="1" dirty="0" smtClean="0"/>
              <a:t>IEEE Spectrum</a:t>
            </a:r>
            <a:r>
              <a:rPr lang="en-US" dirty="0" smtClean="0"/>
              <a:t>, Feb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Power Flow System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1957 Bill Tinney, in a paper </a:t>
            </a:r>
            <a:r>
              <a:rPr lang="en-US" dirty="0"/>
              <a:t>titled “Digital Solutions for Large Power </a:t>
            </a:r>
            <a:r>
              <a:rPr lang="en-US" dirty="0" smtClean="0"/>
              <a:t>Networks,” studied </a:t>
            </a:r>
            <a:r>
              <a:rPr lang="en-US" dirty="0"/>
              <a:t>a 100 bus, 200 branch system (with 2 KB of memory</a:t>
            </a:r>
            <a:r>
              <a:rPr lang="en-US" dirty="0" smtClean="0"/>
              <a:t>)!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Tinney’s</a:t>
            </a:r>
            <a:r>
              <a:rPr lang="en-US" dirty="0" smtClean="0"/>
              <a:t> 1963 </a:t>
            </a:r>
            <a:r>
              <a:rPr lang="en-US" dirty="0"/>
              <a:t>“Techniques for Exploiting Sparsity of the Network Admittance Matrix” </a:t>
            </a:r>
            <a:r>
              <a:rPr lang="en-US" dirty="0" smtClean="0"/>
              <a:t>paper (which </a:t>
            </a:r>
            <a:r>
              <a:rPr lang="en-US" dirty="0"/>
              <a:t>gave us the Tinney Schemes 1, 2, and 3), uses 32 kB for 1000 </a:t>
            </a:r>
            <a:r>
              <a:rPr lang="en-US" dirty="0" smtClean="0"/>
              <a:t>nodes.</a:t>
            </a:r>
          </a:p>
          <a:p>
            <a:r>
              <a:rPr lang="en-US" dirty="0"/>
              <a:t>In </a:t>
            </a:r>
            <a:r>
              <a:rPr lang="en-US" dirty="0" err="1" smtClean="0"/>
              <a:t>Tinney’s</a:t>
            </a:r>
            <a:r>
              <a:rPr lang="en-US" dirty="0" smtClean="0"/>
              <a:t> classic </a:t>
            </a:r>
            <a:r>
              <a:rPr lang="en-US" dirty="0"/>
              <a:t>1967 “Power Flow Solution by Newton’s Method” paper he applies his method to systems with up to about 1000 buses (with 32 kB of memory) and provides a solution time of 51 seconds for a 487 bus </a:t>
            </a:r>
            <a:r>
              <a:rPr lang="en-US" dirty="0" smtClean="0"/>
              <a:t>system.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0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Slack Bus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not arbitrarily specify S at all buses because total generation must equal total load + total losses</a:t>
            </a:r>
          </a:p>
          <a:p>
            <a:r>
              <a:rPr lang="en-US" dirty="0" smtClean="0"/>
              <a:t>We also need an angle reference bus.</a:t>
            </a:r>
          </a:p>
          <a:p>
            <a:r>
              <a:rPr lang="en-US" dirty="0" smtClean="0"/>
              <a:t>To solve these problems we define one bus as the "slack" bus.  This bus has a fixed voltage magnitude and angle, and a varying real/reactive power injection.</a:t>
            </a:r>
          </a:p>
          <a:p>
            <a:r>
              <a:rPr lang="en-US" dirty="0" smtClean="0"/>
              <a:t>In an actual power system the slack bus does not really exist; frequency changes locally when the power supplied does not match the power consumed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Types of Power Flow Buses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main types of power flow buses</a:t>
            </a:r>
          </a:p>
          <a:p>
            <a:pPr lvl="1"/>
            <a:r>
              <a:rPr lang="en-US" dirty="0" smtClean="0"/>
              <a:t>Load (PQ) at which P/Q are fixed; iteration solves for voltage magnitude and angle.  </a:t>
            </a:r>
          </a:p>
          <a:p>
            <a:pPr lvl="1"/>
            <a:r>
              <a:rPr lang="en-US" dirty="0" smtClean="0"/>
              <a:t>Slack at which the voltage magnitude and angle are fixed; iteration solves for P/Q injections</a:t>
            </a:r>
          </a:p>
          <a:p>
            <a:pPr lvl="1"/>
            <a:r>
              <a:rPr lang="en-US" dirty="0" smtClean="0"/>
              <a:t>Generator (PV) at which P and </a:t>
            </a:r>
            <a:r>
              <a:rPr lang="en-US" dirty="0" smtClean="0">
                <a:cs typeface="Times New Roman" pitchFamily="18" charset="0"/>
              </a:rPr>
              <a:t>|V| are fixed; iteration solves for voltage angle and Q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Newton-Raphson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2057400"/>
          </a:xfrm>
        </p:spPr>
        <p:txBody>
          <a:bodyPr/>
          <a:lstStyle/>
          <a:p>
            <a:r>
              <a:rPr lang="en-US" dirty="0" smtClean="0"/>
              <a:t>Most common technique for solving the power flow problem is to use the Newton-</a:t>
            </a:r>
            <a:r>
              <a:rPr lang="en-US" dirty="0" err="1" smtClean="0"/>
              <a:t>Raphson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Key idea behind Newton-Raphson is to use sequential linearization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22811"/>
              </p:ext>
            </p:extLst>
          </p:nvPr>
        </p:nvGraphicFramePr>
        <p:xfrm>
          <a:off x="774700" y="37338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Equation" r:id="rId4" imgW="6476760" imgH="914400" progId="Equation.DSMT4">
                  <p:embed/>
                </p:oleObj>
              </mc:Choice>
              <mc:Fallback>
                <p:oleObj name="Equation" r:id="rId4" imgW="6476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733800"/>
                        <a:ext cx="6477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Newton-Raphson Power Flow</a:t>
            </a:r>
          </a:p>
        </p:txBody>
      </p:sp>
      <p:graphicFrame>
        <p:nvGraphicFramePr>
          <p:cNvPr id="327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29558"/>
              </p:ext>
            </p:extLst>
          </p:nvPr>
        </p:nvGraphicFramePr>
        <p:xfrm>
          <a:off x="365760" y="1280160"/>
          <a:ext cx="7645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Equation" r:id="rId3" imgW="7645320" imgH="4190760" progId="Equation.DSMT4">
                  <p:embed/>
                </p:oleObj>
              </mc:Choice>
              <mc:Fallback>
                <p:oleObj name="Equation" r:id="rId3" imgW="7645320" imgH="419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645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Flow Variables</a:t>
            </a: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99198"/>
              </p:ext>
            </p:extLst>
          </p:nvPr>
        </p:nvGraphicFramePr>
        <p:xfrm>
          <a:off x="365760" y="1280160"/>
          <a:ext cx="7823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Equation" r:id="rId3" imgW="7823160" imgH="4724280" progId="Equation.DSMT4">
                  <p:embed/>
                </p:oleObj>
              </mc:Choice>
              <mc:Fallback>
                <p:oleObj name="Equation" r:id="rId3" imgW="7823160" imgH="4724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823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Technical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As a graduate student you should get in the habit of reading many technical papers, including all the ones mentioned in these notes</a:t>
            </a:r>
          </a:p>
          <a:p>
            <a:r>
              <a:rPr lang="en-US" dirty="0" smtClean="0"/>
              <a:t>Papers are divided into 1) journal papers and 2) conference papers, with journal papers usually undergoing more review and of high quality</a:t>
            </a:r>
          </a:p>
          <a:p>
            <a:pPr lvl="1"/>
            <a:r>
              <a:rPr lang="en-US" dirty="0" smtClean="0"/>
              <a:t>There are LOTs of exceptions</a:t>
            </a:r>
          </a:p>
          <a:p>
            <a:r>
              <a:rPr lang="en-US" dirty="0" smtClean="0"/>
              <a:t>Key journals in our area are from IEEE Power and Energy Society (PES); PSCC is a top conference</a:t>
            </a:r>
          </a:p>
          <a:p>
            <a:r>
              <a:rPr lang="en-US" dirty="0" smtClean="0"/>
              <a:t>I read papers by looking at 1) title, 2) abstract, 3) summary, 4) results, 5) intro, 6) the rest; many papers never make it beyond step 1 or 2.</a:t>
            </a:r>
          </a:p>
        </p:txBody>
      </p:sp>
    </p:spTree>
    <p:extLst>
      <p:ext uri="{BB962C8B-B14F-4D97-AF65-F5344CB8AC3E}">
        <p14:creationId xmlns:p14="http://schemas.microsoft.com/office/powerpoint/2010/main" val="1630613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N-R Power Flow Solution 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87969"/>
              </p:ext>
            </p:extLst>
          </p:nvPr>
        </p:nvGraphicFramePr>
        <p:xfrm>
          <a:off x="365760" y="1280160"/>
          <a:ext cx="7327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3" imgW="7327800" imgH="4419360" progId="Equation.DSMT4">
                  <p:embed/>
                </p:oleObj>
              </mc:Choice>
              <mc:Fallback>
                <p:oleObj name="Equation" r:id="rId3" imgW="7327800" imgH="441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327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Flow Jacobian Matrix</a:t>
            </a:r>
          </a:p>
        </p:txBody>
      </p:sp>
      <p:graphicFrame>
        <p:nvGraphicFramePr>
          <p:cNvPr id="330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37620"/>
              </p:ext>
            </p:extLst>
          </p:nvPr>
        </p:nvGraphicFramePr>
        <p:xfrm>
          <a:off x="365760" y="1280160"/>
          <a:ext cx="7734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Equation" r:id="rId3" imgW="7734240" imgH="5054400" progId="Equation.DSMT4">
                  <p:embed/>
                </p:oleObj>
              </mc:Choice>
              <mc:Fallback>
                <p:oleObj name="Equation" r:id="rId3" imgW="773424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734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Flow Jacobian Matrix, cont’d</a:t>
            </a:r>
          </a:p>
        </p:txBody>
      </p:sp>
      <p:graphicFrame>
        <p:nvGraphicFramePr>
          <p:cNvPr id="331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81672"/>
              </p:ext>
            </p:extLst>
          </p:nvPr>
        </p:nvGraphicFramePr>
        <p:xfrm>
          <a:off x="365760" y="1280160"/>
          <a:ext cx="75819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3" imgW="7581600" imgH="5054400" progId="Equation.DSMT4">
                  <p:embed/>
                </p:oleObj>
              </mc:Choice>
              <mc:Fallback>
                <p:oleObj name="Equation" r:id="rId3" imgW="75816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75819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Newton-Raphson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844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dirty="0" err="1"/>
              <a:t>S</a:t>
            </a:r>
            <a:r>
              <a:rPr lang="en-US" baseline="-25000" dirty="0" err="1"/>
              <a:t>Base</a:t>
            </a:r>
            <a:r>
              <a:rPr lang="en-US" dirty="0"/>
              <a:t> = 100 MVA.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745490" y="3121090"/>
            <a:ext cx="7848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0"/>
            <a:ext cx="5803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327"/>
              </p:ext>
            </p:extLst>
          </p:nvPr>
        </p:nvGraphicFramePr>
        <p:xfrm>
          <a:off x="457200" y="1371600"/>
          <a:ext cx="726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3" imgW="7264080" imgH="4343400" progId="Equation.DSMT4">
                  <p:embed/>
                </p:oleObj>
              </mc:Choice>
              <mc:Fallback>
                <p:oleObj name="Equation" r:id="rId3" imgW="726408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264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96965"/>
              </p:ext>
            </p:extLst>
          </p:nvPr>
        </p:nvGraphicFramePr>
        <p:xfrm>
          <a:off x="457200" y="1371600"/>
          <a:ext cx="6781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3" imgW="6781680" imgH="4952880" progId="Equation.DSMT4">
                  <p:embed/>
                </p:oleObj>
              </mc:Choice>
              <mc:Fallback>
                <p:oleObj name="Equation" r:id="rId3" imgW="6781680" imgH="495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781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First Iteration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177882"/>
              </p:ext>
            </p:extLst>
          </p:nvPr>
        </p:nvGraphicFramePr>
        <p:xfrm>
          <a:off x="457200" y="1371600"/>
          <a:ext cx="8204201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3" imgW="8204040" imgH="5067000" progId="Equation.DSMT4">
                  <p:embed/>
                </p:oleObj>
              </mc:Choice>
              <mc:Fallback>
                <p:oleObj name="Equation" r:id="rId3" imgW="8204040" imgH="506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04201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Next Iterations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9742"/>
              </p:ext>
            </p:extLst>
          </p:nvPr>
        </p:nvGraphicFramePr>
        <p:xfrm>
          <a:off x="457200" y="1371600"/>
          <a:ext cx="7613651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quation" r:id="rId3" imgW="8305560" imgH="5524200" progId="Equation.DSMT4">
                  <p:embed/>
                </p:oleObj>
              </mc:Choice>
              <mc:Fallback>
                <p:oleObj name="Equation" r:id="rId3" imgW="8305560" imgH="55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13651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2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Solved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8440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Once the voltage angle and magnitude at bus 2 </a:t>
            </a:r>
            <a:r>
              <a:rPr lang="en-US" dirty="0" smtClean="0">
                <a:solidFill>
                  <a:srgbClr val="080808"/>
                </a:solidFill>
              </a:rPr>
              <a:t>are known </a:t>
            </a:r>
            <a:r>
              <a:rPr lang="en-US" dirty="0">
                <a:solidFill>
                  <a:srgbClr val="080808"/>
                </a:solidFill>
              </a:rPr>
              <a:t>we can calculate all the other system </a:t>
            </a:r>
            <a:r>
              <a:rPr lang="en-US" dirty="0" smtClean="0">
                <a:solidFill>
                  <a:srgbClr val="080808"/>
                </a:solidFill>
              </a:rPr>
              <a:t>values, such </a:t>
            </a:r>
            <a:r>
              <a:rPr lang="en-US" dirty="0">
                <a:solidFill>
                  <a:srgbClr val="080808"/>
                </a:solidFill>
              </a:rPr>
              <a:t>as the line flows and the generator reactive </a:t>
            </a:r>
            <a:r>
              <a:rPr lang="en-US" dirty="0" smtClean="0">
                <a:solidFill>
                  <a:srgbClr val="080808"/>
                </a:solidFill>
              </a:rPr>
              <a:t>power </a:t>
            </a:r>
            <a:r>
              <a:rPr lang="en-US" dirty="0">
                <a:solidFill>
                  <a:srgbClr val="080808"/>
                </a:solidFill>
              </a:rPr>
              <a:t>output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672262" y="2743200"/>
            <a:ext cx="7815933" cy="24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764119" y="5144030"/>
            <a:ext cx="7541682" cy="138499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1E0000"/>
                </a:solidFill>
              </a:rPr>
              <a:t>PowerWorld</a:t>
            </a:r>
            <a:r>
              <a:rPr lang="en-US" dirty="0" smtClean="0">
                <a:solidFill>
                  <a:srgbClr val="1E0000"/>
                </a:solidFill>
              </a:rPr>
              <a:t> Case Name: </a:t>
            </a:r>
            <a:r>
              <a:rPr lang="en-US" dirty="0" smtClean="0">
                <a:solidFill>
                  <a:srgbClr val="FF0000"/>
                </a:solidFill>
              </a:rPr>
              <a:t>Bus2_Intro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1E0000"/>
                </a:solidFill>
              </a:rPr>
              <a:t>Note, most PowerWorld cases will be available on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the course website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r>
              <a:rPr lang="en-US" dirty="0"/>
              <a:t>Two Bus Case Low Voltage Solution</a:t>
            </a:r>
          </a:p>
        </p:txBody>
      </p:sp>
      <p:graphicFrame>
        <p:nvGraphicFramePr>
          <p:cNvPr id="338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9292"/>
              </p:ext>
            </p:extLst>
          </p:nvPr>
        </p:nvGraphicFramePr>
        <p:xfrm>
          <a:off x="457200" y="1371600"/>
          <a:ext cx="80772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3" imgW="8381880" imgH="4927320" progId="Equation.DSMT4">
                  <p:embed/>
                </p:oleObj>
              </mc:Choice>
              <mc:Fallback>
                <p:oleObj name="Equation" r:id="rId3" imgW="8381880" imgH="492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to Write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Writing is a key skill for engineers, especially for students with advanced degrees</a:t>
            </a:r>
          </a:p>
          <a:p>
            <a:r>
              <a:rPr lang="en-US" dirty="0" smtClean="0"/>
              <a:t>If you are not currently a good technical writer, use your time at TAMU to learn how to write well!</a:t>
            </a:r>
          </a:p>
          <a:p>
            <a:r>
              <a:rPr lang="en-US" dirty="0" smtClean="0"/>
              <a:t>There are lots of good resources available to help you improve your writing.  Books I’ve found helpful are</a:t>
            </a:r>
          </a:p>
          <a:p>
            <a:pPr lvl="1"/>
            <a:r>
              <a:rPr lang="en-US" dirty="0" smtClean="0"/>
              <a:t>Zinsser, “On Writing Well: The Classic Guide to Writing Nonfiction”</a:t>
            </a:r>
          </a:p>
          <a:p>
            <a:pPr lvl="1"/>
            <a:r>
              <a:rPr lang="en-US" dirty="0" smtClean="0"/>
              <a:t>Strunk and White, “The Elements of Style”</a:t>
            </a:r>
          </a:p>
          <a:p>
            <a:pPr lvl="1"/>
            <a:r>
              <a:rPr lang="en-US" dirty="0" err="1" smtClean="0"/>
              <a:t>Alred</a:t>
            </a:r>
            <a:r>
              <a:rPr lang="en-US" dirty="0" smtClean="0"/>
              <a:t>, </a:t>
            </a:r>
            <a:r>
              <a:rPr lang="en-US" dirty="0" err="1" smtClean="0"/>
              <a:t>Oliu</a:t>
            </a:r>
            <a:r>
              <a:rPr lang="en-US" dirty="0" smtClean="0"/>
              <a:t>, </a:t>
            </a:r>
            <a:r>
              <a:rPr lang="en-US" dirty="0" err="1" smtClean="0"/>
              <a:t>Brusaw</a:t>
            </a:r>
            <a:r>
              <a:rPr lang="en-US" dirty="0" smtClean="0"/>
              <a:t>, “The Handbook of Technical Writing”</a:t>
            </a:r>
          </a:p>
          <a:p>
            <a:r>
              <a:rPr lang="en-US" dirty="0" smtClean="0"/>
              <a:t>TAMU Writing Center, </a:t>
            </a:r>
            <a:r>
              <a:rPr lang="en-US" dirty="0" smtClean="0">
                <a:hlinkClick r:id="rId2"/>
              </a:rPr>
              <a:t>writingcenter.tamu.edu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2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Voltage Solution, cont'd</a:t>
            </a:r>
          </a:p>
        </p:txBody>
      </p:sp>
      <p:graphicFrame>
        <p:nvGraphicFramePr>
          <p:cNvPr id="33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88091"/>
              </p:ext>
            </p:extLst>
          </p:nvPr>
        </p:nvGraphicFramePr>
        <p:xfrm>
          <a:off x="768350" y="1371600"/>
          <a:ext cx="8166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3" imgW="8165880" imgH="2158920" progId="Equation.DSMT4">
                  <p:embed/>
                </p:oleObj>
              </mc:Choice>
              <mc:Fallback>
                <p:oleObj name="Equation" r:id="rId3" imgW="8165880" imgH="2158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371600"/>
                        <a:ext cx="8166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/>
          <a:lstStyle/>
          <a:p>
            <a:r>
              <a:rPr lang="en-US" dirty="0" smtClean="0"/>
              <a:t>Practical Power Flow Software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 smtClean="0"/>
              <a:t>Most commercial software packages have built in defaults to prevent convergence to low voltage solutions.  </a:t>
            </a:r>
          </a:p>
          <a:p>
            <a:pPr lvl="1"/>
            <a:r>
              <a:rPr lang="en-US" dirty="0" smtClean="0"/>
              <a:t>One approach is to automatically change the load model from constant power to constant current or constant impedance when the load bus voltage gets too low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PowerWorld</a:t>
            </a:r>
            <a:r>
              <a:rPr lang="en-US" dirty="0" smtClean="0"/>
              <a:t> these defaults can be modified on the Tools, Simulator Options, Advanced Options page; note you also need to disable the “Initialize from Flat Start Values” option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PowerWorld</a:t>
            </a:r>
            <a:r>
              <a:rPr lang="en-US" dirty="0" smtClean="0"/>
              <a:t> case Bus2_Intro_Low is set solved to the low voltage solution</a:t>
            </a:r>
          </a:p>
          <a:p>
            <a:pPr lvl="1"/>
            <a:r>
              <a:rPr lang="en-US" dirty="0" smtClean="0"/>
              <a:t>Initial bus voltages can be set using the Bus Information Dialog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Bus Region of Convergence</a:t>
            </a: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914400" y="2133600"/>
            <a:ext cx="63246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52401" y="1235075"/>
            <a:ext cx="8763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80808"/>
                </a:solidFill>
              </a:rPr>
              <a:t>Slide shows the region of convergence for different </a:t>
            </a:r>
            <a:r>
              <a:rPr lang="en-US" sz="2600" dirty="0" smtClean="0">
                <a:solidFill>
                  <a:srgbClr val="080808"/>
                </a:solidFill>
              </a:rPr>
              <a:t>initial guesses </a:t>
            </a:r>
            <a:r>
              <a:rPr lang="en-US" sz="2600" dirty="0">
                <a:solidFill>
                  <a:srgbClr val="080808"/>
                </a:solidFill>
              </a:rPr>
              <a:t>of bus 2 angle (x-axis) and magnitude (y-axis)</a:t>
            </a: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7086600" y="2174875"/>
            <a:ext cx="1883849" cy="415498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Red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high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while the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yellow region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converges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to the low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Flow Fractal Region of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Earliest paper showing fractal power flow regions of convergence is by C.L </a:t>
            </a:r>
            <a:r>
              <a:rPr lang="en-US" dirty="0" err="1" smtClean="0"/>
              <a:t>DeMarco</a:t>
            </a:r>
            <a:r>
              <a:rPr lang="en-US" dirty="0" smtClean="0"/>
              <a:t> and T.J. </a:t>
            </a:r>
            <a:r>
              <a:rPr lang="en-US" dirty="0" err="1" smtClean="0"/>
              <a:t>Overbye</a:t>
            </a:r>
            <a:r>
              <a:rPr lang="en-US" dirty="0" smtClean="0"/>
              <a:t>, “Low Voltage Power Flow Solutions and Their Role in Exit Time Bases Security Measures for Voltage Collapse,” </a:t>
            </a:r>
            <a:r>
              <a:rPr lang="en-US" i="1" dirty="0" smtClean="0"/>
              <a:t>Proc. 27</a:t>
            </a:r>
            <a:r>
              <a:rPr lang="en-US" i="1" baseline="30000" dirty="0" smtClean="0"/>
              <a:t>th</a:t>
            </a:r>
            <a:r>
              <a:rPr lang="en-US" i="1" dirty="0" smtClean="0"/>
              <a:t> IEEE CDC</a:t>
            </a:r>
            <a:r>
              <a:rPr lang="en-US" dirty="0" smtClean="0"/>
              <a:t>, December 1988</a:t>
            </a:r>
          </a:p>
          <a:p>
            <a:r>
              <a:rPr lang="en-US" dirty="0" smtClean="0"/>
              <a:t>A more widely known paper is J.S. Thorp, S.A. </a:t>
            </a:r>
            <a:r>
              <a:rPr lang="en-US" dirty="0" err="1" smtClean="0"/>
              <a:t>Naqavi</a:t>
            </a:r>
            <a:r>
              <a:rPr lang="en-US" dirty="0" smtClean="0"/>
              <a:t>, “Load-Flow Fractals Draw Clues to Erratic Behavior,” </a:t>
            </a:r>
            <a:r>
              <a:rPr lang="en-US" i="1" dirty="0" smtClean="0"/>
              <a:t>IEEE Computer Applications in Power</a:t>
            </a:r>
            <a:r>
              <a:rPr lang="en-US" dirty="0" smtClean="0"/>
              <a:t>, January 1997</a:t>
            </a:r>
          </a:p>
        </p:txBody>
      </p:sp>
    </p:spTree>
    <p:extLst>
      <p:ext uri="{BB962C8B-B14F-4D97-AF65-F5344CB8AC3E}">
        <p14:creationId xmlns:p14="http://schemas.microsoft.com/office/powerpoint/2010/main" val="530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Three-Phase Per Unit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400" y="2413359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aseline="0">
                <a:solidFill>
                  <a:srgbClr val="1E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1E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1E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1E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1E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 smtClean="0"/>
              <a:t>Pick a </a:t>
            </a:r>
            <a:r>
              <a:rPr lang="en-US" kern="0" dirty="0" smtClean="0">
                <a:solidFill>
                  <a:srgbClr val="FF3300"/>
                </a:solidFill>
              </a:rPr>
              <a:t>3</a:t>
            </a:r>
            <a:r>
              <a:rPr lang="en-US" kern="0" dirty="0" smtClean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kern="0" dirty="0" smtClean="0"/>
              <a:t> VA base for the entire system,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 smtClean="0"/>
              <a:t>Pick a voltage base for each different voltage level, V</a:t>
            </a:r>
            <a:r>
              <a:rPr lang="en-US" kern="0" baseline="-25000" dirty="0" smtClean="0"/>
              <a:t>B</a:t>
            </a:r>
            <a:r>
              <a:rPr lang="en-US" kern="0" dirty="0" smtClean="0"/>
              <a:t>. </a:t>
            </a:r>
            <a:r>
              <a:rPr lang="en-US" kern="0" dirty="0" smtClean="0">
                <a:solidFill>
                  <a:srgbClr val="FF3300"/>
                </a:solidFill>
              </a:rPr>
              <a:t>Voltages are line to line</a:t>
            </a:r>
            <a:r>
              <a:rPr lang="en-US" kern="0" dirty="0" smtClean="0"/>
              <a:t>. 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kern="0" dirty="0" smtClean="0"/>
              <a:t>Calculate the impedance base</a:t>
            </a:r>
          </a:p>
          <a:p>
            <a:pPr marL="533400" indent="-533400" eaLnBrk="1" hangingPunct="1"/>
            <a:endParaRPr lang="en-US" kern="0" baseline="-250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750237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Procedure is very similar to 1</a:t>
            </a:r>
            <a:r>
              <a:rPr lang="en-US" sz="2800" dirty="0">
                <a:solidFill>
                  <a:srgbClr val="1E0000"/>
                </a:solidFill>
                <a:latin typeface="Symbol" pitchFamily="18" charset="2"/>
              </a:rPr>
              <a:t>f</a:t>
            </a:r>
            <a:r>
              <a:rPr lang="en-US" sz="2800" dirty="0">
                <a:solidFill>
                  <a:srgbClr val="1E0000"/>
                </a:solidFill>
              </a:rPr>
              <a:t> except we use a 3</a:t>
            </a:r>
            <a:r>
              <a:rPr lang="en-US" sz="2800" dirty="0">
                <a:solidFill>
                  <a:srgbClr val="1E0000"/>
                </a:solidFill>
                <a:latin typeface="Symbol" pitchFamily="18" charset="2"/>
              </a:rPr>
              <a:t>f</a:t>
            </a:r>
            <a:r>
              <a:rPr lang="en-US" sz="2800" dirty="0">
                <a:solidFill>
                  <a:srgbClr val="1E0000"/>
                </a:solidFill>
              </a:rPr>
              <a:t> </a:t>
            </a:r>
          </a:p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VA base, and use line to line voltage bases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27105"/>
              </p:ext>
            </p:extLst>
          </p:nvPr>
        </p:nvGraphicFramePr>
        <p:xfrm>
          <a:off x="1212850" y="447675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quation" r:id="rId3" imgW="4952880" imgH="1066680" progId="Equation.DSMT4">
                  <p:embed/>
                </p:oleObj>
              </mc:Choice>
              <mc:Fallback>
                <p:oleObj name="Equation" r:id="rId3" imgW="49528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47675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" y="5766159"/>
            <a:ext cx="8148638" cy="519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16909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Three-Phase </a:t>
            </a:r>
            <a:r>
              <a:rPr lang="en-US" dirty="0"/>
              <a:t>Per Unit, cont'd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dirty="0" smtClean="0"/>
              <a:t>Calculate the current base, I</a:t>
            </a:r>
            <a:r>
              <a:rPr lang="en-US" baseline="-25000" dirty="0" smtClean="0"/>
              <a:t>B</a:t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baseline="-25000" dirty="0" smtClean="0"/>
          </a:p>
          <a:p>
            <a:pPr marL="533400" indent="-533400" eaLnBrk="1" hangingPunct="1">
              <a:buFont typeface="Wingdings" pitchFamily="2" charset="2"/>
              <a:buAutoNum type="arabicPeriod" startAt="4"/>
            </a:pPr>
            <a:r>
              <a:rPr lang="en-US" dirty="0" smtClean="0"/>
              <a:t>Convert actual values to per unit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02460"/>
              </p:ext>
            </p:extLst>
          </p:nvPr>
        </p:nvGraphicFramePr>
        <p:xfrm>
          <a:off x="971550" y="2000250"/>
          <a:ext cx="6273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3" imgW="6273720" imgH="1079280" progId="Equation.DSMT4">
                  <p:embed/>
                </p:oleObj>
              </mc:Choice>
              <mc:Fallback>
                <p:oleObj name="Equation" r:id="rId3" imgW="62737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00250"/>
                        <a:ext cx="6273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3295964"/>
            <a:ext cx="7721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1E0000"/>
                </a:solidFill>
              </a:rPr>
              <a:t>Exactly the same current bases as with </a:t>
            </a:r>
            <a:r>
              <a:rPr lang="en-US" sz="2800" dirty="0" smtClean="0">
                <a:solidFill>
                  <a:srgbClr val="1E0000"/>
                </a:solidFill>
              </a:rPr>
              <a:t>single-phase</a:t>
            </a:r>
            <a:r>
              <a:rPr lang="en-US" sz="2800" dirty="0">
                <a:solidFill>
                  <a:srgbClr val="1E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93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Three-Phase Per Unit Example</a:t>
            </a:r>
          </a:p>
        </p:txBody>
      </p:sp>
      <p:pic>
        <p:nvPicPr>
          <p:cNvPr id="20484" name="Picture 4" descr="Fig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6038" r="8235" b="66417"/>
          <a:stretch>
            <a:fillRect/>
          </a:stretch>
        </p:blipFill>
        <p:spPr bwMode="auto">
          <a:xfrm>
            <a:off x="762000" y="4225782"/>
            <a:ext cx="46418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baseline="0">
                <a:solidFill>
                  <a:srgbClr val="1E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1E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1E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1E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1E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kern="0" dirty="0" smtClean="0"/>
              <a:t>Solve for the current, load voltage and load power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kern="0" dirty="0" smtClean="0"/>
              <a:t>in the previous circuit, assuming a 3</a:t>
            </a:r>
            <a:r>
              <a:rPr lang="en-US" kern="0" dirty="0" smtClean="0">
                <a:latin typeface="Symbol" pitchFamily="18" charset="2"/>
              </a:rPr>
              <a:t>f</a:t>
            </a:r>
            <a:r>
              <a:rPr lang="en-US" kern="0" dirty="0" smtClean="0"/>
              <a:t> power base </a:t>
            </a:r>
            <a:r>
              <a:rPr lang="en-US" kern="0" dirty="0" smtClean="0">
                <a:latin typeface="Times" charset="0"/>
              </a:rPr>
              <a:t>of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kern="0" dirty="0" smtClean="0">
                <a:solidFill>
                  <a:srgbClr val="FF3300"/>
                </a:solidFill>
                <a:latin typeface="Times" charset="0"/>
              </a:rPr>
              <a:t>300 MVA</a:t>
            </a:r>
            <a:r>
              <a:rPr lang="en-US" kern="0" dirty="0" smtClean="0">
                <a:latin typeface="Times" charset="0"/>
              </a:rPr>
              <a:t>, and line to line voltage bases of 13.8 kV,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kern="0" dirty="0" smtClean="0">
                <a:latin typeface="Times" charset="0"/>
              </a:rPr>
              <a:t>138 kV  and 27.6 kV (square root of 3 larger than the 1</a:t>
            </a:r>
            <a:r>
              <a:rPr lang="en-US" kern="0" dirty="0" smtClean="0">
                <a:latin typeface="Symbol" pitchFamily="18" charset="2"/>
              </a:rPr>
              <a:t>f</a:t>
            </a:r>
            <a:r>
              <a:rPr lang="en-US" kern="0" dirty="0" smtClean="0">
                <a:latin typeface="Times" charset="0"/>
              </a:rPr>
              <a:t> example voltages).  Also assume the generator is Y-connected so its line to line voltage is 13.8 kV.  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633851" y="4267200"/>
            <a:ext cx="2736647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Convert to per unit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as before.  Note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system is exactly the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same!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/>
          <a:lstStyle/>
          <a:p>
            <a:r>
              <a:rPr lang="en-US" dirty="0"/>
              <a:t>Three-Phase Per Unit </a:t>
            </a:r>
            <a:r>
              <a:rPr lang="en-US" dirty="0" smtClean="0"/>
              <a:t>Example, cont.</a:t>
            </a: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376540"/>
              </p:ext>
            </p:extLst>
          </p:nvPr>
        </p:nvGraphicFramePr>
        <p:xfrm>
          <a:off x="631825" y="1349375"/>
          <a:ext cx="74676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4" imgW="7467480" imgH="3593880" progId="Equation.DSMT4">
                  <p:embed/>
                </p:oleObj>
              </mc:Choice>
              <mc:Fallback>
                <p:oleObj name="Equation" r:id="rId4" imgW="7467480" imgH="359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349375"/>
                        <a:ext cx="74676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5791200"/>
            <a:ext cx="5270500" cy="5191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>
                <a:solidFill>
                  <a:srgbClr val="1E0000"/>
                </a:solidFill>
              </a:rPr>
              <a:t>Again, analysis is exactly the same!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4249</TotalTime>
  <Words>2074</Words>
  <Application>Microsoft Office PowerPoint</Application>
  <PresentationFormat>On-screen Show (4:3)</PresentationFormat>
  <Paragraphs>219</Paragraphs>
  <Slides>53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Capsules</vt:lpstr>
      <vt:lpstr>Equation</vt:lpstr>
      <vt:lpstr>ECEN 615 Methods of Electric Power  Systems Analysis</vt:lpstr>
      <vt:lpstr>Announcements</vt:lpstr>
      <vt:lpstr>Load Models (Omitted from Lecture 2) </vt:lpstr>
      <vt:lpstr>Reading Technical Papers</vt:lpstr>
      <vt:lpstr>Learn to Write Well</vt:lpstr>
      <vt:lpstr>Three-Phase Per Unit</vt:lpstr>
      <vt:lpstr>Three-Phase Per Unit, cont'd</vt:lpstr>
      <vt:lpstr>Three-Phase Per Unit Example</vt:lpstr>
      <vt:lpstr>Three-Phase Per Unit Example, cont.</vt:lpstr>
      <vt:lpstr>Three-Phase Per Unit Example, cont'd</vt:lpstr>
      <vt:lpstr>Three-Phase Per Unit Example 2</vt:lpstr>
      <vt:lpstr>Power Flow Analysis</vt:lpstr>
      <vt:lpstr>Linear versus Nonlinear Systems</vt:lpstr>
      <vt:lpstr>Linear Power System Elements</vt:lpstr>
      <vt:lpstr>Nonlinear System Example</vt:lpstr>
      <vt:lpstr>Nonlinear Systems May Have Multiple Solutions or No Solution</vt:lpstr>
      <vt:lpstr>Multiple Solution Example </vt:lpstr>
      <vt:lpstr>Bus Admittance Matrix or Ybus</vt:lpstr>
      <vt:lpstr>Ybus Example</vt:lpstr>
      <vt:lpstr>Ybus Example, cont’d</vt:lpstr>
      <vt:lpstr>Ybus Example, cont’d</vt:lpstr>
      <vt:lpstr>Ybus General Form </vt:lpstr>
      <vt:lpstr>Modeling Shunts in the Ybus </vt:lpstr>
      <vt:lpstr>Two Bus System Example</vt:lpstr>
      <vt:lpstr>Using the Ybus</vt:lpstr>
      <vt:lpstr>Solving for Bus Currents</vt:lpstr>
      <vt:lpstr>Solving for Bus Voltages</vt:lpstr>
      <vt:lpstr>Power Flow Analysis</vt:lpstr>
      <vt:lpstr>Power Balance Equations</vt:lpstr>
      <vt:lpstr>Power Balance Equations, cont’d</vt:lpstr>
      <vt:lpstr>Real Power Balance Equations</vt:lpstr>
      <vt:lpstr>Power Flow Analysis</vt:lpstr>
      <vt:lpstr>Power Flow Analysis</vt:lpstr>
      <vt:lpstr>Early Power Flow System Size</vt:lpstr>
      <vt:lpstr>Slack Bus</vt:lpstr>
      <vt:lpstr>Three Types of Power Flow Buses</vt:lpstr>
      <vt:lpstr>Newton-Raphson Algorithm</vt:lpstr>
      <vt:lpstr>Newton-Raphson Power Flow</vt:lpstr>
      <vt:lpstr>Power Flow Variables</vt:lpstr>
      <vt:lpstr>N-R Power Flow Solution </vt:lpstr>
      <vt:lpstr>Power Flow Jacobian Matrix</vt:lpstr>
      <vt:lpstr>Power Flow Jacobian Matrix, cont’d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  <vt:lpstr>Two Bus Case Low Voltage Solution</vt:lpstr>
      <vt:lpstr>Low Voltage Solution, cont'd</vt:lpstr>
      <vt:lpstr>Practical Power Flow Software Note</vt:lpstr>
      <vt:lpstr>Two Bus Region of Convergence</vt:lpstr>
      <vt:lpstr>Power Flow Fractal Region of Convergence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354</cp:revision>
  <cp:lastPrinted>2011-08-22T16:49:24Z</cp:lastPrinted>
  <dcterms:created xsi:type="dcterms:W3CDTF">2000-05-11T14:27:08Z</dcterms:created>
  <dcterms:modified xsi:type="dcterms:W3CDTF">2019-08-31T13:46:29Z</dcterms:modified>
</cp:coreProperties>
</file>