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7"/>
  </p:notesMasterIdLst>
  <p:handoutMasterIdLst>
    <p:handoutMasterId r:id="rId48"/>
  </p:handoutMasterIdLst>
  <p:sldIdLst>
    <p:sldId id="258" r:id="rId2"/>
    <p:sldId id="320" r:id="rId3"/>
    <p:sldId id="361" r:id="rId4"/>
    <p:sldId id="362" r:id="rId5"/>
    <p:sldId id="363" r:id="rId6"/>
    <p:sldId id="364" r:id="rId7"/>
    <p:sldId id="365" r:id="rId8"/>
    <p:sldId id="366" r:id="rId9"/>
    <p:sldId id="368" r:id="rId10"/>
    <p:sldId id="369" r:id="rId11"/>
    <p:sldId id="370" r:id="rId12"/>
    <p:sldId id="371" r:id="rId13"/>
    <p:sldId id="372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3D71DE-BD96-4A5C-AE4B-A7DB312BB56E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44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9" name="Slide Number Placeholder 3"/>
          <p:cNvSpPr txBox="1">
            <a:spLocks noGrp="1"/>
          </p:cNvSpPr>
          <p:nvPr/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30" tIns="47115" rIns="94230" bIns="471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1366669-4A61-4829-A1E1-D4F23FEB22E8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5991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58F3CB-F2B3-4BA8-83B5-3162D63C2943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30" tIns="47115" rIns="94230" bIns="471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1C7A6B4-F428-4E78-AB03-03D004333755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9879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3EDB25-F5DE-4A94-B037-04D6FD8B8042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147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1" name="Slide Number Placeholder 3"/>
          <p:cNvSpPr txBox="1">
            <a:spLocks noGrp="1"/>
          </p:cNvSpPr>
          <p:nvPr/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30" tIns="47115" rIns="94230" bIns="471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CA37FE8-98EE-4A25-A68D-52766B700D20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711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E0F97C-B23A-4D74-A33D-B6322EF1344E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6867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FB66C4-7B5F-425C-8279-E6DC76D77A21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9131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FCE04-01AC-445F-9275-47C0044EF7E2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6053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F7EE3D-867B-40BD-949B-B8C4E2E9D81B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4442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3EAFFD-765C-43B0-A472-DDC0C35444BD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44520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2F5AC2-4ADA-483F-BF55-58F9A01C99FF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78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3" indent="-2857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28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99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0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2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13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84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56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083DCE-4C6F-4330-8EE0-6633F5EBE360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899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3" indent="-2857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28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99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0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2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13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84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56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389E6-4B3D-414A-A3E0-484C8A824270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9591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32AC31-975B-435F-9C53-A6C8C61F54A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7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E62883-4C43-4F85-BF9C-819AF1047DE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39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9269" name="Slide Number Placeholder 3"/>
          <p:cNvSpPr txBox="1">
            <a:spLocks noGrp="1"/>
          </p:cNvSpPr>
          <p:nvPr/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30" tIns="47115" rIns="94230" bIns="471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7B589D1-57C8-406E-BB89-175A508DBDC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125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D49F6B-4BE5-4545-B5E0-956431EAFB15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140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0293" name="Slide Number Placeholder 3"/>
          <p:cNvSpPr txBox="1">
            <a:spLocks noGrp="1"/>
          </p:cNvSpPr>
          <p:nvPr/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30" tIns="47115" rIns="94230" bIns="471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FAE2CBA-B8C2-4580-93D9-4A5BE7508384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72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2D5070-3926-4F25-9CB9-5D0FBEBC92F9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413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7" name="Slide Number Placeholder 3"/>
          <p:cNvSpPr txBox="1">
            <a:spLocks noGrp="1"/>
          </p:cNvSpPr>
          <p:nvPr/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30" tIns="47115" rIns="94230" bIns="471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E706C2E-1B2B-48F0-9A57-6E5A9D7EABC4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298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E59B98-F6DB-460D-A1FA-1F5957EFF749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42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4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1" name="Slide Number Placeholder 3"/>
          <p:cNvSpPr txBox="1">
            <a:spLocks noGrp="1"/>
          </p:cNvSpPr>
          <p:nvPr/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30" tIns="47115" rIns="94230" bIns="471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CF01E77-D5DC-4102-AE29-28C97EA4FCBC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53977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5620" indent="-2944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7876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9027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0178" indent="-235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6B6B38-CE3F-4B7F-A767-25DD1FBE9FF0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43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5" name="Slide Number Placeholder 3"/>
          <p:cNvSpPr txBox="1">
            <a:spLocks noGrp="1"/>
          </p:cNvSpPr>
          <p:nvPr/>
        </p:nvSpPr>
        <p:spPr bwMode="auto">
          <a:xfrm>
            <a:off x="4023093" y="8917423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30" tIns="47115" rIns="94230" bIns="471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3F793FF-4D89-437A-B542-6D7F56559000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697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4: Power Flow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Voltage Solution, cont'd</a:t>
            </a:r>
          </a:p>
        </p:txBody>
      </p:sp>
      <p:graphicFrame>
        <p:nvGraphicFramePr>
          <p:cNvPr id="339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988091"/>
              </p:ext>
            </p:extLst>
          </p:nvPr>
        </p:nvGraphicFramePr>
        <p:xfrm>
          <a:off x="768350" y="1371600"/>
          <a:ext cx="81661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3" name="Equation" r:id="rId3" imgW="8165880" imgH="2158920" progId="Equation.DSMT4">
                  <p:embed/>
                </p:oleObj>
              </mc:Choice>
              <mc:Fallback>
                <p:oleObj name="Equation" r:id="rId3" imgW="8165880" imgH="2158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371600"/>
                        <a:ext cx="81661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762000"/>
          </a:xfrm>
        </p:spPr>
        <p:txBody>
          <a:bodyPr/>
          <a:lstStyle/>
          <a:p>
            <a:r>
              <a:rPr lang="en-US" dirty="0" smtClean="0"/>
              <a:t>Practical Power Flow Software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dirty="0" smtClean="0"/>
              <a:t>Most commercial software packages have built in defaults to prevent convergence to low voltage solutions.  </a:t>
            </a:r>
          </a:p>
          <a:p>
            <a:pPr lvl="1"/>
            <a:r>
              <a:rPr lang="en-US" dirty="0" smtClean="0"/>
              <a:t>One approach is to automatically change the load model from constant power to constant current or constant impedance when the load bus voltage gets too low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PowerWorld</a:t>
            </a:r>
            <a:r>
              <a:rPr lang="en-US" dirty="0" smtClean="0"/>
              <a:t> these defaults can be modified on the Tools, Simulator Options, Advanced Options page; note you also need to disable the “Initialize from Flat Start Values” option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PowerWorld</a:t>
            </a:r>
            <a:r>
              <a:rPr lang="en-US" dirty="0" smtClean="0"/>
              <a:t> case Bus2_Intro_Low is set solved to the low voltage solution</a:t>
            </a:r>
          </a:p>
          <a:p>
            <a:pPr lvl="1"/>
            <a:r>
              <a:rPr lang="en-US" dirty="0" smtClean="0"/>
              <a:t>Initial bus voltages can be set using the Bus Information Dialog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Bus Region of Convergence</a:t>
            </a:r>
          </a:p>
        </p:txBody>
      </p:sp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914400" y="2133600"/>
            <a:ext cx="63246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152401" y="1172364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Slide shows the region of convergence for different </a:t>
            </a:r>
            <a:r>
              <a:rPr lang="en-US" dirty="0" smtClean="0">
                <a:solidFill>
                  <a:srgbClr val="080808"/>
                </a:solidFill>
              </a:rPr>
              <a:t>initial guesses </a:t>
            </a:r>
            <a:r>
              <a:rPr lang="en-US" dirty="0">
                <a:solidFill>
                  <a:srgbClr val="080808"/>
                </a:solidFill>
              </a:rPr>
              <a:t>of bus 2 angle (x-axis) and magnitude (y-axis)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7086600" y="2174875"/>
            <a:ext cx="1883849" cy="4154984"/>
          </a:xfrm>
          <a:prstGeom prst="rect">
            <a:avLst/>
          </a:prstGeom>
          <a:solidFill>
            <a:srgbClr val="FFE6E6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Red region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converges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to the high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voltage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solution,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while the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yellow region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converges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to the low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voltage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Flow Fractal Region of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Earliest paper showing fractal power flow regions of convergence is by C.L </a:t>
            </a:r>
            <a:r>
              <a:rPr lang="en-US" dirty="0" err="1" smtClean="0"/>
              <a:t>DeMarco</a:t>
            </a:r>
            <a:r>
              <a:rPr lang="en-US" dirty="0" smtClean="0"/>
              <a:t> and T.J. </a:t>
            </a:r>
            <a:r>
              <a:rPr lang="en-US" dirty="0" err="1" smtClean="0"/>
              <a:t>Overbye</a:t>
            </a:r>
            <a:r>
              <a:rPr lang="en-US" dirty="0" smtClean="0"/>
              <a:t>, “Low Voltage Power Flow Solutions and Their Role in Exit Time Bases Security Measures for Voltage Collapse,” </a:t>
            </a:r>
            <a:r>
              <a:rPr lang="en-US" i="1" dirty="0" smtClean="0"/>
              <a:t>Proc. 27</a:t>
            </a:r>
            <a:r>
              <a:rPr lang="en-US" i="1" baseline="30000" dirty="0" smtClean="0"/>
              <a:t>th</a:t>
            </a:r>
            <a:r>
              <a:rPr lang="en-US" i="1" dirty="0" smtClean="0"/>
              <a:t> IEEE CDC</a:t>
            </a:r>
            <a:r>
              <a:rPr lang="en-US" dirty="0" smtClean="0"/>
              <a:t>, December 1988</a:t>
            </a:r>
          </a:p>
          <a:p>
            <a:r>
              <a:rPr lang="en-US" dirty="0" smtClean="0"/>
              <a:t>A more widely known paper is J.S. Thorp, S.A. </a:t>
            </a:r>
            <a:r>
              <a:rPr lang="en-US" dirty="0" err="1" smtClean="0"/>
              <a:t>Naqavi</a:t>
            </a:r>
            <a:r>
              <a:rPr lang="en-US" dirty="0" smtClean="0"/>
              <a:t>, “Load-Flow Fractals Draw Clues to Erratic Behavior,” </a:t>
            </a:r>
            <a:r>
              <a:rPr lang="en-US" i="1" dirty="0" smtClean="0"/>
              <a:t>IEEE Computer Applications in Power</a:t>
            </a:r>
            <a:r>
              <a:rPr lang="en-US" dirty="0" smtClean="0"/>
              <a:t>, January 1997</a:t>
            </a:r>
          </a:p>
        </p:txBody>
      </p:sp>
    </p:spTree>
    <p:extLst>
      <p:ext uri="{BB962C8B-B14F-4D97-AF65-F5344CB8AC3E}">
        <p14:creationId xmlns:p14="http://schemas.microsoft.com/office/powerpoint/2010/main" val="5301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Buses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01000" cy="4191000"/>
          </a:xfrm>
        </p:spPr>
        <p:txBody>
          <a:bodyPr/>
          <a:lstStyle/>
          <a:p>
            <a:r>
              <a:rPr lang="en-US" dirty="0"/>
              <a:t>Since the voltage magnitude at PV buses is fixed there is no need to explicitly include these voltages in </a:t>
            </a:r>
            <a:r>
              <a:rPr lang="en-US" b="1" dirty="0"/>
              <a:t>x</a:t>
            </a:r>
            <a:r>
              <a:rPr lang="en-US" dirty="0"/>
              <a:t> or write the reactive power balance equations</a:t>
            </a:r>
          </a:p>
          <a:p>
            <a:pPr lvl="1">
              <a:buFontTx/>
              <a:buChar char="–"/>
            </a:pPr>
            <a:r>
              <a:rPr lang="en-US" dirty="0"/>
              <a:t>the reactive power output of the generator varies to maintain the fixed terminal voltage (within limits)</a:t>
            </a:r>
          </a:p>
          <a:p>
            <a:pPr lvl="1">
              <a:buFontTx/>
              <a:buChar char="–"/>
            </a:pPr>
            <a:r>
              <a:rPr lang="en-US" dirty="0"/>
              <a:t>optionally these variations/equations can be included by just writing the explicit voltage constraint for the generator bus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cs typeface="Times New Roman" pitchFamily="18" charset="0"/>
              </a:rPr>
              <a:t>|</a:t>
            </a: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| </a:t>
            </a:r>
            <a:r>
              <a:rPr lang="en-US" dirty="0"/>
              <a:t>– V</a:t>
            </a:r>
            <a:r>
              <a:rPr lang="en-US" baseline="-25000" dirty="0"/>
              <a:t>i </a:t>
            </a:r>
            <a:r>
              <a:rPr lang="en-US" baseline="-25000" dirty="0" err="1"/>
              <a:t>setpoint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0 </a:t>
            </a:r>
          </a:p>
          <a:p>
            <a:pPr lvl="1">
              <a:buFontTx/>
              <a:buChar char="–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Three Bus PV Case Example</a:t>
            </a:r>
          </a:p>
        </p:txBody>
      </p: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36000" b="41417"/>
          <a:stretch>
            <a:fillRect/>
          </a:stretch>
        </p:blipFill>
        <p:spPr bwMode="auto">
          <a:xfrm>
            <a:off x="914400" y="3200400"/>
            <a:ext cx="6705600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43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80340"/>
              </p:ext>
            </p:extLst>
          </p:nvPr>
        </p:nvGraphicFramePr>
        <p:xfrm>
          <a:off x="365760" y="1280160"/>
          <a:ext cx="70485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Equation" r:id="rId4" imgW="7048440" imgH="2057400" progId="Equation.DSMT4">
                  <p:embed/>
                </p:oleObj>
              </mc:Choice>
              <mc:Fallback>
                <p:oleObj name="Equation" r:id="rId4" imgW="704844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0485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Modeling Voltage Dependent Load</a:t>
            </a:r>
          </a:p>
        </p:txBody>
      </p:sp>
      <p:graphicFrame>
        <p:nvGraphicFramePr>
          <p:cNvPr id="3440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5102"/>
              </p:ext>
            </p:extLst>
          </p:nvPr>
        </p:nvGraphicFramePr>
        <p:xfrm>
          <a:off x="365760" y="1280160"/>
          <a:ext cx="75438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Equation" r:id="rId3" imgW="7543800" imgH="4749480" progId="Equation.DSMT4">
                  <p:embed/>
                </p:oleObj>
              </mc:Choice>
              <mc:Fallback>
                <p:oleObj name="Equation" r:id="rId3" imgW="7543800" imgH="474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5438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Voltage Dependent Load Example</a:t>
            </a:r>
          </a:p>
        </p:txBody>
      </p:sp>
      <p:graphicFrame>
        <p:nvGraphicFramePr>
          <p:cNvPr id="345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60641"/>
              </p:ext>
            </p:extLst>
          </p:nvPr>
        </p:nvGraphicFramePr>
        <p:xfrm>
          <a:off x="365760" y="1280160"/>
          <a:ext cx="79629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Equation" r:id="rId3" imgW="7962840" imgH="3911400" progId="Equation.DSMT4">
                  <p:embed/>
                </p:oleObj>
              </mc:Choice>
              <mc:Fallback>
                <p:oleObj name="Equation" r:id="rId3" imgW="7962840" imgH="391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9629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Voltage Dependent Load, cont'd</a:t>
            </a:r>
          </a:p>
        </p:txBody>
      </p:sp>
      <p:graphicFrame>
        <p:nvGraphicFramePr>
          <p:cNvPr id="346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351187"/>
              </p:ext>
            </p:extLst>
          </p:nvPr>
        </p:nvGraphicFramePr>
        <p:xfrm>
          <a:off x="365760" y="1280160"/>
          <a:ext cx="81407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Equation" r:id="rId3" imgW="8140680" imgH="5117760" progId="Equation.DSMT4">
                  <p:embed/>
                </p:oleObj>
              </mc:Choice>
              <mc:Fallback>
                <p:oleObj name="Equation" r:id="rId3" imgW="8140680" imgH="511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81407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/>
              <a:t>Voltage Dependent Load, cont'd</a:t>
            </a:r>
          </a:p>
        </p:txBody>
      </p: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883" r="31200" b="63419"/>
          <a:stretch>
            <a:fillRect/>
          </a:stretch>
        </p:blipFill>
        <p:spPr bwMode="auto">
          <a:xfrm>
            <a:off x="457200" y="3080385"/>
            <a:ext cx="82296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365760" y="1280160"/>
            <a:ext cx="7725256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With constant impedance load the MW/Mvar load at</a:t>
            </a:r>
          </a:p>
          <a:p>
            <a:r>
              <a:rPr lang="en-US" sz="2800" dirty="0">
                <a:solidFill>
                  <a:srgbClr val="1E0000"/>
                </a:solidFill>
              </a:rPr>
              <a:t>bus 2 varies with the square of the bus 2 voltage </a:t>
            </a:r>
          </a:p>
          <a:p>
            <a:r>
              <a:rPr lang="en-US" sz="2800" dirty="0">
                <a:solidFill>
                  <a:srgbClr val="1E0000"/>
                </a:solidFill>
              </a:rPr>
              <a:t>magnitude.  This if the voltage level is less than 1.0,</a:t>
            </a:r>
          </a:p>
          <a:p>
            <a:r>
              <a:rPr lang="en-US" sz="2800" dirty="0">
                <a:solidFill>
                  <a:srgbClr val="1E0000"/>
                </a:solidFill>
              </a:rPr>
              <a:t>the load is lower than 200/100 MW/Mvar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385763"/>
            <a:ext cx="6934200" cy="5232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E0000"/>
                </a:solidFill>
              </a:rPr>
              <a:t>PowerWorld</a:t>
            </a:r>
            <a:r>
              <a:rPr lang="en-US" dirty="0">
                <a:solidFill>
                  <a:srgbClr val="1E0000"/>
                </a:solidFill>
              </a:rPr>
              <a:t> Case Name: </a:t>
            </a:r>
            <a:r>
              <a:rPr lang="en-US" b="1" dirty="0" smtClean="0">
                <a:solidFill>
                  <a:srgbClr val="1E0000"/>
                </a:solidFill>
              </a:rPr>
              <a:t>Bus2_Intro_Z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RSVP to Alex at </a:t>
            </a:r>
            <a:r>
              <a:rPr lang="en-US" dirty="0">
                <a:solidFill>
                  <a:srgbClr val="000000"/>
                </a:solidFill>
              </a:rPr>
              <a:t>zandra23@ece.tamu.edu for the TAMU ECE Energy and Power Group (EPG) picnic.  It starts at 5pm on September 27, 2019</a:t>
            </a:r>
          </a:p>
          <a:p>
            <a:r>
              <a:rPr lang="en-US" dirty="0" smtClean="0"/>
              <a:t>Read Chapter 6 from the book</a:t>
            </a:r>
          </a:p>
          <a:p>
            <a:pPr lvl="1"/>
            <a:r>
              <a:rPr lang="en-US" dirty="0" smtClean="0"/>
              <a:t>They formulate the power flow using the polar form for the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r>
              <a:rPr lang="en-US" dirty="0" smtClean="0"/>
              <a:t> elements </a:t>
            </a:r>
            <a:endParaRPr lang="en-US" dirty="0"/>
          </a:p>
          <a:p>
            <a:r>
              <a:rPr lang="en-US" dirty="0" smtClean="0"/>
              <a:t>Homework 1 is due on Thursday September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Reactive Power Limits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7848600" cy="4419600"/>
          </a:xfrm>
        </p:spPr>
        <p:txBody>
          <a:bodyPr/>
          <a:lstStyle/>
          <a:p>
            <a:r>
              <a:rPr lang="en-US" dirty="0" smtClean="0"/>
              <a:t>The reactive power output of generators varies to maintain the terminal voltage; on a real generator this is done by the exciter</a:t>
            </a:r>
          </a:p>
          <a:p>
            <a:r>
              <a:rPr lang="en-US" dirty="0" smtClean="0"/>
              <a:t>To maintain higher voltages requires more reactive power</a:t>
            </a:r>
          </a:p>
          <a:p>
            <a:r>
              <a:rPr lang="en-US" dirty="0" smtClean="0"/>
              <a:t>Generators have reactive power limits, which are dependent upon the generator's MW output</a:t>
            </a:r>
          </a:p>
          <a:p>
            <a:r>
              <a:rPr lang="en-US" dirty="0" smtClean="0"/>
              <a:t>These limits must be considered during the power flow solution.  </a:t>
            </a:r>
          </a:p>
          <a:p>
            <a:pPr>
              <a:buFont typeface="Wingdings" pitchFamily="2" charset="2"/>
              <a:buChar char="l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0808"/>
                </a:solidFill>
              </a:rPr>
              <a:t>Generator Reactive Limits, cont'd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</a:t>
            </a:r>
            <a:r>
              <a:rPr lang="en-US" dirty="0" smtClean="0"/>
              <a:t>the power </a:t>
            </a:r>
            <a:r>
              <a:rPr lang="en-US" dirty="0" smtClean="0"/>
              <a:t>flow once a solution is obtained </a:t>
            </a:r>
            <a:r>
              <a:rPr lang="en-US" dirty="0" smtClean="0"/>
              <a:t>there is a check </a:t>
            </a:r>
            <a:r>
              <a:rPr lang="en-US" dirty="0" smtClean="0"/>
              <a:t>to make </a:t>
            </a:r>
            <a:r>
              <a:rPr lang="en-US" dirty="0" smtClean="0"/>
              <a:t>sure the generator </a:t>
            </a:r>
            <a:r>
              <a:rPr lang="en-US" dirty="0" smtClean="0"/>
              <a:t>reactive power output is within its limits</a:t>
            </a:r>
          </a:p>
          <a:p>
            <a:r>
              <a:rPr lang="en-US" dirty="0" smtClean="0"/>
              <a:t>If the reactive power is outside of the limits, fix Q at the max or min value, and resolve treating the generator as a PQ bus</a:t>
            </a:r>
          </a:p>
          <a:p>
            <a:pPr lvl="1"/>
            <a:r>
              <a:rPr lang="en-US" dirty="0" smtClean="0"/>
              <a:t>this is know as "type-switching"</a:t>
            </a:r>
          </a:p>
          <a:p>
            <a:pPr lvl="1"/>
            <a:r>
              <a:rPr lang="en-US" dirty="0" smtClean="0"/>
              <a:t>also need to check if a PQ generator can again regulate</a:t>
            </a:r>
          </a:p>
          <a:p>
            <a:r>
              <a:rPr lang="en-US" dirty="0" smtClean="0"/>
              <a:t>Rule of thumb: to raise system voltage we need to supply more </a:t>
            </a:r>
            <a:r>
              <a:rPr lang="en-US" dirty="0" err="1" smtClean="0"/>
              <a:t>vars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56260" y="1283970"/>
            <a:ext cx="7924800" cy="3521075"/>
            <a:chOff x="336" y="1190"/>
            <a:chExt cx="4992" cy="2218"/>
          </a:xfrm>
        </p:grpSpPr>
        <p:sp>
          <p:nvSpPr>
            <p:cNvPr id="52231" name="Oval 3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Line 4"/>
            <p:cNvSpPr>
              <a:spLocks noChangeShapeType="1"/>
            </p:cNvSpPr>
            <p:nvPr/>
          </p:nvSpPr>
          <p:spPr bwMode="auto">
            <a:xfrm>
              <a:off x="76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3" name="Line 5"/>
            <p:cNvSpPr>
              <a:spLocks noChangeShapeType="1"/>
            </p:cNvSpPr>
            <p:nvPr/>
          </p:nvSpPr>
          <p:spPr bwMode="auto">
            <a:xfrm>
              <a:off x="105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34" name="Group 6"/>
            <p:cNvGrpSpPr>
              <a:grpSpLocks/>
            </p:cNvGrpSpPr>
            <p:nvPr/>
          </p:nvGrpSpPr>
          <p:grpSpPr bwMode="auto">
            <a:xfrm>
              <a:off x="1248" y="1680"/>
              <a:ext cx="144" cy="384"/>
              <a:chOff x="1632" y="2064"/>
              <a:chExt cx="144" cy="384"/>
            </a:xfrm>
          </p:grpSpPr>
          <p:grpSp>
            <p:nvGrpSpPr>
              <p:cNvPr id="52324" name="Group 7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52330" name="Freeform 8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31" name="Freeform 9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32" name="Freeform 10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33" name="Freeform 11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25" name="Group 12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52326" name="Freeform 13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7" name="Freeform 14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8" name="Freeform 15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9" name="Freeform 16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35" name="Line 17"/>
            <p:cNvSpPr>
              <a:spLocks noChangeShapeType="1"/>
            </p:cNvSpPr>
            <p:nvPr/>
          </p:nvSpPr>
          <p:spPr bwMode="auto">
            <a:xfrm>
              <a:off x="1392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Line 18"/>
            <p:cNvSpPr>
              <a:spLocks noChangeShapeType="1"/>
            </p:cNvSpPr>
            <p:nvPr/>
          </p:nvSpPr>
          <p:spPr bwMode="auto">
            <a:xfrm>
              <a:off x="1584" y="18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Line 19"/>
            <p:cNvSpPr>
              <a:spLocks noChangeShapeType="1"/>
            </p:cNvSpPr>
            <p:nvPr/>
          </p:nvSpPr>
          <p:spPr bwMode="auto">
            <a:xfrm>
              <a:off x="1584" y="201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Line 20"/>
            <p:cNvSpPr>
              <a:spLocks noChangeShapeType="1"/>
            </p:cNvSpPr>
            <p:nvPr/>
          </p:nvSpPr>
          <p:spPr bwMode="auto">
            <a:xfrm>
              <a:off x="2304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Line 21"/>
            <p:cNvSpPr>
              <a:spLocks noChangeShapeType="1"/>
            </p:cNvSpPr>
            <p:nvPr/>
          </p:nvSpPr>
          <p:spPr bwMode="auto">
            <a:xfrm>
              <a:off x="28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Line 22"/>
            <p:cNvSpPr>
              <a:spLocks noChangeShapeType="1"/>
            </p:cNvSpPr>
            <p:nvPr/>
          </p:nvSpPr>
          <p:spPr bwMode="auto">
            <a:xfrm>
              <a:off x="2832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23"/>
            <p:cNvSpPr>
              <a:spLocks noChangeShapeType="1"/>
            </p:cNvSpPr>
            <p:nvPr/>
          </p:nvSpPr>
          <p:spPr bwMode="auto">
            <a:xfrm>
              <a:off x="268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42" name="Group 24"/>
            <p:cNvGrpSpPr>
              <a:grpSpLocks/>
            </p:cNvGrpSpPr>
            <p:nvPr/>
          </p:nvGrpSpPr>
          <p:grpSpPr bwMode="auto">
            <a:xfrm>
              <a:off x="2352" y="3072"/>
              <a:ext cx="192" cy="336"/>
              <a:chOff x="2688" y="3456"/>
              <a:chExt cx="192" cy="336"/>
            </a:xfrm>
          </p:grpSpPr>
          <p:sp>
            <p:nvSpPr>
              <p:cNvPr id="52322" name="Line 25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Line 26"/>
              <p:cNvSpPr>
                <a:spLocks noChangeShapeType="1"/>
              </p:cNvSpPr>
              <p:nvPr/>
            </p:nvSpPr>
            <p:spPr bwMode="auto">
              <a:xfrm flipV="1">
                <a:off x="2688" y="35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3" name="Line 27"/>
            <p:cNvSpPr>
              <a:spLocks noChangeShapeType="1"/>
            </p:cNvSpPr>
            <p:nvPr/>
          </p:nvSpPr>
          <p:spPr bwMode="auto">
            <a:xfrm>
              <a:off x="350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44" name="Group 28"/>
            <p:cNvGrpSpPr>
              <a:grpSpLocks/>
            </p:cNvGrpSpPr>
            <p:nvPr/>
          </p:nvGrpSpPr>
          <p:grpSpPr bwMode="auto">
            <a:xfrm>
              <a:off x="3744" y="1680"/>
              <a:ext cx="144" cy="384"/>
              <a:chOff x="1632" y="2064"/>
              <a:chExt cx="144" cy="384"/>
            </a:xfrm>
          </p:grpSpPr>
          <p:grpSp>
            <p:nvGrpSpPr>
              <p:cNvPr id="52312" name="Group 29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52318" name="Freeform 30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9" name="Freeform 31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0" name="Freeform 32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21" name="Freeform 33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13" name="Group 34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52314" name="Freeform 35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5" name="Freeform 36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6" name="Freeform 37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7" name="Freeform 38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45" name="Line 39"/>
            <p:cNvSpPr>
              <a:spLocks noChangeShapeType="1"/>
            </p:cNvSpPr>
            <p:nvPr/>
          </p:nvSpPr>
          <p:spPr bwMode="auto">
            <a:xfrm>
              <a:off x="388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40"/>
            <p:cNvSpPr>
              <a:spLocks noChangeShapeType="1"/>
            </p:cNvSpPr>
            <p:nvPr/>
          </p:nvSpPr>
          <p:spPr bwMode="auto">
            <a:xfrm>
              <a:off x="441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47" name="Group 41"/>
            <p:cNvGrpSpPr>
              <a:grpSpLocks/>
            </p:cNvGrpSpPr>
            <p:nvPr/>
          </p:nvGrpSpPr>
          <p:grpSpPr bwMode="auto">
            <a:xfrm>
              <a:off x="4320" y="1680"/>
              <a:ext cx="864" cy="672"/>
              <a:chOff x="4224" y="2064"/>
              <a:chExt cx="864" cy="672"/>
            </a:xfrm>
          </p:grpSpPr>
          <p:sp>
            <p:nvSpPr>
              <p:cNvPr id="52304" name="Line 42"/>
              <p:cNvSpPr>
                <a:spLocks noChangeShapeType="1"/>
              </p:cNvSpPr>
              <p:nvPr/>
            </p:nvSpPr>
            <p:spPr bwMode="auto">
              <a:xfrm>
                <a:off x="4560" y="20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05" name="Group 43"/>
              <p:cNvGrpSpPr>
                <a:grpSpLocks/>
              </p:cNvGrpSpPr>
              <p:nvPr/>
            </p:nvGrpSpPr>
            <p:grpSpPr bwMode="auto">
              <a:xfrm>
                <a:off x="4224" y="2400"/>
                <a:ext cx="192" cy="336"/>
                <a:chOff x="2688" y="3456"/>
                <a:chExt cx="192" cy="336"/>
              </a:xfrm>
            </p:grpSpPr>
            <p:sp>
              <p:nvSpPr>
                <p:cNvPr id="52310" name="Line 44"/>
                <p:cNvSpPr>
                  <a:spLocks noChangeShapeType="1"/>
                </p:cNvSpPr>
                <p:nvPr/>
              </p:nvSpPr>
              <p:spPr bwMode="auto">
                <a:xfrm>
                  <a:off x="2784" y="345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88" y="355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06" name="Line 46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7" name="Line 47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8" name="Oval 48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9" name="Line 49"/>
              <p:cNvSpPr>
                <a:spLocks noChangeShapeType="1"/>
              </p:cNvSpPr>
              <p:nvPr/>
            </p:nvSpPr>
            <p:spPr bwMode="auto">
              <a:xfrm flipH="1">
                <a:off x="4656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8" name="Group 50"/>
            <p:cNvGrpSpPr>
              <a:grpSpLocks/>
            </p:cNvGrpSpPr>
            <p:nvPr/>
          </p:nvGrpSpPr>
          <p:grpSpPr bwMode="auto">
            <a:xfrm>
              <a:off x="1200" y="2112"/>
              <a:ext cx="303" cy="192"/>
              <a:chOff x="1536" y="2496"/>
              <a:chExt cx="303" cy="192"/>
            </a:xfrm>
          </p:grpSpPr>
          <p:sp>
            <p:nvSpPr>
              <p:cNvPr id="52292" name="AutoShape 51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93" name="Group 52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52294" name="Group 53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5229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52298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99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00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01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02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0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229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95" name="Line 62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49" name="Group 63"/>
            <p:cNvGrpSpPr>
              <a:grpSpLocks/>
            </p:cNvGrpSpPr>
            <p:nvPr/>
          </p:nvGrpSpPr>
          <p:grpSpPr bwMode="auto">
            <a:xfrm flipH="1">
              <a:off x="3648" y="2112"/>
              <a:ext cx="303" cy="192"/>
              <a:chOff x="1536" y="2496"/>
              <a:chExt cx="303" cy="192"/>
            </a:xfrm>
          </p:grpSpPr>
          <p:sp>
            <p:nvSpPr>
              <p:cNvPr id="52280" name="AutoShape 64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81" name="Group 65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52282" name="Group 66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5228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5228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87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8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89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9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9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2285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83" name="Line 75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50" name="Text Box 76"/>
            <p:cNvSpPr txBox="1">
              <a:spLocks noChangeArrowheads="1"/>
            </p:cNvSpPr>
            <p:nvPr/>
          </p:nvSpPr>
          <p:spPr bwMode="auto">
            <a:xfrm>
              <a:off x="336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400 MVA</a:t>
              </a:r>
            </a:p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15 kV</a:t>
              </a:r>
            </a:p>
          </p:txBody>
        </p:sp>
        <p:sp>
          <p:nvSpPr>
            <p:cNvPr id="52251" name="Text Box 77"/>
            <p:cNvSpPr txBox="1">
              <a:spLocks noChangeArrowheads="1"/>
            </p:cNvSpPr>
            <p:nvPr/>
          </p:nvSpPr>
          <p:spPr bwMode="auto">
            <a:xfrm>
              <a:off x="1056" y="2400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400 MVA</a:t>
              </a:r>
            </a:p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15/345 kV</a:t>
              </a:r>
            </a:p>
          </p:txBody>
        </p:sp>
        <p:sp>
          <p:nvSpPr>
            <p:cNvPr id="52252" name="Text Box 78"/>
            <p:cNvSpPr txBox="1">
              <a:spLocks noChangeArrowheads="1"/>
            </p:cNvSpPr>
            <p:nvPr/>
          </p:nvSpPr>
          <p:spPr bwMode="auto">
            <a:xfrm>
              <a:off x="1248" y="14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T1</a:t>
              </a:r>
            </a:p>
          </p:txBody>
        </p:sp>
        <p:sp>
          <p:nvSpPr>
            <p:cNvPr id="52253" name="Text Box 79"/>
            <p:cNvSpPr txBox="1">
              <a:spLocks noChangeArrowheads="1"/>
            </p:cNvSpPr>
            <p:nvPr/>
          </p:nvSpPr>
          <p:spPr bwMode="auto">
            <a:xfrm>
              <a:off x="3744" y="119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T2</a:t>
              </a:r>
            </a:p>
          </p:txBody>
        </p:sp>
        <p:sp>
          <p:nvSpPr>
            <p:cNvPr id="52254" name="Text Box 80"/>
            <p:cNvSpPr txBox="1">
              <a:spLocks noChangeArrowheads="1"/>
            </p:cNvSpPr>
            <p:nvPr/>
          </p:nvSpPr>
          <p:spPr bwMode="auto">
            <a:xfrm>
              <a:off x="3552" y="1324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800 MVA</a:t>
              </a:r>
            </a:p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345/15 kV</a:t>
              </a:r>
            </a:p>
          </p:txBody>
        </p:sp>
        <p:sp>
          <p:nvSpPr>
            <p:cNvPr id="52255" name="Text Box 81"/>
            <p:cNvSpPr txBox="1">
              <a:spLocks noChangeArrowheads="1"/>
            </p:cNvSpPr>
            <p:nvPr/>
          </p:nvSpPr>
          <p:spPr bwMode="auto">
            <a:xfrm>
              <a:off x="4800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800 MVA</a:t>
              </a:r>
            </a:p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15 kV</a:t>
              </a:r>
            </a:p>
          </p:txBody>
        </p:sp>
        <p:sp>
          <p:nvSpPr>
            <p:cNvPr id="52256" name="Text Box 82"/>
            <p:cNvSpPr txBox="1">
              <a:spLocks noChangeArrowheads="1"/>
            </p:cNvSpPr>
            <p:nvPr/>
          </p:nvSpPr>
          <p:spPr bwMode="auto">
            <a:xfrm>
              <a:off x="4800" y="148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520 MVA</a:t>
              </a:r>
            </a:p>
          </p:txBody>
        </p:sp>
        <p:sp>
          <p:nvSpPr>
            <p:cNvPr id="52257" name="Text Box 83"/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80 MW</a:t>
              </a:r>
            </a:p>
          </p:txBody>
        </p:sp>
        <p:sp>
          <p:nvSpPr>
            <p:cNvPr id="52258" name="Text Box 84"/>
            <p:cNvSpPr txBox="1">
              <a:spLocks noChangeArrowheads="1"/>
            </p:cNvSpPr>
            <p:nvPr/>
          </p:nvSpPr>
          <p:spPr bwMode="auto">
            <a:xfrm>
              <a:off x="4032" y="2400"/>
              <a:ext cx="4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40 Mvar</a:t>
              </a:r>
            </a:p>
          </p:txBody>
        </p:sp>
        <p:sp>
          <p:nvSpPr>
            <p:cNvPr id="52259" name="Text Box 85"/>
            <p:cNvSpPr txBox="1">
              <a:spLocks noChangeArrowheads="1"/>
            </p:cNvSpPr>
            <p:nvPr/>
          </p:nvSpPr>
          <p:spPr bwMode="auto">
            <a:xfrm>
              <a:off x="1776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280 Mvar</a:t>
              </a:r>
            </a:p>
          </p:txBody>
        </p:sp>
        <p:sp>
          <p:nvSpPr>
            <p:cNvPr id="52260" name="Text Box 86"/>
            <p:cNvSpPr txBox="1">
              <a:spLocks noChangeArrowheads="1"/>
            </p:cNvSpPr>
            <p:nvPr/>
          </p:nvSpPr>
          <p:spPr bwMode="auto">
            <a:xfrm>
              <a:off x="2784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800 MW</a:t>
              </a:r>
            </a:p>
          </p:txBody>
        </p:sp>
        <p:sp>
          <p:nvSpPr>
            <p:cNvPr id="52261" name="Text Box 87"/>
            <p:cNvSpPr txBox="1">
              <a:spLocks noChangeArrowheads="1"/>
            </p:cNvSpPr>
            <p:nvPr/>
          </p:nvSpPr>
          <p:spPr bwMode="auto">
            <a:xfrm>
              <a:off x="2352" y="1536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Line 3   345 kV</a:t>
              </a:r>
            </a:p>
          </p:txBody>
        </p:sp>
        <p:sp>
          <p:nvSpPr>
            <p:cNvPr id="52262" name="Text Box 88"/>
            <p:cNvSpPr txBox="1">
              <a:spLocks noChangeArrowheads="1"/>
            </p:cNvSpPr>
            <p:nvPr/>
          </p:nvSpPr>
          <p:spPr bwMode="auto">
            <a:xfrm rot="-5400000">
              <a:off x="2189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Line 2</a:t>
              </a:r>
            </a:p>
          </p:txBody>
        </p:sp>
        <p:sp>
          <p:nvSpPr>
            <p:cNvPr id="52263" name="Text Box 89"/>
            <p:cNvSpPr txBox="1">
              <a:spLocks noChangeArrowheads="1"/>
            </p:cNvSpPr>
            <p:nvPr/>
          </p:nvSpPr>
          <p:spPr bwMode="auto">
            <a:xfrm rot="-5400000">
              <a:off x="2573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Line 1</a:t>
              </a:r>
            </a:p>
          </p:txBody>
        </p:sp>
        <p:sp>
          <p:nvSpPr>
            <p:cNvPr id="52264" name="Text Box 90"/>
            <p:cNvSpPr txBox="1">
              <a:spLocks noChangeArrowheads="1"/>
            </p:cNvSpPr>
            <p:nvPr/>
          </p:nvSpPr>
          <p:spPr bwMode="auto">
            <a:xfrm>
              <a:off x="1872" y="2400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345 kV 100 mi</a:t>
              </a:r>
            </a:p>
          </p:txBody>
        </p:sp>
        <p:sp>
          <p:nvSpPr>
            <p:cNvPr id="52265" name="Text Box 91"/>
            <p:cNvSpPr txBox="1">
              <a:spLocks noChangeArrowheads="1"/>
            </p:cNvSpPr>
            <p:nvPr/>
          </p:nvSpPr>
          <p:spPr bwMode="auto">
            <a:xfrm>
              <a:off x="2880" y="2448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Times New Roman" pitchFamily="18" charset="0"/>
                </a:rPr>
                <a:t>345 kV 200 mi</a:t>
              </a:r>
            </a:p>
          </p:txBody>
        </p:sp>
        <p:sp>
          <p:nvSpPr>
            <p:cNvPr id="52266" name="Text Box 92"/>
            <p:cNvSpPr txBox="1">
              <a:spLocks noChangeArrowheads="1"/>
            </p:cNvSpPr>
            <p:nvPr/>
          </p:nvSpPr>
          <p:spPr bwMode="auto">
            <a:xfrm>
              <a:off x="2352" y="187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50 mi</a:t>
              </a:r>
            </a:p>
          </p:txBody>
        </p:sp>
        <p:grpSp>
          <p:nvGrpSpPr>
            <p:cNvPr id="52267" name="Group 93"/>
            <p:cNvGrpSpPr>
              <a:grpSpLocks/>
            </p:cNvGrpSpPr>
            <p:nvPr/>
          </p:nvGrpSpPr>
          <p:grpSpPr bwMode="auto">
            <a:xfrm>
              <a:off x="1008" y="1488"/>
              <a:ext cx="64" cy="576"/>
              <a:chOff x="1008" y="1488"/>
              <a:chExt cx="64" cy="576"/>
            </a:xfrm>
          </p:grpSpPr>
          <p:sp>
            <p:nvSpPr>
              <p:cNvPr id="52278" name="Line 94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Text Box 95"/>
              <p:cNvSpPr txBox="1">
                <a:spLocks noChangeArrowheads="1"/>
              </p:cNvSpPr>
              <p:nvPr/>
            </p:nvSpPr>
            <p:spPr bwMode="auto">
              <a:xfrm>
                <a:off x="10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52268" name="Group 96"/>
            <p:cNvGrpSpPr>
              <a:grpSpLocks/>
            </p:cNvGrpSpPr>
            <p:nvPr/>
          </p:nvGrpSpPr>
          <p:grpSpPr bwMode="auto">
            <a:xfrm>
              <a:off x="3408" y="1488"/>
              <a:ext cx="64" cy="576"/>
              <a:chOff x="3408" y="1488"/>
              <a:chExt cx="64" cy="576"/>
            </a:xfrm>
          </p:grpSpPr>
          <p:sp>
            <p:nvSpPr>
              <p:cNvPr id="52276" name="Line 97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7" name="Text Box 98"/>
              <p:cNvSpPr txBox="1">
                <a:spLocks noChangeArrowheads="1"/>
              </p:cNvSpPr>
              <p:nvPr/>
            </p:nvSpPr>
            <p:spPr bwMode="auto">
              <a:xfrm>
                <a:off x="34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52269" name="Text Box 99"/>
            <p:cNvSpPr txBox="1">
              <a:spLocks noChangeArrowheads="1"/>
            </p:cNvSpPr>
            <p:nvPr/>
          </p:nvSpPr>
          <p:spPr bwMode="auto">
            <a:xfrm>
              <a:off x="4608" y="148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Times New Roman" pitchFamily="18" charset="0"/>
                </a:rPr>
                <a:t>3</a:t>
              </a:r>
            </a:p>
          </p:txBody>
        </p:sp>
        <p:grpSp>
          <p:nvGrpSpPr>
            <p:cNvPr id="52270" name="Group 100"/>
            <p:cNvGrpSpPr>
              <a:grpSpLocks/>
            </p:cNvGrpSpPr>
            <p:nvPr/>
          </p:nvGrpSpPr>
          <p:grpSpPr bwMode="auto">
            <a:xfrm>
              <a:off x="1808" y="2976"/>
              <a:ext cx="1360" cy="154"/>
              <a:chOff x="1808" y="2976"/>
              <a:chExt cx="1360" cy="154"/>
            </a:xfrm>
          </p:grpSpPr>
          <p:sp>
            <p:nvSpPr>
              <p:cNvPr id="52274" name="Line 101"/>
              <p:cNvSpPr>
                <a:spLocks noChangeShapeType="1"/>
              </p:cNvSpPr>
              <p:nvPr/>
            </p:nvSpPr>
            <p:spPr bwMode="auto">
              <a:xfrm>
                <a:off x="192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Text Box 102"/>
              <p:cNvSpPr txBox="1">
                <a:spLocks noChangeArrowheads="1"/>
              </p:cNvSpPr>
              <p:nvPr/>
            </p:nvSpPr>
            <p:spPr bwMode="auto">
              <a:xfrm>
                <a:off x="1808" y="297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52271" name="Group 103"/>
            <p:cNvGrpSpPr>
              <a:grpSpLocks/>
            </p:cNvGrpSpPr>
            <p:nvPr/>
          </p:nvGrpSpPr>
          <p:grpSpPr bwMode="auto">
            <a:xfrm>
              <a:off x="1536" y="1488"/>
              <a:ext cx="64" cy="576"/>
              <a:chOff x="1536" y="1488"/>
              <a:chExt cx="64" cy="576"/>
            </a:xfrm>
          </p:grpSpPr>
          <p:sp>
            <p:nvSpPr>
              <p:cNvPr id="52272" name="Line 104"/>
              <p:cNvSpPr>
                <a:spLocks noChangeShapeType="1"/>
              </p:cNvSpPr>
              <p:nvPr/>
            </p:nvSpPr>
            <p:spPr bwMode="auto">
              <a:xfrm>
                <a:off x="1584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Text Box 105"/>
              <p:cNvSpPr txBox="1">
                <a:spLocks noChangeArrowheads="1"/>
              </p:cNvSpPr>
              <p:nvPr/>
            </p:nvSpPr>
            <p:spPr bwMode="auto">
              <a:xfrm>
                <a:off x="1536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Times New Roman" pitchFamily="18" charset="0"/>
                  </a:rPr>
                  <a:t>5</a:t>
                </a:r>
              </a:p>
            </p:txBody>
          </p:sp>
        </p:grpSp>
      </p:grpSp>
      <p:sp>
        <p:nvSpPr>
          <p:cNvPr id="52227" name="Text Box 106"/>
          <p:cNvSpPr txBox="1">
            <a:spLocks noChangeArrowheads="1"/>
          </p:cNvSpPr>
          <p:nvPr/>
        </p:nvSpPr>
        <p:spPr bwMode="auto">
          <a:xfrm>
            <a:off x="3299460" y="4831715"/>
            <a:ext cx="1614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 pitchFamily="18" charset="0"/>
              </a:rPr>
              <a:t>Single-line diagram</a:t>
            </a:r>
          </a:p>
        </p:txBody>
      </p:sp>
      <p:sp>
        <p:nvSpPr>
          <p:cNvPr id="52228" name="Rectangle 107"/>
          <p:cNvSpPr>
            <a:spLocks noChangeArrowheads="1"/>
          </p:cNvSpPr>
          <p:nvPr/>
        </p:nvSpPr>
        <p:spPr bwMode="auto">
          <a:xfrm>
            <a:off x="457200" y="73152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1E0000"/>
                </a:solidFill>
              </a:rPr>
              <a:t>The N-R Power Flow: 5-bus Example</a:t>
            </a:r>
          </a:p>
        </p:txBody>
      </p:sp>
      <p:sp>
        <p:nvSpPr>
          <p:cNvPr id="52230" name="TextBox 108"/>
          <p:cNvSpPr txBox="1">
            <a:spLocks noChangeArrowheads="1"/>
          </p:cNvSpPr>
          <p:nvPr/>
        </p:nvSpPr>
        <p:spPr bwMode="auto">
          <a:xfrm>
            <a:off x="299482" y="5358275"/>
            <a:ext cx="7140178" cy="1015663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1E0000"/>
                </a:solidFill>
              </a:rPr>
              <a:t>This five bus example is taken from Chapter 6 of Power </a:t>
            </a:r>
            <a:r>
              <a:rPr lang="en-US" sz="2000" dirty="0" smtClean="0">
                <a:solidFill>
                  <a:srgbClr val="1E0000"/>
                </a:solidFill>
              </a:rPr>
              <a:t/>
            </a:r>
            <a:br>
              <a:rPr lang="en-US" sz="2000" dirty="0" smtClean="0">
                <a:solidFill>
                  <a:srgbClr val="1E0000"/>
                </a:solidFill>
              </a:rPr>
            </a:br>
            <a:r>
              <a:rPr lang="en-US" sz="2000" dirty="0" smtClean="0">
                <a:solidFill>
                  <a:srgbClr val="1E0000"/>
                </a:solidFill>
              </a:rPr>
              <a:t>System </a:t>
            </a:r>
            <a:r>
              <a:rPr lang="en-US" sz="2000" dirty="0">
                <a:solidFill>
                  <a:srgbClr val="1E0000"/>
                </a:solidFill>
              </a:rPr>
              <a:t>Analysis </a:t>
            </a:r>
            <a:r>
              <a:rPr lang="en-US" sz="2000" dirty="0" smtClean="0">
                <a:solidFill>
                  <a:srgbClr val="1E0000"/>
                </a:solidFill>
              </a:rPr>
              <a:t>and Design </a:t>
            </a:r>
            <a:r>
              <a:rPr lang="en-US" sz="2000" dirty="0">
                <a:solidFill>
                  <a:srgbClr val="1E0000"/>
                </a:solidFill>
              </a:rPr>
              <a:t>by Glover, </a:t>
            </a:r>
            <a:r>
              <a:rPr lang="en-US" sz="2000" dirty="0" smtClean="0">
                <a:solidFill>
                  <a:srgbClr val="1E0000"/>
                </a:solidFill>
              </a:rPr>
              <a:t>Overbye, and </a:t>
            </a:r>
            <a:r>
              <a:rPr lang="en-US" sz="2000" dirty="0" err="1" smtClean="0">
                <a:solidFill>
                  <a:srgbClr val="1E0000"/>
                </a:solidFill>
              </a:rPr>
              <a:t>Sarma</a:t>
            </a:r>
            <a:r>
              <a:rPr lang="en-US" sz="2000" dirty="0">
                <a:solidFill>
                  <a:srgbClr val="1E0000"/>
                </a:solidFill>
              </a:rPr>
              <a:t>,</a:t>
            </a:r>
            <a:r>
              <a:rPr lang="en-US" sz="2000" dirty="0" smtClean="0">
                <a:solidFill>
                  <a:srgbClr val="1E0000"/>
                </a:solidFill>
              </a:rPr>
              <a:t> </a:t>
            </a:r>
            <a:br>
              <a:rPr lang="en-US" sz="2000" dirty="0" smtClean="0">
                <a:solidFill>
                  <a:srgbClr val="1E0000"/>
                </a:solidFill>
              </a:rPr>
            </a:br>
            <a:r>
              <a:rPr lang="en-US" sz="2000" dirty="0" smtClean="0">
                <a:solidFill>
                  <a:srgbClr val="1E0000"/>
                </a:solidFill>
              </a:rPr>
              <a:t>6</a:t>
            </a:r>
            <a:r>
              <a:rPr lang="en-US" sz="2000" baseline="30000" dirty="0" smtClean="0">
                <a:solidFill>
                  <a:srgbClr val="1E0000"/>
                </a:solidFill>
              </a:rPr>
              <a:t>th</a:t>
            </a:r>
            <a:r>
              <a:rPr lang="en-US" sz="2000" dirty="0" smtClean="0">
                <a:solidFill>
                  <a:srgbClr val="1E0000"/>
                </a:solidFill>
              </a:rPr>
              <a:t> </a:t>
            </a:r>
            <a:r>
              <a:rPr lang="en-US" sz="2000" dirty="0">
                <a:solidFill>
                  <a:srgbClr val="1E0000"/>
                </a:solidFill>
              </a:rPr>
              <a:t>Edition, </a:t>
            </a:r>
            <a:r>
              <a:rPr lang="en-US" sz="2000" dirty="0" smtClean="0">
                <a:solidFill>
                  <a:srgbClr val="1E0000"/>
                </a:solidFill>
              </a:rPr>
              <a:t>2016</a:t>
            </a:r>
            <a:endParaRPr lang="en-US" sz="2000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523" name="Group 131"/>
          <p:cNvGraphicFramePr>
            <a:graphicFrameLocks noGrp="1"/>
          </p:cNvGraphicFramePr>
          <p:nvPr/>
        </p:nvGraphicFramePr>
        <p:xfrm>
          <a:off x="1371600" y="1219200"/>
          <a:ext cx="7543800" cy="30464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45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2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38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83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2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 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degrees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Gmax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Swing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Constant voltage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329" name="Text Box 81"/>
          <p:cNvSpPr txBox="1">
            <a:spLocks noChangeArrowheads="1"/>
          </p:cNvSpPr>
          <p:nvPr/>
        </p:nvSpPr>
        <p:spPr bwMode="auto">
          <a:xfrm>
            <a:off x="304800" y="2209800"/>
            <a:ext cx="9032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Table 1. </a:t>
            </a:r>
          </a:p>
          <a:p>
            <a:pPr eaLnBrk="1" hangingPunct="1"/>
            <a:r>
              <a:rPr lang="en-US" sz="1600"/>
              <a:t>Bus input </a:t>
            </a:r>
          </a:p>
          <a:p>
            <a:pPr eaLnBrk="1" hangingPunct="1"/>
            <a:r>
              <a:rPr lang="en-US" sz="1600"/>
              <a:t>data</a:t>
            </a:r>
          </a:p>
        </p:txBody>
      </p:sp>
      <p:graphicFrame>
        <p:nvGraphicFramePr>
          <p:cNvPr id="315522" name="Group 130"/>
          <p:cNvGraphicFramePr>
            <a:graphicFrameLocks noGrp="1"/>
          </p:cNvGraphicFramePr>
          <p:nvPr/>
        </p:nvGraphicFramePr>
        <p:xfrm>
          <a:off x="2438400" y="4343400"/>
          <a:ext cx="6248400" cy="21701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6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R’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0.0090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0.0045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367" name="Text Box 119"/>
          <p:cNvSpPr txBox="1">
            <a:spLocks noChangeArrowheads="1"/>
          </p:cNvSpPr>
          <p:nvPr/>
        </p:nvSpPr>
        <p:spPr bwMode="auto">
          <a:xfrm>
            <a:off x="914400" y="5027613"/>
            <a:ext cx="1389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Table 2.</a:t>
            </a:r>
          </a:p>
          <a:p>
            <a:pPr eaLnBrk="1" hangingPunct="1"/>
            <a:r>
              <a:rPr lang="en-US" sz="1600" dirty="0"/>
              <a:t> Line input data</a:t>
            </a:r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auto">
          <a:xfrm>
            <a:off x="457200" y="73152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1E0000"/>
                </a:solidFill>
              </a:rPr>
              <a:t>The N-R Power Flow: 5-bus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98" name="Group 82"/>
          <p:cNvGraphicFramePr>
            <a:graphicFrameLocks noGrp="1"/>
          </p:cNvGraphicFramePr>
          <p:nvPr/>
        </p:nvGraphicFramePr>
        <p:xfrm>
          <a:off x="1676400" y="1371600"/>
          <a:ext cx="7162800" cy="21764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5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1-5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0.00150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0.00075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304800" y="2209800"/>
            <a:ext cx="1108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/>
              <a:t>Table 3. </a:t>
            </a:r>
          </a:p>
          <a:p>
            <a:pPr eaLnBrk="1" hangingPunct="1"/>
            <a:r>
              <a:rPr lang="en-US" sz="1600"/>
              <a:t>Transformer</a:t>
            </a:r>
          </a:p>
          <a:p>
            <a:pPr eaLnBrk="1" hangingPunct="1"/>
            <a:r>
              <a:rPr lang="en-US" sz="1600"/>
              <a:t> input data</a:t>
            </a:r>
          </a:p>
        </p:txBody>
      </p:sp>
      <p:graphicFrame>
        <p:nvGraphicFramePr>
          <p:cNvPr id="31645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0115"/>
              </p:ext>
            </p:extLst>
          </p:nvPr>
        </p:nvGraphicFramePr>
        <p:xfrm>
          <a:off x="2514600" y="3571509"/>
          <a:ext cx="6096000" cy="280995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Unknowns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-2.8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L3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4.4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339" name="Text Box 77"/>
          <p:cNvSpPr txBox="1">
            <a:spLocks noChangeArrowheads="1"/>
          </p:cNvSpPr>
          <p:nvPr/>
        </p:nvSpPr>
        <p:spPr bwMode="auto">
          <a:xfrm>
            <a:off x="536575" y="4784965"/>
            <a:ext cx="175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Table 4. Input data </a:t>
            </a:r>
          </a:p>
          <a:p>
            <a:pPr eaLnBrk="1" hangingPunct="1"/>
            <a:r>
              <a:rPr lang="en-US" sz="1600" dirty="0"/>
              <a:t>and unknowns</a:t>
            </a:r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auto">
          <a:xfrm>
            <a:off x="457200" y="73152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1E0000"/>
                </a:solidFill>
              </a:rPr>
              <a:t>The N-R Power Flow: 5-bus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ChangeArrowheads="1"/>
          </p:cNvSpPr>
          <p:nvPr/>
        </p:nvSpPr>
        <p:spPr bwMode="auto">
          <a:xfrm>
            <a:off x="457200" y="73152"/>
            <a:ext cx="876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 smtClean="0">
                <a:solidFill>
                  <a:srgbClr val="1E0000"/>
                </a:solidFill>
              </a:rPr>
              <a:t>Five Bus Case Ybus</a:t>
            </a:r>
            <a:endParaRPr lang="en-US" sz="3600" b="1" dirty="0">
              <a:solidFill>
                <a:srgbClr val="1E0000"/>
              </a:solidFill>
            </a:endParaRPr>
          </a:p>
        </p:txBody>
      </p:sp>
      <p:pic>
        <p:nvPicPr>
          <p:cNvPr id="5530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019800"/>
            <a:ext cx="6085448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 Name: </a:t>
            </a:r>
            <a:r>
              <a:rPr lang="en-US" b="1" dirty="0" err="1" smtClean="0">
                <a:solidFill>
                  <a:srgbClr val="1E0000"/>
                </a:solidFill>
              </a:rPr>
              <a:t>GOS_FiveBus</a:t>
            </a:r>
            <a:endParaRPr lang="en-US" b="1" dirty="0" smtClean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52"/>
            <a:ext cx="9144000" cy="106984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1E0000"/>
                </a:solidFill>
              </a:rPr>
              <a:t>Ybus Calculation Details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533400" y="1143000"/>
            <a:ext cx="7721600" cy="5106988"/>
            <a:chOff x="495300" y="1522413"/>
            <a:chExt cx="7721600" cy="5106987"/>
          </a:xfrm>
        </p:grpSpPr>
        <p:graphicFrame>
          <p:nvGraphicFramePr>
            <p:cNvPr id="56324" name="Object 2"/>
            <p:cNvGraphicFramePr>
              <a:graphicFrameLocks noChangeAspect="1"/>
            </p:cNvGraphicFramePr>
            <p:nvPr/>
          </p:nvGraphicFramePr>
          <p:xfrm>
            <a:off x="609600" y="2014538"/>
            <a:ext cx="160020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0" name="Equation" r:id="rId4" imgW="761669" imgH="228501" progId="Equation.3">
                    <p:embed/>
                  </p:oleObj>
                </mc:Choice>
                <mc:Fallback>
                  <p:oleObj name="Equation" r:id="rId4" imgW="761669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014538"/>
                          <a:ext cx="1600200" cy="48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5" name="Object 3"/>
            <p:cNvGraphicFramePr>
              <a:graphicFrameLocks noChangeAspect="1"/>
            </p:cNvGraphicFramePr>
            <p:nvPr/>
          </p:nvGraphicFramePr>
          <p:xfrm>
            <a:off x="533400" y="2624138"/>
            <a:ext cx="7162800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1" name="Equation" r:id="rId6" imgW="3911600" imgH="431800" progId="Equation.3">
                    <p:embed/>
                  </p:oleObj>
                </mc:Choice>
                <mc:Fallback>
                  <p:oleObj name="Equation" r:id="rId6" imgW="3911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624138"/>
                          <a:ext cx="7162800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6" name="Object 5"/>
            <p:cNvGraphicFramePr>
              <a:graphicFrameLocks noChangeAspect="1"/>
            </p:cNvGraphicFramePr>
            <p:nvPr/>
          </p:nvGraphicFramePr>
          <p:xfrm>
            <a:off x="495300" y="3690938"/>
            <a:ext cx="7581900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2" name="Equation" r:id="rId8" imgW="4140200" imgH="431800" progId="Equation.3">
                    <p:embed/>
                  </p:oleObj>
                </mc:Choice>
                <mc:Fallback>
                  <p:oleObj name="Equation" r:id="rId8" imgW="41402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" y="3690938"/>
                          <a:ext cx="7581900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7" name="Object 7"/>
            <p:cNvGraphicFramePr>
              <a:graphicFrameLocks noChangeAspect="1"/>
            </p:cNvGraphicFramePr>
            <p:nvPr/>
          </p:nvGraphicFramePr>
          <p:xfrm>
            <a:off x="561975" y="4757738"/>
            <a:ext cx="5000625" cy="83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3" name="Equation" r:id="rId10" imgW="2730500" imgH="457200" progId="Equation.3">
                    <p:embed/>
                  </p:oleObj>
                </mc:Choice>
                <mc:Fallback>
                  <p:oleObj name="Equation" r:id="rId10" imgW="2730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975" y="4757738"/>
                          <a:ext cx="5000625" cy="83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8" name="Object 8"/>
            <p:cNvGraphicFramePr>
              <a:graphicFrameLocks noChangeAspect="1"/>
            </p:cNvGraphicFramePr>
            <p:nvPr/>
          </p:nvGraphicFramePr>
          <p:xfrm>
            <a:off x="914400" y="5519738"/>
            <a:ext cx="73025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4" name="Equation" r:id="rId12" imgW="3987800" imgH="393700" progId="Equation.3">
                    <p:embed/>
                  </p:oleObj>
                </mc:Choice>
                <mc:Fallback>
                  <p:oleObj name="Equation" r:id="rId12" imgW="39878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5519738"/>
                          <a:ext cx="7302500" cy="72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914400" y="6205538"/>
            <a:ext cx="68516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5" name="Equation" r:id="rId14" imgW="3276600" imgH="203200" progId="Equation.3">
                    <p:embed/>
                  </p:oleObj>
                </mc:Choice>
                <mc:Fallback>
                  <p:oleObj name="Equation" r:id="rId14" imgW="32766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205538"/>
                          <a:ext cx="6851650" cy="423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1600200" y="1522413"/>
              <a:ext cx="4926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80808"/>
                  </a:solidFill>
                </a:rPr>
                <a:t>Elements of </a:t>
              </a:r>
              <a:r>
                <a:rPr lang="en-US" sz="2400" dirty="0" err="1">
                  <a:solidFill>
                    <a:srgbClr val="080808"/>
                  </a:solidFill>
                </a:rPr>
                <a:t>Y</a:t>
              </a:r>
              <a:r>
                <a:rPr lang="en-US" sz="2400" baseline="-25000" dirty="0" err="1">
                  <a:solidFill>
                    <a:srgbClr val="080808"/>
                  </a:solidFill>
                </a:rPr>
                <a:t>bus</a:t>
              </a:r>
              <a:r>
                <a:rPr lang="en-US" sz="2400" dirty="0">
                  <a:solidFill>
                    <a:srgbClr val="080808"/>
                  </a:solidFill>
                </a:rPr>
                <a:t> connected to bus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52"/>
            <a:ext cx="8915400" cy="106984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1E0000"/>
                </a:solidFill>
              </a:rPr>
              <a:t>Initial Bus Mismatches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6718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52"/>
            <a:ext cx="8915400" cy="106984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1E0000"/>
                </a:solidFill>
              </a:rPr>
              <a:t>Initial Power Flow Jacobian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113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34811"/>
              </p:ext>
            </p:extLst>
          </p:nvPr>
        </p:nvGraphicFramePr>
        <p:xfrm>
          <a:off x="228600" y="1411654"/>
          <a:ext cx="7162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name="Equation" r:id="rId4" imgW="3683000" imgH="215900" progId="Equation.3">
                  <p:embed/>
                </p:oleObj>
              </mc:Choice>
              <mc:Fallback>
                <p:oleObj name="Equation" r:id="rId4" imgW="3683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11654"/>
                        <a:ext cx="7162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10570"/>
              </p:ext>
            </p:extLst>
          </p:nvPr>
        </p:nvGraphicFramePr>
        <p:xfrm>
          <a:off x="1336675" y="1768842"/>
          <a:ext cx="6054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Equation" r:id="rId6" imgW="2882900" imgH="228600" progId="Equation.3">
                  <p:embed/>
                </p:oleObj>
              </mc:Choice>
              <mc:Fallback>
                <p:oleObj name="Equation" r:id="rId6" imgW="2882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1768842"/>
                        <a:ext cx="60547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54901"/>
              </p:ext>
            </p:extLst>
          </p:nvPr>
        </p:nvGraphicFramePr>
        <p:xfrm>
          <a:off x="1295400" y="2249854"/>
          <a:ext cx="3976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1" name="Equation" r:id="rId8" imgW="1879600" imgH="215900" progId="Equation.3">
                  <p:embed/>
                </p:oleObj>
              </mc:Choice>
              <mc:Fallback>
                <p:oleObj name="Equation" r:id="rId8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49854"/>
                        <a:ext cx="39766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658888"/>
              </p:ext>
            </p:extLst>
          </p:nvPr>
        </p:nvGraphicFramePr>
        <p:xfrm>
          <a:off x="1301750" y="2662604"/>
          <a:ext cx="4254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2" name="Equation" r:id="rId10" imgW="1930400" imgH="228600" progId="Equation.3">
                  <p:embed/>
                </p:oleObj>
              </mc:Choice>
              <mc:Fallback>
                <p:oleObj name="Equation" r:id="rId10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662604"/>
                        <a:ext cx="42545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13411"/>
              </p:ext>
            </p:extLst>
          </p:nvPr>
        </p:nvGraphicFramePr>
        <p:xfrm>
          <a:off x="1054100" y="3164254"/>
          <a:ext cx="46196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3" name="Equation" r:id="rId12" imgW="2374900" imgH="203200" progId="Equation.3">
                  <p:embed/>
                </p:oleObj>
              </mc:Choice>
              <mc:Fallback>
                <p:oleObj name="Equation" r:id="rId12" imgW="237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164254"/>
                        <a:ext cx="46196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92427"/>
              </p:ext>
            </p:extLst>
          </p:nvPr>
        </p:nvGraphicFramePr>
        <p:xfrm>
          <a:off x="1295400" y="3545254"/>
          <a:ext cx="35321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4" name="Equation" r:id="rId14" imgW="1816100" imgH="203200" progId="Equation.3">
                  <p:embed/>
                </p:oleObj>
              </mc:Choice>
              <mc:Fallback>
                <p:oleObj name="Equation" r:id="rId14" imgW="181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5254"/>
                        <a:ext cx="35321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67805"/>
              </p:ext>
            </p:extLst>
          </p:nvPr>
        </p:nvGraphicFramePr>
        <p:xfrm>
          <a:off x="1295400" y="3926254"/>
          <a:ext cx="36306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" name="Equation" r:id="rId16" imgW="1866090" imgH="203112" progId="Equation.3">
                  <p:embed/>
                </p:oleObj>
              </mc:Choice>
              <mc:Fallback>
                <p:oleObj name="Equation" r:id="rId16" imgW="186609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26254"/>
                        <a:ext cx="36306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29209"/>
              </p:ext>
            </p:extLst>
          </p:nvPr>
        </p:nvGraphicFramePr>
        <p:xfrm>
          <a:off x="1060450" y="4307254"/>
          <a:ext cx="5187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6" name="Equation" r:id="rId18" imgW="2667000" imgH="228600" progId="Equation.3">
                  <p:embed/>
                </p:oleObj>
              </mc:Choice>
              <mc:Fallback>
                <p:oleObj name="Equation" r:id="rId18" imgW="266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307254"/>
                        <a:ext cx="5187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19267"/>
              </p:ext>
            </p:extLst>
          </p:nvPr>
        </p:nvGraphicFramePr>
        <p:xfrm>
          <a:off x="304800" y="4993054"/>
          <a:ext cx="5508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7" name="Equation" r:id="rId20" imgW="2832100" imgH="215900" progId="Equation.3">
                  <p:embed/>
                </p:oleObj>
              </mc:Choice>
              <mc:Fallback>
                <p:oleObj name="Equation" r:id="rId20" imgW="2832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93054"/>
                        <a:ext cx="5508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733999"/>
              </p:ext>
            </p:extLst>
          </p:nvPr>
        </p:nvGraphicFramePr>
        <p:xfrm>
          <a:off x="1219200" y="5501054"/>
          <a:ext cx="4224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8" name="Equation" r:id="rId22" imgW="2171700" imgH="203200" progId="Equation.3">
                  <p:embed/>
                </p:oleObj>
              </mc:Choice>
              <mc:Fallback>
                <p:oleObj name="Equation" r:id="rId22" imgW="2171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01054"/>
                        <a:ext cx="4224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90523"/>
              </p:ext>
            </p:extLst>
          </p:nvPr>
        </p:nvGraphicFramePr>
        <p:xfrm>
          <a:off x="1238250" y="5945554"/>
          <a:ext cx="2495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9" name="Equation" r:id="rId24" imgW="1282700" imgH="203200" progId="Equation.3">
                  <p:embed/>
                </p:oleObj>
              </mc:Choice>
              <mc:Fallback>
                <p:oleObj name="Equation" r:id="rId24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945554"/>
                        <a:ext cx="2495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57200" y="73152"/>
            <a:ext cx="8229600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 smtClean="0">
                <a:solidFill>
                  <a:srgbClr val="1E0000"/>
                </a:solidFill>
              </a:rPr>
              <a:t>Hand </a:t>
            </a:r>
            <a:r>
              <a:rPr lang="en-US" sz="3600" b="1" dirty="0">
                <a:solidFill>
                  <a:srgbClr val="1E0000"/>
                </a:solidFill>
              </a:rPr>
              <a:t>Calculation </a:t>
            </a:r>
            <a:r>
              <a:rPr lang="en-US" sz="3600" b="1" dirty="0" smtClean="0">
                <a:solidFill>
                  <a:srgbClr val="1E0000"/>
                </a:solidFill>
              </a:rPr>
              <a:t>Details</a:t>
            </a:r>
            <a:endParaRPr lang="en-US" sz="3600" b="1" dirty="0">
              <a:solidFill>
                <a:srgbClr val="1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Newton-Raphson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8440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the two bus power system shown below, use the Newton-Raphson power flow to determine the voltage magnitude and angle at bus two.  Assume that bus one is the slack and </a:t>
            </a:r>
            <a:r>
              <a:rPr lang="en-US" dirty="0" err="1"/>
              <a:t>S</a:t>
            </a:r>
            <a:r>
              <a:rPr lang="en-US" baseline="-25000" dirty="0" err="1"/>
              <a:t>Base</a:t>
            </a:r>
            <a:r>
              <a:rPr lang="en-US" dirty="0"/>
              <a:t> = 100 MVA.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57426"/>
          <a:stretch>
            <a:fillRect/>
          </a:stretch>
        </p:blipFill>
        <p:spPr bwMode="auto">
          <a:xfrm>
            <a:off x="745490" y="3121090"/>
            <a:ext cx="7848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0"/>
            <a:ext cx="5803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457200" y="73151"/>
            <a:ext cx="8915400" cy="106984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1E0000"/>
                </a:solidFill>
              </a:rPr>
              <a:t>Five Bus Power System Solved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422"/>
          <a:stretch/>
        </p:blipFill>
        <p:spPr bwMode="auto">
          <a:xfrm>
            <a:off x="533400" y="1219200"/>
            <a:ext cx="8285163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37 Bus Case Example</a:t>
            </a:r>
            <a:endParaRPr lang="en-U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39723" b="4999"/>
          <a:stretch>
            <a:fillRect/>
          </a:stretch>
        </p:blipFill>
        <p:spPr bwMode="auto">
          <a:xfrm>
            <a:off x="457200" y="1295400"/>
            <a:ext cx="6553200" cy="50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19800"/>
            <a:ext cx="5827364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 Name: </a:t>
            </a:r>
            <a:r>
              <a:rPr lang="en-US" b="1" dirty="0" smtClean="0">
                <a:solidFill>
                  <a:srgbClr val="1E0000"/>
                </a:solidFill>
              </a:rPr>
              <a:t>Aggieland37</a:t>
            </a:r>
          </a:p>
        </p:txBody>
      </p:sp>
    </p:spTree>
    <p:extLst>
      <p:ext uri="{BB962C8B-B14F-4D97-AF65-F5344CB8AC3E}">
        <p14:creationId xmlns:p14="http://schemas.microsoft.com/office/powerpoint/2010/main" val="1699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Control Example: 37 Buses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875"/>
          <a:stretch>
            <a:fillRect/>
          </a:stretch>
        </p:blipFill>
        <p:spPr bwMode="auto">
          <a:xfrm>
            <a:off x="228600" y="1283677"/>
            <a:ext cx="86407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6019800"/>
            <a:ext cx="7363682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 Name: </a:t>
            </a:r>
            <a:r>
              <a:rPr lang="en-US" b="1" dirty="0" smtClean="0">
                <a:solidFill>
                  <a:srgbClr val="1E0000"/>
                </a:solidFill>
              </a:rPr>
              <a:t>Bus37_VoltageControl</a:t>
            </a:r>
          </a:p>
        </p:txBody>
      </p:sp>
    </p:spTree>
    <p:extLst>
      <p:ext uri="{BB962C8B-B14F-4D97-AF65-F5344CB8AC3E}">
        <p14:creationId xmlns:p14="http://schemas.microsoft.com/office/powerpoint/2010/main" val="10261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Power System Operations 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01000" cy="449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Goal is to provide an intuitive feel for power system operation</a:t>
            </a:r>
          </a:p>
          <a:p>
            <a:pPr eaLnBrk="1" hangingPunct="1"/>
            <a:r>
              <a:rPr lang="en-US" dirty="0" smtClean="0"/>
              <a:t>Emphasis will be on the impact of the transmission system</a:t>
            </a:r>
          </a:p>
          <a:p>
            <a:pPr eaLnBrk="1" hangingPunct="1"/>
            <a:r>
              <a:rPr lang="en-US" dirty="0" smtClean="0"/>
              <a:t>Introduce basic power flow concepts through small system examples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Power System Basics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153400" cy="495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All power systems have three major components: Generation, Load and Transmission/Distribution. </a:t>
            </a:r>
          </a:p>
          <a:p>
            <a:pPr eaLnBrk="1" hangingPunct="1"/>
            <a:r>
              <a:rPr lang="en-US" dirty="0" smtClean="0"/>
              <a:t>Generation: Creates electric power.</a:t>
            </a:r>
          </a:p>
          <a:p>
            <a:pPr eaLnBrk="1" hangingPunct="1"/>
            <a:r>
              <a:rPr lang="en-US" dirty="0" smtClean="0"/>
              <a:t>Load: Consumes electric power.</a:t>
            </a:r>
          </a:p>
          <a:p>
            <a:pPr eaLnBrk="1" hangingPunct="1"/>
            <a:r>
              <a:rPr lang="en-US" dirty="0" smtClean="0"/>
              <a:t>Transmission/Distribution: Transmits electric power from generation to load.  </a:t>
            </a:r>
          </a:p>
          <a:p>
            <a:pPr lvl="1" eaLnBrk="1" hangingPunct="1"/>
            <a:r>
              <a:rPr lang="en-US" dirty="0" smtClean="0"/>
              <a:t>Lines/transformers operating at voltages above 100 kV are usually called the transmission system.  The transmission system is usually networked.</a:t>
            </a:r>
          </a:p>
          <a:p>
            <a:pPr lvl="1" eaLnBrk="1" hangingPunct="1"/>
            <a:r>
              <a:rPr lang="en-US" dirty="0" smtClean="0"/>
              <a:t>Lines/transformers operating at voltages below 100 kV are usually called the distribution system (radial).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System Example: Texas 2000 Bus Synthetic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5486400"/>
            <a:ext cx="8610600" cy="95410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This case requires the commercial version of PowerWorld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since the GOS Version is limited to 42 Buses </a:t>
            </a:r>
            <a:endParaRPr lang="en-US" b="1" dirty="0" smtClean="0">
              <a:solidFill>
                <a:srgbClr val="1E00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99"/>
          <a:stretch/>
        </p:blipFill>
        <p:spPr bwMode="auto">
          <a:xfrm>
            <a:off x="1066800" y="1219200"/>
            <a:ext cx="73152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1125"/>
            <a:ext cx="1798604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3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066800"/>
          </a:xfrm>
        </p:spPr>
        <p:txBody>
          <a:bodyPr/>
          <a:lstStyle/>
          <a:p>
            <a:r>
              <a:rPr lang="en-US" dirty="0"/>
              <a:t>Three Bus PowerWorld Simulator Case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5089"/>
          <a:stretch>
            <a:fillRect/>
          </a:stretch>
        </p:blipFill>
        <p:spPr bwMode="auto">
          <a:xfrm>
            <a:off x="1676400" y="1600200"/>
            <a:ext cx="667067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76400" y="2219325"/>
            <a:ext cx="919162" cy="381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9225" y="1497013"/>
            <a:ext cx="1439818" cy="2677656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Load with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green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arrows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indicating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amount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of MW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flow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9225" y="4697413"/>
            <a:ext cx="1370888" cy="1569660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Used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to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output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generator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478712" y="4094163"/>
            <a:ext cx="1455738" cy="1570037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Note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power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balance 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each bus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1223962" y="3819525"/>
            <a:ext cx="912019" cy="12192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5011736" y="2943225"/>
            <a:ext cx="250825" cy="25352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7167561" y="3551088"/>
            <a:ext cx="685800" cy="5938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12590" y="5564554"/>
            <a:ext cx="5700600" cy="1200329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Direction of </a:t>
            </a:r>
            <a:r>
              <a:rPr lang="en-US" altLang="en-US" sz="2400" dirty="0" smtClean="0">
                <a:solidFill>
                  <a:srgbClr val="1E0000"/>
                </a:solidFill>
              </a:rPr>
              <a:t>green arrow </a:t>
            </a:r>
            <a:r>
              <a:rPr lang="en-US" altLang="en-US" sz="2400" dirty="0">
                <a:solidFill>
                  <a:srgbClr val="1E0000"/>
                </a:solidFill>
              </a:rPr>
              <a:t>is used to indicate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direction of real power (MW) </a:t>
            </a:r>
            <a:r>
              <a:rPr lang="en-US" altLang="en-US" sz="2400" dirty="0" smtClean="0">
                <a:solidFill>
                  <a:srgbClr val="1E0000"/>
                </a:solidFill>
              </a:rPr>
              <a:t>flow; the blue </a:t>
            </a:r>
            <a:br>
              <a:rPr lang="en-US" altLang="en-US" sz="2400" dirty="0" smtClean="0">
                <a:solidFill>
                  <a:srgbClr val="1E0000"/>
                </a:solidFill>
              </a:rPr>
            </a:br>
            <a:r>
              <a:rPr lang="en-US" altLang="en-US" sz="2400" dirty="0" smtClean="0">
                <a:solidFill>
                  <a:srgbClr val="1E0000"/>
                </a:solidFill>
              </a:rPr>
              <a:t>arrows show the reactive power  </a:t>
            </a:r>
            <a:endParaRPr lang="en-US" altLang="en-US" sz="2400" dirty="0">
              <a:solidFill>
                <a:srgbClr val="1E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1076980"/>
            <a:ext cx="5069145" cy="523220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PowerWorld Case Name: </a:t>
            </a:r>
            <a:r>
              <a:rPr lang="en-US" b="1" dirty="0" smtClean="0">
                <a:solidFill>
                  <a:srgbClr val="1E0000"/>
                </a:solidFill>
              </a:rPr>
              <a:t>B3Slow</a:t>
            </a:r>
          </a:p>
        </p:txBody>
      </p:sp>
    </p:spTree>
    <p:extLst>
      <p:ext uri="{BB962C8B-B14F-4D97-AF65-F5344CB8AC3E}">
        <p14:creationId xmlns:p14="http://schemas.microsoft.com/office/powerpoint/2010/main" val="23450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Power Control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spcBef>
                <a:spcPct val="55000"/>
              </a:spcBef>
            </a:pPr>
            <a:r>
              <a:rPr lang="en-US" dirty="0" smtClean="0"/>
              <a:t>Opening a circuit breaker causes the power flow to instantaneously (nearly) change.</a:t>
            </a:r>
          </a:p>
          <a:p>
            <a:pPr>
              <a:spcBef>
                <a:spcPct val="55000"/>
              </a:spcBef>
            </a:pPr>
            <a:r>
              <a:rPr lang="en-US" dirty="0" smtClean="0"/>
              <a:t>No other way to directly control power flow in a transmission line.</a:t>
            </a:r>
          </a:p>
          <a:p>
            <a:pPr>
              <a:spcBef>
                <a:spcPct val="55000"/>
              </a:spcBef>
            </a:pPr>
            <a:r>
              <a:rPr lang="en-US" dirty="0" smtClean="0"/>
              <a:t>By changing generation we can indirectly change this flow.</a:t>
            </a:r>
          </a:p>
          <a:p>
            <a:pPr>
              <a:spcBef>
                <a:spcPct val="55000"/>
              </a:spcBef>
            </a:pPr>
            <a:r>
              <a:rPr lang="en-US" dirty="0"/>
              <a:t>Power flow in transmission line is limited by heating </a:t>
            </a:r>
            <a:r>
              <a:rPr lang="en-US" dirty="0" smtClean="0"/>
              <a:t>considerations</a:t>
            </a:r>
          </a:p>
          <a:p>
            <a:pPr>
              <a:spcBef>
                <a:spcPct val="55000"/>
              </a:spcBef>
            </a:pPr>
            <a:r>
              <a:rPr lang="en-US" dirty="0"/>
              <a:t>Losses (I^2 R) can heat up the line, causing it to sag.</a:t>
            </a:r>
          </a:p>
          <a:p>
            <a:pPr>
              <a:spcBef>
                <a:spcPct val="55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Consideration – Change is Not Really Instantaneous!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844040"/>
          </a:xfrm>
        </p:spPr>
        <p:txBody>
          <a:bodyPr/>
          <a:lstStyle/>
          <a:p>
            <a:r>
              <a:rPr lang="en-US" dirty="0"/>
              <a:t>The change isn’t really instantaneous because of propagation delays, which are near the speed of light; there also wave reflection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This is covered in ECEN 667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22135"/>
            <a:ext cx="4724400" cy="24852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84" y="3703135"/>
            <a:ext cx="34830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5125453" y="3237914"/>
            <a:ext cx="3733800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000" dirty="0"/>
              <a:t>Red is the v</a:t>
            </a:r>
            <a:r>
              <a:rPr lang="en-US" sz="2000" baseline="-25000" dirty="0"/>
              <a:t>s</a:t>
            </a:r>
            <a:r>
              <a:rPr lang="en-US" sz="2000" dirty="0"/>
              <a:t> end, green the v</a:t>
            </a:r>
            <a:r>
              <a:rPr lang="en-US" sz="2000" baseline="-25000" dirty="0"/>
              <a:t>2</a:t>
            </a:r>
            <a:r>
              <a:rPr lang="en-US" sz="2000" dirty="0"/>
              <a:t> end</a:t>
            </a:r>
          </a:p>
        </p:txBody>
      </p:sp>
    </p:spTree>
    <p:extLst>
      <p:ext uri="{BB962C8B-B14F-4D97-AF65-F5344CB8AC3E}">
        <p14:creationId xmlns:p14="http://schemas.microsoft.com/office/powerpoint/2010/main" val="16486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Power flow in transmission line is limited by heating considerations.</a:t>
            </a:r>
          </a:p>
          <a:p>
            <a:r>
              <a:rPr lang="en-US" altLang="en-US" dirty="0"/>
              <a:t>Losses (I</a:t>
            </a:r>
            <a:r>
              <a:rPr lang="en-US" altLang="en-US" baseline="30000" dirty="0"/>
              <a:t>2</a:t>
            </a:r>
            <a:r>
              <a:rPr lang="en-US" altLang="en-US" dirty="0"/>
              <a:t> R) can heat up the line, causing it to sag.</a:t>
            </a:r>
          </a:p>
          <a:p>
            <a:r>
              <a:rPr lang="en-US" altLang="en-US" dirty="0"/>
              <a:t>Each line has a limit; </a:t>
            </a:r>
            <a:r>
              <a:rPr lang="en-US" altLang="en-US" dirty="0" smtClean="0"/>
              <a:t>many </a:t>
            </a:r>
            <a:r>
              <a:rPr lang="en-US" altLang="en-US" dirty="0"/>
              <a:t>utilities use winter/summer limits.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327"/>
              </p:ext>
            </p:extLst>
          </p:nvPr>
        </p:nvGraphicFramePr>
        <p:xfrm>
          <a:off x="457200" y="1371600"/>
          <a:ext cx="7264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Equation" r:id="rId3" imgW="7264080" imgH="4343400" progId="Equation.DSMT4">
                  <p:embed/>
                </p:oleObj>
              </mc:Choice>
              <mc:Fallback>
                <p:oleObj name="Equation" r:id="rId3" imgW="726408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264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Overloaded Transmission Line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19"/>
          <a:stretch/>
        </p:blipFill>
        <p:spPr bwMode="auto">
          <a:xfrm>
            <a:off x="304800" y="14478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Interconnected Operation</a:t>
            </a:r>
            <a:br>
              <a:rPr lang="en-US" dirty="0" smtClean="0"/>
            </a:br>
            <a:r>
              <a:rPr lang="en-US" dirty="0" smtClean="0"/>
              <a:t>Balancing Authority (BA) Areas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North American Eastern and Western grids are divided into balancing authority areas (BA)</a:t>
            </a:r>
          </a:p>
          <a:p>
            <a:pPr lvl="1"/>
            <a:r>
              <a:rPr lang="en-US" dirty="0" smtClean="0"/>
              <a:t>Often just called an area</a:t>
            </a:r>
          </a:p>
          <a:p>
            <a:pPr eaLnBrk="1" hangingPunct="1"/>
            <a:r>
              <a:rPr lang="en-US" dirty="0" smtClean="0"/>
              <a:t>Transmission lines that join two areas are known as tie-lines.  </a:t>
            </a:r>
          </a:p>
          <a:p>
            <a:pPr eaLnBrk="1" hangingPunct="1"/>
            <a:r>
              <a:rPr lang="en-US" dirty="0" smtClean="0"/>
              <a:t>The net power out of an area is the sum of the flow on its tie-lines.</a:t>
            </a:r>
          </a:p>
          <a:p>
            <a:pPr eaLnBrk="1" hangingPunct="1"/>
            <a:r>
              <a:rPr lang="en-US" dirty="0" smtClean="0"/>
              <a:t>The flow out of an area is equal to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gen - total load - total losses = tie-flow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Balancing Authorities</a:t>
            </a:r>
            <a:endParaRPr lang="en-US" dirty="0"/>
          </a:p>
        </p:txBody>
      </p:sp>
      <p:pic>
        <p:nvPicPr>
          <p:cNvPr id="129026" name="Picture 2" descr="map of U.S. power system, as explain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9" y="1447800"/>
            <a:ext cx="853439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Area Control Error (ACE)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The area control error is the difference between the actual flow out of an area, and the scheduled flow</a:t>
            </a:r>
          </a:p>
          <a:p>
            <a:pPr lvl="1" eaLnBrk="1" hangingPunct="1"/>
            <a:r>
              <a:rPr lang="en-US" dirty="0" smtClean="0"/>
              <a:t>ACE also includes a frequency component that we will probably consider later in the semester</a:t>
            </a:r>
          </a:p>
          <a:p>
            <a:pPr eaLnBrk="1" hangingPunct="1"/>
            <a:r>
              <a:rPr lang="en-US" dirty="0" smtClean="0"/>
              <a:t>Ideally the ACE should always be zero</a:t>
            </a:r>
          </a:p>
          <a:p>
            <a:pPr eaLnBrk="1" hangingPunct="1"/>
            <a:r>
              <a:rPr lang="en-US" dirty="0" smtClean="0"/>
              <a:t>Because the load is constantly changing, each utility (or ISO) must constantly change its generation to “chase” the ACE</a:t>
            </a:r>
          </a:p>
          <a:p>
            <a:pPr eaLnBrk="1" hangingPunct="1"/>
            <a:r>
              <a:rPr lang="en-US" dirty="0" smtClean="0"/>
              <a:t>ACE was originally computed by utilities; increasingly it is computed by larger organizations such as ISOs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Automatic Generation Control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Most utilities (ISOs) use automatic generation control (AGC) to automatically change their generation to keep their ACE close to zero.</a:t>
            </a:r>
          </a:p>
          <a:p>
            <a:pPr eaLnBrk="1" hangingPunct="1"/>
            <a:r>
              <a:rPr lang="en-US" dirty="0" smtClean="0"/>
              <a:t>Usually the control center calculates ACE based upon tie-line flows; then the AGC module sends control signals out to the generators every couple seconds.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0196"/>
            <a:ext cx="7776985" cy="357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Three Bus Case on AGC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553200" y="4983033"/>
            <a:ext cx="2012089" cy="830997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Net tie flow 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close to zero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2351926" cy="1569660"/>
          </a:xfrm>
          <a:prstGeom prst="rect">
            <a:avLst/>
          </a:prstGeom>
          <a:solidFill>
            <a:srgbClr val="FFE6E6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Generation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is automatically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changed to match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change in load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209800" y="4572000"/>
            <a:ext cx="162641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104900" y="3505200"/>
            <a:ext cx="647700" cy="1524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6400800" y="2514600"/>
            <a:ext cx="762000" cy="2362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5829702" y="3505200"/>
            <a:ext cx="1028297" cy="137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96965"/>
              </p:ext>
            </p:extLst>
          </p:nvPr>
        </p:nvGraphicFramePr>
        <p:xfrm>
          <a:off x="457200" y="1371600"/>
          <a:ext cx="6781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Equation" r:id="rId3" imgW="6781680" imgH="4952880" progId="Equation.DSMT4">
                  <p:embed/>
                </p:oleObj>
              </mc:Choice>
              <mc:Fallback>
                <p:oleObj name="Equation" r:id="rId3" imgW="6781680" imgH="4952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781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8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First Iteration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77882"/>
              </p:ext>
            </p:extLst>
          </p:nvPr>
        </p:nvGraphicFramePr>
        <p:xfrm>
          <a:off x="457200" y="1371600"/>
          <a:ext cx="8204201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Equation" r:id="rId3" imgW="8204040" imgH="5067000" progId="Equation.DSMT4">
                  <p:embed/>
                </p:oleObj>
              </mc:Choice>
              <mc:Fallback>
                <p:oleObj name="Equation" r:id="rId3" imgW="8204040" imgH="506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04201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8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Next Iterations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89742"/>
              </p:ext>
            </p:extLst>
          </p:nvPr>
        </p:nvGraphicFramePr>
        <p:xfrm>
          <a:off x="457200" y="1371600"/>
          <a:ext cx="7613651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name="Equation" r:id="rId3" imgW="8305560" imgH="5524200" progId="Equation.DSMT4">
                  <p:embed/>
                </p:oleObj>
              </mc:Choice>
              <mc:Fallback>
                <p:oleObj name="Equation" r:id="rId3" imgW="8305560" imgH="552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613651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2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Solved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844040"/>
          </a:xfrm>
        </p:spPr>
        <p:txBody>
          <a:bodyPr/>
          <a:lstStyle/>
          <a:p>
            <a:r>
              <a:rPr lang="en-US" dirty="0">
                <a:solidFill>
                  <a:srgbClr val="080808"/>
                </a:solidFill>
              </a:rPr>
              <a:t>Once the voltage angle and magnitude at bus 2 </a:t>
            </a:r>
            <a:r>
              <a:rPr lang="en-US" dirty="0" smtClean="0">
                <a:solidFill>
                  <a:srgbClr val="080808"/>
                </a:solidFill>
              </a:rPr>
              <a:t>are known </a:t>
            </a:r>
            <a:r>
              <a:rPr lang="en-US" dirty="0">
                <a:solidFill>
                  <a:srgbClr val="080808"/>
                </a:solidFill>
              </a:rPr>
              <a:t>we can calculate all the other system </a:t>
            </a:r>
            <a:r>
              <a:rPr lang="en-US" dirty="0" smtClean="0">
                <a:solidFill>
                  <a:srgbClr val="080808"/>
                </a:solidFill>
              </a:rPr>
              <a:t>values, such </a:t>
            </a:r>
            <a:r>
              <a:rPr lang="en-US" dirty="0">
                <a:solidFill>
                  <a:srgbClr val="080808"/>
                </a:solidFill>
              </a:rPr>
              <a:t>as the line flows and the generator reactive </a:t>
            </a:r>
            <a:r>
              <a:rPr lang="en-US" dirty="0" smtClean="0">
                <a:solidFill>
                  <a:srgbClr val="080808"/>
                </a:solidFill>
              </a:rPr>
              <a:t>power </a:t>
            </a:r>
            <a:r>
              <a:rPr lang="en-US" dirty="0">
                <a:solidFill>
                  <a:srgbClr val="080808"/>
                </a:solidFill>
              </a:rPr>
              <a:t>output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23" r="28575" b="64526"/>
          <a:stretch>
            <a:fillRect/>
          </a:stretch>
        </p:blipFill>
        <p:spPr bwMode="auto">
          <a:xfrm>
            <a:off x="672262" y="2743200"/>
            <a:ext cx="7815933" cy="24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764119" y="5144030"/>
            <a:ext cx="7541682" cy="138499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1E0000"/>
                </a:solidFill>
              </a:rPr>
              <a:t>PowerWorld</a:t>
            </a:r>
            <a:r>
              <a:rPr lang="en-US" dirty="0" smtClean="0">
                <a:solidFill>
                  <a:srgbClr val="1E0000"/>
                </a:solidFill>
              </a:rPr>
              <a:t> Case Name: </a:t>
            </a:r>
            <a:r>
              <a:rPr lang="en-US" dirty="0" smtClean="0">
                <a:solidFill>
                  <a:srgbClr val="FF0000"/>
                </a:solidFill>
              </a:rPr>
              <a:t>Bus2_Intro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1E0000"/>
                </a:solidFill>
              </a:rPr>
              <a:t>Note, most PowerWorld cases will be available on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the course website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r>
              <a:rPr lang="en-US" dirty="0"/>
              <a:t>Two Bus Case Low Voltage Solution</a:t>
            </a:r>
          </a:p>
        </p:txBody>
      </p:sp>
      <p:graphicFrame>
        <p:nvGraphicFramePr>
          <p:cNvPr id="338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89292"/>
              </p:ext>
            </p:extLst>
          </p:nvPr>
        </p:nvGraphicFramePr>
        <p:xfrm>
          <a:off x="457200" y="1371600"/>
          <a:ext cx="8077200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3" imgW="8381880" imgH="4927320" progId="Equation.DSMT4">
                  <p:embed/>
                </p:oleObj>
              </mc:Choice>
              <mc:Fallback>
                <p:oleObj name="Equation" r:id="rId3" imgW="8381880" imgH="492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77200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4309</TotalTime>
  <Words>1690</Words>
  <Application>Microsoft Office PowerPoint</Application>
  <PresentationFormat>On-screen Show (4:3)</PresentationFormat>
  <Paragraphs>393</Paragraphs>
  <Slides>45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Capsules</vt:lpstr>
      <vt:lpstr>Equation</vt:lpstr>
      <vt:lpstr>ECEN 615 Methods of Electric Power  Systems Analysis</vt:lpstr>
      <vt:lpstr>Announcements</vt:lpstr>
      <vt:lpstr>Two Bus Newton-Raphson Example</vt:lpstr>
      <vt:lpstr>Two Bus Example, cont’d</vt:lpstr>
      <vt:lpstr>Two Bus Example, cont’d</vt:lpstr>
      <vt:lpstr>Two Bus Example, First Iteration</vt:lpstr>
      <vt:lpstr>Two Bus Example, Next Iterations</vt:lpstr>
      <vt:lpstr>Two Bus Solved Values</vt:lpstr>
      <vt:lpstr>Two Bus Case Low Voltage Solution</vt:lpstr>
      <vt:lpstr>Low Voltage Solution, cont'd</vt:lpstr>
      <vt:lpstr>Practical Power Flow Software Note</vt:lpstr>
      <vt:lpstr>Two Bus Region of Convergence</vt:lpstr>
      <vt:lpstr>Power Flow Fractal Region of Convergence</vt:lpstr>
      <vt:lpstr>PV Buses</vt:lpstr>
      <vt:lpstr>Three Bus PV Case Example</vt:lpstr>
      <vt:lpstr>Modeling Voltage Dependent Load</vt:lpstr>
      <vt:lpstr>Voltage Dependent Load Example</vt:lpstr>
      <vt:lpstr>Voltage Dependent Load, cont'd</vt:lpstr>
      <vt:lpstr>Voltage Dependent Load, cont'd</vt:lpstr>
      <vt:lpstr>Generator Reactive Power Limits</vt:lpstr>
      <vt:lpstr>Generator Reactive Limits, cont'd</vt:lpstr>
      <vt:lpstr>PowerPoint Presentation</vt:lpstr>
      <vt:lpstr>PowerPoint Presentation</vt:lpstr>
      <vt:lpstr>PowerPoint Presentation</vt:lpstr>
      <vt:lpstr>PowerPoint Presentation</vt:lpstr>
      <vt:lpstr>Ybus Calculation Details</vt:lpstr>
      <vt:lpstr>Initial Bus Mismatches</vt:lpstr>
      <vt:lpstr>Initial Power Flow Jacobian</vt:lpstr>
      <vt:lpstr>PowerPoint Presentation</vt:lpstr>
      <vt:lpstr>Five Bus Power System Solved</vt:lpstr>
      <vt:lpstr>37 Bus Case Example</vt:lpstr>
      <vt:lpstr>Voltage Control Example: 37 Buses</vt:lpstr>
      <vt:lpstr>Power System Operations Overview</vt:lpstr>
      <vt:lpstr>Power System Basics</vt:lpstr>
      <vt:lpstr>Large System Example: Texas 2000 Bus Synthetic System</vt:lpstr>
      <vt:lpstr>Three Bus PowerWorld Simulator Case</vt:lpstr>
      <vt:lpstr>Basic Power Control</vt:lpstr>
      <vt:lpstr>Modeling Consideration – Change is Not Really Instantaneous!</vt:lpstr>
      <vt:lpstr>Transmission Line Limits</vt:lpstr>
      <vt:lpstr>Overloaded Transmission Line</vt:lpstr>
      <vt:lpstr>Interconnected Operation Balancing Authority (BA) Areas</vt:lpstr>
      <vt:lpstr>US Balancing Authorities</vt:lpstr>
      <vt:lpstr>Area Control Error (ACE)</vt:lpstr>
      <vt:lpstr>Automatic Generation Control </vt:lpstr>
      <vt:lpstr>Three Bus Case on AGC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366</cp:revision>
  <cp:lastPrinted>2011-08-22T16:49:24Z</cp:lastPrinted>
  <dcterms:created xsi:type="dcterms:W3CDTF">2000-05-11T14:27:08Z</dcterms:created>
  <dcterms:modified xsi:type="dcterms:W3CDTF">2019-09-05T21:39:01Z</dcterms:modified>
</cp:coreProperties>
</file>