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3"/>
  </p:notesMasterIdLst>
  <p:handoutMasterIdLst>
    <p:handoutMasterId r:id="rId54"/>
  </p:handoutMasterIdLst>
  <p:sldIdLst>
    <p:sldId id="258" r:id="rId2"/>
    <p:sldId id="320" r:id="rId3"/>
    <p:sldId id="406" r:id="rId4"/>
    <p:sldId id="407"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5" r:id="rId43"/>
    <p:sldId id="446" r:id="rId44"/>
    <p:sldId id="447" r:id="rId45"/>
    <p:sldId id="448" r:id="rId46"/>
    <p:sldId id="450" r:id="rId47"/>
    <p:sldId id="451" r:id="rId48"/>
    <p:sldId id="452" r:id="rId49"/>
    <p:sldId id="453" r:id="rId50"/>
    <p:sldId id="454" r:id="rId51"/>
    <p:sldId id="455" r:id="rId52"/>
  </p:sldIdLst>
  <p:sldSz cx="9144000" cy="6858000" type="screen4x3"/>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12" autoAdjust="0"/>
    <p:restoredTop sz="94660" autoAdjust="0"/>
  </p:normalViewPr>
  <p:slideViewPr>
    <p:cSldViewPr>
      <p:cViewPr varScale="1">
        <p:scale>
          <a:sx n="110" d="100"/>
          <a:sy n="110" d="100"/>
        </p:scale>
        <p:origin x="-21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9/10/2019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11FBBDC-CE73-4324-A037-14E9CF5D3810}" type="slidenum">
              <a:rPr lang="en-US" sz="1200"/>
              <a:pPr eaLnBrk="1" hangingPunct="1"/>
              <a:t>10</a:t>
            </a:fld>
            <a:endParaRPr lang="en-US" sz="1200"/>
          </a:p>
        </p:txBody>
      </p:sp>
    </p:spTree>
    <p:extLst>
      <p:ext uri="{BB962C8B-B14F-4D97-AF65-F5344CB8AC3E}">
        <p14:creationId xmlns:p14="http://schemas.microsoft.com/office/powerpoint/2010/main" val="163125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46305593-0952-401C-A018-E688C85206B5}" type="slidenum">
              <a:rPr lang="en-US" sz="1200"/>
              <a:pPr eaLnBrk="1" hangingPunct="1"/>
              <a:t>11</a:t>
            </a:fld>
            <a:endParaRPr lang="en-US" sz="1200"/>
          </a:p>
        </p:txBody>
      </p:sp>
    </p:spTree>
    <p:extLst>
      <p:ext uri="{BB962C8B-B14F-4D97-AF65-F5344CB8AC3E}">
        <p14:creationId xmlns:p14="http://schemas.microsoft.com/office/powerpoint/2010/main" val="346595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41C6A2B9-6532-4BE1-B75C-D3C3ECD8F983}" type="slidenum">
              <a:rPr lang="en-US" sz="1200"/>
              <a:pPr eaLnBrk="1" hangingPunct="1"/>
              <a:t>12</a:t>
            </a:fld>
            <a:endParaRPr lang="en-US" sz="1200"/>
          </a:p>
        </p:txBody>
      </p:sp>
    </p:spTree>
    <p:extLst>
      <p:ext uri="{BB962C8B-B14F-4D97-AF65-F5344CB8AC3E}">
        <p14:creationId xmlns:p14="http://schemas.microsoft.com/office/powerpoint/2010/main" val="303382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51197" indent="-288922" eaLnBrk="0" hangingPunct="0">
              <a:defRPr sz="2800">
                <a:solidFill>
                  <a:schemeClr val="tx1"/>
                </a:solidFill>
                <a:latin typeface="Times New Roman" pitchFamily="18" charset="0"/>
              </a:defRPr>
            </a:lvl2pPr>
            <a:lvl3pPr marL="1155687" indent="-231137" eaLnBrk="0" hangingPunct="0">
              <a:defRPr sz="2800">
                <a:solidFill>
                  <a:schemeClr val="tx1"/>
                </a:solidFill>
                <a:latin typeface="Times New Roman" pitchFamily="18" charset="0"/>
              </a:defRPr>
            </a:lvl3pPr>
            <a:lvl4pPr marL="1617962" indent="-231137" eaLnBrk="0" hangingPunct="0">
              <a:defRPr sz="2800">
                <a:solidFill>
                  <a:schemeClr val="tx1"/>
                </a:solidFill>
                <a:latin typeface="Times New Roman" pitchFamily="18" charset="0"/>
              </a:defRPr>
            </a:lvl4pPr>
            <a:lvl5pPr marL="2080237" indent="-231137" eaLnBrk="0" hangingPunct="0">
              <a:defRPr sz="2800">
                <a:solidFill>
                  <a:schemeClr val="tx1"/>
                </a:solidFill>
                <a:latin typeface="Times New Roman" pitchFamily="18" charset="0"/>
              </a:defRPr>
            </a:lvl5pPr>
            <a:lvl6pPr marL="2542512"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3004787"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67062"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929337"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8213BBFF-2E28-4137-842C-50573BA3000D}" type="slidenum">
              <a:rPr lang="en-US" sz="1200"/>
              <a:pPr eaLnBrk="1" hangingPunct="1"/>
              <a:t>21</a:t>
            </a:fld>
            <a:endParaRPr lang="en-US" sz="1200"/>
          </a:p>
        </p:txBody>
      </p:sp>
    </p:spTree>
    <p:extLst>
      <p:ext uri="{BB962C8B-B14F-4D97-AF65-F5344CB8AC3E}">
        <p14:creationId xmlns:p14="http://schemas.microsoft.com/office/powerpoint/2010/main" val="227956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51197" indent="-288922" eaLnBrk="0" hangingPunct="0">
              <a:defRPr sz="2800">
                <a:solidFill>
                  <a:schemeClr val="tx1"/>
                </a:solidFill>
                <a:latin typeface="Times New Roman" pitchFamily="18" charset="0"/>
              </a:defRPr>
            </a:lvl2pPr>
            <a:lvl3pPr marL="1155687" indent="-231137" eaLnBrk="0" hangingPunct="0">
              <a:defRPr sz="2800">
                <a:solidFill>
                  <a:schemeClr val="tx1"/>
                </a:solidFill>
                <a:latin typeface="Times New Roman" pitchFamily="18" charset="0"/>
              </a:defRPr>
            </a:lvl3pPr>
            <a:lvl4pPr marL="1617962" indent="-231137" eaLnBrk="0" hangingPunct="0">
              <a:defRPr sz="2800">
                <a:solidFill>
                  <a:schemeClr val="tx1"/>
                </a:solidFill>
                <a:latin typeface="Times New Roman" pitchFamily="18" charset="0"/>
              </a:defRPr>
            </a:lvl4pPr>
            <a:lvl5pPr marL="2080237" indent="-231137" eaLnBrk="0" hangingPunct="0">
              <a:defRPr sz="2800">
                <a:solidFill>
                  <a:schemeClr val="tx1"/>
                </a:solidFill>
                <a:latin typeface="Times New Roman" pitchFamily="18" charset="0"/>
              </a:defRPr>
            </a:lvl5pPr>
            <a:lvl6pPr marL="2542512"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3004787"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67062"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929337"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499D3723-62CA-4198-AC84-1F338185A2DA}" type="slidenum">
              <a:rPr lang="en-US" sz="1200"/>
              <a:pPr eaLnBrk="1" hangingPunct="1"/>
              <a:t>22</a:t>
            </a:fld>
            <a:endParaRPr lang="en-US" sz="1200"/>
          </a:p>
        </p:txBody>
      </p:sp>
    </p:spTree>
    <p:extLst>
      <p:ext uri="{BB962C8B-B14F-4D97-AF65-F5344CB8AC3E}">
        <p14:creationId xmlns:p14="http://schemas.microsoft.com/office/powerpoint/2010/main" val="4064104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51197" indent="-288922" eaLnBrk="0" hangingPunct="0">
              <a:defRPr sz="2800">
                <a:solidFill>
                  <a:schemeClr val="tx1"/>
                </a:solidFill>
                <a:latin typeface="Times New Roman" pitchFamily="18" charset="0"/>
              </a:defRPr>
            </a:lvl2pPr>
            <a:lvl3pPr marL="1155687" indent="-231137" eaLnBrk="0" hangingPunct="0">
              <a:defRPr sz="2800">
                <a:solidFill>
                  <a:schemeClr val="tx1"/>
                </a:solidFill>
                <a:latin typeface="Times New Roman" pitchFamily="18" charset="0"/>
              </a:defRPr>
            </a:lvl3pPr>
            <a:lvl4pPr marL="1617962" indent="-231137" eaLnBrk="0" hangingPunct="0">
              <a:defRPr sz="2800">
                <a:solidFill>
                  <a:schemeClr val="tx1"/>
                </a:solidFill>
                <a:latin typeface="Times New Roman" pitchFamily="18" charset="0"/>
              </a:defRPr>
            </a:lvl4pPr>
            <a:lvl5pPr marL="2080237" indent="-231137" eaLnBrk="0" hangingPunct="0">
              <a:defRPr sz="2800">
                <a:solidFill>
                  <a:schemeClr val="tx1"/>
                </a:solidFill>
                <a:latin typeface="Times New Roman" pitchFamily="18" charset="0"/>
              </a:defRPr>
            </a:lvl5pPr>
            <a:lvl6pPr marL="2542512"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3004787"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67062"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929337" indent="-231137"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44D30628-85AC-47D3-89AB-6F763D99BB79}" type="slidenum">
              <a:rPr lang="en-US" sz="1200"/>
              <a:pPr eaLnBrk="1" hangingPunct="1"/>
              <a:t>23</a:t>
            </a:fld>
            <a:endParaRPr lang="en-US" sz="1200"/>
          </a:p>
        </p:txBody>
      </p:sp>
    </p:spTree>
    <p:extLst>
      <p:ext uri="{BB962C8B-B14F-4D97-AF65-F5344CB8AC3E}">
        <p14:creationId xmlns:p14="http://schemas.microsoft.com/office/powerpoint/2010/main" val="421713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412F5AC2-4ADA-483F-BF55-58F9A01C99FF}" type="slidenum">
              <a:rPr lang="en-US" sz="1200"/>
              <a:pPr eaLnBrk="1" hangingPunct="1"/>
              <a:t>2</a:t>
            </a:fld>
            <a:endParaRPr lang="en-US" sz="1200"/>
          </a:p>
        </p:txBody>
      </p:sp>
    </p:spTree>
    <p:extLst>
      <p:ext uri="{BB962C8B-B14F-4D97-AF65-F5344CB8AC3E}">
        <p14:creationId xmlns:p14="http://schemas.microsoft.com/office/powerpoint/2010/main" val="104783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33E2637E-717A-4140-8637-72D5F61F3041}" type="slidenum">
              <a:rPr lang="en-US" sz="1200"/>
              <a:pPr eaLnBrk="1" hangingPunct="1"/>
              <a:t>3</a:t>
            </a:fld>
            <a:endParaRPr lang="en-US" sz="1200"/>
          </a:p>
        </p:txBody>
      </p:sp>
    </p:spTree>
    <p:extLst>
      <p:ext uri="{BB962C8B-B14F-4D97-AF65-F5344CB8AC3E}">
        <p14:creationId xmlns:p14="http://schemas.microsoft.com/office/powerpoint/2010/main" val="26159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701E9CD4-3E99-4B09-B236-B8DC64B29550}" type="slidenum">
              <a:rPr lang="en-US" sz="1200"/>
              <a:pPr eaLnBrk="1" hangingPunct="1"/>
              <a:t>4</a:t>
            </a:fld>
            <a:endParaRPr lang="en-US" sz="1200"/>
          </a:p>
        </p:txBody>
      </p:sp>
    </p:spTree>
    <p:extLst>
      <p:ext uri="{BB962C8B-B14F-4D97-AF65-F5344CB8AC3E}">
        <p14:creationId xmlns:p14="http://schemas.microsoft.com/office/powerpoint/2010/main" val="172571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9BA1903D-19B2-4381-A7F0-AD0B01F455D4}" type="slidenum">
              <a:rPr lang="en-US" sz="1200"/>
              <a:pPr eaLnBrk="1" hangingPunct="1"/>
              <a:t>5</a:t>
            </a:fld>
            <a:endParaRPr lang="en-US" sz="1200"/>
          </a:p>
        </p:txBody>
      </p:sp>
    </p:spTree>
    <p:extLst>
      <p:ext uri="{BB962C8B-B14F-4D97-AF65-F5344CB8AC3E}">
        <p14:creationId xmlns:p14="http://schemas.microsoft.com/office/powerpoint/2010/main" val="213699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F12906B-C466-4808-AE09-5203E84979BB}" type="slidenum">
              <a:rPr lang="en-US" sz="1200"/>
              <a:pPr eaLnBrk="1" hangingPunct="1"/>
              <a:t>6</a:t>
            </a:fld>
            <a:endParaRPr lang="en-US" sz="1200"/>
          </a:p>
        </p:txBody>
      </p:sp>
    </p:spTree>
    <p:extLst>
      <p:ext uri="{BB962C8B-B14F-4D97-AF65-F5344CB8AC3E}">
        <p14:creationId xmlns:p14="http://schemas.microsoft.com/office/powerpoint/2010/main" val="214692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57DC3E27-3DDE-4B4D-9EA7-AAF28D78C41C}" type="slidenum">
              <a:rPr lang="en-US" sz="1200"/>
              <a:pPr eaLnBrk="1" hangingPunct="1"/>
              <a:t>7</a:t>
            </a:fld>
            <a:endParaRPr lang="en-US" sz="1200"/>
          </a:p>
        </p:txBody>
      </p:sp>
    </p:spTree>
    <p:extLst>
      <p:ext uri="{BB962C8B-B14F-4D97-AF65-F5344CB8AC3E}">
        <p14:creationId xmlns:p14="http://schemas.microsoft.com/office/powerpoint/2010/main" val="357920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1AAF35E2-55DE-42BA-B100-63CA573B17E4}" type="slidenum">
              <a:rPr lang="en-US" sz="1200"/>
              <a:pPr eaLnBrk="1" hangingPunct="1"/>
              <a:t>8</a:t>
            </a:fld>
            <a:endParaRPr lang="en-US" sz="1200"/>
          </a:p>
        </p:txBody>
      </p:sp>
    </p:spTree>
    <p:extLst>
      <p:ext uri="{BB962C8B-B14F-4D97-AF65-F5344CB8AC3E}">
        <p14:creationId xmlns:p14="http://schemas.microsoft.com/office/powerpoint/2010/main" val="359911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546FBB69-7DD2-4D73-8944-4A9DFE85F7C5}" type="slidenum">
              <a:rPr lang="en-US" sz="1200"/>
              <a:pPr eaLnBrk="1" hangingPunct="1"/>
              <a:t>9</a:t>
            </a:fld>
            <a:endParaRPr lang="en-US" sz="1200"/>
          </a:p>
        </p:txBody>
      </p:sp>
    </p:spTree>
    <p:extLst>
      <p:ext uri="{BB962C8B-B14F-4D97-AF65-F5344CB8AC3E}">
        <p14:creationId xmlns:p14="http://schemas.microsoft.com/office/powerpoint/2010/main" val="2060553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00100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userDrawn="1"/>
        </p:nvSpPr>
        <p:spPr>
          <a:xfrm>
            <a:off x="7086600" y="6327648"/>
            <a:ext cx="1901952"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6A5241-12CB-C64D-AE38-6540AC6C648E}" type="slidenum">
              <a:rPr lang="en-US" sz="2000" baseline="0" smtClean="0">
                <a:solidFill>
                  <a:srgbClr val="1E0000"/>
                </a:solidFill>
              </a:rPr>
              <a:pPr/>
              <a:t>‹#›</a:t>
            </a:fld>
            <a:endParaRPr lang="en-US" sz="2000" baseline="0" dirty="0">
              <a:solidFill>
                <a:srgbClr val="1E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erc.com/pa/Stand/Reliability%20Standards/IRO-006-5.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isoenergy.org/markets-and-operations/real-time--market-data/real-time-displays/"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wmf"/></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wmf"/></Relationships>
</file>

<file path=ppt/slides/_rels/slide3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4.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6.wmf"/></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9.wmf"/><Relationship Id="rId5" Type="http://schemas.openxmlformats.org/officeDocument/2006/relationships/oleObject" Target="../embeddings/oleObject16.bin"/><Relationship Id="rId4" Type="http://schemas.openxmlformats.org/officeDocument/2006/relationships/image" Target="../media/image38.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18.bin"/><Relationship Id="rId4" Type="http://schemas.openxmlformats.org/officeDocument/2006/relationships/image" Target="../media/image40.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20.bin"/><Relationship Id="rId4" Type="http://schemas.openxmlformats.org/officeDocument/2006/relationships/image" Target="../media/image42.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smtClean="0"/>
              <a:t>ECEN 615</a:t>
            </a:r>
            <a:r>
              <a:rPr lang="en-US" altLang="en-US" dirty="0"/>
              <a:t/>
            </a:r>
            <a:br>
              <a:rPr lang="en-US" altLang="en-US" dirty="0"/>
            </a:br>
            <a:r>
              <a:rPr lang="en-US" altLang="en-US" dirty="0" smtClean="0"/>
              <a:t>Methods of Electric Power </a:t>
            </a:r>
            <a:br>
              <a:rPr lang="en-US" altLang="en-US" dirty="0" smtClean="0"/>
            </a:br>
            <a:r>
              <a:rPr lang="en-US" altLang="en-US" dirty="0" smtClean="0"/>
              <a:t>Systems Analysis</a:t>
            </a:r>
            <a:endParaRPr lang="en-US" altLang="en-US" dirty="0"/>
          </a:p>
        </p:txBody>
      </p:sp>
      <p:sp>
        <p:nvSpPr>
          <p:cNvPr id="6" name="Rectangle 5"/>
          <p:cNvSpPr/>
          <p:nvPr/>
        </p:nvSpPr>
        <p:spPr>
          <a:xfrm>
            <a:off x="304800" y="1752600"/>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a:t>
            </a:r>
            <a:r>
              <a:rPr lang="en-US" sz="3200" b="1" kern="0" dirty="0" smtClean="0">
                <a:solidFill>
                  <a:srgbClr val="1E0000"/>
                </a:solidFill>
                <a:latin typeface="Arial" pitchFamily="34" charset="0"/>
                <a:cs typeface="Arial" pitchFamily="34" charset="0"/>
              </a:rPr>
              <a:t>5: Power Flow</a:t>
            </a:r>
            <a:endParaRPr lang="en-US" sz="3200" b="1" kern="0" dirty="0">
              <a:solidFill>
                <a:srgbClr val="1E0000"/>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lIns="92075" tIns="46038" rIns="92075" bIns="46038" anchor="ctr"/>
          <a:lstStyle/>
          <a:p>
            <a:pPr eaLnBrk="1" hangingPunct="1"/>
            <a:r>
              <a:rPr lang="en-US" smtClean="0"/>
              <a:t>Multi-Area Operation</a:t>
            </a:r>
          </a:p>
        </p:txBody>
      </p:sp>
      <p:sp>
        <p:nvSpPr>
          <p:cNvPr id="36867" name="Rectangle 3"/>
          <p:cNvSpPr>
            <a:spLocks noGrp="1" noChangeArrowheads="1"/>
          </p:cNvSpPr>
          <p:nvPr>
            <p:ph idx="1"/>
          </p:nvPr>
        </p:nvSpPr>
        <p:spPr>
          <a:xfrm>
            <a:off x="365760" y="1280160"/>
            <a:ext cx="8549640" cy="3733800"/>
          </a:xfrm>
          <a:noFill/>
        </p:spPr>
        <p:txBody>
          <a:bodyPr lIns="92075" tIns="46038" rIns="92075" bIns="46038"/>
          <a:lstStyle/>
          <a:p>
            <a:pPr eaLnBrk="1" hangingPunct="1"/>
            <a:r>
              <a:rPr lang="en-US" dirty="0" smtClean="0"/>
              <a:t>If areas have direct interconnections then they may directly transact, up to the capacity of their tie-lines.</a:t>
            </a:r>
          </a:p>
          <a:p>
            <a:pPr eaLnBrk="1" hangingPunct="1"/>
            <a:r>
              <a:rPr lang="en-US" dirty="0" smtClean="0"/>
              <a:t>Actual power  flows through the entire network according to the impedance of the transmission lines.</a:t>
            </a:r>
          </a:p>
          <a:p>
            <a:pPr eaLnBrk="1" hangingPunct="1"/>
            <a:r>
              <a:rPr lang="en-US" dirty="0" smtClean="0"/>
              <a:t>Flow through other areas is known as “parallel path” or “loop flow.”  </a:t>
            </a:r>
          </a:p>
        </p:txBody>
      </p:sp>
    </p:spTree>
    <p:extLst>
      <p:ext uri="{BB962C8B-B14F-4D97-AF65-F5344CB8AC3E}">
        <p14:creationId xmlns:p14="http://schemas.microsoft.com/office/powerpoint/2010/main" val="16715851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849" r="4050"/>
          <a:stretch/>
        </p:blipFill>
        <p:spPr>
          <a:xfrm>
            <a:off x="1288512" y="1913858"/>
            <a:ext cx="7245887" cy="3427386"/>
          </a:xfrm>
          <a:prstGeom prst="rect">
            <a:avLst/>
          </a:prstGeom>
        </p:spPr>
      </p:pic>
      <p:sp>
        <p:nvSpPr>
          <p:cNvPr id="37890" name="Rectangle 2"/>
          <p:cNvSpPr>
            <a:spLocks noGrp="1" noChangeArrowheads="1"/>
          </p:cNvSpPr>
          <p:nvPr>
            <p:ph type="title"/>
          </p:nvPr>
        </p:nvSpPr>
        <p:spPr>
          <a:noFill/>
        </p:spPr>
        <p:txBody>
          <a:bodyPr lIns="92075" tIns="46038" rIns="92075" bIns="46038" anchor="ctr"/>
          <a:lstStyle/>
          <a:p>
            <a:pPr eaLnBrk="1" hangingPunct="1"/>
            <a:r>
              <a:rPr lang="en-US" dirty="0" smtClean="0"/>
              <a:t>Seven Bus Case: One-line</a:t>
            </a:r>
          </a:p>
        </p:txBody>
      </p:sp>
      <p:sp>
        <p:nvSpPr>
          <p:cNvPr id="37892" name="Text Box 4"/>
          <p:cNvSpPr txBox="1">
            <a:spLocks noChangeArrowheads="1"/>
          </p:cNvSpPr>
          <p:nvPr/>
        </p:nvSpPr>
        <p:spPr bwMode="auto">
          <a:xfrm>
            <a:off x="2824162" y="1156111"/>
            <a:ext cx="3538537" cy="523220"/>
          </a:xfrm>
          <a:prstGeom prst="rect">
            <a:avLst/>
          </a:prstGeom>
          <a:solidFill>
            <a:srgbClr val="FFE6E6"/>
          </a:solidFill>
          <a:ln>
            <a:noFill/>
          </a:ln>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dirty="0">
                <a:solidFill>
                  <a:srgbClr val="1E0000"/>
                </a:solidFill>
              </a:rPr>
              <a:t>System </a:t>
            </a:r>
            <a:r>
              <a:rPr lang="en-US" dirty="0" smtClean="0">
                <a:solidFill>
                  <a:srgbClr val="1E0000"/>
                </a:solidFill>
              </a:rPr>
              <a:t>has three </a:t>
            </a:r>
            <a:r>
              <a:rPr lang="en-US" dirty="0">
                <a:solidFill>
                  <a:srgbClr val="1E0000"/>
                </a:solidFill>
              </a:rPr>
              <a:t>areas</a:t>
            </a:r>
          </a:p>
        </p:txBody>
      </p:sp>
      <p:sp>
        <p:nvSpPr>
          <p:cNvPr id="37893" name="Text Box 5"/>
          <p:cNvSpPr txBox="1">
            <a:spLocks noChangeArrowheads="1"/>
          </p:cNvSpPr>
          <p:nvPr/>
        </p:nvSpPr>
        <p:spPr bwMode="auto">
          <a:xfrm>
            <a:off x="609600" y="5140474"/>
            <a:ext cx="1370888" cy="1200329"/>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Area </a:t>
            </a:r>
            <a:r>
              <a:rPr lang="en-US" sz="2400" dirty="0" smtClean="0">
                <a:solidFill>
                  <a:srgbClr val="1E0000"/>
                </a:solidFill>
              </a:rPr>
              <a:t>Left</a:t>
            </a:r>
            <a:endParaRPr lang="en-US" sz="2400" dirty="0">
              <a:solidFill>
                <a:srgbClr val="1E0000"/>
              </a:solidFill>
            </a:endParaRPr>
          </a:p>
          <a:p>
            <a:pPr>
              <a:spcBef>
                <a:spcPct val="0"/>
              </a:spcBef>
              <a:buClrTx/>
              <a:buSzTx/>
              <a:buFontTx/>
              <a:buNone/>
            </a:pPr>
            <a:r>
              <a:rPr lang="en-US" sz="2400" dirty="0">
                <a:solidFill>
                  <a:srgbClr val="1E0000"/>
                </a:solidFill>
              </a:rPr>
              <a:t>has one</a:t>
            </a:r>
          </a:p>
          <a:p>
            <a:pPr>
              <a:spcBef>
                <a:spcPct val="0"/>
              </a:spcBef>
              <a:buClrTx/>
              <a:buSzTx/>
              <a:buFontTx/>
              <a:buNone/>
            </a:pPr>
            <a:r>
              <a:rPr lang="en-US" sz="2400" dirty="0">
                <a:solidFill>
                  <a:srgbClr val="1E0000"/>
                </a:solidFill>
              </a:rPr>
              <a:t>bus</a:t>
            </a:r>
          </a:p>
        </p:txBody>
      </p:sp>
      <p:sp>
        <p:nvSpPr>
          <p:cNvPr id="37894" name="Text Box 6"/>
          <p:cNvSpPr txBox="1">
            <a:spLocks noChangeArrowheads="1"/>
          </p:cNvSpPr>
          <p:nvPr/>
        </p:nvSpPr>
        <p:spPr bwMode="auto">
          <a:xfrm>
            <a:off x="7223957" y="5211727"/>
            <a:ext cx="1462646" cy="1200329"/>
          </a:xfrm>
          <a:prstGeom prst="rect">
            <a:avLst/>
          </a:prstGeom>
          <a:solidFill>
            <a:srgbClr val="FFE6E6"/>
          </a:solidFill>
          <a:ln>
            <a:noFill/>
          </a:ln>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Area </a:t>
            </a:r>
            <a:r>
              <a:rPr lang="en-US" sz="2400" dirty="0" smtClean="0">
                <a:solidFill>
                  <a:srgbClr val="1E0000"/>
                </a:solidFill>
              </a:rPr>
              <a:t>Right </a:t>
            </a:r>
            <a:r>
              <a:rPr lang="en-US" sz="2400" dirty="0">
                <a:solidFill>
                  <a:srgbClr val="1E0000"/>
                </a:solidFill>
              </a:rPr>
              <a:t>has </a:t>
            </a:r>
            <a:r>
              <a:rPr lang="en-US" sz="2400" dirty="0" smtClean="0">
                <a:solidFill>
                  <a:srgbClr val="1E0000"/>
                </a:solidFill>
              </a:rPr>
              <a:t>one bus</a:t>
            </a:r>
            <a:endParaRPr lang="en-US" sz="2400" dirty="0">
              <a:solidFill>
                <a:srgbClr val="1E0000"/>
              </a:solidFill>
            </a:endParaRPr>
          </a:p>
        </p:txBody>
      </p:sp>
      <p:sp>
        <p:nvSpPr>
          <p:cNvPr id="37895" name="Text Box 7"/>
          <p:cNvSpPr txBox="1">
            <a:spLocks noChangeArrowheads="1"/>
          </p:cNvSpPr>
          <p:nvPr/>
        </p:nvSpPr>
        <p:spPr bwMode="auto">
          <a:xfrm>
            <a:off x="161238" y="1313694"/>
            <a:ext cx="1327799" cy="1200329"/>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Area </a:t>
            </a:r>
            <a:r>
              <a:rPr lang="en-US" sz="2400" dirty="0" smtClean="0">
                <a:solidFill>
                  <a:srgbClr val="1E0000"/>
                </a:solidFill>
              </a:rPr>
              <a:t>Top</a:t>
            </a:r>
            <a:endParaRPr lang="en-US" sz="2400" dirty="0">
              <a:solidFill>
                <a:srgbClr val="1E0000"/>
              </a:solidFill>
            </a:endParaRPr>
          </a:p>
          <a:p>
            <a:pPr>
              <a:spcBef>
                <a:spcPct val="0"/>
              </a:spcBef>
              <a:buClrTx/>
              <a:buSzTx/>
              <a:buFontTx/>
              <a:buNone/>
            </a:pPr>
            <a:r>
              <a:rPr lang="en-US" sz="2400" dirty="0">
                <a:solidFill>
                  <a:srgbClr val="1E0000"/>
                </a:solidFill>
              </a:rPr>
              <a:t>has five</a:t>
            </a:r>
          </a:p>
          <a:p>
            <a:pPr>
              <a:spcBef>
                <a:spcPct val="0"/>
              </a:spcBef>
              <a:buClrTx/>
              <a:buSzTx/>
              <a:buFontTx/>
              <a:buNone/>
            </a:pPr>
            <a:r>
              <a:rPr lang="en-US" sz="2400" dirty="0">
                <a:solidFill>
                  <a:srgbClr val="1E0000"/>
                </a:solidFill>
              </a:rPr>
              <a:t>buses</a:t>
            </a:r>
          </a:p>
        </p:txBody>
      </p:sp>
      <p:sp>
        <p:nvSpPr>
          <p:cNvPr id="8" name="TextBox 7"/>
          <p:cNvSpPr txBox="1"/>
          <p:nvPr/>
        </p:nvSpPr>
        <p:spPr>
          <a:xfrm>
            <a:off x="2486583" y="6079193"/>
            <a:ext cx="4003147" cy="523220"/>
          </a:xfrm>
          <a:prstGeom prst="rect">
            <a:avLst/>
          </a:prstGeom>
          <a:solidFill>
            <a:srgbClr val="FFE6E6"/>
          </a:solidFill>
        </p:spPr>
        <p:txBody>
          <a:bodyPr wrap="none" rtlCol="0">
            <a:spAutoFit/>
          </a:bodyPr>
          <a:lstStyle/>
          <a:p>
            <a:r>
              <a:rPr lang="en-US" dirty="0" smtClean="0">
                <a:solidFill>
                  <a:srgbClr val="1E0000"/>
                </a:solidFill>
              </a:rPr>
              <a:t>PowerWorld Case: </a:t>
            </a:r>
            <a:r>
              <a:rPr lang="en-US" b="1" dirty="0" smtClean="0">
                <a:solidFill>
                  <a:srgbClr val="1E0000"/>
                </a:solidFill>
              </a:rPr>
              <a:t>B7Flat</a:t>
            </a:r>
            <a:endParaRPr lang="en-US" b="1" dirty="0">
              <a:solidFill>
                <a:srgbClr val="1E0000"/>
              </a:solidFill>
            </a:endParaRPr>
          </a:p>
        </p:txBody>
      </p:sp>
    </p:spTree>
    <p:extLst>
      <p:ext uri="{BB962C8B-B14F-4D97-AF65-F5344CB8AC3E}">
        <p14:creationId xmlns:p14="http://schemas.microsoft.com/office/powerpoint/2010/main" val="15215749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8001" r="6000"/>
          <a:stretch/>
        </p:blipFill>
        <p:spPr>
          <a:xfrm>
            <a:off x="1847607" y="1581012"/>
            <a:ext cx="5250722" cy="2704517"/>
          </a:xfrm>
          <a:prstGeom prst="rect">
            <a:avLst/>
          </a:prstGeom>
        </p:spPr>
      </p:pic>
      <p:sp>
        <p:nvSpPr>
          <p:cNvPr id="38914" name="Rectangle 2"/>
          <p:cNvSpPr>
            <a:spLocks noGrp="1" noChangeArrowheads="1"/>
          </p:cNvSpPr>
          <p:nvPr>
            <p:ph type="title"/>
          </p:nvPr>
        </p:nvSpPr>
        <p:spPr/>
        <p:txBody>
          <a:bodyPr/>
          <a:lstStyle/>
          <a:p>
            <a:pPr eaLnBrk="1" hangingPunct="1"/>
            <a:r>
              <a:rPr lang="en-US" smtClean="0"/>
              <a:t>Seven Bus Case: Area View </a:t>
            </a:r>
          </a:p>
        </p:txBody>
      </p:sp>
      <p:sp>
        <p:nvSpPr>
          <p:cNvPr id="38915" name="Text Box 3"/>
          <p:cNvSpPr txBox="1">
            <a:spLocks noChangeArrowheads="1"/>
          </p:cNvSpPr>
          <p:nvPr/>
        </p:nvSpPr>
        <p:spPr bwMode="auto">
          <a:xfrm>
            <a:off x="141423" y="2086335"/>
            <a:ext cx="1816523" cy="1200329"/>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System has</a:t>
            </a:r>
          </a:p>
          <a:p>
            <a:pPr>
              <a:spcBef>
                <a:spcPct val="0"/>
              </a:spcBef>
              <a:buClrTx/>
              <a:buSzTx/>
              <a:buFontTx/>
              <a:buNone/>
            </a:pPr>
            <a:r>
              <a:rPr lang="en-US" sz="2400" dirty="0">
                <a:solidFill>
                  <a:srgbClr val="1E0000"/>
                </a:solidFill>
              </a:rPr>
              <a:t>40 MW of</a:t>
            </a:r>
          </a:p>
          <a:p>
            <a:pPr>
              <a:spcBef>
                <a:spcPct val="0"/>
              </a:spcBef>
              <a:buClrTx/>
              <a:buSzTx/>
              <a:buFontTx/>
              <a:buNone/>
            </a:pPr>
            <a:r>
              <a:rPr lang="en-US" sz="2400" dirty="0">
                <a:solidFill>
                  <a:srgbClr val="1E0000"/>
                </a:solidFill>
              </a:rPr>
              <a:t>“Loop Flow”</a:t>
            </a:r>
          </a:p>
        </p:txBody>
      </p:sp>
      <p:sp>
        <p:nvSpPr>
          <p:cNvPr id="38916" name="Text Box 4"/>
          <p:cNvSpPr txBox="1">
            <a:spLocks noChangeArrowheads="1"/>
          </p:cNvSpPr>
          <p:nvPr/>
        </p:nvSpPr>
        <p:spPr bwMode="auto">
          <a:xfrm>
            <a:off x="7104185" y="1295400"/>
            <a:ext cx="1208985" cy="1569660"/>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Actual</a:t>
            </a:r>
          </a:p>
          <a:p>
            <a:pPr>
              <a:spcBef>
                <a:spcPct val="0"/>
              </a:spcBef>
              <a:buClrTx/>
              <a:buSzTx/>
              <a:buFontTx/>
              <a:buNone/>
            </a:pPr>
            <a:r>
              <a:rPr lang="en-US" sz="2400" dirty="0">
                <a:solidFill>
                  <a:srgbClr val="1E0000"/>
                </a:solidFill>
              </a:rPr>
              <a:t>flow</a:t>
            </a:r>
          </a:p>
          <a:p>
            <a:pPr>
              <a:spcBef>
                <a:spcPct val="0"/>
              </a:spcBef>
              <a:buClrTx/>
              <a:buSzTx/>
              <a:buFontTx/>
              <a:buNone/>
            </a:pPr>
            <a:r>
              <a:rPr lang="en-US" sz="2400" dirty="0">
                <a:solidFill>
                  <a:srgbClr val="1E0000"/>
                </a:solidFill>
              </a:rPr>
              <a:t>between</a:t>
            </a:r>
          </a:p>
          <a:p>
            <a:pPr>
              <a:spcBef>
                <a:spcPct val="0"/>
              </a:spcBef>
              <a:buClrTx/>
              <a:buSzTx/>
              <a:buFontTx/>
              <a:buNone/>
            </a:pPr>
            <a:r>
              <a:rPr lang="en-US" sz="2400" dirty="0">
                <a:solidFill>
                  <a:srgbClr val="1E0000"/>
                </a:solidFill>
              </a:rPr>
              <a:t>areas</a:t>
            </a:r>
          </a:p>
        </p:txBody>
      </p:sp>
      <p:sp>
        <p:nvSpPr>
          <p:cNvPr id="38920" name="Line 8"/>
          <p:cNvSpPr>
            <a:spLocks noChangeShapeType="1"/>
          </p:cNvSpPr>
          <p:nvPr/>
        </p:nvSpPr>
        <p:spPr bwMode="auto">
          <a:xfrm flipH="1">
            <a:off x="6019757" y="1676400"/>
            <a:ext cx="1096645" cy="659545"/>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8921" name="Text Box 9"/>
          <p:cNvSpPr txBox="1">
            <a:spLocks noChangeArrowheads="1"/>
          </p:cNvSpPr>
          <p:nvPr/>
        </p:nvSpPr>
        <p:spPr bwMode="auto">
          <a:xfrm>
            <a:off x="7339047" y="3238706"/>
            <a:ext cx="1465466" cy="830997"/>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Scheduled</a:t>
            </a:r>
          </a:p>
          <a:p>
            <a:pPr>
              <a:spcBef>
                <a:spcPct val="0"/>
              </a:spcBef>
              <a:buClrTx/>
              <a:buSzTx/>
              <a:buFontTx/>
              <a:buNone/>
            </a:pPr>
            <a:r>
              <a:rPr lang="en-US" sz="2400" dirty="0">
                <a:solidFill>
                  <a:srgbClr val="1E0000"/>
                </a:solidFill>
              </a:rPr>
              <a:t>flow</a:t>
            </a:r>
          </a:p>
        </p:txBody>
      </p:sp>
      <p:sp>
        <p:nvSpPr>
          <p:cNvPr id="12" name="Line 8"/>
          <p:cNvSpPr>
            <a:spLocks noChangeShapeType="1"/>
          </p:cNvSpPr>
          <p:nvPr/>
        </p:nvSpPr>
        <p:spPr bwMode="auto">
          <a:xfrm flipH="1" flipV="1">
            <a:off x="6019758" y="2786078"/>
            <a:ext cx="1198930" cy="616805"/>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
          <p:cNvSpPr>
            <a:spLocks noChangeShapeType="1"/>
          </p:cNvSpPr>
          <p:nvPr/>
        </p:nvSpPr>
        <p:spPr bwMode="auto">
          <a:xfrm>
            <a:off x="1829533" y="2727324"/>
            <a:ext cx="1142267" cy="290135"/>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99339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8000" r="7001"/>
          <a:stretch/>
        </p:blipFill>
        <p:spPr>
          <a:xfrm>
            <a:off x="1181100" y="2007337"/>
            <a:ext cx="6553200" cy="3415101"/>
          </a:xfrm>
          <a:prstGeom prst="rect">
            <a:avLst/>
          </a:prstGeom>
        </p:spPr>
      </p:pic>
      <p:sp>
        <p:nvSpPr>
          <p:cNvPr id="39938" name="Rectangle 2"/>
          <p:cNvSpPr>
            <a:spLocks noGrp="1" noChangeArrowheads="1"/>
          </p:cNvSpPr>
          <p:nvPr>
            <p:ph type="title"/>
          </p:nvPr>
        </p:nvSpPr>
        <p:spPr>
          <a:noFill/>
        </p:spPr>
        <p:txBody>
          <a:bodyPr lIns="92075" tIns="46038" rIns="92075" bIns="46038" anchor="ctr"/>
          <a:lstStyle/>
          <a:p>
            <a:pPr eaLnBrk="1" hangingPunct="1"/>
            <a:r>
              <a:rPr lang="en-US" dirty="0" smtClean="0"/>
              <a:t>Seven Bus - Loop Flow?</a:t>
            </a:r>
          </a:p>
        </p:txBody>
      </p:sp>
      <p:sp>
        <p:nvSpPr>
          <p:cNvPr id="39941" name="Text Box 5"/>
          <p:cNvSpPr txBox="1">
            <a:spLocks noChangeArrowheads="1"/>
          </p:cNvSpPr>
          <p:nvPr/>
        </p:nvSpPr>
        <p:spPr bwMode="auto">
          <a:xfrm>
            <a:off x="3504282" y="5867400"/>
            <a:ext cx="3078087" cy="830997"/>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100 MW Transaction</a:t>
            </a:r>
          </a:p>
          <a:p>
            <a:pPr>
              <a:spcBef>
                <a:spcPct val="0"/>
              </a:spcBef>
              <a:buClrTx/>
              <a:buSzTx/>
              <a:buFontTx/>
              <a:buNone/>
            </a:pPr>
            <a:r>
              <a:rPr lang="en-US" sz="2400" dirty="0">
                <a:solidFill>
                  <a:srgbClr val="1E0000"/>
                </a:solidFill>
              </a:rPr>
              <a:t>between Left and Right</a:t>
            </a:r>
          </a:p>
        </p:txBody>
      </p:sp>
      <p:sp>
        <p:nvSpPr>
          <p:cNvPr id="39943" name="Text Box 7"/>
          <p:cNvSpPr txBox="1">
            <a:spLocks noChangeArrowheads="1"/>
          </p:cNvSpPr>
          <p:nvPr/>
        </p:nvSpPr>
        <p:spPr bwMode="auto">
          <a:xfrm>
            <a:off x="196850" y="1262106"/>
            <a:ext cx="2470150" cy="1200329"/>
          </a:xfrm>
          <a:prstGeom prst="rect">
            <a:avLst/>
          </a:prstGeom>
          <a:solidFill>
            <a:srgbClr val="FFE6E6"/>
          </a:solidFill>
          <a:ln>
            <a:noFill/>
          </a:ln>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Transaction has actually decreased</a:t>
            </a:r>
          </a:p>
          <a:p>
            <a:pPr>
              <a:spcBef>
                <a:spcPct val="0"/>
              </a:spcBef>
              <a:buClrTx/>
              <a:buSzTx/>
              <a:buFontTx/>
              <a:buNone/>
            </a:pPr>
            <a:r>
              <a:rPr lang="en-US" sz="2400" dirty="0">
                <a:solidFill>
                  <a:srgbClr val="1E0000"/>
                </a:solidFill>
              </a:rPr>
              <a:t>the loop flow</a:t>
            </a:r>
          </a:p>
        </p:txBody>
      </p:sp>
      <p:sp>
        <p:nvSpPr>
          <p:cNvPr id="39945" name="Text Box 9"/>
          <p:cNvSpPr txBox="1">
            <a:spLocks noChangeArrowheads="1"/>
          </p:cNvSpPr>
          <p:nvPr/>
        </p:nvSpPr>
        <p:spPr bwMode="auto">
          <a:xfrm>
            <a:off x="7506927" y="1372017"/>
            <a:ext cx="1597745" cy="2677656"/>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Note that</a:t>
            </a:r>
          </a:p>
          <a:p>
            <a:pPr>
              <a:spcBef>
                <a:spcPct val="0"/>
              </a:spcBef>
              <a:buClrTx/>
              <a:buSzTx/>
              <a:buFontTx/>
              <a:buNone/>
            </a:pPr>
            <a:r>
              <a:rPr lang="en-US" sz="2400" dirty="0">
                <a:solidFill>
                  <a:srgbClr val="1E0000"/>
                </a:solidFill>
              </a:rPr>
              <a:t>Top’s </a:t>
            </a:r>
          </a:p>
          <a:p>
            <a:pPr>
              <a:spcBef>
                <a:spcPct val="0"/>
              </a:spcBef>
              <a:buClrTx/>
              <a:buSzTx/>
              <a:buFontTx/>
              <a:buNone/>
            </a:pPr>
            <a:r>
              <a:rPr lang="en-US" sz="2400" dirty="0">
                <a:solidFill>
                  <a:srgbClr val="1E0000"/>
                </a:solidFill>
              </a:rPr>
              <a:t>l</a:t>
            </a:r>
            <a:r>
              <a:rPr lang="en-US" sz="2400" dirty="0" smtClean="0">
                <a:solidFill>
                  <a:srgbClr val="1E0000"/>
                </a:solidFill>
              </a:rPr>
              <a:t>osses </a:t>
            </a:r>
            <a:r>
              <a:rPr lang="en-US" sz="2400" dirty="0">
                <a:solidFill>
                  <a:srgbClr val="1E0000"/>
                </a:solidFill>
              </a:rPr>
              <a:t>have</a:t>
            </a:r>
          </a:p>
          <a:p>
            <a:pPr>
              <a:spcBef>
                <a:spcPct val="0"/>
              </a:spcBef>
              <a:buClrTx/>
              <a:buSzTx/>
              <a:buFontTx/>
              <a:buNone/>
            </a:pPr>
            <a:r>
              <a:rPr lang="en-US" sz="2400" dirty="0">
                <a:solidFill>
                  <a:srgbClr val="1E0000"/>
                </a:solidFill>
              </a:rPr>
              <a:t>increased</a:t>
            </a:r>
          </a:p>
          <a:p>
            <a:pPr>
              <a:spcBef>
                <a:spcPct val="0"/>
              </a:spcBef>
              <a:buClrTx/>
              <a:buSzTx/>
              <a:buFontTx/>
              <a:buNone/>
            </a:pPr>
            <a:r>
              <a:rPr lang="en-US" sz="2400" dirty="0">
                <a:solidFill>
                  <a:srgbClr val="1E0000"/>
                </a:solidFill>
              </a:rPr>
              <a:t>from </a:t>
            </a:r>
          </a:p>
          <a:p>
            <a:pPr>
              <a:spcBef>
                <a:spcPct val="0"/>
              </a:spcBef>
              <a:buClrTx/>
              <a:buSzTx/>
              <a:buFontTx/>
              <a:buNone/>
            </a:pPr>
            <a:r>
              <a:rPr lang="en-US" sz="2400" dirty="0" smtClean="0">
                <a:solidFill>
                  <a:srgbClr val="1E0000"/>
                </a:solidFill>
              </a:rPr>
              <a:t>7.1 MW </a:t>
            </a:r>
            <a:r>
              <a:rPr lang="en-US" sz="2400" dirty="0">
                <a:solidFill>
                  <a:srgbClr val="1E0000"/>
                </a:solidFill>
              </a:rPr>
              <a:t>to</a:t>
            </a:r>
          </a:p>
          <a:p>
            <a:pPr>
              <a:spcBef>
                <a:spcPct val="0"/>
              </a:spcBef>
              <a:buClrTx/>
              <a:buSzTx/>
              <a:buFontTx/>
              <a:buNone/>
            </a:pPr>
            <a:r>
              <a:rPr lang="en-US" sz="2400" dirty="0" smtClean="0">
                <a:solidFill>
                  <a:srgbClr val="1E0000"/>
                </a:solidFill>
              </a:rPr>
              <a:t>9.6 </a:t>
            </a:r>
            <a:r>
              <a:rPr lang="en-US" sz="2400" dirty="0">
                <a:solidFill>
                  <a:srgbClr val="1E0000"/>
                </a:solidFill>
              </a:rPr>
              <a:t>MW</a:t>
            </a:r>
          </a:p>
        </p:txBody>
      </p:sp>
      <p:sp>
        <p:nvSpPr>
          <p:cNvPr id="11" name="Line 8"/>
          <p:cNvSpPr>
            <a:spLocks noChangeShapeType="1"/>
          </p:cNvSpPr>
          <p:nvPr/>
        </p:nvSpPr>
        <p:spPr bwMode="auto">
          <a:xfrm flipV="1">
            <a:off x="4343400" y="5428585"/>
            <a:ext cx="1808" cy="515015"/>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
          <p:cNvSpPr>
            <a:spLocks noChangeShapeType="1"/>
          </p:cNvSpPr>
          <p:nvPr/>
        </p:nvSpPr>
        <p:spPr bwMode="auto">
          <a:xfrm>
            <a:off x="1752600" y="2462436"/>
            <a:ext cx="135792" cy="425832"/>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
          <p:cNvSpPr>
            <a:spLocks noChangeShapeType="1"/>
          </p:cNvSpPr>
          <p:nvPr/>
        </p:nvSpPr>
        <p:spPr bwMode="auto">
          <a:xfrm flipH="1" flipV="1">
            <a:off x="6285766" y="2819400"/>
            <a:ext cx="1181833" cy="53340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568522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
            <a:ext cx="8686800" cy="1069848"/>
          </a:xfrm>
        </p:spPr>
        <p:txBody>
          <a:bodyPr/>
          <a:lstStyle/>
          <a:p>
            <a:r>
              <a:rPr lang="en-US" dirty="0" smtClean="0"/>
              <a:t>Power Transfer Distribution Factors (PTDFS</a:t>
            </a:r>
            <a:r>
              <a:rPr lang="en-US" dirty="0"/>
              <a:t>)</a:t>
            </a:r>
          </a:p>
        </p:txBody>
      </p:sp>
      <p:sp>
        <p:nvSpPr>
          <p:cNvPr id="5" name="Rectangle 3"/>
          <p:cNvSpPr>
            <a:spLocks noGrp="1" noChangeArrowheads="1"/>
          </p:cNvSpPr>
          <p:nvPr>
            <p:ph idx="1"/>
          </p:nvPr>
        </p:nvSpPr>
        <p:spPr>
          <a:xfrm>
            <a:off x="365760" y="1280160"/>
            <a:ext cx="8473440" cy="3733800"/>
          </a:xfrm>
          <a:noFill/>
        </p:spPr>
        <p:txBody>
          <a:bodyPr lIns="92075" tIns="46038" rIns="92075" bIns="46038"/>
          <a:lstStyle/>
          <a:p>
            <a:pPr>
              <a:spcBef>
                <a:spcPct val="50000"/>
              </a:spcBef>
            </a:pPr>
            <a:r>
              <a:rPr lang="en-US" b="0" dirty="0" smtClean="0"/>
              <a:t>PTDFs are used to show how a particular transaction will affect the system</a:t>
            </a:r>
          </a:p>
          <a:p>
            <a:pPr>
              <a:spcBef>
                <a:spcPct val="50000"/>
              </a:spcBef>
            </a:pPr>
            <a:r>
              <a:rPr lang="en-US" b="0" dirty="0" smtClean="0"/>
              <a:t>The </a:t>
            </a:r>
            <a:r>
              <a:rPr lang="en-US" dirty="0" smtClean="0"/>
              <a:t>p</a:t>
            </a:r>
            <a:r>
              <a:rPr lang="en-US" b="0" dirty="0" smtClean="0"/>
              <a:t>ower transfers through the system according to the impedances of the lines, without respect to ownership</a:t>
            </a:r>
          </a:p>
          <a:p>
            <a:pPr>
              <a:spcBef>
                <a:spcPct val="50000"/>
              </a:spcBef>
            </a:pPr>
            <a:r>
              <a:rPr lang="en-US" b="0" dirty="0" smtClean="0"/>
              <a:t>All transmission players in network could potentially be impacted (to a greater or lesser extent)</a:t>
            </a:r>
          </a:p>
          <a:p>
            <a:pPr>
              <a:spcBef>
                <a:spcPct val="50000"/>
              </a:spcBef>
            </a:pPr>
            <a:r>
              <a:rPr lang="en-US" dirty="0" smtClean="0"/>
              <a:t>Later in the semester we’ll consider techniques for calculating PTDFs</a:t>
            </a:r>
            <a:endParaRPr lang="en-US" b="0" dirty="0" smtClean="0"/>
          </a:p>
        </p:txBody>
      </p:sp>
    </p:spTree>
    <p:extLst>
      <p:ext uri="{BB962C8B-B14F-4D97-AF65-F5344CB8AC3E}">
        <p14:creationId xmlns:p14="http://schemas.microsoft.com/office/powerpoint/2010/main" val="1612599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
            <a:ext cx="8001000" cy="1069848"/>
          </a:xfrm>
        </p:spPr>
        <p:txBody>
          <a:bodyPr/>
          <a:lstStyle/>
          <a:p>
            <a:r>
              <a:rPr lang="en-US" dirty="0" smtClean="0">
                <a:solidFill>
                  <a:srgbClr val="1E0000"/>
                </a:solidFill>
              </a:rPr>
              <a:t>PTDF Example: Nine Bus System, Actual Flows</a:t>
            </a:r>
            <a:endParaRPr lang="en-US" dirty="0">
              <a:solidFill>
                <a:srgbClr val="1E000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5760" y="1280160"/>
            <a:ext cx="8043254" cy="4572000"/>
          </a:xfrm>
          <a:prstGeom prst="rect">
            <a:avLst/>
          </a:prstGeom>
          <a:noFill/>
        </p:spPr>
      </p:pic>
      <p:sp>
        <p:nvSpPr>
          <p:cNvPr id="5" name="TextBox 4"/>
          <p:cNvSpPr txBox="1"/>
          <p:nvPr/>
        </p:nvSpPr>
        <p:spPr>
          <a:xfrm>
            <a:off x="2695193" y="5715000"/>
            <a:ext cx="3384388" cy="523220"/>
          </a:xfrm>
          <a:prstGeom prst="rect">
            <a:avLst/>
          </a:prstGeom>
          <a:solidFill>
            <a:srgbClr val="FFE6E6"/>
          </a:solidFill>
        </p:spPr>
        <p:txBody>
          <a:bodyPr wrap="none" rtlCol="0">
            <a:spAutoFit/>
          </a:bodyPr>
          <a:lstStyle/>
          <a:p>
            <a:r>
              <a:rPr lang="en-US" dirty="0" smtClean="0">
                <a:solidFill>
                  <a:srgbClr val="1E0000"/>
                </a:solidFill>
              </a:rPr>
              <a:t>PowerWorld Case: </a:t>
            </a:r>
            <a:r>
              <a:rPr lang="en-US" b="1" dirty="0" smtClean="0">
                <a:solidFill>
                  <a:srgbClr val="1E0000"/>
                </a:solidFill>
              </a:rPr>
              <a:t>B9</a:t>
            </a:r>
          </a:p>
        </p:txBody>
      </p:sp>
    </p:spTree>
    <p:extLst>
      <p:ext uri="{BB962C8B-B14F-4D97-AF65-F5344CB8AC3E}">
        <p14:creationId xmlns:p14="http://schemas.microsoft.com/office/powerpoint/2010/main" val="1698125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5760" y="1280160"/>
            <a:ext cx="8225169" cy="4572000"/>
          </a:xfrm>
          <a:prstGeom prst="rect">
            <a:avLst/>
          </a:prstGeom>
          <a:noFill/>
        </p:spPr>
      </p:pic>
      <p:sp>
        <p:nvSpPr>
          <p:cNvPr id="5" name="Text Box 5"/>
          <p:cNvSpPr txBox="1">
            <a:spLocks noChangeArrowheads="1"/>
          </p:cNvSpPr>
          <p:nvPr/>
        </p:nvSpPr>
        <p:spPr bwMode="auto">
          <a:xfrm>
            <a:off x="641350" y="6096000"/>
            <a:ext cx="6860724" cy="461665"/>
          </a:xfrm>
          <a:prstGeom prst="rect">
            <a:avLst/>
          </a:prstGeom>
          <a:solidFill>
            <a:srgbClr val="FFE6E6"/>
          </a:solidFill>
          <a:ln>
            <a:noFill/>
          </a:ln>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rgbClr val="1E0000"/>
                </a:solidFill>
                <a:latin typeface="+mn-lt"/>
              </a:rPr>
              <a:t>Values now tell percentage of flow that will go on line</a:t>
            </a:r>
          </a:p>
        </p:txBody>
      </p:sp>
      <p:sp>
        <p:nvSpPr>
          <p:cNvPr id="6" name="Title 1"/>
          <p:cNvSpPr>
            <a:spLocks noGrp="1"/>
          </p:cNvSpPr>
          <p:nvPr>
            <p:ph type="title"/>
          </p:nvPr>
        </p:nvSpPr>
        <p:spPr>
          <a:xfrm>
            <a:off x="457200" y="36576"/>
            <a:ext cx="8001000" cy="1069848"/>
          </a:xfrm>
        </p:spPr>
        <p:txBody>
          <a:bodyPr/>
          <a:lstStyle/>
          <a:p>
            <a:r>
              <a:rPr lang="en-US" dirty="0" smtClean="0"/>
              <a:t>PTDF Example: Nine Bus System, Transfer from A to I</a:t>
            </a:r>
            <a:endParaRPr lang="en-US" dirty="0"/>
          </a:p>
        </p:txBody>
      </p:sp>
    </p:spTree>
    <p:extLst>
      <p:ext uri="{BB962C8B-B14F-4D97-AF65-F5344CB8AC3E}">
        <p14:creationId xmlns:p14="http://schemas.microsoft.com/office/powerpoint/2010/main" val="3928747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5760" y="1280160"/>
            <a:ext cx="8043254" cy="4572000"/>
          </a:xfrm>
          <a:prstGeom prst="rect">
            <a:avLst/>
          </a:prstGeom>
          <a:noFill/>
        </p:spPr>
      </p:pic>
      <p:sp>
        <p:nvSpPr>
          <p:cNvPr id="6" name="Title 1"/>
          <p:cNvSpPr>
            <a:spLocks noGrp="1"/>
          </p:cNvSpPr>
          <p:nvPr>
            <p:ph type="title"/>
          </p:nvPr>
        </p:nvSpPr>
        <p:spPr>
          <a:xfrm>
            <a:off x="457200" y="36576"/>
            <a:ext cx="8001000" cy="1069848"/>
          </a:xfrm>
        </p:spPr>
        <p:txBody>
          <a:bodyPr/>
          <a:lstStyle/>
          <a:p>
            <a:r>
              <a:rPr lang="en-US" dirty="0" smtClean="0"/>
              <a:t>PTDF Example: Nine Bus System, Transfer From G to F</a:t>
            </a:r>
            <a:endParaRPr lang="en-US" dirty="0"/>
          </a:p>
        </p:txBody>
      </p:sp>
      <p:sp>
        <p:nvSpPr>
          <p:cNvPr id="5" name="Text Box 5"/>
          <p:cNvSpPr txBox="1">
            <a:spLocks noChangeArrowheads="1"/>
          </p:cNvSpPr>
          <p:nvPr/>
        </p:nvSpPr>
        <p:spPr bwMode="auto">
          <a:xfrm>
            <a:off x="685800" y="5852160"/>
            <a:ext cx="6860724" cy="461665"/>
          </a:xfrm>
          <a:prstGeom prst="rect">
            <a:avLst/>
          </a:prstGeom>
          <a:solidFill>
            <a:srgbClr val="FFE6E6"/>
          </a:solidFill>
          <a:ln>
            <a:noFill/>
          </a:ln>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rgbClr val="1E0000"/>
                </a:solidFill>
                <a:latin typeface="+mn-lt"/>
              </a:rPr>
              <a:t>Values now tell percentage of flow that will go on line</a:t>
            </a:r>
          </a:p>
        </p:txBody>
      </p:sp>
    </p:spTree>
    <p:extLst>
      <p:ext uri="{BB962C8B-B14F-4D97-AF65-F5344CB8AC3E}">
        <p14:creationId xmlns:p14="http://schemas.microsoft.com/office/powerpoint/2010/main" val="3337674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
            <a:ext cx="8763000" cy="1069848"/>
          </a:xfrm>
        </p:spPr>
        <p:txBody>
          <a:bodyPr/>
          <a:lstStyle/>
          <a:p>
            <a:r>
              <a:rPr lang="en-US" dirty="0" smtClean="0"/>
              <a:t>Wisconsin to TVA Line PTDF Contour</a:t>
            </a:r>
            <a:endParaRPr lang="en-US" dirty="0"/>
          </a:p>
        </p:txBody>
      </p:sp>
      <p:sp>
        <p:nvSpPr>
          <p:cNvPr id="4" name="Text Box 3"/>
          <p:cNvSpPr txBox="1">
            <a:spLocks noChangeArrowheads="1"/>
          </p:cNvSpPr>
          <p:nvPr/>
        </p:nvSpPr>
        <p:spPr bwMode="auto">
          <a:xfrm>
            <a:off x="609600" y="5807075"/>
            <a:ext cx="7848600" cy="830997"/>
          </a:xfrm>
          <a:prstGeom prst="rect">
            <a:avLst/>
          </a:prstGeom>
          <a:solidFill>
            <a:srgbClr val="FFE6E6"/>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rgbClr val="1E0000"/>
                </a:solidFill>
                <a:latin typeface="Arial" charset="0"/>
              </a:rPr>
              <a:t>Contours show lines that would carry at least 2% of a power transfer from Wisconsin to TVA</a:t>
            </a:r>
          </a:p>
        </p:txBody>
      </p:sp>
      <p:pic>
        <p:nvPicPr>
          <p:cNvPr id="5" name="Picture 4" descr="WETVAPTD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280160"/>
            <a:ext cx="6512887" cy="43891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14605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455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NERC </a:t>
            </a:r>
            <a:r>
              <a:rPr lang="en-US" dirty="0" err="1" smtClean="0"/>
              <a:t>Flowgates</a:t>
            </a:r>
            <a:endParaRPr lang="en-US" dirty="0"/>
          </a:p>
        </p:txBody>
      </p:sp>
      <p:sp>
        <p:nvSpPr>
          <p:cNvPr id="3" name="Content Placeholder 2"/>
          <p:cNvSpPr>
            <a:spLocks noGrp="1"/>
          </p:cNvSpPr>
          <p:nvPr>
            <p:ph idx="1"/>
          </p:nvPr>
        </p:nvSpPr>
        <p:spPr>
          <a:xfrm>
            <a:off x="365760" y="1280160"/>
            <a:ext cx="8549640" cy="3733800"/>
          </a:xfrm>
        </p:spPr>
        <p:txBody>
          <a:bodyPr/>
          <a:lstStyle/>
          <a:p>
            <a:r>
              <a:rPr lang="en-US" dirty="0" smtClean="0"/>
              <a:t>A convenient glossary of terms used for power system operations in North America is available at http</a:t>
            </a:r>
            <a:r>
              <a:rPr lang="en-US" dirty="0"/>
              <a:t>://</a:t>
            </a:r>
            <a:r>
              <a:rPr lang="en-US" dirty="0" smtClean="0"/>
              <a:t>www.nerc.com/files/glossary_of_terms.pdf</a:t>
            </a:r>
          </a:p>
          <a:p>
            <a:r>
              <a:rPr lang="en-US" dirty="0" smtClean="0"/>
              <a:t>One common term is a “</a:t>
            </a:r>
            <a:r>
              <a:rPr lang="en-US" dirty="0" err="1" smtClean="0"/>
              <a:t>flowgate</a:t>
            </a:r>
            <a:r>
              <a:rPr lang="en-US" dirty="0" smtClean="0"/>
              <a:t>,” which is a mathematical construct to measure the MW flow on one or more elements in the bulk transmission system</a:t>
            </a:r>
          </a:p>
          <a:p>
            <a:pPr lvl="1"/>
            <a:r>
              <a:rPr lang="en-US" dirty="0" smtClean="0"/>
              <a:t>Sometimes they include the impact of contingencies, something we will consider later in the semester</a:t>
            </a:r>
          </a:p>
          <a:p>
            <a:r>
              <a:rPr lang="en-US" dirty="0" smtClean="0"/>
              <a:t>A simple </a:t>
            </a:r>
            <a:r>
              <a:rPr lang="en-US" dirty="0" err="1" smtClean="0"/>
              <a:t>flowgate</a:t>
            </a:r>
            <a:r>
              <a:rPr lang="en-US" dirty="0" smtClean="0"/>
              <a:t> would be the MW flow through a single transmission line or transformer</a:t>
            </a:r>
          </a:p>
        </p:txBody>
      </p:sp>
    </p:spTree>
    <p:extLst>
      <p:ext uri="{BB962C8B-B14F-4D97-AF65-F5344CB8AC3E}">
        <p14:creationId xmlns:p14="http://schemas.microsoft.com/office/powerpoint/2010/main" val="341457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a:t>RSVP to Alex at </a:t>
            </a:r>
            <a:r>
              <a:rPr lang="en-US" dirty="0">
                <a:solidFill>
                  <a:srgbClr val="000000"/>
                </a:solidFill>
              </a:rPr>
              <a:t>zandra23@ece.tamu.edu for the TAMU ECE Energy and Power Group (EPG) picnic.  It starts at 5pm on September 27, 2019</a:t>
            </a:r>
          </a:p>
          <a:p>
            <a:r>
              <a:rPr lang="en-US" dirty="0" smtClean="0"/>
              <a:t>Read Chapter 6 from the book</a:t>
            </a:r>
          </a:p>
          <a:p>
            <a:pPr lvl="1"/>
            <a:r>
              <a:rPr lang="en-US" dirty="0" smtClean="0"/>
              <a:t>They formulate the power flow using the polar form for the </a:t>
            </a:r>
            <a:r>
              <a:rPr lang="en-US" dirty="0" err="1" smtClean="0"/>
              <a:t>Y</a:t>
            </a:r>
            <a:r>
              <a:rPr lang="en-US" baseline="-25000" dirty="0" err="1" smtClean="0"/>
              <a:t>bus</a:t>
            </a:r>
            <a:r>
              <a:rPr lang="en-US" dirty="0" smtClean="0"/>
              <a:t> elements </a:t>
            </a:r>
            <a:endParaRPr lang="en-US" dirty="0"/>
          </a:p>
          <a:p>
            <a:r>
              <a:rPr lang="en-US" dirty="0" smtClean="0"/>
              <a:t>Homework 1 is due on Thursday September 12</a:t>
            </a:r>
            <a:endParaRPr lang="en-US" dirty="0"/>
          </a:p>
        </p:txBody>
      </p:sp>
    </p:spTree>
    <p:extLst>
      <p:ext uri="{BB962C8B-B14F-4D97-AF65-F5344CB8AC3E}">
        <p14:creationId xmlns:p14="http://schemas.microsoft.com/office/powerpoint/2010/main" val="2003804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NERC TLRs</a:t>
            </a:r>
            <a:endParaRPr lang="en-US" dirty="0"/>
          </a:p>
        </p:txBody>
      </p:sp>
      <p:sp>
        <p:nvSpPr>
          <p:cNvPr id="3" name="Content Placeholder 2"/>
          <p:cNvSpPr>
            <a:spLocks noGrp="1"/>
          </p:cNvSpPr>
          <p:nvPr>
            <p:ph idx="1"/>
          </p:nvPr>
        </p:nvSpPr>
        <p:spPr>
          <a:xfrm>
            <a:off x="365760" y="1280160"/>
            <a:ext cx="8549640" cy="3733800"/>
          </a:xfrm>
        </p:spPr>
        <p:txBody>
          <a:bodyPr/>
          <a:lstStyle/>
          <a:p>
            <a:r>
              <a:rPr lang="en-US" dirty="0" smtClean="0"/>
              <a:t>In the North American transmission loading relief procedures (TLRs) are used to mitigate the overloads on the bulk transmission system</a:t>
            </a:r>
          </a:p>
          <a:p>
            <a:pPr lvl="1"/>
            <a:r>
              <a:rPr lang="en-US" dirty="0" smtClean="0">
                <a:hlinkClick r:id="rId2"/>
              </a:rPr>
              <a:t>https</a:t>
            </a:r>
            <a:r>
              <a:rPr lang="en-US" dirty="0">
                <a:hlinkClick r:id="rId2"/>
              </a:rPr>
              <a:t>://</a:t>
            </a:r>
            <a:r>
              <a:rPr lang="en-US" dirty="0" smtClean="0">
                <a:hlinkClick r:id="rId2"/>
              </a:rPr>
              <a:t>www.nerc.com/pa/Stand/Reliability%20Standards/IRO-006-5.pdf</a:t>
            </a:r>
            <a:endParaRPr lang="en-US" dirty="0" smtClean="0"/>
          </a:p>
          <a:p>
            <a:pPr lvl="1"/>
            <a:r>
              <a:rPr lang="en-US" dirty="0" smtClean="0"/>
              <a:t>Called TLR in the East, WECC Unscheduled Flow Mitigation or Congestion Management Procedures (ERCOT)</a:t>
            </a:r>
            <a:endParaRPr lang="en-US" dirty="0"/>
          </a:p>
          <a:p>
            <a:r>
              <a:rPr lang="en-US" dirty="0" smtClean="0"/>
              <a:t>In the Eastern Interconnect TLRs consider the PTDFs associated with transactions on </a:t>
            </a:r>
            <a:r>
              <a:rPr lang="en-US" dirty="0" err="1" smtClean="0"/>
              <a:t>flowgates</a:t>
            </a:r>
            <a:r>
              <a:rPr lang="en-US" dirty="0" smtClean="0"/>
              <a:t> if there is a </a:t>
            </a:r>
            <a:r>
              <a:rPr lang="en-US" dirty="0" err="1" smtClean="0"/>
              <a:t>flowgate</a:t>
            </a:r>
            <a:r>
              <a:rPr lang="en-US" dirty="0" smtClean="0"/>
              <a:t> violation</a:t>
            </a:r>
          </a:p>
          <a:p>
            <a:endParaRPr lang="en-US" dirty="0" smtClean="0"/>
          </a:p>
        </p:txBody>
      </p:sp>
    </p:spTree>
    <p:extLst>
      <p:ext uri="{BB962C8B-B14F-4D97-AF65-F5344CB8AC3E}">
        <p14:creationId xmlns:p14="http://schemas.microsoft.com/office/powerpoint/2010/main" val="2565446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62000"/>
          </a:xfrm>
        </p:spPr>
        <p:txBody>
          <a:bodyPr/>
          <a:lstStyle/>
          <a:p>
            <a:r>
              <a:rPr lang="en-US" dirty="0" smtClean="0"/>
              <a:t>Loop Flow Impact: </a:t>
            </a:r>
            <a:br>
              <a:rPr lang="en-US" dirty="0" smtClean="0"/>
            </a:br>
            <a:r>
              <a:rPr lang="en-US" dirty="0" smtClean="0"/>
              <a:t>Market Segmentation</a:t>
            </a:r>
            <a:endParaRPr lang="en-US" dirty="0"/>
          </a:p>
        </p:txBody>
      </p:sp>
      <p:pic>
        <p:nvPicPr>
          <p:cNvPr id="4" name="Picture 30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1460435"/>
            <a:ext cx="6096000" cy="36306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077"/>
          <p:cNvSpPr txBox="1">
            <a:spLocks noChangeArrowheads="1"/>
          </p:cNvSpPr>
          <p:nvPr/>
        </p:nvSpPr>
        <p:spPr bwMode="auto">
          <a:xfrm>
            <a:off x="6461125" y="1384235"/>
            <a:ext cx="2252540" cy="3785652"/>
          </a:xfrm>
          <a:prstGeom prst="rect">
            <a:avLst/>
          </a:prstGeom>
          <a:solidFill>
            <a:srgbClr val="FFE6E6"/>
          </a:solidFill>
          <a:ln>
            <a:noFill/>
          </a:ln>
          <a:effectLst/>
          <a:extLst/>
        </p:spPr>
        <p:txBody>
          <a:bodyPr wrap="none">
            <a:spAutoFit/>
          </a:bodyPr>
          <a:lstStyle/>
          <a:p>
            <a:pPr>
              <a:spcBef>
                <a:spcPts val="0"/>
              </a:spcBef>
            </a:pPr>
            <a:r>
              <a:rPr lang="en-US" sz="2400" dirty="0">
                <a:solidFill>
                  <a:srgbClr val="1E0000"/>
                </a:solidFill>
              </a:rPr>
              <a:t>During summer</a:t>
            </a:r>
          </a:p>
          <a:p>
            <a:pPr>
              <a:spcBef>
                <a:spcPts val="0"/>
              </a:spcBef>
            </a:pPr>
            <a:r>
              <a:rPr lang="en-US" sz="2400" dirty="0">
                <a:solidFill>
                  <a:srgbClr val="1E0000"/>
                </a:solidFill>
              </a:rPr>
              <a:t>of 1998 con-</a:t>
            </a:r>
          </a:p>
          <a:p>
            <a:pPr>
              <a:spcBef>
                <a:spcPts val="0"/>
              </a:spcBef>
            </a:pPr>
            <a:r>
              <a:rPr lang="en-US" sz="2400" dirty="0" err="1">
                <a:solidFill>
                  <a:srgbClr val="1E0000"/>
                </a:solidFill>
              </a:rPr>
              <a:t>gestion</a:t>
            </a:r>
            <a:r>
              <a:rPr lang="en-US" sz="2400" dirty="0">
                <a:solidFill>
                  <a:srgbClr val="1E0000"/>
                </a:solidFill>
              </a:rPr>
              <a:t> on just</a:t>
            </a:r>
          </a:p>
          <a:p>
            <a:pPr>
              <a:spcBef>
                <a:spcPts val="0"/>
              </a:spcBef>
            </a:pPr>
            <a:r>
              <a:rPr lang="en-US" sz="2400" dirty="0">
                <a:solidFill>
                  <a:srgbClr val="1E0000"/>
                </a:solidFill>
              </a:rPr>
              <a:t>two elements</a:t>
            </a:r>
          </a:p>
          <a:p>
            <a:pPr>
              <a:spcBef>
                <a:spcPts val="0"/>
              </a:spcBef>
            </a:pPr>
            <a:r>
              <a:rPr lang="en-US" sz="2400" dirty="0">
                <a:solidFill>
                  <a:srgbClr val="1E0000"/>
                </a:solidFill>
              </a:rPr>
              <a:t>pushed Midwest</a:t>
            </a:r>
          </a:p>
          <a:p>
            <a:pPr>
              <a:spcBef>
                <a:spcPts val="0"/>
              </a:spcBef>
            </a:pPr>
            <a:r>
              <a:rPr lang="en-US" sz="2400" dirty="0">
                <a:solidFill>
                  <a:srgbClr val="1E0000"/>
                </a:solidFill>
              </a:rPr>
              <a:t>spot market</a:t>
            </a:r>
          </a:p>
          <a:p>
            <a:pPr>
              <a:spcBef>
                <a:spcPts val="0"/>
              </a:spcBef>
            </a:pPr>
            <a:r>
              <a:rPr lang="en-US" sz="2400" dirty="0">
                <a:solidFill>
                  <a:srgbClr val="1E0000"/>
                </a:solidFill>
              </a:rPr>
              <a:t>prices up by a</a:t>
            </a:r>
          </a:p>
          <a:p>
            <a:pPr>
              <a:spcBef>
                <a:spcPts val="0"/>
              </a:spcBef>
            </a:pPr>
            <a:r>
              <a:rPr lang="en-US" sz="2400" dirty="0">
                <a:solidFill>
                  <a:srgbClr val="1E0000"/>
                </a:solidFill>
              </a:rPr>
              <a:t>factor of 200:</a:t>
            </a:r>
          </a:p>
          <a:p>
            <a:pPr>
              <a:spcBef>
                <a:spcPts val="0"/>
              </a:spcBef>
            </a:pPr>
            <a:r>
              <a:rPr lang="en-US" sz="2400" dirty="0">
                <a:solidFill>
                  <a:srgbClr val="1E0000"/>
                </a:solidFill>
              </a:rPr>
              <a:t>from </a:t>
            </a:r>
            <a:r>
              <a:rPr lang="en-US" sz="2400" dirty="0" smtClean="0">
                <a:solidFill>
                  <a:srgbClr val="1E0000"/>
                </a:solidFill>
              </a:rPr>
              <a:t>$ 20/MWh</a:t>
            </a:r>
            <a:endParaRPr lang="en-US" sz="2400" dirty="0">
              <a:solidFill>
                <a:srgbClr val="1E0000"/>
              </a:solidFill>
            </a:endParaRPr>
          </a:p>
          <a:p>
            <a:pPr>
              <a:spcBef>
                <a:spcPts val="0"/>
              </a:spcBef>
            </a:pPr>
            <a:r>
              <a:rPr lang="en-US" sz="2400" dirty="0">
                <a:solidFill>
                  <a:srgbClr val="1E0000"/>
                </a:solidFill>
              </a:rPr>
              <a:t>to </a:t>
            </a:r>
            <a:r>
              <a:rPr lang="en-US" sz="2400" dirty="0" smtClean="0">
                <a:solidFill>
                  <a:srgbClr val="1E0000"/>
                </a:solidFill>
              </a:rPr>
              <a:t>$ 7500/MWh</a:t>
            </a:r>
            <a:r>
              <a:rPr lang="en-US" sz="2400" dirty="0">
                <a:solidFill>
                  <a:srgbClr val="1E0000"/>
                </a:solidFill>
              </a:rPr>
              <a:t>!</a:t>
            </a:r>
          </a:p>
        </p:txBody>
      </p:sp>
    </p:spTree>
    <p:extLst>
      <p:ext uri="{BB962C8B-B14F-4D97-AF65-F5344CB8AC3E}">
        <p14:creationId xmlns:p14="http://schemas.microsoft.com/office/powerpoint/2010/main" val="2830905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Pricing Electricity</a:t>
            </a:r>
          </a:p>
        </p:txBody>
      </p:sp>
      <p:sp>
        <p:nvSpPr>
          <p:cNvPr id="40963" name="Rectangle 3"/>
          <p:cNvSpPr>
            <a:spLocks noGrp="1" noChangeArrowheads="1"/>
          </p:cNvSpPr>
          <p:nvPr>
            <p:ph idx="1"/>
          </p:nvPr>
        </p:nvSpPr>
        <p:spPr>
          <a:xfrm>
            <a:off x="365760" y="1280160"/>
            <a:ext cx="8625840" cy="3733800"/>
          </a:xfrm>
        </p:spPr>
        <p:txBody>
          <a:bodyPr/>
          <a:lstStyle/>
          <a:p>
            <a:pPr eaLnBrk="1" hangingPunct="1"/>
            <a:r>
              <a:rPr lang="en-US" dirty="0" smtClean="0"/>
              <a:t>Cost to supply electricity to bus is called the locational marginal price (LMP)</a:t>
            </a:r>
          </a:p>
          <a:p>
            <a:pPr eaLnBrk="1" hangingPunct="1"/>
            <a:r>
              <a:rPr lang="en-US" dirty="0" smtClean="0"/>
              <a:t>Presently some electric markets post LMPs on the web</a:t>
            </a:r>
          </a:p>
          <a:p>
            <a:pPr eaLnBrk="1" hangingPunct="1"/>
            <a:r>
              <a:rPr lang="en-US" dirty="0" smtClean="0"/>
              <a:t>In an ideal electricity market with no transmission limitations the LMPs are equal</a:t>
            </a:r>
          </a:p>
          <a:p>
            <a:pPr eaLnBrk="1" hangingPunct="1"/>
            <a:r>
              <a:rPr lang="en-US" dirty="0" smtClean="0"/>
              <a:t>Transmission constraints can segment a market, resulting in differing LMP</a:t>
            </a:r>
          </a:p>
          <a:p>
            <a:pPr eaLnBrk="1" hangingPunct="1"/>
            <a:r>
              <a:rPr lang="en-US" dirty="0" smtClean="0"/>
              <a:t>Determination of LMPs requires the solution on an Optimal Power Flow (OPF), which will be covered later in the semester</a:t>
            </a:r>
          </a:p>
        </p:txBody>
      </p:sp>
    </p:spTree>
    <p:extLst>
      <p:ext uri="{BB962C8B-B14F-4D97-AF65-F5344CB8AC3E}">
        <p14:creationId xmlns:p14="http://schemas.microsoft.com/office/powerpoint/2010/main" val="3723726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76200"/>
            <a:ext cx="8763000" cy="838200"/>
          </a:xfrm>
        </p:spPr>
        <p:txBody>
          <a:bodyPr/>
          <a:lstStyle/>
          <a:p>
            <a:pPr eaLnBrk="1" hangingPunct="1"/>
            <a:r>
              <a:rPr lang="en-US" dirty="0" smtClean="0"/>
              <a:t>Three Bus LMPs – Constraints Ignored</a:t>
            </a:r>
          </a:p>
        </p:txBody>
      </p:sp>
      <p:pic>
        <p:nvPicPr>
          <p:cNvPr id="419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285875"/>
            <a:ext cx="6759575" cy="4318000"/>
          </a:xfrm>
          <a:noFill/>
        </p:spPr>
      </p:pic>
      <p:sp>
        <p:nvSpPr>
          <p:cNvPr id="41988" name="Text Box 4"/>
          <p:cNvSpPr txBox="1">
            <a:spLocks noChangeArrowheads="1"/>
          </p:cNvSpPr>
          <p:nvPr/>
        </p:nvSpPr>
        <p:spPr bwMode="auto">
          <a:xfrm>
            <a:off x="1512887" y="5286091"/>
            <a:ext cx="6172200" cy="830997"/>
          </a:xfrm>
          <a:prstGeom prst="rect">
            <a:avLst/>
          </a:prstGeom>
          <a:solidFill>
            <a:srgbClr val="FFE6E6"/>
          </a:solidFill>
          <a:ln>
            <a:noFill/>
          </a:ln>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latin typeface="+mn-lt"/>
              </a:rPr>
              <a:t>Line from Bus 1 to Bus 3 is over-loaded; all buses have same marginal cost</a:t>
            </a:r>
          </a:p>
        </p:txBody>
      </p:sp>
      <p:sp>
        <p:nvSpPr>
          <p:cNvPr id="41989" name="Text Box 5"/>
          <p:cNvSpPr txBox="1">
            <a:spLocks noChangeArrowheads="1"/>
          </p:cNvSpPr>
          <p:nvPr/>
        </p:nvSpPr>
        <p:spPr bwMode="auto">
          <a:xfrm>
            <a:off x="7643949" y="2133600"/>
            <a:ext cx="1134285" cy="1938992"/>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000000"/>
                </a:solidFill>
                <a:latin typeface="+mn-lt"/>
              </a:rPr>
              <a:t>Gen 1’s</a:t>
            </a:r>
          </a:p>
          <a:p>
            <a:pPr>
              <a:spcBef>
                <a:spcPct val="0"/>
              </a:spcBef>
              <a:buClrTx/>
              <a:buSzTx/>
              <a:buFontTx/>
              <a:buNone/>
            </a:pPr>
            <a:r>
              <a:rPr lang="en-US" sz="2400" dirty="0">
                <a:solidFill>
                  <a:srgbClr val="000000"/>
                </a:solidFill>
                <a:latin typeface="+mn-lt"/>
              </a:rPr>
              <a:t>cost</a:t>
            </a:r>
          </a:p>
          <a:p>
            <a:pPr>
              <a:spcBef>
                <a:spcPct val="0"/>
              </a:spcBef>
              <a:buClrTx/>
              <a:buSzTx/>
              <a:buFontTx/>
              <a:buNone/>
            </a:pPr>
            <a:r>
              <a:rPr lang="en-US" sz="2400" dirty="0">
                <a:solidFill>
                  <a:srgbClr val="000000"/>
                </a:solidFill>
                <a:latin typeface="+mn-lt"/>
              </a:rPr>
              <a:t>is $10</a:t>
            </a:r>
          </a:p>
          <a:p>
            <a:pPr>
              <a:spcBef>
                <a:spcPct val="0"/>
              </a:spcBef>
              <a:buClrTx/>
              <a:buSzTx/>
              <a:buFontTx/>
              <a:buNone/>
            </a:pPr>
            <a:r>
              <a:rPr lang="en-US" sz="2400" dirty="0">
                <a:solidFill>
                  <a:srgbClr val="000000"/>
                </a:solidFill>
                <a:latin typeface="+mn-lt"/>
              </a:rPr>
              <a:t>per </a:t>
            </a:r>
          </a:p>
          <a:p>
            <a:pPr>
              <a:spcBef>
                <a:spcPct val="0"/>
              </a:spcBef>
              <a:buClrTx/>
              <a:buSzTx/>
              <a:buFontTx/>
              <a:buNone/>
            </a:pPr>
            <a:r>
              <a:rPr lang="en-US" sz="2400" dirty="0">
                <a:solidFill>
                  <a:srgbClr val="000000"/>
                </a:solidFill>
                <a:latin typeface="+mn-lt"/>
              </a:rPr>
              <a:t>MWh</a:t>
            </a:r>
          </a:p>
        </p:txBody>
      </p:sp>
      <p:sp>
        <p:nvSpPr>
          <p:cNvPr id="41990" name="Text Box 6"/>
          <p:cNvSpPr txBox="1">
            <a:spLocks noChangeArrowheads="1"/>
          </p:cNvSpPr>
          <p:nvPr/>
        </p:nvSpPr>
        <p:spPr bwMode="auto">
          <a:xfrm>
            <a:off x="195263" y="1773238"/>
            <a:ext cx="1134285" cy="1938992"/>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latin typeface="+mn-lt"/>
              </a:rPr>
              <a:t>Gen 2’s</a:t>
            </a:r>
          </a:p>
          <a:p>
            <a:pPr>
              <a:spcBef>
                <a:spcPct val="0"/>
              </a:spcBef>
              <a:buClrTx/>
              <a:buSzTx/>
              <a:buFontTx/>
              <a:buNone/>
            </a:pPr>
            <a:r>
              <a:rPr lang="en-US" sz="2400" dirty="0">
                <a:solidFill>
                  <a:srgbClr val="1E0000"/>
                </a:solidFill>
                <a:latin typeface="+mn-lt"/>
              </a:rPr>
              <a:t>cost</a:t>
            </a:r>
          </a:p>
          <a:p>
            <a:pPr>
              <a:spcBef>
                <a:spcPct val="0"/>
              </a:spcBef>
              <a:buClrTx/>
              <a:buSzTx/>
              <a:buFontTx/>
              <a:buNone/>
            </a:pPr>
            <a:r>
              <a:rPr lang="en-US" sz="2400" dirty="0">
                <a:solidFill>
                  <a:srgbClr val="1E0000"/>
                </a:solidFill>
                <a:latin typeface="+mn-lt"/>
              </a:rPr>
              <a:t>is $12</a:t>
            </a:r>
          </a:p>
          <a:p>
            <a:pPr>
              <a:spcBef>
                <a:spcPct val="0"/>
              </a:spcBef>
              <a:buClrTx/>
              <a:buSzTx/>
              <a:buFontTx/>
              <a:buNone/>
            </a:pPr>
            <a:r>
              <a:rPr lang="en-US" sz="2400" dirty="0">
                <a:solidFill>
                  <a:srgbClr val="1E0000"/>
                </a:solidFill>
                <a:latin typeface="+mn-lt"/>
              </a:rPr>
              <a:t>per </a:t>
            </a:r>
          </a:p>
          <a:p>
            <a:pPr>
              <a:spcBef>
                <a:spcPct val="0"/>
              </a:spcBef>
              <a:buClrTx/>
              <a:buSzTx/>
              <a:buFontTx/>
              <a:buNone/>
            </a:pPr>
            <a:r>
              <a:rPr lang="en-US" sz="2400" dirty="0">
                <a:solidFill>
                  <a:srgbClr val="1E0000"/>
                </a:solidFill>
                <a:latin typeface="+mn-lt"/>
              </a:rPr>
              <a:t>MWh</a:t>
            </a:r>
          </a:p>
        </p:txBody>
      </p:sp>
      <p:sp>
        <p:nvSpPr>
          <p:cNvPr id="7" name="TextBox 6"/>
          <p:cNvSpPr txBox="1"/>
          <p:nvPr/>
        </p:nvSpPr>
        <p:spPr>
          <a:xfrm>
            <a:off x="1892559" y="6182518"/>
            <a:ext cx="3842847" cy="523220"/>
          </a:xfrm>
          <a:prstGeom prst="rect">
            <a:avLst/>
          </a:prstGeom>
          <a:solidFill>
            <a:srgbClr val="FFE6E6"/>
          </a:solidFill>
        </p:spPr>
        <p:txBody>
          <a:bodyPr wrap="none" rtlCol="0">
            <a:spAutoFit/>
          </a:bodyPr>
          <a:lstStyle/>
          <a:p>
            <a:r>
              <a:rPr lang="en-US" dirty="0" smtClean="0">
                <a:solidFill>
                  <a:srgbClr val="1E0000"/>
                </a:solidFill>
              </a:rPr>
              <a:t>PowerWorld Case: </a:t>
            </a:r>
            <a:r>
              <a:rPr lang="en-US" b="1" dirty="0" smtClean="0">
                <a:solidFill>
                  <a:srgbClr val="1E0000"/>
                </a:solidFill>
              </a:rPr>
              <a:t>B3LP</a:t>
            </a:r>
            <a:endParaRPr lang="en-US" b="1" dirty="0">
              <a:solidFill>
                <a:srgbClr val="1E0000"/>
              </a:solidFill>
            </a:endParaRPr>
          </a:p>
        </p:txBody>
      </p:sp>
    </p:spTree>
    <p:extLst>
      <p:ext uri="{BB962C8B-B14F-4D97-AF65-F5344CB8AC3E}">
        <p14:creationId xmlns:p14="http://schemas.microsoft.com/office/powerpoint/2010/main" val="3732390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5463" y="76200"/>
            <a:ext cx="8978537" cy="1066800"/>
          </a:xfrm>
        </p:spPr>
        <p:txBody>
          <a:bodyPr/>
          <a:lstStyle/>
          <a:p>
            <a:r>
              <a:rPr lang="en-US" dirty="0"/>
              <a:t>Three Bus LMPs – </a:t>
            </a:r>
            <a:r>
              <a:rPr lang="en-US" dirty="0" smtClean="0"/>
              <a:t>Constraint Unforced</a:t>
            </a:r>
          </a:p>
        </p:txBody>
      </p:sp>
      <p:pic>
        <p:nvPicPr>
          <p:cNvPr id="430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6152" y="1280160"/>
            <a:ext cx="7010400" cy="4645025"/>
          </a:xfrm>
          <a:noFill/>
        </p:spPr>
      </p:pic>
      <p:sp>
        <p:nvSpPr>
          <p:cNvPr id="43012" name="Text Box 4"/>
          <p:cNvSpPr txBox="1">
            <a:spLocks noChangeArrowheads="1"/>
          </p:cNvSpPr>
          <p:nvPr/>
        </p:nvSpPr>
        <p:spPr bwMode="auto">
          <a:xfrm>
            <a:off x="1027652" y="5707856"/>
            <a:ext cx="6743384" cy="830997"/>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000000"/>
                </a:solidFill>
                <a:latin typeface="+mn-lt"/>
              </a:rPr>
              <a:t>Line from 1 to 3 is no longer overloaded, but now</a:t>
            </a:r>
          </a:p>
          <a:p>
            <a:pPr>
              <a:spcBef>
                <a:spcPct val="0"/>
              </a:spcBef>
              <a:buClrTx/>
              <a:buSzTx/>
              <a:buFontTx/>
              <a:buNone/>
            </a:pPr>
            <a:r>
              <a:rPr lang="en-US" sz="2400" dirty="0">
                <a:solidFill>
                  <a:srgbClr val="000000"/>
                </a:solidFill>
                <a:latin typeface="+mn-lt"/>
              </a:rPr>
              <a:t>the marginal cost of electricity at </a:t>
            </a:r>
            <a:r>
              <a:rPr lang="en-US" sz="2400" dirty="0" smtClean="0">
                <a:solidFill>
                  <a:srgbClr val="000000"/>
                </a:solidFill>
                <a:latin typeface="+mn-lt"/>
              </a:rPr>
              <a:t>bus 3 </a:t>
            </a:r>
            <a:r>
              <a:rPr lang="en-US" sz="2400" dirty="0">
                <a:solidFill>
                  <a:srgbClr val="000000"/>
                </a:solidFill>
                <a:latin typeface="+mn-lt"/>
              </a:rPr>
              <a:t>is $14 / MWh</a:t>
            </a:r>
          </a:p>
        </p:txBody>
      </p:sp>
    </p:spTree>
    <p:extLst>
      <p:ext uri="{BB962C8B-B14F-4D97-AF65-F5344CB8AC3E}">
        <p14:creationId xmlns:p14="http://schemas.microsoft.com/office/powerpoint/2010/main" val="1265773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MISO LMPs on 9/6/2019, 3:35 PM</a:t>
            </a:r>
            <a:endParaRPr lang="en-US" dirty="0"/>
          </a:p>
        </p:txBody>
      </p:sp>
      <p:sp>
        <p:nvSpPr>
          <p:cNvPr id="4" name="TextBox 3"/>
          <p:cNvSpPr txBox="1"/>
          <p:nvPr/>
        </p:nvSpPr>
        <p:spPr>
          <a:xfrm>
            <a:off x="7315200" y="1849785"/>
            <a:ext cx="1600200" cy="3539430"/>
          </a:xfrm>
          <a:prstGeom prst="rect">
            <a:avLst/>
          </a:prstGeom>
          <a:solidFill>
            <a:srgbClr val="FFE6E6"/>
          </a:solidFill>
        </p:spPr>
        <p:txBody>
          <a:bodyPr wrap="square" rtlCol="0">
            <a:spAutoFit/>
          </a:bodyPr>
          <a:lstStyle/>
          <a:p>
            <a:r>
              <a:rPr lang="en-US" dirty="0" smtClean="0">
                <a:solidFill>
                  <a:srgbClr val="1E0000"/>
                </a:solidFill>
              </a:rPr>
              <a:t>Five minute</a:t>
            </a:r>
            <a:br>
              <a:rPr lang="en-US" dirty="0" smtClean="0">
                <a:solidFill>
                  <a:srgbClr val="1E0000"/>
                </a:solidFill>
              </a:rPr>
            </a:br>
            <a:r>
              <a:rPr lang="en-US" dirty="0" smtClean="0">
                <a:solidFill>
                  <a:srgbClr val="1E0000"/>
                </a:solidFill>
              </a:rPr>
              <a:t>LMPs are</a:t>
            </a:r>
            <a:br>
              <a:rPr lang="en-US" dirty="0" smtClean="0">
                <a:solidFill>
                  <a:srgbClr val="1E0000"/>
                </a:solidFill>
              </a:rPr>
            </a:br>
            <a:r>
              <a:rPr lang="en-US" dirty="0" smtClean="0">
                <a:solidFill>
                  <a:srgbClr val="1E0000"/>
                </a:solidFill>
              </a:rPr>
              <a:t>posted online</a:t>
            </a:r>
            <a:br>
              <a:rPr lang="en-US" dirty="0" smtClean="0">
                <a:solidFill>
                  <a:srgbClr val="1E0000"/>
                </a:solidFill>
              </a:rPr>
            </a:br>
            <a:r>
              <a:rPr lang="en-US" dirty="0" smtClean="0">
                <a:solidFill>
                  <a:srgbClr val="1E0000"/>
                </a:solidFill>
              </a:rPr>
              <a:t>for the MISO</a:t>
            </a:r>
            <a:br>
              <a:rPr lang="en-US" dirty="0" smtClean="0">
                <a:solidFill>
                  <a:srgbClr val="1E0000"/>
                </a:solidFill>
              </a:rPr>
            </a:br>
            <a:r>
              <a:rPr lang="en-US" dirty="0" smtClean="0">
                <a:solidFill>
                  <a:srgbClr val="1E0000"/>
                </a:solidFill>
              </a:rPr>
              <a:t>footprint</a:t>
            </a:r>
          </a:p>
        </p:txBody>
      </p:sp>
      <p:sp>
        <p:nvSpPr>
          <p:cNvPr id="5" name="TextBox 4"/>
          <p:cNvSpPr txBox="1"/>
          <p:nvPr/>
        </p:nvSpPr>
        <p:spPr>
          <a:xfrm>
            <a:off x="914400" y="6440491"/>
            <a:ext cx="7611956" cy="307777"/>
          </a:xfrm>
          <a:prstGeom prst="rect">
            <a:avLst/>
          </a:prstGeom>
          <a:noFill/>
        </p:spPr>
        <p:txBody>
          <a:bodyPr wrap="none" rtlCol="0">
            <a:spAutoFit/>
          </a:bodyPr>
          <a:lstStyle/>
          <a:p>
            <a:r>
              <a:rPr lang="en-US" sz="1400" dirty="0" smtClean="0">
                <a:solidFill>
                  <a:srgbClr val="1E0000"/>
                </a:solidFill>
              </a:rPr>
              <a:t>Source: </a:t>
            </a:r>
            <a:r>
              <a:rPr lang="en-US" sz="1400" dirty="0">
                <a:hlinkClick r:id="rId2"/>
              </a:rPr>
              <a:t>https://www.misoenergy.org/markets-and-operations/real-time--market-data/real-time-displays</a:t>
            </a:r>
            <a:r>
              <a:rPr lang="en-US" sz="1200" dirty="0">
                <a:hlinkClick r:id="rId2"/>
              </a:rPr>
              <a:t>/</a:t>
            </a:r>
            <a:endParaRPr lang="en-US" sz="1200" dirty="0"/>
          </a:p>
        </p:txBody>
      </p:sp>
      <p:pic>
        <p:nvPicPr>
          <p:cNvPr id="8" name="Picture 7"/>
          <p:cNvPicPr>
            <a:picLocks noChangeAspect="1"/>
          </p:cNvPicPr>
          <p:nvPr/>
        </p:nvPicPr>
        <p:blipFill rotWithShape="1">
          <a:blip r:embed="rId3"/>
          <a:srcRect l="20313" t="23814" r="50688" b="19651"/>
          <a:stretch/>
        </p:blipFill>
        <p:spPr>
          <a:xfrm>
            <a:off x="762000" y="1365855"/>
            <a:ext cx="4800600" cy="5069434"/>
          </a:xfrm>
          <a:prstGeom prst="rect">
            <a:avLst/>
          </a:prstGeom>
        </p:spPr>
      </p:pic>
    </p:spTree>
    <p:extLst>
      <p:ext uri="{BB962C8B-B14F-4D97-AF65-F5344CB8AC3E}">
        <p14:creationId xmlns:p14="http://schemas.microsoft.com/office/powerpoint/2010/main" val="2308469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LMPS: 5/5/18 and 9/6/19</a:t>
            </a:r>
            <a:endParaRPr lang="en-US" dirty="0"/>
          </a:p>
        </p:txBody>
      </p:sp>
      <p:sp>
        <p:nvSpPr>
          <p:cNvPr id="3" name="Slide Number Placeholder 2"/>
          <p:cNvSpPr>
            <a:spLocks noGrp="1"/>
          </p:cNvSpPr>
          <p:nvPr>
            <p:ph type="sldNum" sz="quarter" idx="4"/>
          </p:nvPr>
        </p:nvSpPr>
        <p:spPr/>
        <p:txBody>
          <a:bodyPr/>
          <a:lstStyle/>
          <a:p>
            <a:pPr>
              <a:defRPr/>
            </a:pPr>
            <a:fld id="{F29487AF-22CC-4BA0-9E2C-52E5FAE8988A}" type="slidenum">
              <a:rPr lang="en-US" smtClean="0"/>
              <a:pPr>
                <a:defRPr/>
              </a:pPr>
              <a:t>25</a:t>
            </a:fld>
            <a:endParaRPr lang="en-US" dirty="0"/>
          </a:p>
        </p:txBody>
      </p:sp>
      <p:sp>
        <p:nvSpPr>
          <p:cNvPr id="4" name="Rectangle 3"/>
          <p:cNvSpPr>
            <a:spLocks noChangeArrowheads="1"/>
          </p:cNvSpPr>
          <p:nvPr/>
        </p:nvSpPr>
        <p:spPr bwMode="auto">
          <a:xfrm>
            <a:off x="762000" y="6324600"/>
            <a:ext cx="7094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800" dirty="0">
                <a:solidFill>
                  <a:srgbClr val="1E0000"/>
                </a:solidFill>
              </a:rPr>
              <a:t>Image Source: http</a:t>
            </a:r>
            <a:r>
              <a:rPr lang="en-US" altLang="en-US" sz="1800" dirty="0" smtClean="0">
                <a:solidFill>
                  <a:srgbClr val="1E0000"/>
                </a:solidFill>
              </a:rPr>
              <a:t>://www.ercot.com/content/cdr/contours/rtmLmp.html</a:t>
            </a:r>
            <a:endParaRPr lang="en-US" altLang="en-US" sz="1800" dirty="0">
              <a:solidFill>
                <a:srgbClr val="1E0000"/>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630" t="13632" r="61868" b="21753"/>
          <a:stretch>
            <a:fillRect/>
          </a:stretch>
        </p:blipFill>
        <p:spPr bwMode="auto">
          <a:xfrm>
            <a:off x="304800" y="1524000"/>
            <a:ext cx="460916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Lst>
        </p:spPr>
      </p:pic>
      <p:pic>
        <p:nvPicPr>
          <p:cNvPr id="91138" name="Picture 2" descr="http://www.ercot.com/content/cdr/contours/rtmLmp.png?uniquenessFactor=15678021188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537" y="1454088"/>
            <a:ext cx="4522063" cy="452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747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Power Flow</a:t>
            </a:r>
            <a:endParaRPr lang="en-US" dirty="0"/>
          </a:p>
        </p:txBody>
      </p:sp>
      <p:sp>
        <p:nvSpPr>
          <p:cNvPr id="3" name="Content Placeholder 2"/>
          <p:cNvSpPr>
            <a:spLocks noGrp="1"/>
          </p:cNvSpPr>
          <p:nvPr>
            <p:ph idx="1"/>
          </p:nvPr>
        </p:nvSpPr>
        <p:spPr>
          <a:xfrm>
            <a:off x="365760" y="1280160"/>
            <a:ext cx="8549640" cy="3733800"/>
          </a:xfrm>
        </p:spPr>
        <p:txBody>
          <a:bodyPr/>
          <a:lstStyle/>
          <a:p>
            <a:r>
              <a:rPr lang="en-US" dirty="0" smtClean="0"/>
              <a:t>Next slides cover some more advanced power flow topics that need to be considered in many commercial power flow studies</a:t>
            </a:r>
          </a:p>
          <a:p>
            <a:r>
              <a:rPr lang="en-US" dirty="0" smtClean="0"/>
              <a:t>An important consideration in the power flow is the assumed time scale of the response, and the assumed model of operator actions</a:t>
            </a:r>
          </a:p>
          <a:p>
            <a:pPr lvl="1"/>
            <a:r>
              <a:rPr lang="en-US" dirty="0" smtClean="0"/>
              <a:t>Planning power flow studies usually assume automatic modeling of operator actions and a longer time frame of response (controls have time to reach steady-state)</a:t>
            </a:r>
          </a:p>
          <a:p>
            <a:pPr lvl="2"/>
            <a:r>
              <a:rPr lang="en-US" dirty="0" smtClean="0"/>
              <a:t>For example, who is actually doing the volt/var control</a:t>
            </a:r>
          </a:p>
          <a:p>
            <a:pPr lvl="1"/>
            <a:r>
              <a:rPr lang="en-US" dirty="0" smtClean="0"/>
              <a:t> In real-time applications operator actions are usually not automated and controls may be more limited in time</a:t>
            </a:r>
            <a:endParaRPr lang="en-US" dirty="0"/>
          </a:p>
        </p:txBody>
      </p:sp>
    </p:spTree>
    <p:extLst>
      <p:ext uri="{BB962C8B-B14F-4D97-AF65-F5344CB8AC3E}">
        <p14:creationId xmlns:p14="http://schemas.microsoft.com/office/powerpoint/2010/main" val="334863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Flow Optimal Multiplier</a:t>
            </a:r>
          </a:p>
        </p:txBody>
      </p:sp>
      <p:sp>
        <p:nvSpPr>
          <p:cNvPr id="3" name="Content Placeholder 2"/>
          <p:cNvSpPr>
            <a:spLocks noGrp="1"/>
          </p:cNvSpPr>
          <p:nvPr>
            <p:ph idx="1"/>
          </p:nvPr>
        </p:nvSpPr>
        <p:spPr>
          <a:xfrm>
            <a:off x="365760" y="1280160"/>
            <a:ext cx="8778240" cy="3733800"/>
          </a:xfrm>
        </p:spPr>
        <p:txBody>
          <a:bodyPr/>
          <a:lstStyle/>
          <a:p>
            <a:r>
              <a:rPr lang="en-US" dirty="0"/>
              <a:t>Classic reference on power flow optimal multiplier is S. Iwamoto, Y. Tamura, “A Load Flow Calculation Method for Ill-Conditioned Power Systems,” </a:t>
            </a:r>
            <a:r>
              <a:rPr lang="en-US" i="1" dirty="0"/>
              <a:t>IEEE Trans. Power App. and Syst</a:t>
            </a:r>
            <a:r>
              <a:rPr lang="en-US" dirty="0"/>
              <a:t>., April 1981</a:t>
            </a:r>
          </a:p>
          <a:p>
            <a:r>
              <a:rPr lang="en-US" dirty="0" smtClean="0"/>
              <a:t>Another paper </a:t>
            </a:r>
            <a:r>
              <a:rPr lang="en-US" dirty="0"/>
              <a:t>is J.E. Tate, T.J. Overbye, “A Comparison of the Optimal Multiplier in Power and Rectangular Coordinates,” </a:t>
            </a:r>
            <a:r>
              <a:rPr lang="en-US" i="1" dirty="0"/>
              <a:t>IEEE Trans. Power Systems</a:t>
            </a:r>
            <a:r>
              <a:rPr lang="en-US" dirty="0"/>
              <a:t>, Nov. 2005</a:t>
            </a:r>
          </a:p>
          <a:p>
            <a:r>
              <a:rPr lang="en-US" dirty="0"/>
              <a:t>Key idea is once NR method has selected a direction, we can analytically determine the distance to move in that direction to minimize the norm of the </a:t>
            </a:r>
            <a:r>
              <a:rPr lang="en-US" dirty="0" smtClean="0"/>
              <a:t>mismatch</a:t>
            </a:r>
          </a:p>
          <a:p>
            <a:pPr lvl="1"/>
            <a:r>
              <a:rPr lang="en-US" dirty="0" smtClean="0"/>
              <a:t>Goal is to help with stressed </a:t>
            </a:r>
            <a:r>
              <a:rPr lang="en-US" smtClean="0"/>
              <a:t>power systems</a:t>
            </a:r>
            <a:endParaRPr lang="en-US" dirty="0"/>
          </a:p>
          <a:p>
            <a:endParaRPr lang="en-US" dirty="0"/>
          </a:p>
        </p:txBody>
      </p:sp>
    </p:spTree>
    <p:extLst>
      <p:ext uri="{BB962C8B-B14F-4D97-AF65-F5344CB8AC3E}">
        <p14:creationId xmlns:p14="http://schemas.microsoft.com/office/powerpoint/2010/main" val="1676656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Flow with Optimal Multiplier</a:t>
            </a:r>
          </a:p>
        </p:txBody>
      </p:sp>
      <p:sp>
        <p:nvSpPr>
          <p:cNvPr id="3" name="Content Placeholder 2"/>
          <p:cNvSpPr>
            <a:spLocks noGrp="1"/>
          </p:cNvSpPr>
          <p:nvPr>
            <p:ph idx="1"/>
          </p:nvPr>
        </p:nvSpPr>
        <p:spPr>
          <a:xfrm>
            <a:off x="365760" y="1280160"/>
            <a:ext cx="8625840" cy="3733800"/>
          </a:xfrm>
        </p:spPr>
        <p:txBody>
          <a:bodyPr/>
          <a:lstStyle/>
          <a:p>
            <a:r>
              <a:rPr lang="en-US" dirty="0"/>
              <a:t>Consider an n bus power </a:t>
            </a:r>
            <a:r>
              <a:rPr lang="en-US" dirty="0" smtClean="0"/>
              <a:t>system with </a:t>
            </a:r>
            <a:r>
              <a:rPr lang="en-US" b="1" dirty="0" smtClean="0"/>
              <a:t>f(x)</a:t>
            </a:r>
            <a:r>
              <a:rPr lang="en-US" dirty="0" smtClean="0"/>
              <a:t> = </a:t>
            </a:r>
            <a:r>
              <a:rPr lang="en-US" b="1" dirty="0" smtClean="0"/>
              <a:t>S </a:t>
            </a:r>
            <a:r>
              <a:rPr lang="en-US" dirty="0" smtClean="0"/>
              <a:t>where </a:t>
            </a:r>
            <a:r>
              <a:rPr lang="en-US" b="1" dirty="0"/>
              <a:t>S</a:t>
            </a:r>
            <a:r>
              <a:rPr lang="en-US" dirty="0"/>
              <a:t> is the vector of the constant real and reactive power load minus generation at all buses except the </a:t>
            </a:r>
            <a:r>
              <a:rPr lang="en-US" dirty="0" smtClean="0"/>
              <a:t>slack, </a:t>
            </a:r>
            <a:r>
              <a:rPr lang="en-US" b="1" dirty="0" smtClean="0"/>
              <a:t>x</a:t>
            </a:r>
            <a:r>
              <a:rPr lang="en-US" dirty="0" smtClean="0"/>
              <a:t> </a:t>
            </a:r>
            <a:r>
              <a:rPr lang="en-US" dirty="0"/>
              <a:t>is the vector of the bus voltages in rectangular coordinates: V</a:t>
            </a:r>
            <a:r>
              <a:rPr lang="en-US" baseline="-25000" dirty="0"/>
              <a:t>i</a:t>
            </a:r>
            <a:r>
              <a:rPr lang="en-US" dirty="0"/>
              <a:t> = </a:t>
            </a:r>
            <a:r>
              <a:rPr lang="en-US" dirty="0" err="1"/>
              <a:t>e</a:t>
            </a:r>
            <a:r>
              <a:rPr lang="en-US" baseline="-25000" dirty="0" err="1"/>
              <a:t>i</a:t>
            </a:r>
            <a:r>
              <a:rPr lang="en-US" dirty="0"/>
              <a:t> + </a:t>
            </a:r>
            <a:r>
              <a:rPr lang="en-US" dirty="0" err="1" smtClean="0"/>
              <a:t>jf</a:t>
            </a:r>
            <a:r>
              <a:rPr lang="en-US" baseline="-25000" dirty="0" err="1" smtClean="0"/>
              <a:t>i</a:t>
            </a:r>
            <a:r>
              <a:rPr lang="en-US" baseline="-25000" dirty="0" smtClean="0"/>
              <a:t>,</a:t>
            </a:r>
            <a:br>
              <a:rPr lang="en-US" baseline="-25000" dirty="0" smtClean="0"/>
            </a:br>
            <a:r>
              <a:rPr lang="en-US" dirty="0" smtClean="0"/>
              <a:t>and </a:t>
            </a:r>
            <a:r>
              <a:rPr lang="en-US" b="1" dirty="0"/>
              <a:t>f</a:t>
            </a:r>
            <a:r>
              <a:rPr lang="en-US" dirty="0"/>
              <a:t> is the function of the power balance constraints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4677232"/>
              </p:ext>
            </p:extLst>
          </p:nvPr>
        </p:nvGraphicFramePr>
        <p:xfrm>
          <a:off x="990600" y="3962400"/>
          <a:ext cx="5638800" cy="2305050"/>
        </p:xfrm>
        <a:graphic>
          <a:graphicData uri="http://schemas.openxmlformats.org/presentationml/2006/ole">
            <mc:AlternateContent xmlns:mc="http://schemas.openxmlformats.org/markup-compatibility/2006">
              <mc:Choice xmlns:v="urn:schemas-microsoft-com:vml" Requires="v">
                <p:oleObj spid="_x0000_s79889" name="Equation" r:id="rId3" imgW="6273720" imgH="2565360" progId="Equation.DSMT4">
                  <p:embed/>
                </p:oleObj>
              </mc:Choice>
              <mc:Fallback>
                <p:oleObj name="Equation" r:id="rId3" imgW="6273720" imgH="25653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62400"/>
                        <a:ext cx="56388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4135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00196"/>
            <a:ext cx="7776985" cy="357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2"/>
          <p:cNvSpPr>
            <a:spLocks noGrp="1" noChangeArrowheads="1"/>
          </p:cNvSpPr>
          <p:nvPr>
            <p:ph type="title"/>
          </p:nvPr>
        </p:nvSpPr>
        <p:spPr>
          <a:noFill/>
        </p:spPr>
        <p:txBody>
          <a:bodyPr lIns="92075" tIns="46038" rIns="92075" bIns="46038" anchor="ctr"/>
          <a:lstStyle/>
          <a:p>
            <a:pPr eaLnBrk="1" hangingPunct="1"/>
            <a:r>
              <a:rPr lang="en-US" dirty="0" smtClean="0"/>
              <a:t>Three Bus Case on AGC</a:t>
            </a:r>
          </a:p>
        </p:txBody>
      </p:sp>
      <p:sp>
        <p:nvSpPr>
          <p:cNvPr id="29702" name="Text Box 6"/>
          <p:cNvSpPr txBox="1">
            <a:spLocks noChangeArrowheads="1"/>
          </p:cNvSpPr>
          <p:nvPr/>
        </p:nvSpPr>
        <p:spPr bwMode="auto">
          <a:xfrm>
            <a:off x="6553200" y="4983033"/>
            <a:ext cx="2012089" cy="830997"/>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Net tie flow is </a:t>
            </a:r>
          </a:p>
          <a:p>
            <a:pPr>
              <a:spcBef>
                <a:spcPct val="0"/>
              </a:spcBef>
              <a:buClrTx/>
              <a:buSzTx/>
              <a:buFontTx/>
              <a:buNone/>
            </a:pPr>
            <a:r>
              <a:rPr lang="en-US" sz="2400" dirty="0">
                <a:solidFill>
                  <a:srgbClr val="1E0000"/>
                </a:solidFill>
              </a:rPr>
              <a:t>close to zero</a:t>
            </a:r>
          </a:p>
        </p:txBody>
      </p:sp>
      <p:sp>
        <p:nvSpPr>
          <p:cNvPr id="29705" name="Text Box 9"/>
          <p:cNvSpPr txBox="1">
            <a:spLocks noChangeArrowheads="1"/>
          </p:cNvSpPr>
          <p:nvPr/>
        </p:nvSpPr>
        <p:spPr bwMode="auto">
          <a:xfrm>
            <a:off x="381000" y="5029200"/>
            <a:ext cx="2351926" cy="1569660"/>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Generation</a:t>
            </a:r>
          </a:p>
          <a:p>
            <a:pPr>
              <a:spcBef>
                <a:spcPct val="0"/>
              </a:spcBef>
              <a:buClrTx/>
              <a:buSzTx/>
              <a:buFontTx/>
              <a:buNone/>
            </a:pPr>
            <a:r>
              <a:rPr lang="en-US" sz="2400" dirty="0">
                <a:solidFill>
                  <a:srgbClr val="1E0000"/>
                </a:solidFill>
              </a:rPr>
              <a:t>is automatically</a:t>
            </a:r>
          </a:p>
          <a:p>
            <a:pPr>
              <a:spcBef>
                <a:spcPct val="0"/>
              </a:spcBef>
              <a:buClrTx/>
              <a:buSzTx/>
              <a:buFontTx/>
              <a:buNone/>
            </a:pPr>
            <a:r>
              <a:rPr lang="en-US" sz="2400" dirty="0">
                <a:solidFill>
                  <a:srgbClr val="1E0000"/>
                </a:solidFill>
              </a:rPr>
              <a:t>changed to match</a:t>
            </a:r>
          </a:p>
          <a:p>
            <a:pPr>
              <a:spcBef>
                <a:spcPct val="0"/>
              </a:spcBef>
              <a:buClrTx/>
              <a:buSzTx/>
              <a:buFontTx/>
              <a:buNone/>
            </a:pPr>
            <a:r>
              <a:rPr lang="en-US" sz="2400" dirty="0">
                <a:solidFill>
                  <a:srgbClr val="1E0000"/>
                </a:solidFill>
              </a:rPr>
              <a:t>change in load</a:t>
            </a:r>
          </a:p>
        </p:txBody>
      </p:sp>
      <p:sp>
        <p:nvSpPr>
          <p:cNvPr id="11" name="Line 8"/>
          <p:cNvSpPr>
            <a:spLocks noChangeShapeType="1"/>
          </p:cNvSpPr>
          <p:nvPr/>
        </p:nvSpPr>
        <p:spPr bwMode="auto">
          <a:xfrm flipV="1">
            <a:off x="2209800" y="4572000"/>
            <a:ext cx="1626410" cy="60960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
          <p:cNvSpPr>
            <a:spLocks noChangeShapeType="1"/>
          </p:cNvSpPr>
          <p:nvPr/>
        </p:nvSpPr>
        <p:spPr bwMode="auto">
          <a:xfrm flipV="1">
            <a:off x="1104900" y="3505200"/>
            <a:ext cx="647700" cy="152400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
          <p:cNvSpPr>
            <a:spLocks noChangeShapeType="1"/>
          </p:cNvSpPr>
          <p:nvPr/>
        </p:nvSpPr>
        <p:spPr bwMode="auto">
          <a:xfrm flipH="1" flipV="1">
            <a:off x="6400800" y="2514600"/>
            <a:ext cx="762000" cy="236220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
          <p:cNvSpPr>
            <a:spLocks noChangeShapeType="1"/>
          </p:cNvSpPr>
          <p:nvPr/>
        </p:nvSpPr>
        <p:spPr bwMode="auto">
          <a:xfrm flipH="1" flipV="1">
            <a:off x="5829702" y="3505200"/>
            <a:ext cx="1028297" cy="137160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Flow with Optimal Multiplier</a:t>
            </a:r>
          </a:p>
        </p:txBody>
      </p:sp>
      <p:sp>
        <p:nvSpPr>
          <p:cNvPr id="3" name="Content Placeholder 2"/>
          <p:cNvSpPr>
            <a:spLocks noGrp="1"/>
          </p:cNvSpPr>
          <p:nvPr>
            <p:ph idx="1"/>
          </p:nvPr>
        </p:nvSpPr>
        <p:spPr/>
        <p:txBody>
          <a:bodyPr/>
          <a:lstStyle/>
          <a:p>
            <a:r>
              <a:rPr lang="en-US" dirty="0"/>
              <a:t>With a standard NR approach we would get</a:t>
            </a:r>
          </a:p>
          <a:p>
            <a:endParaRPr lang="en-US" dirty="0"/>
          </a:p>
          <a:p>
            <a:endParaRPr lang="en-US" dirty="0"/>
          </a:p>
          <a:p>
            <a:endParaRPr lang="en-US" dirty="0"/>
          </a:p>
          <a:p>
            <a:r>
              <a:rPr lang="en-US" dirty="0"/>
              <a:t>If we are close enough to the solution the iteration converges quickly, but if the system is heavily loaded it can diverge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25295708"/>
              </p:ext>
            </p:extLst>
          </p:nvPr>
        </p:nvGraphicFramePr>
        <p:xfrm>
          <a:off x="914400" y="1905000"/>
          <a:ext cx="3759200" cy="1168400"/>
        </p:xfrm>
        <a:graphic>
          <a:graphicData uri="http://schemas.openxmlformats.org/presentationml/2006/ole">
            <mc:AlternateContent xmlns:mc="http://schemas.openxmlformats.org/markup-compatibility/2006">
              <mc:Choice xmlns:v="urn:schemas-microsoft-com:vml" Requires="v">
                <p:oleObj spid="_x0000_s80913" name="Equation" r:id="rId3" imgW="3759120" imgH="1168200" progId="Equation.DSMT4">
                  <p:embed/>
                </p:oleObj>
              </mc:Choice>
              <mc:Fallback>
                <p:oleObj name="Equation" r:id="rId3" imgW="3759120" imgH="1168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37592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806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Flow with Optimal Multiplier</a:t>
            </a:r>
          </a:p>
        </p:txBody>
      </p:sp>
      <p:sp>
        <p:nvSpPr>
          <p:cNvPr id="3" name="Content Placeholder 2"/>
          <p:cNvSpPr>
            <a:spLocks noGrp="1"/>
          </p:cNvSpPr>
          <p:nvPr>
            <p:ph idx="1"/>
          </p:nvPr>
        </p:nvSpPr>
        <p:spPr>
          <a:xfrm>
            <a:off x="365760" y="1280160"/>
            <a:ext cx="8625840" cy="3733800"/>
          </a:xfrm>
        </p:spPr>
        <p:txBody>
          <a:bodyPr/>
          <a:lstStyle/>
          <a:p>
            <a:r>
              <a:rPr lang="en-US" dirty="0"/>
              <a:t>Optimal multiplier approach modifies the iteration as</a:t>
            </a:r>
            <a:br>
              <a:rPr lang="en-US" dirty="0"/>
            </a:br>
            <a:r>
              <a:rPr lang="en-US" dirty="0"/>
              <a:t/>
            </a:r>
            <a:br>
              <a:rPr lang="en-US" dirty="0"/>
            </a:br>
            <a:r>
              <a:rPr lang="en-US" dirty="0"/>
              <a:t/>
            </a:r>
            <a:br>
              <a:rPr lang="en-US" dirty="0"/>
            </a:br>
            <a:endParaRPr lang="en-US" dirty="0"/>
          </a:p>
          <a:p>
            <a:r>
              <a:rPr lang="en-US" dirty="0"/>
              <a:t>Scalar </a:t>
            </a:r>
            <a:r>
              <a:rPr lang="en-US" dirty="0">
                <a:latin typeface="Symbol" pitchFamily="18" charset="2"/>
              </a:rPr>
              <a:t>m</a:t>
            </a:r>
            <a:r>
              <a:rPr lang="en-US" dirty="0"/>
              <a:t> is chosen to minimize the norm of the mismatch F in direction </a:t>
            </a:r>
            <a:r>
              <a:rPr lang="en-US" dirty="0">
                <a:sym typeface="Symbol"/>
              </a:rPr>
              <a:t></a:t>
            </a:r>
            <a:r>
              <a:rPr lang="en-US" b="1" dirty="0">
                <a:sym typeface="Symbol"/>
              </a:rPr>
              <a:t>x</a:t>
            </a:r>
            <a:br>
              <a:rPr lang="en-US" b="1" dirty="0">
                <a:sym typeface="Symbol"/>
              </a:rPr>
            </a:br>
            <a:r>
              <a:rPr lang="en-US" b="1" dirty="0">
                <a:sym typeface="Symbol"/>
              </a:rPr>
              <a:t/>
            </a:r>
            <a:br>
              <a:rPr lang="en-US" b="1" dirty="0">
                <a:sym typeface="Symbol"/>
              </a:rPr>
            </a:br>
            <a:endParaRPr lang="en-US" b="1" dirty="0">
              <a:sym typeface="Symbol"/>
            </a:endParaRPr>
          </a:p>
          <a:p>
            <a:r>
              <a:rPr lang="en-US" dirty="0">
                <a:sym typeface="Symbol"/>
              </a:rPr>
              <a:t>Paper by </a:t>
            </a:r>
            <a:r>
              <a:rPr lang="en-US" dirty="0"/>
              <a:t>Iwamoto, Y. Tamura from 1981 shows </a:t>
            </a:r>
            <a:r>
              <a:rPr lang="en-US" dirty="0">
                <a:latin typeface="Symbol" pitchFamily="18" charset="2"/>
              </a:rPr>
              <a:t>m </a:t>
            </a:r>
            <a:r>
              <a:rPr lang="en-US" dirty="0"/>
              <a:t>can be computed analytically with little additional calculation when rectangular voltages are used </a:t>
            </a:r>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32958957"/>
              </p:ext>
            </p:extLst>
          </p:nvPr>
        </p:nvGraphicFramePr>
        <p:xfrm>
          <a:off x="914400" y="1905000"/>
          <a:ext cx="3759200" cy="1168400"/>
        </p:xfrm>
        <a:graphic>
          <a:graphicData uri="http://schemas.openxmlformats.org/presentationml/2006/ole">
            <mc:AlternateContent xmlns:mc="http://schemas.openxmlformats.org/markup-compatibility/2006">
              <mc:Choice xmlns:v="urn:schemas-microsoft-com:vml" Requires="v">
                <p:oleObj spid="_x0000_s81952" name="Equation" r:id="rId3" imgW="3759120" imgH="1168200" progId="Equation.DSMT4">
                  <p:embed/>
                </p:oleObj>
              </mc:Choice>
              <mc:Fallback>
                <p:oleObj name="Equation" r:id="rId3" imgW="3759120" imgH="1168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37592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28393414"/>
              </p:ext>
            </p:extLst>
          </p:nvPr>
        </p:nvGraphicFramePr>
        <p:xfrm>
          <a:off x="914400" y="3962400"/>
          <a:ext cx="7607300" cy="825500"/>
        </p:xfrm>
        <a:graphic>
          <a:graphicData uri="http://schemas.openxmlformats.org/presentationml/2006/ole">
            <mc:AlternateContent xmlns:mc="http://schemas.openxmlformats.org/markup-compatibility/2006">
              <mc:Choice xmlns:v="urn:schemas-microsoft-com:vml" Requires="v">
                <p:oleObj spid="_x0000_s81953" name="Equation" r:id="rId5" imgW="7607160" imgH="825480" progId="Equation.DSMT4">
                  <p:embed/>
                </p:oleObj>
              </mc:Choice>
              <mc:Fallback>
                <p:oleObj name="Equation" r:id="rId5" imgW="7607160" imgH="825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962400"/>
                        <a:ext cx="7607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75969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Flow with Optimal Multiplier</a:t>
            </a:r>
          </a:p>
        </p:txBody>
      </p:sp>
      <p:sp>
        <p:nvSpPr>
          <p:cNvPr id="3" name="Content Placeholder 2"/>
          <p:cNvSpPr>
            <a:spLocks noGrp="1"/>
          </p:cNvSpPr>
          <p:nvPr>
            <p:ph idx="1"/>
          </p:nvPr>
        </p:nvSpPr>
        <p:spPr>
          <a:xfrm>
            <a:off x="365760" y="1280160"/>
            <a:ext cx="8625840" cy="3733800"/>
          </a:xfrm>
        </p:spPr>
        <p:txBody>
          <a:bodyPr/>
          <a:lstStyle/>
          <a:p>
            <a:r>
              <a:rPr lang="en-US" dirty="0"/>
              <a:t>Determination of </a:t>
            </a:r>
            <a:r>
              <a:rPr lang="en-US" dirty="0">
                <a:latin typeface="Symbol" pitchFamily="18" charset="2"/>
              </a:rPr>
              <a:t>m </a:t>
            </a:r>
            <a:r>
              <a:rPr lang="en-US" dirty="0"/>
              <a:t>involves solving a cubic equation, which gives either three real solutions, or one real and two imaginary solutions</a:t>
            </a:r>
          </a:p>
          <a:p>
            <a:r>
              <a:rPr lang="en-US" dirty="0"/>
              <a:t>1989 PICA paper by </a:t>
            </a:r>
            <a:r>
              <a:rPr lang="en-US" dirty="0" err="1"/>
              <a:t>Iba</a:t>
            </a:r>
            <a:r>
              <a:rPr lang="en-US" dirty="0"/>
              <a:t/>
            </a:r>
            <a:br>
              <a:rPr lang="en-US" dirty="0"/>
            </a:br>
            <a:r>
              <a:rPr lang="en-US" dirty="0"/>
              <a:t>(“A Method for Finding a </a:t>
            </a:r>
            <a:br>
              <a:rPr lang="en-US" dirty="0"/>
            </a:br>
            <a:r>
              <a:rPr lang="en-US" dirty="0"/>
              <a:t>Pair of Multiple Load </a:t>
            </a:r>
            <a:br>
              <a:rPr lang="en-US" dirty="0"/>
            </a:br>
            <a:r>
              <a:rPr lang="en-US" dirty="0"/>
              <a:t>Flow Solutions in Bulk </a:t>
            </a:r>
            <a:br>
              <a:rPr lang="en-US" dirty="0"/>
            </a:br>
            <a:r>
              <a:rPr lang="en-US" dirty="0"/>
              <a:t>Power Systems”) showed </a:t>
            </a:r>
            <a:br>
              <a:rPr lang="en-US" dirty="0"/>
            </a:br>
            <a:r>
              <a:rPr lang="en-US" dirty="0"/>
              <a:t>that NR tends to converge </a:t>
            </a:r>
            <a:br>
              <a:rPr lang="en-US" dirty="0"/>
            </a:br>
            <a:r>
              <a:rPr lang="en-US" dirty="0"/>
              <a:t>along line joining the high </a:t>
            </a:r>
            <a:br>
              <a:rPr lang="en-US" dirty="0"/>
            </a:br>
            <a:r>
              <a:rPr lang="en-US" dirty="0"/>
              <a:t>and a low voltage solution</a:t>
            </a:r>
          </a:p>
          <a:p>
            <a:endParaRPr lang="en-US"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24400" y="2286000"/>
            <a:ext cx="4025370" cy="303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914400" y="6172200"/>
            <a:ext cx="6172200" cy="461665"/>
          </a:xfrm>
          <a:prstGeom prst="rect">
            <a:avLst/>
          </a:prstGeom>
          <a:solidFill>
            <a:srgbClr val="FFE6E6"/>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solidFill>
                  <a:srgbClr val="1E0000"/>
                </a:solidFill>
                <a:latin typeface="Arial" charset="0"/>
              </a:rPr>
              <a:t>However, there are some model restrictions</a:t>
            </a:r>
            <a:endParaRPr lang="en-US" dirty="0">
              <a:solidFill>
                <a:srgbClr val="1E0000"/>
              </a:solidFill>
              <a:latin typeface="Arial" charset="0"/>
            </a:endParaRPr>
          </a:p>
        </p:txBody>
      </p:sp>
    </p:spTree>
    <p:extLst>
      <p:ext uri="{BB962C8B-B14F-4D97-AF65-F5344CB8AC3E}">
        <p14:creationId xmlns:p14="http://schemas.microsoft.com/office/powerpoint/2010/main" val="3217257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Quasi-Newton Power Flow Methods</a:t>
            </a:r>
          </a:p>
        </p:txBody>
      </p:sp>
      <p:sp>
        <p:nvSpPr>
          <p:cNvPr id="3" name="Content Placeholder 2"/>
          <p:cNvSpPr>
            <a:spLocks noGrp="1"/>
          </p:cNvSpPr>
          <p:nvPr>
            <p:ph idx="1"/>
          </p:nvPr>
        </p:nvSpPr>
        <p:spPr>
          <a:xfrm>
            <a:off x="365760" y="1280160"/>
            <a:ext cx="8549640" cy="3733800"/>
          </a:xfrm>
        </p:spPr>
        <p:txBody>
          <a:bodyPr/>
          <a:lstStyle/>
          <a:p>
            <a:pPr>
              <a:spcBef>
                <a:spcPct val="0"/>
              </a:spcBef>
            </a:pPr>
            <a:r>
              <a:rPr lang="en-US" dirty="0" smtClean="0"/>
              <a:t>First we consider some </a:t>
            </a:r>
            <a:r>
              <a:rPr lang="en-US" dirty="0"/>
              <a:t>modified versions of the Newton power flow </a:t>
            </a:r>
            <a:r>
              <a:rPr lang="en-US" dirty="0">
                <a:latin typeface="Times" pitchFamily="-96" charset="0"/>
              </a:rPr>
              <a:t>(NPF) </a:t>
            </a:r>
          </a:p>
          <a:p>
            <a:pPr>
              <a:spcBef>
                <a:spcPct val="0"/>
              </a:spcBef>
            </a:pPr>
            <a:r>
              <a:rPr lang="en-US" dirty="0">
                <a:latin typeface="Times" pitchFamily="-96" charset="0"/>
              </a:rPr>
              <a:t>Since most of the computation in the NPF is associated with building and factoring the Jacobian matrix, </a:t>
            </a:r>
            <a:r>
              <a:rPr lang="en-US" b="1" dirty="0">
                <a:latin typeface="Times" pitchFamily="-96" charset="0"/>
              </a:rPr>
              <a:t>J</a:t>
            </a:r>
            <a:r>
              <a:rPr lang="en-US" dirty="0">
                <a:latin typeface="Times" pitchFamily="-96" charset="0"/>
              </a:rPr>
              <a:t>, the focus is on trying to reduce this computation</a:t>
            </a:r>
          </a:p>
          <a:p>
            <a:pPr>
              <a:spcBef>
                <a:spcPct val="0"/>
              </a:spcBef>
            </a:pPr>
            <a:r>
              <a:rPr lang="en-US" dirty="0">
                <a:latin typeface="Times" pitchFamily="-96" charset="0"/>
              </a:rPr>
              <a:t>In a pure NPF </a:t>
            </a:r>
            <a:r>
              <a:rPr lang="en-US" b="1" dirty="0">
                <a:latin typeface="Times" pitchFamily="-96" charset="0"/>
              </a:rPr>
              <a:t>J </a:t>
            </a:r>
            <a:r>
              <a:rPr lang="en-US" dirty="0">
                <a:latin typeface="Times" pitchFamily="-96" charset="0"/>
              </a:rPr>
              <a:t>is build and factored each iteration</a:t>
            </a:r>
          </a:p>
          <a:p>
            <a:pPr>
              <a:spcBef>
                <a:spcPct val="0"/>
              </a:spcBef>
            </a:pPr>
            <a:r>
              <a:rPr lang="en-US" dirty="0">
                <a:latin typeface="Times New Roman" panose="02020603050405020304" pitchFamily="18" charset="0"/>
                <a:cs typeface="Times New Roman" panose="02020603050405020304" pitchFamily="18" charset="0"/>
              </a:rPr>
              <a:t>Over the years pretty much every variation of the NPF has been tried; here we just touch on the most common</a:t>
            </a:r>
          </a:p>
          <a:p>
            <a:pPr>
              <a:spcBef>
                <a:spcPct val="0"/>
              </a:spcBef>
            </a:pPr>
            <a:r>
              <a:rPr lang="en-US" dirty="0">
                <a:latin typeface="Times New Roman" panose="02020603050405020304" pitchFamily="18" charset="0"/>
                <a:cs typeface="Times New Roman" panose="02020603050405020304" pitchFamily="18" charset="0"/>
              </a:rPr>
              <a:t>Whether a method is effective can be application dependent</a:t>
            </a:r>
          </a:p>
          <a:p>
            <a:pPr lvl="1">
              <a:spcBef>
                <a:spcPct val="0"/>
              </a:spcBef>
            </a:pPr>
            <a:r>
              <a:rPr lang="en-US" dirty="0">
                <a:latin typeface="Times New Roman" panose="02020603050405020304" pitchFamily="18" charset="0"/>
                <a:cs typeface="Times New Roman" panose="02020603050405020304" pitchFamily="18" charset="0"/>
              </a:rPr>
              <a:t>For example, in contingency analysis we are usually just resolving a solved case with </a:t>
            </a: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often small perturbation </a:t>
            </a:r>
          </a:p>
          <a:p>
            <a:endParaRPr lang="en-US" dirty="0"/>
          </a:p>
        </p:txBody>
      </p:sp>
    </p:spTree>
    <p:extLst>
      <p:ext uri="{BB962C8B-B14F-4D97-AF65-F5344CB8AC3E}">
        <p14:creationId xmlns:p14="http://schemas.microsoft.com/office/powerpoint/2010/main" val="3231971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Quasi-Newton Power Flow Methods</a:t>
            </a:r>
          </a:p>
        </p:txBody>
      </p:sp>
      <p:sp>
        <p:nvSpPr>
          <p:cNvPr id="3" name="Content Placeholder 2"/>
          <p:cNvSpPr>
            <a:spLocks noGrp="1"/>
          </p:cNvSpPr>
          <p:nvPr>
            <p:ph idx="1"/>
          </p:nvPr>
        </p:nvSpPr>
        <p:spPr>
          <a:xfrm>
            <a:off x="365760" y="1280160"/>
            <a:ext cx="8625840" cy="3733800"/>
          </a:xfrm>
        </p:spPr>
        <p:txBody>
          <a:bodyPr/>
          <a:lstStyle/>
          <a:p>
            <a:pPr>
              <a:spcBef>
                <a:spcPct val="0"/>
              </a:spcBef>
            </a:pPr>
            <a:r>
              <a:rPr lang="en-US" dirty="0"/>
              <a:t>The simplest modification of the NPF results when </a:t>
            </a:r>
            <a:r>
              <a:rPr lang="en-US" b="1" dirty="0"/>
              <a:t>J </a:t>
            </a:r>
            <a:r>
              <a:rPr lang="en-US" dirty="0"/>
              <a:t>is kept constant for a number of iterations, say k iterations</a:t>
            </a:r>
          </a:p>
          <a:p>
            <a:pPr lvl="1">
              <a:spcBef>
                <a:spcPct val="0"/>
              </a:spcBef>
            </a:pPr>
            <a:r>
              <a:rPr lang="en-US" dirty="0"/>
              <a:t>Sometimes known as the Dishonest Newton </a:t>
            </a:r>
          </a:p>
          <a:p>
            <a:pPr>
              <a:spcBef>
                <a:spcPct val="0"/>
              </a:spcBef>
            </a:pPr>
            <a:r>
              <a:rPr lang="en-US" dirty="0"/>
              <a:t>The approach balances increased speed per iteration, with potentially more iterations to perform</a:t>
            </a:r>
          </a:p>
          <a:p>
            <a:pPr>
              <a:spcBef>
                <a:spcPct val="0"/>
              </a:spcBef>
            </a:pPr>
            <a:r>
              <a:rPr lang="en-US" dirty="0"/>
              <a:t>There is also an increased possibility for divergence</a:t>
            </a:r>
          </a:p>
          <a:p>
            <a:pPr>
              <a:spcBef>
                <a:spcPct val="0"/>
              </a:spcBef>
            </a:pPr>
            <a:r>
              <a:rPr lang="en-US" dirty="0"/>
              <a:t>Since the mismatch equations are not modified, if it converges it should converge to the same solution as the NPF</a:t>
            </a:r>
          </a:p>
          <a:p>
            <a:pPr>
              <a:spcBef>
                <a:spcPct val="0"/>
              </a:spcBef>
            </a:pPr>
            <a:r>
              <a:rPr lang="en-US" dirty="0"/>
              <a:t>These methods are not commonly used</a:t>
            </a:r>
            <a:r>
              <a:rPr lang="en-US" dirty="0" smtClean="0"/>
              <a:t>, except in very short duration, sequential power flows with small mismatches</a:t>
            </a:r>
            <a:endParaRPr lang="en-US" dirty="0"/>
          </a:p>
          <a:p>
            <a:endParaRPr lang="en-US" dirty="0"/>
          </a:p>
        </p:txBody>
      </p:sp>
    </p:spTree>
    <p:extLst>
      <p:ext uri="{BB962C8B-B14F-4D97-AF65-F5344CB8AC3E}">
        <p14:creationId xmlns:p14="http://schemas.microsoft.com/office/powerpoint/2010/main" val="395717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Dishonest N-R </a:t>
            </a:r>
            <a:r>
              <a:rPr lang="en-US" altLang="en-US" dirty="0" smtClean="0"/>
              <a:t>Example</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041427296"/>
              </p:ext>
            </p:extLst>
          </p:nvPr>
        </p:nvGraphicFramePr>
        <p:xfrm>
          <a:off x="365125" y="1279525"/>
          <a:ext cx="5994400" cy="4699000"/>
        </p:xfrm>
        <a:graphic>
          <a:graphicData uri="http://schemas.openxmlformats.org/presentationml/2006/ole">
            <mc:AlternateContent xmlns:mc="http://schemas.openxmlformats.org/markup-compatibility/2006">
              <mc:Choice xmlns:v="urn:schemas-microsoft-com:vml" Requires="v">
                <p:oleObj spid="_x0000_s82961" name="Equation" r:id="rId3" imgW="5994360" imgH="4698720" progId="Equation.DSMT4">
                  <p:embed/>
                </p:oleObj>
              </mc:Choice>
              <mc:Fallback>
                <p:oleObj name="Equation" r:id="rId3" imgW="5994360" imgH="4698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279525"/>
                        <a:ext cx="59944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6"/>
          <p:cNvSpPr/>
          <p:nvPr/>
        </p:nvSpPr>
        <p:spPr>
          <a:xfrm>
            <a:off x="6172200" y="2743200"/>
            <a:ext cx="2667000" cy="3539430"/>
          </a:xfrm>
          <a:prstGeom prst="rect">
            <a:avLst/>
          </a:prstGeom>
          <a:solidFill>
            <a:srgbClr val="FFE6E6"/>
          </a:solidFill>
        </p:spPr>
        <p:txBody>
          <a:bodyPr wrap="square">
            <a:spAutoFit/>
          </a:bodyPr>
          <a:lstStyle/>
          <a:p>
            <a:pPr eaLnBrk="1" hangingPunct="1">
              <a:spcBef>
                <a:spcPts val="0"/>
              </a:spcBef>
            </a:pPr>
            <a:r>
              <a:rPr lang="en-US" altLang="en-US" dirty="0">
                <a:solidFill>
                  <a:srgbClr val="1E0000"/>
                </a:solidFill>
              </a:rPr>
              <a:t>We pay a price</a:t>
            </a:r>
          </a:p>
          <a:p>
            <a:pPr eaLnBrk="1" hangingPunct="1">
              <a:spcBef>
                <a:spcPts val="0"/>
              </a:spcBef>
            </a:pPr>
            <a:r>
              <a:rPr lang="en-US" altLang="en-US" dirty="0">
                <a:solidFill>
                  <a:srgbClr val="1E0000"/>
                </a:solidFill>
              </a:rPr>
              <a:t>in increased </a:t>
            </a:r>
          </a:p>
          <a:p>
            <a:pPr eaLnBrk="1" hangingPunct="1">
              <a:spcBef>
                <a:spcPts val="0"/>
              </a:spcBef>
            </a:pPr>
            <a:r>
              <a:rPr lang="en-US" altLang="en-US" dirty="0">
                <a:solidFill>
                  <a:srgbClr val="1E0000"/>
                </a:solidFill>
              </a:rPr>
              <a:t>iterations, but</a:t>
            </a:r>
          </a:p>
          <a:p>
            <a:pPr eaLnBrk="1" hangingPunct="1">
              <a:spcBef>
                <a:spcPts val="0"/>
              </a:spcBef>
            </a:pPr>
            <a:r>
              <a:rPr lang="en-US" altLang="en-US" dirty="0">
                <a:solidFill>
                  <a:srgbClr val="1E0000"/>
                </a:solidFill>
              </a:rPr>
              <a:t>with decreased </a:t>
            </a:r>
          </a:p>
          <a:p>
            <a:pPr eaLnBrk="1" hangingPunct="1">
              <a:spcBef>
                <a:spcPts val="0"/>
              </a:spcBef>
            </a:pPr>
            <a:r>
              <a:rPr lang="en-US" altLang="en-US" dirty="0">
                <a:solidFill>
                  <a:srgbClr val="1E0000"/>
                </a:solidFill>
              </a:rPr>
              <a:t>computation</a:t>
            </a:r>
          </a:p>
          <a:p>
            <a:pPr eaLnBrk="1" hangingPunct="1">
              <a:spcBef>
                <a:spcPts val="0"/>
              </a:spcBef>
            </a:pPr>
            <a:r>
              <a:rPr lang="en-US" altLang="en-US" dirty="0">
                <a:solidFill>
                  <a:srgbClr val="1E0000"/>
                </a:solidFill>
              </a:rPr>
              <a:t>per </a:t>
            </a:r>
            <a:r>
              <a:rPr lang="en-US" altLang="en-US" dirty="0" smtClean="0">
                <a:solidFill>
                  <a:srgbClr val="1E0000"/>
                </a:solidFill>
              </a:rPr>
              <a:t>iteration; that</a:t>
            </a:r>
            <a:br>
              <a:rPr lang="en-US" altLang="en-US" dirty="0" smtClean="0">
                <a:solidFill>
                  <a:srgbClr val="1E0000"/>
                </a:solidFill>
              </a:rPr>
            </a:br>
            <a:r>
              <a:rPr lang="en-US" altLang="en-US" dirty="0" smtClean="0">
                <a:solidFill>
                  <a:srgbClr val="1E0000"/>
                </a:solidFill>
              </a:rPr>
              <a:t>price is too high</a:t>
            </a:r>
            <a:br>
              <a:rPr lang="en-US" altLang="en-US" dirty="0" smtClean="0">
                <a:solidFill>
                  <a:srgbClr val="1E0000"/>
                </a:solidFill>
              </a:rPr>
            </a:br>
            <a:r>
              <a:rPr lang="en-US" altLang="en-US" dirty="0" smtClean="0">
                <a:solidFill>
                  <a:srgbClr val="1E0000"/>
                </a:solidFill>
              </a:rPr>
              <a:t>in this example</a:t>
            </a:r>
            <a:endParaRPr lang="en-US" altLang="en-US" dirty="0">
              <a:solidFill>
                <a:srgbClr val="1E0000"/>
              </a:solidFill>
            </a:endParaRPr>
          </a:p>
        </p:txBody>
      </p:sp>
    </p:spTree>
    <p:extLst>
      <p:ext uri="{BB962C8B-B14F-4D97-AF65-F5344CB8AC3E}">
        <p14:creationId xmlns:p14="http://schemas.microsoft.com/office/powerpoint/2010/main" val="2407135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NPF (Honest) Region of for Two Bus Example Convergence</a:t>
            </a:r>
            <a:endParaRPr lang="en-US" dirty="0"/>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defRPr/>
            </a:pPr>
            <a:fld id="{0AF38EFD-512B-4531-8A51-5AEF24EFF359}" type="slidenum">
              <a:rPr lang="en-US" smtClean="0"/>
              <a:pPr>
                <a:defRPr/>
              </a:pPr>
              <a:t>35</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80160"/>
            <a:ext cx="69342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7171426" y="1280160"/>
            <a:ext cx="1883849" cy="4154984"/>
          </a:xfrm>
          <a:prstGeom prst="rect">
            <a:avLst/>
          </a:prstGeom>
          <a:solidFill>
            <a:srgbClr val="FFE6E6"/>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rPr>
              <a:t>Red region</a:t>
            </a:r>
          </a:p>
          <a:p>
            <a:pPr eaLnBrk="1" hangingPunct="1">
              <a:spcBef>
                <a:spcPts val="0"/>
              </a:spcBef>
            </a:pPr>
            <a:r>
              <a:rPr lang="en-US" altLang="en-US" dirty="0">
                <a:solidFill>
                  <a:srgbClr val="1E0000"/>
                </a:solidFill>
              </a:rPr>
              <a:t>converges</a:t>
            </a:r>
          </a:p>
          <a:p>
            <a:pPr eaLnBrk="1" hangingPunct="1">
              <a:spcBef>
                <a:spcPts val="0"/>
              </a:spcBef>
            </a:pPr>
            <a:r>
              <a:rPr lang="en-US" altLang="en-US" dirty="0">
                <a:solidFill>
                  <a:srgbClr val="1E0000"/>
                </a:solidFill>
              </a:rPr>
              <a:t>to the high</a:t>
            </a:r>
          </a:p>
          <a:p>
            <a:pPr eaLnBrk="1" hangingPunct="1">
              <a:spcBef>
                <a:spcPts val="0"/>
              </a:spcBef>
            </a:pPr>
            <a:r>
              <a:rPr lang="en-US" altLang="en-US" dirty="0">
                <a:solidFill>
                  <a:srgbClr val="1E0000"/>
                </a:solidFill>
              </a:rPr>
              <a:t>voltage </a:t>
            </a:r>
          </a:p>
          <a:p>
            <a:pPr eaLnBrk="1" hangingPunct="1">
              <a:spcBef>
                <a:spcPts val="0"/>
              </a:spcBef>
            </a:pPr>
            <a:r>
              <a:rPr lang="en-US" altLang="en-US" dirty="0">
                <a:solidFill>
                  <a:srgbClr val="1E0000"/>
                </a:solidFill>
              </a:rPr>
              <a:t>solution,</a:t>
            </a:r>
          </a:p>
          <a:p>
            <a:pPr eaLnBrk="1" hangingPunct="1">
              <a:spcBef>
                <a:spcPts val="0"/>
              </a:spcBef>
            </a:pPr>
            <a:r>
              <a:rPr lang="en-US" altLang="en-US" dirty="0">
                <a:solidFill>
                  <a:srgbClr val="1E0000"/>
                </a:solidFill>
              </a:rPr>
              <a:t>while the </a:t>
            </a:r>
          </a:p>
          <a:p>
            <a:pPr eaLnBrk="1" hangingPunct="1">
              <a:spcBef>
                <a:spcPts val="0"/>
              </a:spcBef>
            </a:pPr>
            <a:r>
              <a:rPr lang="en-US" altLang="en-US" dirty="0">
                <a:solidFill>
                  <a:srgbClr val="1E0000"/>
                </a:solidFill>
              </a:rPr>
              <a:t>yellow region</a:t>
            </a:r>
          </a:p>
          <a:p>
            <a:pPr eaLnBrk="1" hangingPunct="1">
              <a:spcBef>
                <a:spcPts val="0"/>
              </a:spcBef>
            </a:pPr>
            <a:r>
              <a:rPr lang="en-US" altLang="en-US" dirty="0">
                <a:solidFill>
                  <a:srgbClr val="1E0000"/>
                </a:solidFill>
              </a:rPr>
              <a:t>converges</a:t>
            </a:r>
          </a:p>
          <a:p>
            <a:pPr eaLnBrk="1" hangingPunct="1">
              <a:spcBef>
                <a:spcPts val="0"/>
              </a:spcBef>
            </a:pPr>
            <a:r>
              <a:rPr lang="en-US" altLang="en-US" dirty="0">
                <a:solidFill>
                  <a:srgbClr val="1E0000"/>
                </a:solidFill>
              </a:rPr>
              <a:t>to the low</a:t>
            </a:r>
          </a:p>
          <a:p>
            <a:pPr eaLnBrk="1" hangingPunct="1">
              <a:spcBef>
                <a:spcPts val="0"/>
              </a:spcBef>
            </a:pPr>
            <a:r>
              <a:rPr lang="en-US" altLang="en-US" dirty="0">
                <a:solidFill>
                  <a:srgbClr val="1E0000"/>
                </a:solidFill>
              </a:rPr>
              <a:t>voltage </a:t>
            </a:r>
          </a:p>
          <a:p>
            <a:pPr eaLnBrk="1" hangingPunct="1">
              <a:spcBef>
                <a:spcPts val="0"/>
              </a:spcBef>
            </a:pPr>
            <a:r>
              <a:rPr lang="en-US" altLang="en-US" dirty="0">
                <a:solidFill>
                  <a:srgbClr val="1E0000"/>
                </a:solidFill>
              </a:rPr>
              <a:t>solution</a:t>
            </a:r>
          </a:p>
        </p:txBody>
      </p:sp>
      <p:sp>
        <p:nvSpPr>
          <p:cNvPr id="7" name="Text Box 4"/>
          <p:cNvSpPr txBox="1">
            <a:spLocks noChangeArrowheads="1"/>
          </p:cNvSpPr>
          <p:nvPr/>
        </p:nvSpPr>
        <p:spPr bwMode="auto">
          <a:xfrm>
            <a:off x="6858000" y="5562600"/>
            <a:ext cx="1452563" cy="1187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dirty="0"/>
              <a:t>Maximum</a:t>
            </a:r>
            <a:br>
              <a:rPr lang="en-US" altLang="en-US" dirty="0"/>
            </a:br>
            <a:r>
              <a:rPr lang="en-US" altLang="en-US" dirty="0"/>
              <a:t> of 15</a:t>
            </a:r>
          </a:p>
          <a:p>
            <a:pPr algn="ctr" eaLnBrk="1" hangingPunct="1"/>
            <a:r>
              <a:rPr lang="en-US" altLang="en-US" dirty="0"/>
              <a:t>iterations</a:t>
            </a:r>
          </a:p>
        </p:txBody>
      </p:sp>
    </p:spTree>
    <p:extLst>
      <p:ext uri="{BB962C8B-B14F-4D97-AF65-F5344CB8AC3E}">
        <p14:creationId xmlns:p14="http://schemas.microsoft.com/office/powerpoint/2010/main" val="1881232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Bus Dishonest ROC</a:t>
            </a:r>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80160"/>
            <a:ext cx="6934187" cy="50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7171426" y="1280160"/>
            <a:ext cx="1747594" cy="3416320"/>
          </a:xfrm>
          <a:prstGeom prst="rect">
            <a:avLst/>
          </a:prstGeom>
          <a:solidFill>
            <a:srgbClr val="FFE6E6"/>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smtClean="0">
                <a:solidFill>
                  <a:srgbClr val="1E0000"/>
                </a:solidFill>
              </a:rPr>
              <a:t>In this case</a:t>
            </a:r>
            <a:br>
              <a:rPr lang="en-US" altLang="en-US" dirty="0" smtClean="0">
                <a:solidFill>
                  <a:srgbClr val="1E0000"/>
                </a:solidFill>
              </a:rPr>
            </a:br>
            <a:r>
              <a:rPr lang="en-US" altLang="en-US" dirty="0" smtClean="0">
                <a:solidFill>
                  <a:srgbClr val="1E0000"/>
                </a:solidFill>
              </a:rPr>
              <a:t>being honest</a:t>
            </a:r>
            <a:br>
              <a:rPr lang="en-US" altLang="en-US" dirty="0" smtClean="0">
                <a:solidFill>
                  <a:srgbClr val="1E0000"/>
                </a:solidFill>
              </a:rPr>
            </a:br>
            <a:r>
              <a:rPr lang="en-US" altLang="en-US" dirty="0" smtClean="0">
                <a:solidFill>
                  <a:srgbClr val="1E0000"/>
                </a:solidFill>
              </a:rPr>
              <a:t>pays!  At </a:t>
            </a:r>
            <a:br>
              <a:rPr lang="en-US" altLang="en-US" dirty="0" smtClean="0">
                <a:solidFill>
                  <a:srgbClr val="1E0000"/>
                </a:solidFill>
              </a:rPr>
            </a:br>
            <a:r>
              <a:rPr lang="en-US" altLang="en-US" dirty="0" smtClean="0">
                <a:solidFill>
                  <a:srgbClr val="1E0000"/>
                </a:solidFill>
              </a:rPr>
              <a:t>least with</a:t>
            </a:r>
            <a:br>
              <a:rPr lang="en-US" altLang="en-US" dirty="0" smtClean="0">
                <a:solidFill>
                  <a:srgbClr val="1E0000"/>
                </a:solidFill>
              </a:rPr>
            </a:br>
            <a:r>
              <a:rPr lang="en-US" altLang="en-US" dirty="0" smtClean="0">
                <a:solidFill>
                  <a:srgbClr val="1E0000"/>
                </a:solidFill>
              </a:rPr>
              <a:t>respect to </a:t>
            </a:r>
            <a:br>
              <a:rPr lang="en-US" altLang="en-US" dirty="0" smtClean="0">
                <a:solidFill>
                  <a:srgbClr val="1E0000"/>
                </a:solidFill>
              </a:rPr>
            </a:br>
            <a:r>
              <a:rPr lang="en-US" altLang="en-US" dirty="0" smtClean="0">
                <a:solidFill>
                  <a:srgbClr val="1E0000"/>
                </a:solidFill>
              </a:rPr>
              <a:t>the </a:t>
            </a:r>
            <a:br>
              <a:rPr lang="en-US" altLang="en-US" dirty="0" smtClean="0">
                <a:solidFill>
                  <a:srgbClr val="1E0000"/>
                </a:solidFill>
              </a:rPr>
            </a:br>
            <a:r>
              <a:rPr lang="en-US" altLang="en-US" dirty="0" smtClean="0">
                <a:solidFill>
                  <a:srgbClr val="1E0000"/>
                </a:solidFill>
              </a:rPr>
              <a:t>region of</a:t>
            </a:r>
            <a:br>
              <a:rPr lang="en-US" altLang="en-US" dirty="0" smtClean="0">
                <a:solidFill>
                  <a:srgbClr val="1E0000"/>
                </a:solidFill>
              </a:rPr>
            </a:br>
            <a:r>
              <a:rPr lang="en-US" altLang="en-US" dirty="0" smtClean="0">
                <a:solidFill>
                  <a:srgbClr val="1E0000"/>
                </a:solidFill>
              </a:rPr>
              <a:t>convergence</a:t>
            </a:r>
          </a:p>
          <a:p>
            <a:pPr eaLnBrk="1" hangingPunct="1">
              <a:spcBef>
                <a:spcPts val="0"/>
              </a:spcBef>
            </a:pPr>
            <a:r>
              <a:rPr lang="en-US" altLang="en-US" dirty="0" smtClean="0">
                <a:solidFill>
                  <a:srgbClr val="1E0000"/>
                </a:solidFill>
              </a:rPr>
              <a:t>(ROC)</a:t>
            </a:r>
            <a:endParaRPr lang="en-US" altLang="en-US" dirty="0">
              <a:solidFill>
                <a:srgbClr val="1E0000"/>
              </a:solidFill>
            </a:endParaRPr>
          </a:p>
        </p:txBody>
      </p:sp>
    </p:spTree>
    <p:extLst>
      <p:ext uri="{BB962C8B-B14F-4D97-AF65-F5344CB8AC3E}">
        <p14:creationId xmlns:p14="http://schemas.microsoft.com/office/powerpoint/2010/main" val="3494593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Quasi-Newton Power Flow Methods</a:t>
            </a:r>
          </a:p>
        </p:txBody>
      </p:sp>
      <p:sp>
        <p:nvSpPr>
          <p:cNvPr id="3" name="Content Placeholder 2"/>
          <p:cNvSpPr>
            <a:spLocks noGrp="1"/>
          </p:cNvSpPr>
          <p:nvPr>
            <p:ph idx="1"/>
          </p:nvPr>
        </p:nvSpPr>
        <p:spPr>
          <a:xfrm>
            <a:off x="365760" y="1280160"/>
            <a:ext cx="8549640" cy="3733800"/>
          </a:xfrm>
        </p:spPr>
        <p:txBody>
          <a:bodyPr/>
          <a:lstStyle/>
          <a:p>
            <a:r>
              <a:rPr lang="en-US" dirty="0"/>
              <a:t>A second modification is to modify the step size in the direction given by the NPF</a:t>
            </a:r>
          </a:p>
          <a:p>
            <a:pPr lvl="1"/>
            <a:r>
              <a:rPr lang="en-US" dirty="0"/>
              <a:t>This is one we’ve already considered with the optimal multiplier approach</a:t>
            </a:r>
            <a:br>
              <a:rPr lang="en-US" dirty="0"/>
            </a:br>
            <a:r>
              <a:rPr lang="en-US" dirty="0"/>
              <a:t/>
            </a:r>
            <a:br>
              <a:rPr lang="en-US" dirty="0"/>
            </a:br>
            <a:r>
              <a:rPr lang="en-US" dirty="0"/>
              <a:t/>
            </a:r>
            <a:br>
              <a:rPr lang="en-US" dirty="0"/>
            </a:br>
            <a:r>
              <a:rPr lang="en-US" dirty="0"/>
              <a:t/>
            </a:r>
            <a:br>
              <a:rPr lang="en-US" dirty="0"/>
            </a:br>
            <a:endParaRPr lang="en-US" dirty="0"/>
          </a:p>
          <a:p>
            <a:r>
              <a:rPr lang="en-US" dirty="0"/>
              <a:t>The generalized approach is to solve what is known as the line search (i.e., a one-dimensional optimization) to determine </a:t>
            </a:r>
            <a:r>
              <a:rPr lang="en-US" dirty="0">
                <a:sym typeface="Symbol"/>
              </a:rPr>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10579914"/>
              </p:ext>
            </p:extLst>
          </p:nvPr>
        </p:nvGraphicFramePr>
        <p:xfrm>
          <a:off x="2971800" y="3048000"/>
          <a:ext cx="3746500" cy="1600200"/>
        </p:xfrm>
        <a:graphic>
          <a:graphicData uri="http://schemas.openxmlformats.org/presentationml/2006/ole">
            <mc:AlternateContent xmlns:mc="http://schemas.openxmlformats.org/markup-compatibility/2006">
              <mc:Choice xmlns:v="urn:schemas-microsoft-com:vml" Requires="v">
                <p:oleObj spid="_x0000_s83985" name="Equation" r:id="rId3" imgW="3746160" imgH="1600200" progId="Equation.DSMT4">
                  <p:embed/>
                </p:oleObj>
              </mc:Choice>
              <mc:Fallback>
                <p:oleObj name="Equation" r:id="rId3" imgW="3746160" imgH="1600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048000"/>
                        <a:ext cx="3746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7727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Single Dimensional </a:t>
            </a:r>
            <a:r>
              <a:rPr lang="en-US" i="1" dirty="0" smtClean="0">
                <a:sym typeface="Symbol"/>
              </a:rPr>
              <a:t> </a:t>
            </a:r>
            <a:r>
              <a:rPr lang="en-US" dirty="0" smtClean="0"/>
              <a:t>(</a:t>
            </a:r>
            <a:r>
              <a:rPr lang="en-US" dirty="0" smtClean="0">
                <a:latin typeface="Symbol" panose="05050102010706020507" pitchFamily="18" charset="2"/>
              </a:rPr>
              <a:t>l</a:t>
            </a:r>
            <a:r>
              <a:rPr lang="en-US" dirty="0" smtClean="0"/>
              <a:t>)</a:t>
            </a:r>
            <a:endParaRPr lang="en-US" dirty="0"/>
          </a:p>
        </p:txBody>
      </p:sp>
      <p:grpSp>
        <p:nvGrpSpPr>
          <p:cNvPr id="5" name="Group 4"/>
          <p:cNvGrpSpPr/>
          <p:nvPr/>
        </p:nvGrpSpPr>
        <p:grpSpPr>
          <a:xfrm>
            <a:off x="182563" y="1490663"/>
            <a:ext cx="7780337" cy="4897437"/>
            <a:chOff x="182563" y="1490663"/>
            <a:chExt cx="7780337" cy="4897437"/>
          </a:xfrm>
        </p:grpSpPr>
        <p:sp>
          <p:nvSpPr>
            <p:cNvPr id="6" name="Line 7"/>
            <p:cNvSpPr>
              <a:spLocks noChangeShapeType="1"/>
            </p:cNvSpPr>
            <p:nvPr/>
          </p:nvSpPr>
          <p:spPr bwMode="auto">
            <a:xfrm flipV="1">
              <a:off x="2198688" y="1738313"/>
              <a:ext cx="0" cy="3732212"/>
            </a:xfrm>
            <a:prstGeom prst="line">
              <a:avLst/>
            </a:prstGeom>
            <a:noFill/>
            <a:ln w="444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8"/>
            <p:cNvSpPr>
              <a:spLocks noChangeShapeType="1"/>
            </p:cNvSpPr>
            <p:nvPr/>
          </p:nvSpPr>
          <p:spPr bwMode="auto">
            <a:xfrm>
              <a:off x="2198688" y="5470525"/>
              <a:ext cx="5057775" cy="0"/>
            </a:xfrm>
            <a:prstGeom prst="line">
              <a:avLst/>
            </a:prstGeom>
            <a:noFill/>
            <a:ln w="444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Freeform 9"/>
            <p:cNvSpPr>
              <a:spLocks/>
            </p:cNvSpPr>
            <p:nvPr/>
          </p:nvSpPr>
          <p:spPr bwMode="auto">
            <a:xfrm>
              <a:off x="2198688" y="2774950"/>
              <a:ext cx="3695700" cy="2246313"/>
            </a:xfrm>
            <a:custGeom>
              <a:avLst/>
              <a:gdLst>
                <a:gd name="T0" fmla="*/ 0 w 3420"/>
                <a:gd name="T1" fmla="*/ 0 h 1950"/>
                <a:gd name="T2" fmla="*/ 2147483647 w 3420"/>
                <a:gd name="T3" fmla="*/ 2147483647 h 1950"/>
                <a:gd name="T4" fmla="*/ 2147483647 w 3420"/>
                <a:gd name="T5" fmla="*/ 2147483647 h 1950"/>
                <a:gd name="T6" fmla="*/ 0 60000 65536"/>
                <a:gd name="T7" fmla="*/ 0 60000 65536"/>
                <a:gd name="T8" fmla="*/ 0 60000 65536"/>
                <a:gd name="T9" fmla="*/ 0 w 3420"/>
                <a:gd name="T10" fmla="*/ 0 h 1950"/>
                <a:gd name="T11" fmla="*/ 3420 w 3420"/>
                <a:gd name="T12" fmla="*/ 1950 h 1950"/>
              </a:gdLst>
              <a:ahLst/>
              <a:cxnLst>
                <a:cxn ang="T6">
                  <a:pos x="T0" y="T1"/>
                </a:cxn>
                <a:cxn ang="T7">
                  <a:pos x="T2" y="T3"/>
                </a:cxn>
                <a:cxn ang="T8">
                  <a:pos x="T4" y="T5"/>
                </a:cxn>
              </a:cxnLst>
              <a:rect l="T9" t="T10" r="T11" b="T12"/>
              <a:pathLst>
                <a:path w="3420" h="1950">
                  <a:moveTo>
                    <a:pt x="0" y="0"/>
                  </a:moveTo>
                  <a:cubicBezTo>
                    <a:pt x="795" y="825"/>
                    <a:pt x="1590" y="1650"/>
                    <a:pt x="2160" y="1800"/>
                  </a:cubicBezTo>
                  <a:cubicBezTo>
                    <a:pt x="2730" y="1950"/>
                    <a:pt x="3075" y="1425"/>
                    <a:pt x="3420" y="900"/>
                  </a:cubicBez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Line 10"/>
            <p:cNvSpPr>
              <a:spLocks noChangeShapeType="1"/>
            </p:cNvSpPr>
            <p:nvPr/>
          </p:nvSpPr>
          <p:spPr bwMode="auto">
            <a:xfrm>
              <a:off x="4784725" y="4883150"/>
              <a:ext cx="0" cy="587375"/>
            </a:xfrm>
            <a:prstGeom prst="line">
              <a:avLst/>
            </a:prstGeom>
            <a:noFill/>
            <a:ln w="444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1"/>
            <p:cNvSpPr>
              <a:spLocks noChangeShapeType="1"/>
            </p:cNvSpPr>
            <p:nvPr/>
          </p:nvSpPr>
          <p:spPr bwMode="auto">
            <a:xfrm>
              <a:off x="5894388" y="3811588"/>
              <a:ext cx="0" cy="1658937"/>
            </a:xfrm>
            <a:prstGeom prst="line">
              <a:avLst/>
            </a:prstGeom>
            <a:noFill/>
            <a:ln w="444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2"/>
            <p:cNvSpPr txBox="1">
              <a:spLocks noChangeArrowheads="1"/>
            </p:cNvSpPr>
            <p:nvPr/>
          </p:nvSpPr>
          <p:spPr bwMode="auto">
            <a:xfrm>
              <a:off x="2003425" y="5437188"/>
              <a:ext cx="9731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altLang="ko-KR" sz="2800" i="1">
                  <a:latin typeface="Times" pitchFamily="-96" charset="0"/>
                  <a:ea typeface="Batang" pitchFamily="18" charset="-127"/>
                </a:rPr>
                <a:t>0</a:t>
              </a:r>
              <a:endParaRPr lang="en-US" sz="2800">
                <a:latin typeface="Times" pitchFamily="-96" charset="0"/>
              </a:endParaRPr>
            </a:p>
          </p:txBody>
        </p:sp>
        <p:sp>
          <p:nvSpPr>
            <p:cNvPr id="12" name="Text Box 13"/>
            <p:cNvSpPr txBox="1">
              <a:spLocks noChangeArrowheads="1"/>
            </p:cNvSpPr>
            <p:nvPr/>
          </p:nvSpPr>
          <p:spPr bwMode="auto">
            <a:xfrm>
              <a:off x="3352800" y="22780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3" name="Text Box 14"/>
            <p:cNvSpPr txBox="1">
              <a:spLocks noChangeArrowheads="1"/>
            </p:cNvSpPr>
            <p:nvPr/>
          </p:nvSpPr>
          <p:spPr bwMode="auto">
            <a:xfrm>
              <a:off x="482600" y="2487613"/>
              <a:ext cx="1644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4" name="Text Box 15"/>
            <p:cNvSpPr txBox="1">
              <a:spLocks noChangeArrowheads="1"/>
            </p:cNvSpPr>
            <p:nvPr/>
          </p:nvSpPr>
          <p:spPr bwMode="auto">
            <a:xfrm>
              <a:off x="1339850" y="1549400"/>
              <a:ext cx="1079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5" name="Line 16"/>
            <p:cNvSpPr>
              <a:spLocks noChangeShapeType="1"/>
            </p:cNvSpPr>
            <p:nvPr/>
          </p:nvSpPr>
          <p:spPr bwMode="auto">
            <a:xfrm>
              <a:off x="2046288" y="2779713"/>
              <a:ext cx="155575"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17"/>
            <p:cNvSpPr txBox="1">
              <a:spLocks noChangeArrowheads="1"/>
            </p:cNvSpPr>
            <p:nvPr/>
          </p:nvSpPr>
          <p:spPr bwMode="auto">
            <a:xfrm>
              <a:off x="4449763" y="5392738"/>
              <a:ext cx="1027112"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7" name="Text Box 18"/>
            <p:cNvSpPr txBox="1">
              <a:spLocks noChangeArrowheads="1"/>
            </p:cNvSpPr>
            <p:nvPr/>
          </p:nvSpPr>
          <p:spPr bwMode="auto">
            <a:xfrm>
              <a:off x="7089775" y="5289550"/>
              <a:ext cx="8731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8" name="Line 19"/>
            <p:cNvSpPr>
              <a:spLocks noChangeShapeType="1"/>
            </p:cNvSpPr>
            <p:nvPr/>
          </p:nvSpPr>
          <p:spPr bwMode="auto">
            <a:xfrm rot="5400000" flipV="1">
              <a:off x="7255669" y="5331619"/>
              <a:ext cx="0" cy="277812"/>
            </a:xfrm>
            <a:prstGeom prst="line">
              <a:avLst/>
            </a:prstGeom>
            <a:noFill/>
            <a:ln w="1016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9" name="Object 20"/>
            <p:cNvGraphicFramePr>
              <a:graphicFrameLocks noChangeAspect="1"/>
            </p:cNvGraphicFramePr>
            <p:nvPr>
              <p:extLst>
                <p:ext uri="{D42A27DB-BD31-4B8C-83A1-F6EECF244321}">
                  <p14:modId xmlns:p14="http://schemas.microsoft.com/office/powerpoint/2010/main" val="1842178393"/>
                </p:ext>
              </p:extLst>
            </p:nvPr>
          </p:nvGraphicFramePr>
          <p:xfrm>
            <a:off x="1225550" y="1490663"/>
            <a:ext cx="819150" cy="571500"/>
          </p:xfrm>
          <a:graphic>
            <a:graphicData uri="http://schemas.openxmlformats.org/presentationml/2006/ole">
              <mc:AlternateContent xmlns:mc="http://schemas.openxmlformats.org/markup-compatibility/2006">
                <mc:Choice xmlns:v="urn:schemas-microsoft-com:vml" Requires="v">
                  <p:oleObj spid="_x0000_s85069" name="Equation" r:id="rId3" imgW="368140" imgH="253890" progId="Equation.DSMT4">
                    <p:embed/>
                  </p:oleObj>
                </mc:Choice>
                <mc:Fallback>
                  <p:oleObj name="Equation" r:id="rId3" imgW="368140"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1490663"/>
                          <a:ext cx="8191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22"/>
            <p:cNvGraphicFramePr>
              <a:graphicFrameLocks noChangeAspect="1"/>
            </p:cNvGraphicFramePr>
            <p:nvPr>
              <p:extLst>
                <p:ext uri="{D42A27DB-BD31-4B8C-83A1-F6EECF244321}">
                  <p14:modId xmlns:p14="http://schemas.microsoft.com/office/powerpoint/2010/main" val="1043027378"/>
                </p:ext>
              </p:extLst>
            </p:nvPr>
          </p:nvGraphicFramePr>
          <p:xfrm>
            <a:off x="182563" y="2462213"/>
            <a:ext cx="1838325" cy="569912"/>
          </p:xfrm>
          <a:graphic>
            <a:graphicData uri="http://schemas.openxmlformats.org/presentationml/2006/ole">
              <mc:AlternateContent xmlns:mc="http://schemas.openxmlformats.org/markup-compatibility/2006">
                <mc:Choice xmlns:v="urn:schemas-microsoft-com:vml" Requires="v">
                  <p:oleObj spid="_x0000_s85070" name="Equation" r:id="rId5" imgW="939800" imgH="279400" progId="Equation.DSMT4">
                    <p:embed/>
                  </p:oleObj>
                </mc:Choice>
                <mc:Fallback>
                  <p:oleObj name="Equation" r:id="rId5" imgW="939800" imgH="279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2462213"/>
                          <a:ext cx="18383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Line 24"/>
            <p:cNvSpPr>
              <a:spLocks noChangeShapeType="1"/>
            </p:cNvSpPr>
            <p:nvPr/>
          </p:nvSpPr>
          <p:spPr bwMode="auto">
            <a:xfrm flipV="1">
              <a:off x="2198688" y="1620838"/>
              <a:ext cx="0" cy="277812"/>
            </a:xfrm>
            <a:prstGeom prst="line">
              <a:avLst/>
            </a:prstGeom>
            <a:noFill/>
            <a:ln w="1016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2" name="Object 25"/>
            <p:cNvGraphicFramePr>
              <a:graphicFrameLocks noChangeAspect="1"/>
            </p:cNvGraphicFramePr>
            <p:nvPr>
              <p:extLst>
                <p:ext uri="{D42A27DB-BD31-4B8C-83A1-F6EECF244321}">
                  <p14:modId xmlns:p14="http://schemas.microsoft.com/office/powerpoint/2010/main" val="1175715656"/>
                </p:ext>
              </p:extLst>
            </p:nvPr>
          </p:nvGraphicFramePr>
          <p:xfrm>
            <a:off x="3433763" y="2225675"/>
            <a:ext cx="3306762" cy="673100"/>
          </p:xfrm>
          <a:graphic>
            <a:graphicData uri="http://schemas.openxmlformats.org/presentationml/2006/ole">
              <mc:AlternateContent xmlns:mc="http://schemas.openxmlformats.org/markup-compatibility/2006">
                <mc:Choice xmlns:v="urn:schemas-microsoft-com:vml" Requires="v">
                  <p:oleObj spid="_x0000_s85071" name="Equation" r:id="rId7" imgW="1562100" imgH="304800" progId="Equation.DSMT4">
                    <p:embed/>
                  </p:oleObj>
                </mc:Choice>
                <mc:Fallback>
                  <p:oleObj name="Equation" r:id="rId7" imgW="1562100" imgH="304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3763" y="2225675"/>
                          <a:ext cx="33067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7"/>
            <p:cNvGraphicFramePr>
              <a:graphicFrameLocks noChangeAspect="1"/>
            </p:cNvGraphicFramePr>
            <p:nvPr>
              <p:extLst>
                <p:ext uri="{D42A27DB-BD31-4B8C-83A1-F6EECF244321}">
                  <p14:modId xmlns:p14="http://schemas.microsoft.com/office/powerpoint/2010/main" val="482282904"/>
                </p:ext>
              </p:extLst>
            </p:nvPr>
          </p:nvGraphicFramePr>
          <p:xfrm>
            <a:off x="4600575" y="5443538"/>
            <a:ext cx="409575" cy="479425"/>
          </p:xfrm>
          <a:graphic>
            <a:graphicData uri="http://schemas.openxmlformats.org/presentationml/2006/ole">
              <mc:AlternateContent xmlns:mc="http://schemas.openxmlformats.org/markup-compatibility/2006">
                <mc:Choice xmlns:v="urn:schemas-microsoft-com:vml" Requires="v">
                  <p:oleObj spid="_x0000_s85072" name="Equation" r:id="rId9" imgW="177569" imgH="202936" progId="Equation.DSMT4">
                    <p:embed/>
                  </p:oleObj>
                </mc:Choice>
                <mc:Fallback>
                  <p:oleObj name="Equation" r:id="rId9" imgW="177569" imgH="20293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0575" y="5443538"/>
                          <a:ext cx="409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9"/>
            <p:cNvGraphicFramePr>
              <a:graphicFrameLocks noChangeAspect="1"/>
            </p:cNvGraphicFramePr>
            <p:nvPr>
              <p:extLst>
                <p:ext uri="{D42A27DB-BD31-4B8C-83A1-F6EECF244321}">
                  <p14:modId xmlns:p14="http://schemas.microsoft.com/office/powerpoint/2010/main" val="1090506541"/>
                </p:ext>
              </p:extLst>
            </p:nvPr>
          </p:nvGraphicFramePr>
          <p:xfrm>
            <a:off x="7394575" y="5264150"/>
            <a:ext cx="292100" cy="419100"/>
          </p:xfrm>
          <a:graphic>
            <a:graphicData uri="http://schemas.openxmlformats.org/presentationml/2006/ole">
              <mc:AlternateContent xmlns:mc="http://schemas.openxmlformats.org/markup-compatibility/2006">
                <mc:Choice xmlns:v="urn:schemas-microsoft-com:vml" Requires="v">
                  <p:oleObj spid="_x0000_s85073" name="Equation" r:id="rId11" imgW="126725" imgH="177415" progId="Equation.DSMT4">
                    <p:embed/>
                  </p:oleObj>
                </mc:Choice>
                <mc:Fallback>
                  <p:oleObj name="Equation" r:id="rId11" imgW="126725" imgH="17741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4575" y="5264150"/>
                          <a:ext cx="292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Freeform 32"/>
            <p:cNvSpPr>
              <a:spLocks/>
            </p:cNvSpPr>
            <p:nvPr/>
          </p:nvSpPr>
          <p:spPr bwMode="auto">
            <a:xfrm>
              <a:off x="3190875" y="2781300"/>
              <a:ext cx="457200" cy="962025"/>
            </a:xfrm>
            <a:custGeom>
              <a:avLst/>
              <a:gdLst>
                <a:gd name="T0" fmla="*/ 2147483647 w 402"/>
                <a:gd name="T1" fmla="*/ 0 h 564"/>
                <a:gd name="T2" fmla="*/ 2147483647 w 402"/>
                <a:gd name="T3" fmla="*/ 2147483647 h 564"/>
                <a:gd name="T4" fmla="*/ 2147483647 w 402"/>
                <a:gd name="T5" fmla="*/ 2147483647 h 564"/>
                <a:gd name="T6" fmla="*/ 0 w 402"/>
                <a:gd name="T7" fmla="*/ 2147483647 h 564"/>
                <a:gd name="T8" fmla="*/ 0 60000 65536"/>
                <a:gd name="T9" fmla="*/ 0 60000 65536"/>
                <a:gd name="T10" fmla="*/ 0 60000 65536"/>
                <a:gd name="T11" fmla="*/ 0 60000 65536"/>
                <a:gd name="T12" fmla="*/ 0 w 402"/>
                <a:gd name="T13" fmla="*/ 0 h 564"/>
                <a:gd name="T14" fmla="*/ 402 w 402"/>
                <a:gd name="T15" fmla="*/ 564 h 564"/>
              </a:gdLst>
              <a:ahLst/>
              <a:cxnLst>
                <a:cxn ang="T8">
                  <a:pos x="T0" y="T1"/>
                </a:cxn>
                <a:cxn ang="T9">
                  <a:pos x="T2" y="T3"/>
                </a:cxn>
                <a:cxn ang="T10">
                  <a:pos x="T4" y="T5"/>
                </a:cxn>
                <a:cxn ang="T11">
                  <a:pos x="T6" y="T7"/>
                </a:cxn>
              </a:cxnLst>
              <a:rect l="T12" t="T13" r="T14" b="T15"/>
              <a:pathLst>
                <a:path w="402" h="564">
                  <a:moveTo>
                    <a:pt x="402" y="0"/>
                  </a:moveTo>
                  <a:cubicBezTo>
                    <a:pt x="316" y="38"/>
                    <a:pt x="230" y="77"/>
                    <a:pt x="198" y="150"/>
                  </a:cubicBezTo>
                  <a:cubicBezTo>
                    <a:pt x="166" y="223"/>
                    <a:pt x="243" y="369"/>
                    <a:pt x="210" y="438"/>
                  </a:cubicBezTo>
                  <a:cubicBezTo>
                    <a:pt x="177" y="507"/>
                    <a:pt x="88" y="535"/>
                    <a:pt x="0" y="564"/>
                  </a:cubicBezTo>
                </a:path>
              </a:pathLst>
            </a:custGeom>
            <a:noFill/>
            <a:ln w="444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402325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lIns="92075" tIns="46038" rIns="92075" bIns="46038" anchor="ctr"/>
          <a:lstStyle/>
          <a:p>
            <a:pPr eaLnBrk="1" hangingPunct="1"/>
            <a:r>
              <a:rPr lang="en-US" smtClean="0"/>
              <a:t>Generator Costs</a:t>
            </a:r>
          </a:p>
        </p:txBody>
      </p:sp>
      <p:sp>
        <p:nvSpPr>
          <p:cNvPr id="30723" name="Rectangle 3"/>
          <p:cNvSpPr>
            <a:spLocks noGrp="1" noChangeArrowheads="1"/>
          </p:cNvSpPr>
          <p:nvPr>
            <p:ph idx="1"/>
          </p:nvPr>
        </p:nvSpPr>
        <p:spPr>
          <a:xfrm>
            <a:off x="365760" y="1280160"/>
            <a:ext cx="8625840" cy="4114800"/>
          </a:xfrm>
          <a:noFill/>
        </p:spPr>
        <p:txBody>
          <a:bodyPr lIns="92075" tIns="46038" rIns="92075" bIns="46038"/>
          <a:lstStyle/>
          <a:p>
            <a:pPr eaLnBrk="1" hangingPunct="1"/>
            <a:r>
              <a:rPr lang="en-US" dirty="0" smtClean="0"/>
              <a:t>There are many fixed and variable costs associated with power system operation</a:t>
            </a:r>
          </a:p>
          <a:p>
            <a:pPr eaLnBrk="1" hangingPunct="1"/>
            <a:r>
              <a:rPr lang="en-US" dirty="0" smtClean="0"/>
              <a:t>The major variable cost is associated with generation.</a:t>
            </a:r>
          </a:p>
          <a:p>
            <a:pPr eaLnBrk="1" hangingPunct="1"/>
            <a:r>
              <a:rPr lang="en-US" dirty="0" smtClean="0"/>
              <a:t>Cost to generate a MWh can vary widely</a:t>
            </a:r>
          </a:p>
          <a:p>
            <a:pPr eaLnBrk="1" hangingPunct="1"/>
            <a:r>
              <a:rPr lang="en-US" dirty="0" smtClean="0"/>
              <a:t>For some types of units (such as hydro and nuclear) it is difficult to quantify</a:t>
            </a:r>
          </a:p>
          <a:p>
            <a:pPr eaLnBrk="1" hangingPunct="1"/>
            <a:r>
              <a:rPr lang="en-US" dirty="0" smtClean="0"/>
              <a:t>More others such as wind and solar the marginal cost of energy is essentially zero (actually negative for wind!)</a:t>
            </a:r>
            <a:endParaRPr lang="en-US" dirty="0"/>
          </a:p>
          <a:p>
            <a:pPr eaLnBrk="1" hangingPunct="1"/>
            <a:r>
              <a:rPr lang="en-US" dirty="0" smtClean="0"/>
              <a:t>For thermal units it is straightforward to determine  </a:t>
            </a:r>
          </a:p>
          <a:p>
            <a:pPr eaLnBrk="1" hangingPunct="1"/>
            <a:r>
              <a:rPr lang="en-US" dirty="0"/>
              <a:t>Many markets have moved from cost-based to price-based generator costs</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Search</a:t>
            </a:r>
            <a:endParaRPr lang="en-US" dirty="0"/>
          </a:p>
        </p:txBody>
      </p:sp>
      <p:sp>
        <p:nvSpPr>
          <p:cNvPr id="3" name="Content Placeholder 2"/>
          <p:cNvSpPr>
            <a:spLocks noGrp="1"/>
          </p:cNvSpPr>
          <p:nvPr>
            <p:ph idx="1"/>
          </p:nvPr>
        </p:nvSpPr>
        <p:spPr>
          <a:xfrm>
            <a:off x="365760" y="1280160"/>
            <a:ext cx="8625840" cy="3733800"/>
          </a:xfrm>
        </p:spPr>
        <p:txBody>
          <a:bodyPr/>
          <a:lstStyle/>
          <a:p>
            <a:r>
              <a:rPr lang="en-US" dirty="0">
                <a:sym typeface="Symbol"/>
              </a:rPr>
              <a:t>We need a cost function, which is usually the Euclidean norm of the mismatch vector</a:t>
            </a:r>
            <a:endParaRPr lang="en-US" dirty="0"/>
          </a:p>
          <a:p>
            <a:r>
              <a:rPr lang="en-US" dirty="0"/>
              <a:t>The line search is a general optimization problem for which there are many potential solution approaches</a:t>
            </a:r>
          </a:p>
          <a:p>
            <a:pPr lvl="1"/>
            <a:r>
              <a:rPr lang="en-US" dirty="0"/>
              <a:t>Determines a local optimum within some search boundaries</a:t>
            </a:r>
          </a:p>
          <a:p>
            <a:pPr lvl="1"/>
            <a:r>
              <a:rPr lang="en-US" dirty="0"/>
              <a:t>Approaches depend on whether there is gradient information available </a:t>
            </a:r>
          </a:p>
          <a:p>
            <a:r>
              <a:rPr lang="en-US" dirty="0"/>
              <a:t>Aside from the optimal multiplier approach, which can be quite helpful with little additional computation, the convergence gain from determining the “optimal” </a:t>
            </a:r>
            <a:r>
              <a:rPr lang="en-US" dirty="0">
                <a:sym typeface="Symbol"/>
              </a:rPr>
              <a:t></a:t>
            </a:r>
            <a:r>
              <a:rPr lang="en-US" dirty="0"/>
              <a:t> is usually more than offset by the line search computation</a:t>
            </a:r>
          </a:p>
          <a:p>
            <a:endParaRPr lang="en-US" dirty="0"/>
          </a:p>
        </p:txBody>
      </p:sp>
    </p:spTree>
    <p:extLst>
      <p:ext uri="{BB962C8B-B14F-4D97-AF65-F5344CB8AC3E}">
        <p14:creationId xmlns:p14="http://schemas.microsoft.com/office/powerpoint/2010/main" val="3069328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Decoupled Power Flow</a:t>
            </a:r>
            <a:endParaRPr lang="en-US" dirty="0"/>
          </a:p>
        </p:txBody>
      </p:sp>
      <p:sp>
        <p:nvSpPr>
          <p:cNvPr id="3" name="Content Placeholder 2"/>
          <p:cNvSpPr>
            <a:spLocks noGrp="1"/>
          </p:cNvSpPr>
          <p:nvPr>
            <p:ph idx="1"/>
          </p:nvPr>
        </p:nvSpPr>
        <p:spPr>
          <a:xfrm>
            <a:off x="365760" y="1280160"/>
            <a:ext cx="8625840" cy="3733800"/>
          </a:xfrm>
        </p:spPr>
        <p:txBody>
          <a:bodyPr/>
          <a:lstStyle/>
          <a:p>
            <a:r>
              <a:rPr lang="en-US" altLang="en-US" dirty="0"/>
              <a:t>Rather than not updating the Jacobian, the decoupled power flow takes advantage of characteristics of the power grid in order to decouple the real and reactive power balance equations</a:t>
            </a:r>
          </a:p>
          <a:p>
            <a:pPr lvl="1"/>
            <a:r>
              <a:rPr lang="en-US" altLang="en-US" dirty="0"/>
              <a:t>There is a strong coupling between real power and voltage angle, and reactive power and voltage magnitude</a:t>
            </a:r>
          </a:p>
          <a:p>
            <a:pPr lvl="1"/>
            <a:r>
              <a:rPr lang="en-US" altLang="en-US" dirty="0"/>
              <a:t>There is a much weaker coupling between real power and voltage angle, and reactive power and voltage angle</a:t>
            </a:r>
          </a:p>
          <a:p>
            <a:r>
              <a:rPr lang="en-US" altLang="en-US" dirty="0"/>
              <a:t>Key reference is B. Stott, “Decoupled Newton Load Flow,” </a:t>
            </a:r>
            <a:r>
              <a:rPr lang="en-US" altLang="en-US" i="1" dirty="0"/>
              <a:t>IEEE Trans. Power. App and Syst</a:t>
            </a:r>
            <a:r>
              <a:rPr lang="en-US" altLang="en-US" dirty="0"/>
              <a:t>., Sept/Oct. 1972, pp. 1955-1959  </a:t>
            </a:r>
          </a:p>
        </p:txBody>
      </p:sp>
    </p:spTree>
    <p:extLst>
      <p:ext uri="{BB962C8B-B14F-4D97-AF65-F5344CB8AC3E}">
        <p14:creationId xmlns:p14="http://schemas.microsoft.com/office/powerpoint/2010/main" val="2300467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Decoupled Power Flow Formulation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84986865"/>
              </p:ext>
            </p:extLst>
          </p:nvPr>
        </p:nvGraphicFramePr>
        <p:xfrm>
          <a:off x="358775" y="1279525"/>
          <a:ext cx="7353300" cy="5054600"/>
        </p:xfrm>
        <a:graphic>
          <a:graphicData uri="http://schemas.openxmlformats.org/presentationml/2006/ole">
            <mc:AlternateContent xmlns:mc="http://schemas.openxmlformats.org/markup-compatibility/2006">
              <mc:Choice xmlns:v="urn:schemas-microsoft-com:vml" Requires="v">
                <p:oleObj spid="_x0000_s86033" name="Equation" r:id="rId3" imgW="7353000" imgH="5054400" progId="Equation.DSMT4">
                  <p:embed/>
                </p:oleObj>
              </mc:Choice>
              <mc:Fallback>
                <p:oleObj name="Equation" r:id="rId3" imgW="7353000" imgH="505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1279525"/>
                        <a:ext cx="7353300" cy="505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59492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Decoupling Approximation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12147141"/>
              </p:ext>
            </p:extLst>
          </p:nvPr>
        </p:nvGraphicFramePr>
        <p:xfrm>
          <a:off x="376238" y="1284288"/>
          <a:ext cx="8140700" cy="5275262"/>
        </p:xfrm>
        <a:graphic>
          <a:graphicData uri="http://schemas.openxmlformats.org/presentationml/2006/ole">
            <mc:AlternateContent xmlns:mc="http://schemas.openxmlformats.org/markup-compatibility/2006">
              <mc:Choice xmlns:v="urn:schemas-microsoft-com:vml" Requires="v">
                <p:oleObj spid="_x0000_s87057" name="Equation" r:id="rId3" imgW="8623080" imgH="5587920" progId="Equation.DSMT4">
                  <p:embed/>
                </p:oleObj>
              </mc:Choice>
              <mc:Fallback>
                <p:oleObj name="Equation" r:id="rId3" imgW="8623080" imgH="55879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284288"/>
                        <a:ext cx="8140700" cy="527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70011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Off-diagonal Jacobian Terms</a:t>
            </a:r>
            <a:endParaRPr lang="en-US" dirty="0"/>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defRPr/>
            </a:pPr>
            <a:fld id="{0AF38EFD-512B-4531-8A51-5AEF24EFF359}" type="slidenum">
              <a:rPr lang="en-US" smtClean="0"/>
              <a:pPr>
                <a:defRPr/>
              </a:pPr>
              <a:t>43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8090856"/>
              </p:ext>
            </p:extLst>
          </p:nvPr>
        </p:nvGraphicFramePr>
        <p:xfrm>
          <a:off x="365125" y="1266825"/>
          <a:ext cx="7099300" cy="4419600"/>
        </p:xfrm>
        <a:graphic>
          <a:graphicData uri="http://schemas.openxmlformats.org/presentationml/2006/ole">
            <mc:AlternateContent xmlns:mc="http://schemas.openxmlformats.org/markup-compatibility/2006">
              <mc:Choice xmlns:v="urn:schemas-microsoft-com:vml" Requires="v">
                <p:oleObj spid="_x0000_s88081" name="Equation" r:id="rId3" imgW="7099200" imgH="4419360" progId="Equation.DSMT4">
                  <p:embed/>
                </p:oleObj>
              </mc:Choice>
              <mc:Fallback>
                <p:oleObj name="Equation" r:id="rId3" imgW="7099200" imgH="4419360" progId="Equation.DSMT4">
                  <p:embed/>
                  <p:pic>
                    <p:nvPicPr>
                      <p:cNvPr id="0" name=""/>
                      <p:cNvPicPr>
                        <a:picLocks noChangeAspect="1" noChangeArrowheads="1"/>
                      </p:cNvPicPr>
                      <p:nvPr/>
                    </p:nvPicPr>
                    <p:blipFill>
                      <a:blip r:embed="rId4"/>
                      <a:srcRect/>
                      <a:stretch>
                        <a:fillRect/>
                      </a:stretch>
                    </p:blipFill>
                    <p:spPr bwMode="auto">
                      <a:xfrm>
                        <a:off x="365125" y="1266825"/>
                        <a:ext cx="7099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304800" y="5791200"/>
            <a:ext cx="8440131" cy="954107"/>
          </a:xfrm>
          <a:prstGeom prst="rect">
            <a:avLst/>
          </a:prstGeom>
          <a:solidFill>
            <a:srgbClr val="FFE6E6"/>
          </a:solidFill>
        </p:spPr>
        <p:txBody>
          <a:bodyPr wrap="none" rtlCol="0">
            <a:spAutoFit/>
          </a:bodyPr>
          <a:lstStyle/>
          <a:p>
            <a:r>
              <a:rPr lang="en-US" dirty="0" smtClean="0">
                <a:solidFill>
                  <a:srgbClr val="1E0000"/>
                </a:solidFill>
              </a:rPr>
              <a:t>By assuming ½ the elements are zero, we only have to do</a:t>
            </a:r>
            <a:br>
              <a:rPr lang="en-US" dirty="0" smtClean="0">
                <a:solidFill>
                  <a:srgbClr val="1E0000"/>
                </a:solidFill>
              </a:rPr>
            </a:br>
            <a:r>
              <a:rPr lang="en-US" dirty="0" smtClean="0">
                <a:solidFill>
                  <a:srgbClr val="1E0000"/>
                </a:solidFill>
              </a:rPr>
              <a:t>½ the computations</a:t>
            </a:r>
            <a:endParaRPr lang="en-US" dirty="0">
              <a:solidFill>
                <a:srgbClr val="1E0000"/>
              </a:solidFill>
            </a:endParaRPr>
          </a:p>
        </p:txBody>
      </p:sp>
    </p:spTree>
    <p:extLst>
      <p:ext uri="{BB962C8B-B14F-4D97-AF65-F5344CB8AC3E}">
        <p14:creationId xmlns:p14="http://schemas.microsoft.com/office/powerpoint/2010/main" val="2904750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066800"/>
          </a:xfrm>
        </p:spPr>
        <p:txBody>
          <a:bodyPr/>
          <a:lstStyle/>
          <a:p>
            <a:r>
              <a:rPr lang="en-US" altLang="en-US" dirty="0"/>
              <a:t>Decoupled N-R Region of Convergence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280160"/>
            <a:ext cx="6418672"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29400" y="1219200"/>
            <a:ext cx="2286000" cy="5262979"/>
          </a:xfrm>
          <a:prstGeom prst="rect">
            <a:avLst/>
          </a:prstGeom>
          <a:solidFill>
            <a:srgbClr val="FFE6E6"/>
          </a:solidFill>
        </p:spPr>
        <p:txBody>
          <a:bodyPr wrap="square" rtlCol="0">
            <a:spAutoFit/>
          </a:bodyPr>
          <a:lstStyle/>
          <a:p>
            <a:pPr>
              <a:spcBef>
                <a:spcPts val="0"/>
              </a:spcBef>
            </a:pPr>
            <a:r>
              <a:rPr lang="en-US" dirty="0" smtClean="0">
                <a:solidFill>
                  <a:srgbClr val="1E0000"/>
                </a:solidFill>
              </a:rPr>
              <a:t>The high</a:t>
            </a:r>
            <a:br>
              <a:rPr lang="en-US" dirty="0" smtClean="0">
                <a:solidFill>
                  <a:srgbClr val="1E0000"/>
                </a:solidFill>
              </a:rPr>
            </a:br>
            <a:r>
              <a:rPr lang="en-US" dirty="0" smtClean="0">
                <a:solidFill>
                  <a:srgbClr val="1E0000"/>
                </a:solidFill>
              </a:rPr>
              <a:t>solution ROC is actually</a:t>
            </a:r>
            <a:br>
              <a:rPr lang="en-US" dirty="0" smtClean="0">
                <a:solidFill>
                  <a:srgbClr val="1E0000"/>
                </a:solidFill>
              </a:rPr>
            </a:br>
            <a:r>
              <a:rPr lang="en-US" dirty="0" smtClean="0">
                <a:solidFill>
                  <a:srgbClr val="1E0000"/>
                </a:solidFill>
              </a:rPr>
              <a:t>larger than with the standard</a:t>
            </a:r>
            <a:br>
              <a:rPr lang="en-US" dirty="0" smtClean="0">
                <a:solidFill>
                  <a:srgbClr val="1E0000"/>
                </a:solidFill>
              </a:rPr>
            </a:br>
            <a:r>
              <a:rPr lang="en-US" dirty="0" smtClean="0">
                <a:solidFill>
                  <a:srgbClr val="1E0000"/>
                </a:solidFill>
              </a:rPr>
              <a:t>NPF. Obviously</a:t>
            </a:r>
            <a:br>
              <a:rPr lang="en-US" dirty="0" smtClean="0">
                <a:solidFill>
                  <a:srgbClr val="1E0000"/>
                </a:solidFill>
              </a:rPr>
            </a:br>
            <a:r>
              <a:rPr lang="en-US" dirty="0" smtClean="0">
                <a:solidFill>
                  <a:srgbClr val="1E0000"/>
                </a:solidFill>
              </a:rPr>
              <a:t>this is not</a:t>
            </a:r>
            <a:br>
              <a:rPr lang="en-US" dirty="0" smtClean="0">
                <a:solidFill>
                  <a:srgbClr val="1E0000"/>
                </a:solidFill>
              </a:rPr>
            </a:br>
            <a:r>
              <a:rPr lang="en-US" dirty="0" smtClean="0">
                <a:solidFill>
                  <a:srgbClr val="1E0000"/>
                </a:solidFill>
              </a:rPr>
              <a:t>a good a way to get the low</a:t>
            </a:r>
          </a:p>
          <a:p>
            <a:pPr>
              <a:spcBef>
                <a:spcPts val="0"/>
              </a:spcBef>
            </a:pPr>
            <a:r>
              <a:rPr lang="en-US" dirty="0" smtClean="0">
                <a:solidFill>
                  <a:srgbClr val="1E0000"/>
                </a:solidFill>
              </a:rPr>
              <a:t>solution</a:t>
            </a:r>
          </a:p>
        </p:txBody>
      </p:sp>
    </p:spTree>
    <p:extLst>
      <p:ext uri="{BB962C8B-B14F-4D97-AF65-F5344CB8AC3E}">
        <p14:creationId xmlns:p14="http://schemas.microsoft.com/office/powerpoint/2010/main" val="3613373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Fast Decoupled Power Flow</a:t>
            </a:r>
            <a:endParaRPr lang="en-US" dirty="0"/>
          </a:p>
        </p:txBody>
      </p:sp>
      <p:sp>
        <p:nvSpPr>
          <p:cNvPr id="3" name="Content Placeholder 2"/>
          <p:cNvSpPr>
            <a:spLocks noGrp="1"/>
          </p:cNvSpPr>
          <p:nvPr>
            <p:ph idx="1"/>
          </p:nvPr>
        </p:nvSpPr>
        <p:spPr>
          <a:xfrm>
            <a:off x="365760" y="1280160"/>
            <a:ext cx="8473440" cy="3733800"/>
          </a:xfrm>
        </p:spPr>
        <p:txBody>
          <a:bodyPr/>
          <a:lstStyle/>
          <a:p>
            <a:r>
              <a:rPr lang="en-US" altLang="en-US" dirty="0"/>
              <a:t>By continuing with our Jacobian approximations we can actually obtain a reasonable approximation that is independent of the voltage magnitudes/angles.</a:t>
            </a:r>
          </a:p>
          <a:p>
            <a:r>
              <a:rPr lang="en-US" altLang="en-US" dirty="0"/>
              <a:t>This means the Jacobian need only be built/inverted once per power flow solution</a:t>
            </a:r>
          </a:p>
          <a:p>
            <a:r>
              <a:rPr lang="en-US" altLang="en-US" dirty="0"/>
              <a:t>This approach is known as the fast decoupled power flow (FDPF)</a:t>
            </a:r>
          </a:p>
          <a:p>
            <a:endParaRPr lang="en-US" dirty="0"/>
          </a:p>
        </p:txBody>
      </p:sp>
    </p:spTree>
    <p:extLst>
      <p:ext uri="{BB962C8B-B14F-4D97-AF65-F5344CB8AC3E}">
        <p14:creationId xmlns:p14="http://schemas.microsoft.com/office/powerpoint/2010/main" val="288779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Fast Decoupled Power Flow, cont.</a:t>
            </a:r>
            <a:endParaRPr lang="en-US" dirty="0"/>
          </a:p>
        </p:txBody>
      </p:sp>
      <p:sp>
        <p:nvSpPr>
          <p:cNvPr id="3" name="Content Placeholder 2"/>
          <p:cNvSpPr>
            <a:spLocks noGrp="1"/>
          </p:cNvSpPr>
          <p:nvPr>
            <p:ph idx="1"/>
          </p:nvPr>
        </p:nvSpPr>
        <p:spPr>
          <a:xfrm>
            <a:off x="365760" y="1280160"/>
            <a:ext cx="8702040" cy="3733800"/>
          </a:xfrm>
        </p:spPr>
        <p:txBody>
          <a:bodyPr/>
          <a:lstStyle/>
          <a:p>
            <a:r>
              <a:rPr lang="en-US" altLang="en-US" dirty="0"/>
              <a:t>FDPF uses the same mismatch equations as standard power flow (just scaled) so it should have same solution</a:t>
            </a:r>
          </a:p>
          <a:p>
            <a:r>
              <a:rPr lang="en-US" altLang="en-US" dirty="0"/>
              <a:t>The FDPF is widely used, though usually only when we only need an approximate solution</a:t>
            </a:r>
          </a:p>
          <a:p>
            <a:r>
              <a:rPr lang="en-US" dirty="0"/>
              <a:t>Key fast decoupled power flow reference is  B. Stott, O. </a:t>
            </a:r>
            <a:r>
              <a:rPr lang="en-US" dirty="0" err="1"/>
              <a:t>Alsac</a:t>
            </a:r>
            <a:r>
              <a:rPr lang="en-US" dirty="0"/>
              <a:t>, “Fast Decoupled Load Flow,” </a:t>
            </a:r>
            <a:r>
              <a:rPr lang="en-US" i="1" dirty="0"/>
              <a:t>IEEE Trans. Power App. and Syst</a:t>
            </a:r>
            <a:r>
              <a:rPr lang="en-US" dirty="0"/>
              <a:t>., May 1974, pp. </a:t>
            </a:r>
            <a:r>
              <a:rPr lang="en-US" dirty="0" smtClean="0"/>
              <a:t>859-869</a:t>
            </a:r>
          </a:p>
          <a:p>
            <a:r>
              <a:rPr lang="en-US" dirty="0" smtClean="0"/>
              <a:t>Modified </a:t>
            </a:r>
            <a:r>
              <a:rPr lang="en-US" dirty="0"/>
              <a:t>versions also exist, such as D. </a:t>
            </a:r>
            <a:r>
              <a:rPr lang="en-US" dirty="0" err="1"/>
              <a:t>Jajicic</a:t>
            </a:r>
            <a:r>
              <a:rPr lang="en-US" dirty="0"/>
              <a:t> and A. Bose, “A Modification to the Fast Decoupled Power Flow for Networks with High R/X Ratios, “</a:t>
            </a:r>
            <a:r>
              <a:rPr lang="en-US" i="1" dirty="0"/>
              <a:t>IEEE Transactions on Power Sys</a:t>
            </a:r>
            <a:r>
              <a:rPr lang="en-US" dirty="0"/>
              <a:t>., May 1988, pp. 743-746</a:t>
            </a:r>
          </a:p>
          <a:p>
            <a:endParaRPr lang="en-US" dirty="0"/>
          </a:p>
        </p:txBody>
      </p:sp>
    </p:spTree>
    <p:extLst>
      <p:ext uri="{BB962C8B-B14F-4D97-AF65-F5344CB8AC3E}">
        <p14:creationId xmlns:p14="http://schemas.microsoft.com/office/powerpoint/2010/main" val="14823048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Approximations</a:t>
            </a:r>
            <a:endParaRPr lang="en-US" dirty="0"/>
          </a:p>
        </p:txBody>
      </p:sp>
      <p:graphicFrame>
        <p:nvGraphicFramePr>
          <p:cNvPr id="5" name="Object 3"/>
          <p:cNvGraphicFramePr>
            <a:graphicFrameLocks noChangeAspect="1"/>
          </p:cNvGraphicFramePr>
          <p:nvPr>
            <p:extLst>
              <p:ext uri="{D42A27DB-BD31-4B8C-83A1-F6EECF244321}">
                <p14:modId xmlns:p14="http://schemas.microsoft.com/office/powerpoint/2010/main" val="34879418"/>
              </p:ext>
            </p:extLst>
          </p:nvPr>
        </p:nvGraphicFramePr>
        <p:xfrm>
          <a:off x="365759" y="1280160"/>
          <a:ext cx="7298631" cy="2453640"/>
        </p:xfrm>
        <a:graphic>
          <a:graphicData uri="http://schemas.openxmlformats.org/presentationml/2006/ole">
            <mc:AlternateContent xmlns:mc="http://schemas.openxmlformats.org/markup-compatibility/2006">
              <mc:Choice xmlns:v="urn:schemas-microsoft-com:vml" Requires="v">
                <p:oleObj spid="_x0000_s92172" name="Equation" r:id="rId3" imgW="6845040" imgH="2705040" progId="Equation.DSMT4">
                  <p:embed/>
                </p:oleObj>
              </mc:Choice>
              <mc:Fallback>
                <p:oleObj name="Equation" r:id="rId3" imgW="6845040" imgH="2705040" progId="Equation.DSMT4">
                  <p:embed/>
                  <p:pic>
                    <p:nvPicPr>
                      <p:cNvPr id="0" name=""/>
                      <p:cNvPicPr>
                        <a:picLocks noChangeAspect="1" noChangeArrowheads="1"/>
                      </p:cNvPicPr>
                      <p:nvPr/>
                    </p:nvPicPr>
                    <p:blipFill>
                      <a:blip r:embed="rId4"/>
                      <a:srcRect/>
                      <a:stretch>
                        <a:fillRect/>
                      </a:stretch>
                    </p:blipFill>
                    <p:spPr bwMode="auto">
                      <a:xfrm>
                        <a:off x="365759" y="1280160"/>
                        <a:ext cx="7298631" cy="2453640"/>
                      </a:xfrm>
                      <a:prstGeom prst="rect">
                        <a:avLst/>
                      </a:prstGeom>
                      <a:noFill/>
                      <a:ln>
                        <a:noFill/>
                      </a:ln>
                      <a:effectLs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24940019"/>
              </p:ext>
            </p:extLst>
          </p:nvPr>
        </p:nvGraphicFramePr>
        <p:xfrm>
          <a:off x="457200" y="3886200"/>
          <a:ext cx="6767513" cy="2560638"/>
        </p:xfrm>
        <a:graphic>
          <a:graphicData uri="http://schemas.openxmlformats.org/presentationml/2006/ole">
            <mc:AlternateContent xmlns:mc="http://schemas.openxmlformats.org/markup-compatibility/2006">
              <mc:Choice xmlns:v="urn:schemas-microsoft-com:vml" Requires="v">
                <p:oleObj spid="_x0000_s92173" name="Equation" r:id="rId5" imgW="6883200" imgH="2603160" progId="Equation.DSMT4">
                  <p:embed/>
                </p:oleObj>
              </mc:Choice>
              <mc:Fallback>
                <p:oleObj name="Equation" r:id="rId5" imgW="6883200" imgH="2603160" progId="Equation.DSMT4">
                  <p:embed/>
                  <p:pic>
                    <p:nvPicPr>
                      <p:cNvPr id="0" name=""/>
                      <p:cNvPicPr>
                        <a:picLocks noChangeAspect="1" noChangeArrowheads="1"/>
                      </p:cNvPicPr>
                      <p:nvPr/>
                    </p:nvPicPr>
                    <p:blipFill>
                      <a:blip r:embed="rId6"/>
                      <a:srcRect/>
                      <a:stretch>
                        <a:fillRect/>
                      </a:stretch>
                    </p:blipFill>
                    <p:spPr bwMode="auto">
                      <a:xfrm>
                        <a:off x="457200" y="3886200"/>
                        <a:ext cx="6767513" cy="2560638"/>
                      </a:xfrm>
                      <a:prstGeom prst="rect">
                        <a:avLst/>
                      </a:prstGeom>
                      <a:noFill/>
                      <a:ln>
                        <a:noFill/>
                      </a:ln>
                      <a:effectLst/>
                    </p:spPr>
                  </p:pic>
                </p:oleObj>
              </mc:Fallback>
            </mc:AlternateContent>
          </a:graphicData>
        </a:graphic>
      </p:graphicFrame>
      <p:sp>
        <p:nvSpPr>
          <p:cNvPr id="7" name="TextBox 6"/>
          <p:cNvSpPr txBox="1"/>
          <p:nvPr/>
        </p:nvSpPr>
        <p:spPr>
          <a:xfrm>
            <a:off x="365760" y="3505200"/>
            <a:ext cx="7725769" cy="523220"/>
          </a:xfrm>
          <a:prstGeom prst="rect">
            <a:avLst/>
          </a:prstGeom>
          <a:noFill/>
        </p:spPr>
        <p:txBody>
          <a:bodyPr wrap="none" rtlCol="0">
            <a:spAutoFit/>
          </a:bodyPr>
          <a:lstStyle/>
          <a:p>
            <a:r>
              <a:rPr lang="en-US" sz="2800" dirty="0" smtClean="0">
                <a:solidFill>
                  <a:srgbClr val="1E0000"/>
                </a:solidFill>
                <a:latin typeface="+mn-lt"/>
              </a:rPr>
              <a:t>To see the impact on the real power equations recall </a:t>
            </a:r>
            <a:endParaRPr lang="en-US" sz="2800" dirty="0">
              <a:solidFill>
                <a:srgbClr val="1E0000"/>
              </a:solidFill>
              <a:latin typeface="+mn-lt"/>
            </a:endParaRPr>
          </a:p>
        </p:txBody>
      </p:sp>
    </p:spTree>
    <p:extLst>
      <p:ext uri="{BB962C8B-B14F-4D97-AF65-F5344CB8AC3E}">
        <p14:creationId xmlns:p14="http://schemas.microsoft.com/office/powerpoint/2010/main" val="2341786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Approximations</a:t>
            </a:r>
          </a:p>
        </p:txBody>
      </p:sp>
      <p:sp>
        <p:nvSpPr>
          <p:cNvPr id="3" name="Content Placeholder 2"/>
          <p:cNvSpPr>
            <a:spLocks noGrp="1"/>
          </p:cNvSpPr>
          <p:nvPr>
            <p:ph idx="1"/>
          </p:nvPr>
        </p:nvSpPr>
        <p:spPr/>
        <p:txBody>
          <a:bodyPr/>
          <a:lstStyle/>
          <a:p>
            <a:r>
              <a:rPr lang="en-US" dirty="0"/>
              <a:t>With the approximations for the diagonal term we get</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r>
              <a:rPr lang="en-US" dirty="0"/>
              <a:t>Hence the Jacobian for the real equations can be approximated as –</a:t>
            </a:r>
            <a:r>
              <a:rPr lang="en-US" b="1" dirty="0"/>
              <a: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1404083"/>
              </p:ext>
            </p:extLst>
          </p:nvPr>
        </p:nvGraphicFramePr>
        <p:xfrm>
          <a:off x="914400" y="2286000"/>
          <a:ext cx="3225800" cy="1727200"/>
        </p:xfrm>
        <a:graphic>
          <a:graphicData uri="http://schemas.openxmlformats.org/presentationml/2006/ole">
            <mc:AlternateContent xmlns:mc="http://schemas.openxmlformats.org/markup-compatibility/2006">
              <mc:Choice xmlns:v="urn:schemas-microsoft-com:vml" Requires="v">
                <p:oleObj spid="_x0000_s93196" name="Equation" r:id="rId3" imgW="3225600" imgH="1726920" progId="Equation.DSMT4">
                  <p:embed/>
                </p:oleObj>
              </mc:Choice>
              <mc:Fallback>
                <p:oleObj name="Equation" r:id="rId3" imgW="3225600" imgH="17269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3225800"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15855038"/>
              </p:ext>
            </p:extLst>
          </p:nvPr>
        </p:nvGraphicFramePr>
        <p:xfrm>
          <a:off x="609600" y="3581400"/>
          <a:ext cx="7977188" cy="1398588"/>
        </p:xfrm>
        <a:graphic>
          <a:graphicData uri="http://schemas.openxmlformats.org/presentationml/2006/ole">
            <mc:AlternateContent xmlns:mc="http://schemas.openxmlformats.org/markup-compatibility/2006">
              <mc:Choice xmlns:v="urn:schemas-microsoft-com:vml" Requires="v">
                <p:oleObj spid="_x0000_s93197" name="Equation" r:id="rId5" imgW="8115120" imgH="1422360" progId="Equation.DSMT4">
                  <p:embed/>
                </p:oleObj>
              </mc:Choice>
              <mc:Fallback>
                <p:oleObj name="Equation" r:id="rId5" imgW="8115120" imgH="1422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581400"/>
                        <a:ext cx="7977188"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78310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lIns="92075" tIns="46038" rIns="92075" bIns="46038" anchor="ctr"/>
          <a:lstStyle/>
          <a:p>
            <a:pPr eaLnBrk="1" hangingPunct="1"/>
            <a:r>
              <a:rPr lang="en-US" smtClean="0"/>
              <a:t>Economic Dispatch</a:t>
            </a:r>
          </a:p>
        </p:txBody>
      </p:sp>
      <p:sp>
        <p:nvSpPr>
          <p:cNvPr id="31747" name="Rectangle 3"/>
          <p:cNvSpPr>
            <a:spLocks noGrp="1" noChangeArrowheads="1"/>
          </p:cNvSpPr>
          <p:nvPr>
            <p:ph idx="1"/>
          </p:nvPr>
        </p:nvSpPr>
        <p:spPr>
          <a:noFill/>
        </p:spPr>
        <p:txBody>
          <a:bodyPr lIns="92075" tIns="46038" rIns="92075" bIns="46038"/>
          <a:lstStyle/>
          <a:p>
            <a:pPr eaLnBrk="1" hangingPunct="1"/>
            <a:r>
              <a:rPr lang="en-US" dirty="0" smtClean="0"/>
              <a:t>Economic dispatch (ED) determines the least cost dispatch of generation for an area.</a:t>
            </a:r>
          </a:p>
          <a:p>
            <a:pPr eaLnBrk="1" hangingPunct="1"/>
            <a:r>
              <a:rPr lang="en-US" dirty="0" smtClean="0"/>
              <a:t>For a lossless system, the ED occurs when all the generators have equal marginal costs.</a:t>
            </a:r>
            <a:br>
              <a:rPr lang="en-US" dirty="0" smtClean="0"/>
            </a:br>
            <a:r>
              <a:rPr lang="en-US" sz="3200" dirty="0" smtClean="0"/>
              <a:t/>
            </a:r>
            <a:br>
              <a:rPr lang="en-US" sz="3200" dirty="0" smtClean="0"/>
            </a:br>
            <a:r>
              <a:rPr lang="en-US" sz="3200" dirty="0" smtClean="0"/>
              <a:t> </a:t>
            </a:r>
            <a:r>
              <a:rPr lang="en-US" dirty="0" smtClean="0"/>
              <a:t>IC</a:t>
            </a:r>
            <a:r>
              <a:rPr lang="en-US" baseline="-25000" dirty="0" smtClean="0"/>
              <a:t>1</a:t>
            </a:r>
            <a:r>
              <a:rPr lang="en-US" dirty="0" smtClean="0"/>
              <a:t>(P</a:t>
            </a:r>
            <a:r>
              <a:rPr lang="en-US" baseline="-25000" dirty="0" smtClean="0"/>
              <a:t>G,1</a:t>
            </a:r>
            <a:r>
              <a:rPr lang="en-US" dirty="0" smtClean="0"/>
              <a:t>) = IC</a:t>
            </a:r>
            <a:r>
              <a:rPr lang="en-US" baseline="-25000" dirty="0" smtClean="0"/>
              <a:t>2</a:t>
            </a:r>
            <a:r>
              <a:rPr lang="en-US" dirty="0" smtClean="0"/>
              <a:t>(P</a:t>
            </a:r>
            <a:r>
              <a:rPr lang="en-US" baseline="-25000" dirty="0" smtClean="0"/>
              <a:t>G,2</a:t>
            </a:r>
            <a:r>
              <a:rPr lang="en-US" dirty="0" smtClean="0"/>
              <a:t>) = …  = </a:t>
            </a:r>
            <a:r>
              <a:rPr lang="en-US" dirty="0" err="1" smtClean="0"/>
              <a:t>IC</a:t>
            </a:r>
            <a:r>
              <a:rPr lang="en-US" baseline="-25000" dirty="0" err="1" smtClean="0"/>
              <a:t>m</a:t>
            </a:r>
            <a:r>
              <a:rPr lang="en-US" dirty="0" smtClean="0"/>
              <a:t>(</a:t>
            </a:r>
            <a:r>
              <a:rPr lang="en-US" dirty="0" err="1" smtClean="0"/>
              <a:t>P</a:t>
            </a:r>
            <a:r>
              <a:rPr lang="en-US" baseline="-25000" dirty="0" err="1" smtClean="0"/>
              <a:t>G,m</a:t>
            </a:r>
            <a:r>
              <a:rPr lang="en-US" dirty="0" smtClean="0"/>
              <a: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FPDF Approximations</a:t>
            </a:r>
          </a:p>
        </p:txBody>
      </p:sp>
      <p:sp>
        <p:nvSpPr>
          <p:cNvPr id="3" name="Content Placeholder 2"/>
          <p:cNvSpPr>
            <a:spLocks noGrp="1"/>
          </p:cNvSpPr>
          <p:nvPr>
            <p:ph idx="1"/>
          </p:nvPr>
        </p:nvSpPr>
        <p:spPr>
          <a:xfrm>
            <a:off x="365760" y="1280160"/>
            <a:ext cx="8549640" cy="3733800"/>
          </a:xfrm>
        </p:spPr>
        <p:txBody>
          <a:bodyPr/>
          <a:lstStyle/>
          <a:p>
            <a:r>
              <a:rPr lang="en-US" dirty="0"/>
              <a:t>For the reactive power equations we also scale by V</a:t>
            </a:r>
            <a:r>
              <a:rPr lang="en-US" baseline="-25000" dirty="0"/>
              <a:t>i</a:t>
            </a:r>
            <a:br>
              <a:rPr lang="en-US" baseline="-25000" dirty="0"/>
            </a:br>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r>
              <a:rPr lang="en-US" dirty="0"/>
              <a:t>For the Jacobian off-diagonals we get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91854371"/>
              </p:ext>
            </p:extLst>
          </p:nvPr>
        </p:nvGraphicFramePr>
        <p:xfrm>
          <a:off x="685800" y="1905000"/>
          <a:ext cx="7239000" cy="2082800"/>
        </p:xfrm>
        <a:graphic>
          <a:graphicData uri="http://schemas.openxmlformats.org/presentationml/2006/ole">
            <mc:AlternateContent xmlns:mc="http://schemas.openxmlformats.org/markup-compatibility/2006">
              <mc:Choice xmlns:v="urn:schemas-microsoft-com:vml" Requires="v">
                <p:oleObj spid="_x0000_s94220" name="Equation" r:id="rId3" imgW="7238880" imgH="2082600" progId="Equation.DSMT4">
                  <p:embed/>
                </p:oleObj>
              </mc:Choice>
              <mc:Fallback>
                <p:oleObj name="Equation" r:id="rId3" imgW="7238880" imgH="20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05000"/>
                        <a:ext cx="72390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35721027"/>
              </p:ext>
            </p:extLst>
          </p:nvPr>
        </p:nvGraphicFramePr>
        <p:xfrm>
          <a:off x="838200" y="4724400"/>
          <a:ext cx="3944938" cy="898525"/>
        </p:xfrm>
        <a:graphic>
          <a:graphicData uri="http://schemas.openxmlformats.org/presentationml/2006/ole">
            <mc:AlternateContent xmlns:mc="http://schemas.openxmlformats.org/markup-compatibility/2006">
              <mc:Choice xmlns:v="urn:schemas-microsoft-com:vml" Requires="v">
                <p:oleObj spid="_x0000_s94221" name="Equation" r:id="rId5" imgW="4012920" imgH="914400" progId="Equation.DSMT4">
                  <p:embed/>
                </p:oleObj>
              </mc:Choice>
              <mc:Fallback>
                <p:oleObj name="Equation" r:id="rId5" imgW="4012920" imgH="914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724400"/>
                        <a:ext cx="39449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69909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Approximations</a:t>
            </a:r>
          </a:p>
        </p:txBody>
      </p:sp>
      <p:sp>
        <p:nvSpPr>
          <p:cNvPr id="3" name="Content Placeholder 2"/>
          <p:cNvSpPr>
            <a:spLocks noGrp="1"/>
          </p:cNvSpPr>
          <p:nvPr>
            <p:ph idx="1"/>
          </p:nvPr>
        </p:nvSpPr>
        <p:spPr>
          <a:xfrm>
            <a:off x="365760" y="1280160"/>
            <a:ext cx="8702040" cy="3733800"/>
          </a:xfrm>
        </p:spPr>
        <p:txBody>
          <a:bodyPr/>
          <a:lstStyle/>
          <a:p>
            <a:r>
              <a:rPr lang="en-US" dirty="0"/>
              <a:t>And for the reactive power Jacobian diagonal we get</a:t>
            </a:r>
            <a:br>
              <a:rPr lang="en-US" dirty="0"/>
            </a:br>
            <a:r>
              <a:rPr lang="en-US" dirty="0"/>
              <a:t/>
            </a:r>
            <a:br>
              <a:rPr lang="en-US" dirty="0"/>
            </a:br>
            <a:r>
              <a:rPr lang="en-US" dirty="0"/>
              <a:t/>
            </a:r>
            <a:br>
              <a:rPr lang="en-US" dirty="0"/>
            </a:br>
            <a:r>
              <a:rPr lang="en-US" dirty="0"/>
              <a:t/>
            </a:r>
            <a:br>
              <a:rPr lang="en-US" dirty="0"/>
            </a:br>
            <a:endParaRPr lang="en-US" dirty="0"/>
          </a:p>
          <a:p>
            <a:r>
              <a:rPr lang="en-US" dirty="0"/>
              <a:t>As derived the real and reactive equations have a constant Jacobian equal to –</a:t>
            </a:r>
            <a:r>
              <a:rPr lang="en-US" b="1" dirty="0"/>
              <a:t>B</a:t>
            </a:r>
          </a:p>
          <a:p>
            <a:pPr lvl="1"/>
            <a:r>
              <a:rPr lang="en-US" dirty="0"/>
              <a:t>Usually modifications are made to omit from the real power matrix elements that affect reactive flow (like shunts) and from the reactive power matrix elements that affect real power flow, like phase shifters</a:t>
            </a:r>
          </a:p>
          <a:p>
            <a:pPr lvl="1"/>
            <a:r>
              <a:rPr lang="en-US" dirty="0"/>
              <a:t>We’ll call the real power matrix </a:t>
            </a:r>
            <a:r>
              <a:rPr lang="en-US" b="1" dirty="0"/>
              <a:t>B</a:t>
            </a:r>
            <a:r>
              <a:rPr lang="en-US" dirty="0"/>
              <a:t>’ and the reactive </a:t>
            </a:r>
            <a:r>
              <a:rPr lang="en-US" b="1" dirty="0"/>
              <a:t>B</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02207124"/>
              </p:ext>
            </p:extLst>
          </p:nvPr>
        </p:nvGraphicFramePr>
        <p:xfrm>
          <a:off x="838200" y="1905000"/>
          <a:ext cx="4305300" cy="1295400"/>
        </p:xfrm>
        <a:graphic>
          <a:graphicData uri="http://schemas.openxmlformats.org/presentationml/2006/ole">
            <mc:AlternateContent xmlns:mc="http://schemas.openxmlformats.org/markup-compatibility/2006">
              <mc:Choice xmlns:v="urn:schemas-microsoft-com:vml" Requires="v">
                <p:oleObj spid="_x0000_s95239" name="Equation" r:id="rId3" imgW="4305240" imgH="1295280" progId="Equation.DSMT4">
                  <p:embed/>
                </p:oleObj>
              </mc:Choice>
              <mc:Fallback>
                <p:oleObj name="Equation" r:id="rId3" imgW="4305240" imgH="1295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43053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61628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lIns="92075" tIns="46038" rIns="92075" bIns="46038" anchor="ctr"/>
          <a:lstStyle/>
          <a:p>
            <a:pPr eaLnBrk="1" hangingPunct="1"/>
            <a:r>
              <a:rPr lang="en-US" smtClean="0"/>
              <a:t>Power Transactions</a:t>
            </a:r>
          </a:p>
        </p:txBody>
      </p:sp>
      <p:sp>
        <p:nvSpPr>
          <p:cNvPr id="32771" name="Rectangle 3"/>
          <p:cNvSpPr>
            <a:spLocks noGrp="1" noChangeArrowheads="1"/>
          </p:cNvSpPr>
          <p:nvPr>
            <p:ph idx="1"/>
          </p:nvPr>
        </p:nvSpPr>
        <p:spPr>
          <a:noFill/>
        </p:spPr>
        <p:txBody>
          <a:bodyPr lIns="92075" tIns="46038" rIns="92075" bIns="46038"/>
          <a:lstStyle/>
          <a:p>
            <a:pPr eaLnBrk="1" hangingPunct="1"/>
            <a:r>
              <a:rPr lang="en-US" dirty="0" smtClean="0"/>
              <a:t>Power transactions are contracts between areas to do power transactions.</a:t>
            </a:r>
          </a:p>
          <a:p>
            <a:pPr eaLnBrk="1" hangingPunct="1"/>
            <a:r>
              <a:rPr lang="en-US" dirty="0" smtClean="0"/>
              <a:t>Contracts can be for any amount of time at any price for any amount of power.  </a:t>
            </a:r>
          </a:p>
          <a:p>
            <a:pPr eaLnBrk="1" hangingPunct="1"/>
            <a:r>
              <a:rPr lang="en-US" dirty="0" smtClean="0"/>
              <a:t>Scheduled power transactions are implemented by modifying the area ACE:</a:t>
            </a:r>
            <a:br>
              <a:rPr lang="en-US" dirty="0" smtClean="0"/>
            </a:br>
            <a:r>
              <a:rPr lang="en-US" dirty="0" smtClean="0"/>
              <a:t/>
            </a:r>
            <a:br>
              <a:rPr lang="en-US" dirty="0" smtClean="0"/>
            </a:br>
            <a:r>
              <a:rPr lang="en-US" dirty="0" smtClean="0"/>
              <a:t>ACE = P</a:t>
            </a:r>
            <a:r>
              <a:rPr lang="en-US" baseline="-25000" dirty="0" smtClean="0"/>
              <a:t>actual,tie-flow</a:t>
            </a:r>
            <a:r>
              <a:rPr lang="en-US" dirty="0" smtClean="0"/>
              <a:t> - P</a:t>
            </a:r>
            <a:r>
              <a:rPr lang="en-US" baseline="-25000" dirty="0" smtClean="0"/>
              <a:t>sched</a:t>
            </a:r>
            <a:r>
              <a:rPr lang="en-US" dirty="0" smtClean="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0261" y="1295400"/>
            <a:ext cx="8380535" cy="3856529"/>
          </a:xfrm>
          <a:prstGeom prst="rect">
            <a:avLst/>
          </a:prstGeom>
        </p:spPr>
      </p:pic>
      <p:sp>
        <p:nvSpPr>
          <p:cNvPr id="33794" name="Rectangle 2"/>
          <p:cNvSpPr>
            <a:spLocks noGrp="1" noChangeArrowheads="1"/>
          </p:cNvSpPr>
          <p:nvPr>
            <p:ph type="title"/>
          </p:nvPr>
        </p:nvSpPr>
        <p:spPr/>
        <p:txBody>
          <a:bodyPr/>
          <a:lstStyle/>
          <a:p>
            <a:pPr eaLnBrk="1" hangingPunct="1"/>
            <a:r>
              <a:rPr lang="en-US" smtClean="0"/>
              <a:t>100 MW Transaction</a:t>
            </a:r>
          </a:p>
        </p:txBody>
      </p:sp>
      <p:sp>
        <p:nvSpPr>
          <p:cNvPr id="33796" name="Text Box 4"/>
          <p:cNvSpPr txBox="1">
            <a:spLocks noChangeArrowheads="1"/>
          </p:cNvSpPr>
          <p:nvPr/>
        </p:nvSpPr>
        <p:spPr bwMode="auto">
          <a:xfrm>
            <a:off x="609600" y="5353676"/>
            <a:ext cx="4141711" cy="1200329"/>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smtClean="0">
                <a:solidFill>
                  <a:srgbClr val="1E0000"/>
                </a:solidFill>
              </a:rPr>
              <a:t>Scheduled 100 MW transaction </a:t>
            </a:r>
            <a:br>
              <a:rPr lang="en-US" sz="2400" dirty="0" smtClean="0">
                <a:solidFill>
                  <a:srgbClr val="1E0000"/>
                </a:solidFill>
              </a:rPr>
            </a:br>
            <a:r>
              <a:rPr lang="en-US" sz="2400" dirty="0" smtClean="0">
                <a:solidFill>
                  <a:srgbClr val="1E0000"/>
                </a:solidFill>
              </a:rPr>
              <a:t>from the Home Area to the</a:t>
            </a:r>
            <a:br>
              <a:rPr lang="en-US" sz="2400" dirty="0" smtClean="0">
                <a:solidFill>
                  <a:srgbClr val="1E0000"/>
                </a:solidFill>
              </a:rPr>
            </a:br>
            <a:r>
              <a:rPr lang="en-US" sz="2400" dirty="0" smtClean="0">
                <a:solidFill>
                  <a:srgbClr val="1E0000"/>
                </a:solidFill>
              </a:rPr>
              <a:t>Other Area</a:t>
            </a:r>
            <a:endParaRPr lang="en-US" sz="2400" dirty="0">
              <a:solidFill>
                <a:srgbClr val="1E0000"/>
              </a:solidFill>
            </a:endParaRPr>
          </a:p>
        </p:txBody>
      </p:sp>
      <p:sp>
        <p:nvSpPr>
          <p:cNvPr id="33797" name="Text Box 5"/>
          <p:cNvSpPr txBox="1">
            <a:spLocks noChangeArrowheads="1"/>
          </p:cNvSpPr>
          <p:nvPr/>
        </p:nvSpPr>
        <p:spPr bwMode="auto">
          <a:xfrm>
            <a:off x="6629400" y="4953000"/>
            <a:ext cx="1638590" cy="1200329"/>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Net tie-line</a:t>
            </a:r>
          </a:p>
          <a:p>
            <a:pPr>
              <a:spcBef>
                <a:spcPct val="0"/>
              </a:spcBef>
              <a:buClrTx/>
              <a:buSzTx/>
              <a:buFontTx/>
              <a:buNone/>
            </a:pPr>
            <a:r>
              <a:rPr lang="en-US" sz="2400" dirty="0">
                <a:solidFill>
                  <a:srgbClr val="1E0000"/>
                </a:solidFill>
              </a:rPr>
              <a:t>flow is now</a:t>
            </a:r>
          </a:p>
          <a:p>
            <a:pPr>
              <a:spcBef>
                <a:spcPct val="0"/>
              </a:spcBef>
              <a:buClrTx/>
              <a:buSzTx/>
              <a:buFontTx/>
              <a:buNone/>
            </a:pPr>
            <a:r>
              <a:rPr lang="en-US" sz="2400" dirty="0">
                <a:solidFill>
                  <a:srgbClr val="1E0000"/>
                </a:solidFill>
              </a:rPr>
              <a:t>100 MW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lIns="92075" tIns="46038" rIns="92075" bIns="46038" anchor="ctr"/>
          <a:lstStyle/>
          <a:p>
            <a:pPr eaLnBrk="1" hangingPunct="1"/>
            <a:r>
              <a:rPr lang="en-US" dirty="0" smtClean="0"/>
              <a:t>Security Constrained ED</a:t>
            </a:r>
          </a:p>
        </p:txBody>
      </p:sp>
      <p:sp>
        <p:nvSpPr>
          <p:cNvPr id="34819" name="Rectangle 3"/>
          <p:cNvSpPr>
            <a:spLocks noGrp="1" noChangeArrowheads="1"/>
          </p:cNvSpPr>
          <p:nvPr>
            <p:ph idx="1"/>
          </p:nvPr>
        </p:nvSpPr>
        <p:spPr>
          <a:noFill/>
        </p:spPr>
        <p:txBody>
          <a:bodyPr lIns="92075" tIns="46038" rIns="92075" bIns="46038"/>
          <a:lstStyle/>
          <a:p>
            <a:pPr eaLnBrk="1" hangingPunct="1"/>
            <a:r>
              <a:rPr lang="en-US" dirty="0" smtClean="0"/>
              <a:t>Transmission constraints often limit system economic operation.</a:t>
            </a:r>
          </a:p>
          <a:p>
            <a:pPr eaLnBrk="1" hangingPunct="1"/>
            <a:r>
              <a:rPr lang="en-US" dirty="0" smtClean="0"/>
              <a:t>Such limits required a constrained dispatch in order to maintain system security.</a:t>
            </a:r>
          </a:p>
          <a:p>
            <a:pPr eaLnBrk="1" hangingPunct="1"/>
            <a:r>
              <a:rPr lang="en-US" dirty="0" smtClean="0"/>
              <a:t>In the three bus case the generation at bus 3 must be constrained to avoid overloading the line from bus 2 to bus 3.  </a:t>
            </a:r>
          </a:p>
        </p:txBody>
      </p:sp>
    </p:spTree>
    <p:extLst>
      <p:ext uri="{BB962C8B-B14F-4D97-AF65-F5344CB8AC3E}">
        <p14:creationId xmlns:p14="http://schemas.microsoft.com/office/powerpoint/2010/main" val="37193889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Security Constrained Dispatch</a:t>
            </a:r>
          </a:p>
        </p:txBody>
      </p:sp>
      <p:sp>
        <p:nvSpPr>
          <p:cNvPr id="35844" name="Text Box 4"/>
          <p:cNvSpPr txBox="1">
            <a:spLocks noChangeArrowheads="1"/>
          </p:cNvSpPr>
          <p:nvPr/>
        </p:nvSpPr>
        <p:spPr bwMode="auto">
          <a:xfrm>
            <a:off x="685800" y="5486400"/>
            <a:ext cx="7354899" cy="830997"/>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Dispatch is no longer optimal due to need to keep </a:t>
            </a:r>
            <a:r>
              <a:rPr lang="en-US" sz="2400" dirty="0" smtClean="0">
                <a:solidFill>
                  <a:srgbClr val="1E0000"/>
                </a:solidFill>
              </a:rPr>
              <a:t>the line </a:t>
            </a:r>
            <a:endParaRPr lang="en-US" sz="2400" dirty="0">
              <a:solidFill>
                <a:srgbClr val="1E0000"/>
              </a:solidFill>
            </a:endParaRPr>
          </a:p>
          <a:p>
            <a:pPr>
              <a:spcBef>
                <a:spcPct val="0"/>
              </a:spcBef>
              <a:buClrTx/>
              <a:buSzTx/>
              <a:buFontTx/>
              <a:buNone/>
            </a:pPr>
            <a:r>
              <a:rPr lang="en-US" sz="2400" dirty="0">
                <a:solidFill>
                  <a:srgbClr val="1E0000"/>
                </a:solidFill>
              </a:rPr>
              <a:t>from bus 2 to bus 3 from overloading</a:t>
            </a:r>
          </a:p>
        </p:txBody>
      </p:sp>
      <p:pic>
        <p:nvPicPr>
          <p:cNvPr id="4" name="Picture 3"/>
          <p:cNvPicPr>
            <a:picLocks noChangeAspect="1"/>
          </p:cNvPicPr>
          <p:nvPr/>
        </p:nvPicPr>
        <p:blipFill>
          <a:blip r:embed="rId3"/>
          <a:stretch>
            <a:fillRect/>
          </a:stretch>
        </p:blipFill>
        <p:spPr>
          <a:xfrm>
            <a:off x="304800" y="1295400"/>
            <a:ext cx="8610600" cy="3962400"/>
          </a:xfrm>
          <a:prstGeom prst="rect">
            <a:avLst/>
          </a:prstGeom>
        </p:spPr>
      </p:pic>
    </p:spTree>
    <p:extLst>
      <p:ext uri="{BB962C8B-B14F-4D97-AF65-F5344CB8AC3E}">
        <p14:creationId xmlns:p14="http://schemas.microsoft.com/office/powerpoint/2010/main" val="1802643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accent3">
            <a:lumMod val="95000"/>
          </a:schemeClr>
        </a:solidFill>
        <a:ln>
          <a:noFill/>
        </a:ln>
      </a:spPr>
      <a:bodyPr wrap="none">
        <a:spAutoFit/>
      </a:bodyPr>
      <a:lstStyle>
        <a:defPPr eaLnBrk="1" hangingPunct="1">
          <a:spcBef>
            <a:spcPts val="0"/>
          </a:spcBef>
          <a:defRPr dirty="0">
            <a:solidFill>
              <a:srgbClr val="1E0000"/>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4796</TotalTime>
  <Words>2086</Words>
  <Application>Microsoft Office PowerPoint</Application>
  <PresentationFormat>On-screen Show (4:3)</PresentationFormat>
  <Paragraphs>277</Paragraphs>
  <Slides>51</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Capsules</vt:lpstr>
      <vt:lpstr>Equation</vt:lpstr>
      <vt:lpstr>ECEN 615 Methods of Electric Power  Systems Analysis</vt:lpstr>
      <vt:lpstr>Announcements</vt:lpstr>
      <vt:lpstr>Three Bus Case on AGC</vt:lpstr>
      <vt:lpstr>Generator Costs</vt:lpstr>
      <vt:lpstr>Economic Dispatch</vt:lpstr>
      <vt:lpstr>Power Transactions</vt:lpstr>
      <vt:lpstr>100 MW Transaction</vt:lpstr>
      <vt:lpstr>Security Constrained ED</vt:lpstr>
      <vt:lpstr>Security Constrained Dispatch</vt:lpstr>
      <vt:lpstr>Multi-Area Operation</vt:lpstr>
      <vt:lpstr>Seven Bus Case: One-line</vt:lpstr>
      <vt:lpstr>Seven Bus Case: Area View </vt:lpstr>
      <vt:lpstr>Seven Bus - Loop Flow?</vt:lpstr>
      <vt:lpstr>Power Transfer Distribution Factors (PTDFS)</vt:lpstr>
      <vt:lpstr>PTDF Example: Nine Bus System, Actual Flows</vt:lpstr>
      <vt:lpstr>PTDF Example: Nine Bus System, Transfer from A to I</vt:lpstr>
      <vt:lpstr>PTDF Example: Nine Bus System, Transfer From G to F</vt:lpstr>
      <vt:lpstr>Wisconsin to TVA Line PTDF Contour</vt:lpstr>
      <vt:lpstr>NERC Flowgates</vt:lpstr>
      <vt:lpstr>NERC TLRs</vt:lpstr>
      <vt:lpstr>Loop Flow Impact:  Market Segmentation</vt:lpstr>
      <vt:lpstr>Pricing Electricity</vt:lpstr>
      <vt:lpstr>Three Bus LMPs – Constraints Ignored</vt:lpstr>
      <vt:lpstr>Three Bus LMPs – Constraint Unforced</vt:lpstr>
      <vt:lpstr>MISO LMPs on 9/6/2019, 3:35 PM</vt:lpstr>
      <vt:lpstr>ERCOT LMPS: 5/5/18 and 9/6/19</vt:lpstr>
      <vt:lpstr>Advanced Power Flow</vt:lpstr>
      <vt:lpstr>Power Flow Optimal Multiplier</vt:lpstr>
      <vt:lpstr>Power Flow with Optimal Multiplier</vt:lpstr>
      <vt:lpstr>Power Flow with Optimal Multiplier</vt:lpstr>
      <vt:lpstr>Power Flow with Optimal Multiplier</vt:lpstr>
      <vt:lpstr>Power Flow with Optimal Multiplier</vt:lpstr>
      <vt:lpstr>Quasi-Newton Power Flow Methods</vt:lpstr>
      <vt:lpstr>Quasi-Newton Power Flow Methods</vt:lpstr>
      <vt:lpstr>Dishonest N-R Example</vt:lpstr>
      <vt:lpstr>NPF (Honest) Region of for Two Bus Example Convergence</vt:lpstr>
      <vt:lpstr>Two Bus Dishonest ROC</vt:lpstr>
      <vt:lpstr>Quasi-Newton Power Flow Methods</vt:lpstr>
      <vt:lpstr>The Single Dimensional  (l)</vt:lpstr>
      <vt:lpstr>Line Search</vt:lpstr>
      <vt:lpstr>Decoupled Power Flow</vt:lpstr>
      <vt:lpstr>Decoupled Power Flow Formulation</vt:lpstr>
      <vt:lpstr>Decoupling Approximation</vt:lpstr>
      <vt:lpstr>Off-diagonal Jacobian Terms</vt:lpstr>
      <vt:lpstr>Decoupled N-R Region of Convergence</vt:lpstr>
      <vt:lpstr>Fast Decoupled Power Flow</vt:lpstr>
      <vt:lpstr>Fast Decoupled Power Flow, cont.</vt:lpstr>
      <vt:lpstr>FDPF Approximations</vt:lpstr>
      <vt:lpstr>FDPF Approximations</vt:lpstr>
      <vt:lpstr>FPDF Approximations</vt:lpstr>
      <vt:lpstr>FDPF Approximations</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cp:lastModifiedBy>
  <cp:revision>380</cp:revision>
  <cp:lastPrinted>2011-08-22T16:49:24Z</cp:lastPrinted>
  <dcterms:created xsi:type="dcterms:W3CDTF">2000-05-11T14:27:08Z</dcterms:created>
  <dcterms:modified xsi:type="dcterms:W3CDTF">2019-09-10T20:13:38Z</dcterms:modified>
</cp:coreProperties>
</file>