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6"/>
  </p:notesMasterIdLst>
  <p:handoutMasterIdLst>
    <p:handoutMasterId r:id="rId37"/>
  </p:handoutMasterIdLst>
  <p:sldIdLst>
    <p:sldId id="258" r:id="rId2"/>
    <p:sldId id="320"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88" r:id="rId25"/>
    <p:sldId id="360" r:id="rId26"/>
    <p:sldId id="361" r:id="rId27"/>
    <p:sldId id="362" r:id="rId28"/>
    <p:sldId id="363" r:id="rId29"/>
    <p:sldId id="364" r:id="rId30"/>
    <p:sldId id="365" r:id="rId31"/>
    <p:sldId id="366" r:id="rId32"/>
    <p:sldId id="367" r:id="rId33"/>
    <p:sldId id="368" r:id="rId34"/>
    <p:sldId id="370" r:id="rId35"/>
  </p:sldIdLst>
  <p:sldSz cx="9144000" cy="6858000" type="screen4x3"/>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10" d="100"/>
          <a:sy n="110"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6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9/13/2019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upload.wikimedia.org/wikipedia/commons/d/d1/Qb-3ph.sv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6</a:t>
            </a:r>
            <a:r>
              <a:rPr lang="en-US" sz="3200" b="1" kern="0" dirty="0" smtClean="0">
                <a:solidFill>
                  <a:srgbClr val="1E0000"/>
                </a:solidFill>
                <a:latin typeface="Arial" pitchFamily="34" charset="0"/>
                <a:cs typeface="Arial" pitchFamily="34" charset="0"/>
              </a:rPr>
              <a:t>: Power Flow</a:t>
            </a:r>
            <a:endParaRPr lang="en-US" sz="3200" b="1" kern="0" dirty="0">
              <a:solidFill>
                <a:srgbClr val="1E0000"/>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Example</a:t>
            </a:r>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7477" t="29063" r="11963" b="27188"/>
          <a:stretch>
            <a:fillRect/>
          </a:stretch>
        </p:blipFill>
        <p:spPr>
          <a:xfrm>
            <a:off x="152400" y="1219200"/>
            <a:ext cx="8620125" cy="3733800"/>
          </a:xfrm>
          <a:noFill/>
        </p:spPr>
      </p:pic>
      <p:sp>
        <p:nvSpPr>
          <p:cNvPr id="6" name="TextBox 5"/>
          <p:cNvSpPr txBox="1"/>
          <p:nvPr/>
        </p:nvSpPr>
        <p:spPr>
          <a:xfrm>
            <a:off x="152400" y="6248400"/>
            <a:ext cx="8763000" cy="369332"/>
          </a:xfrm>
          <a:prstGeom prst="rect">
            <a:avLst/>
          </a:prstGeom>
          <a:noFill/>
        </p:spPr>
        <p:txBody>
          <a:bodyPr wrap="square" rtlCol="0">
            <a:spAutoFit/>
          </a:bodyPr>
          <a:lstStyle/>
          <a:p>
            <a:r>
              <a:rPr lang="en-US" sz="1800" dirty="0" smtClean="0">
                <a:solidFill>
                  <a:srgbClr val="1E0000"/>
                </a:solidFill>
              </a:rPr>
              <a:t>Example from Power System Analysis and Design, by Glover, Overbye, Sarma, 6</a:t>
            </a:r>
            <a:r>
              <a:rPr lang="en-US" sz="1800" baseline="30000" dirty="0" smtClean="0">
                <a:solidFill>
                  <a:srgbClr val="1E0000"/>
                </a:solidFill>
              </a:rPr>
              <a:t>th</a:t>
            </a:r>
            <a:r>
              <a:rPr lang="en-US" sz="1800" dirty="0" smtClean="0">
                <a:solidFill>
                  <a:srgbClr val="1E0000"/>
                </a:solidFill>
              </a:rPr>
              <a:t> Edition</a:t>
            </a:r>
            <a:endParaRPr lang="en-US" sz="1800" dirty="0">
              <a:solidFill>
                <a:srgbClr val="1E0000"/>
              </a:solidFill>
            </a:endParaRPr>
          </a:p>
        </p:txBody>
      </p:sp>
    </p:spTree>
    <p:extLst>
      <p:ext uri="{BB962C8B-B14F-4D97-AF65-F5344CB8AC3E}">
        <p14:creationId xmlns:p14="http://schemas.microsoft.com/office/powerpoint/2010/main" val="298701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in PowerWorld</a:t>
            </a:r>
          </a:p>
        </p:txBody>
      </p:sp>
      <p:sp>
        <p:nvSpPr>
          <p:cNvPr id="3" name="Content Placeholder 2"/>
          <p:cNvSpPr>
            <a:spLocks noGrp="1"/>
          </p:cNvSpPr>
          <p:nvPr>
            <p:ph idx="1"/>
          </p:nvPr>
        </p:nvSpPr>
        <p:spPr/>
        <p:txBody>
          <a:bodyPr/>
          <a:lstStyle/>
          <a:p>
            <a:r>
              <a:rPr lang="en-US" dirty="0"/>
              <a:t>PowerWorld allows for easy switching between the dc and ac power </a:t>
            </a:r>
            <a:r>
              <a:rPr lang="en-US" dirty="0" smtClean="0"/>
              <a:t>flows (case </a:t>
            </a:r>
            <a:r>
              <a:rPr lang="en-US" b="1" dirty="0" smtClean="0"/>
              <a:t>Aggieland37</a:t>
            </a:r>
            <a:r>
              <a:rPr lang="en-US" dirty="0" smtClean="0"/>
              <a:t>)</a:t>
            </a:r>
            <a:endParaRPr lang="en-US" dirty="0"/>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defRPr/>
            </a:pPr>
            <a:fld id="{0AF38EFD-512B-4531-8A51-5AEF24EFF359}" type="slidenum">
              <a:rPr lang="en-US" smtClean="0"/>
              <a:pPr>
                <a:defRPr/>
              </a:pPr>
              <a:t>10</a:t>
            </a:fld>
            <a:endParaRPr lang="en-US" dirty="0"/>
          </a:p>
        </p:txBody>
      </p:sp>
      <p:sp>
        <p:nvSpPr>
          <p:cNvPr id="5" name="TextBox 4"/>
          <p:cNvSpPr txBox="1"/>
          <p:nvPr/>
        </p:nvSpPr>
        <p:spPr>
          <a:xfrm>
            <a:off x="6705600" y="2362200"/>
            <a:ext cx="2360070" cy="4401205"/>
          </a:xfrm>
          <a:prstGeom prst="rect">
            <a:avLst/>
          </a:prstGeom>
          <a:solidFill>
            <a:srgbClr val="FFE6E6"/>
          </a:solidFill>
        </p:spPr>
        <p:txBody>
          <a:bodyPr wrap="none" rtlCol="0">
            <a:spAutoFit/>
          </a:bodyPr>
          <a:lstStyle/>
          <a:p>
            <a:pPr>
              <a:spcBef>
                <a:spcPts val="0"/>
              </a:spcBef>
            </a:pPr>
            <a:r>
              <a:rPr lang="en-US" dirty="0" smtClean="0">
                <a:solidFill>
                  <a:srgbClr val="1E0000"/>
                </a:solidFill>
              </a:rPr>
              <a:t>To use the </a:t>
            </a:r>
            <a:br>
              <a:rPr lang="en-US" dirty="0" smtClean="0">
                <a:solidFill>
                  <a:srgbClr val="1E0000"/>
                </a:solidFill>
              </a:rPr>
            </a:br>
            <a:r>
              <a:rPr lang="en-US" dirty="0" smtClean="0">
                <a:solidFill>
                  <a:srgbClr val="1E0000"/>
                </a:solidFill>
              </a:rPr>
              <a:t>dc approach</a:t>
            </a:r>
            <a:br>
              <a:rPr lang="en-US" dirty="0" smtClean="0">
                <a:solidFill>
                  <a:srgbClr val="1E0000"/>
                </a:solidFill>
              </a:rPr>
            </a:br>
            <a:r>
              <a:rPr lang="en-US" dirty="0" smtClean="0">
                <a:solidFill>
                  <a:srgbClr val="1E0000"/>
                </a:solidFill>
              </a:rPr>
              <a:t>in PowerWorld</a:t>
            </a:r>
            <a:br>
              <a:rPr lang="en-US" dirty="0" smtClean="0">
                <a:solidFill>
                  <a:srgbClr val="1E0000"/>
                </a:solidFill>
              </a:rPr>
            </a:br>
            <a:r>
              <a:rPr lang="en-US" dirty="0" smtClean="0">
                <a:solidFill>
                  <a:srgbClr val="1E0000"/>
                </a:solidFill>
              </a:rPr>
              <a:t>select </a:t>
            </a:r>
            <a:r>
              <a:rPr lang="en-US" b="1" dirty="0" smtClean="0">
                <a:solidFill>
                  <a:srgbClr val="1E0000"/>
                </a:solidFill>
              </a:rPr>
              <a:t>Tools,</a:t>
            </a:r>
            <a:br>
              <a:rPr lang="en-US" b="1" dirty="0" smtClean="0">
                <a:solidFill>
                  <a:srgbClr val="1E0000"/>
                </a:solidFill>
              </a:rPr>
            </a:br>
            <a:r>
              <a:rPr lang="en-US" b="1" dirty="0" smtClean="0">
                <a:solidFill>
                  <a:srgbClr val="1E0000"/>
                </a:solidFill>
              </a:rPr>
              <a:t>Solve, DC</a:t>
            </a:r>
            <a:br>
              <a:rPr lang="en-US" b="1" dirty="0" smtClean="0">
                <a:solidFill>
                  <a:srgbClr val="1E0000"/>
                </a:solidFill>
              </a:rPr>
            </a:br>
            <a:r>
              <a:rPr lang="en-US" b="1" dirty="0" smtClean="0">
                <a:solidFill>
                  <a:srgbClr val="1E0000"/>
                </a:solidFill>
              </a:rPr>
              <a:t>Power Flow</a:t>
            </a:r>
          </a:p>
          <a:p>
            <a:pPr>
              <a:spcBef>
                <a:spcPts val="0"/>
              </a:spcBef>
            </a:pPr>
            <a:endParaRPr lang="en-US" dirty="0">
              <a:solidFill>
                <a:srgbClr val="1E0000"/>
              </a:solidFill>
            </a:endParaRPr>
          </a:p>
          <a:p>
            <a:pPr>
              <a:spcBef>
                <a:spcPts val="0"/>
              </a:spcBef>
            </a:pPr>
            <a:r>
              <a:rPr lang="en-US" dirty="0" smtClean="0">
                <a:solidFill>
                  <a:srgbClr val="1E0000"/>
                </a:solidFill>
              </a:rPr>
              <a:t>Notice there</a:t>
            </a:r>
            <a:br>
              <a:rPr lang="en-US" dirty="0" smtClean="0">
                <a:solidFill>
                  <a:srgbClr val="1E0000"/>
                </a:solidFill>
              </a:rPr>
            </a:br>
            <a:r>
              <a:rPr lang="en-US" dirty="0" smtClean="0">
                <a:solidFill>
                  <a:srgbClr val="1E0000"/>
                </a:solidFill>
              </a:rPr>
              <a:t>are no </a:t>
            </a:r>
            <a:br>
              <a:rPr lang="en-US" dirty="0" smtClean="0">
                <a:solidFill>
                  <a:srgbClr val="1E0000"/>
                </a:solidFill>
              </a:rPr>
            </a:br>
            <a:r>
              <a:rPr lang="en-US" dirty="0" smtClean="0">
                <a:solidFill>
                  <a:srgbClr val="1E0000"/>
                </a:solidFill>
              </a:rPr>
              <a:t>losses</a:t>
            </a:r>
            <a:endParaRPr lang="en-US" dirty="0">
              <a:solidFill>
                <a:srgbClr val="1E0000"/>
              </a:solidFill>
            </a:endParaRPr>
          </a:p>
        </p:txBody>
      </p:sp>
      <p:pic>
        <p:nvPicPr>
          <p:cNvPr id="6" name="Picture 5"/>
          <p:cNvPicPr>
            <a:picLocks noChangeAspect="1"/>
          </p:cNvPicPr>
          <p:nvPr/>
        </p:nvPicPr>
        <p:blipFill rotWithShape="1">
          <a:blip r:embed="rId2"/>
          <a:srcRect l="4500" r="35500"/>
          <a:stretch/>
        </p:blipFill>
        <p:spPr>
          <a:xfrm>
            <a:off x="365760" y="2286000"/>
            <a:ext cx="5996391" cy="4343400"/>
          </a:xfrm>
          <a:prstGeom prst="rect">
            <a:avLst/>
          </a:prstGeom>
        </p:spPr>
      </p:pic>
    </p:spTree>
    <p:extLst>
      <p:ext uri="{BB962C8B-B14F-4D97-AF65-F5344CB8AC3E}">
        <p14:creationId xmlns:p14="http://schemas.microsoft.com/office/powerpoint/2010/main" val="217982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Transformers with Off-Nominal Taps and Phase Shifts</a:t>
            </a:r>
          </a:p>
        </p:txBody>
      </p:sp>
      <p:sp>
        <p:nvSpPr>
          <p:cNvPr id="3" name="Content Placeholder 2"/>
          <p:cNvSpPr>
            <a:spLocks noGrp="1"/>
          </p:cNvSpPr>
          <p:nvPr>
            <p:ph idx="1"/>
          </p:nvPr>
        </p:nvSpPr>
        <p:spPr>
          <a:xfrm>
            <a:off x="365760" y="1280160"/>
            <a:ext cx="8625840" cy="3733800"/>
          </a:xfrm>
        </p:spPr>
        <p:txBody>
          <a:bodyPr/>
          <a:lstStyle/>
          <a:p>
            <a:r>
              <a:rPr lang="en-US" dirty="0"/>
              <a:t>If </a:t>
            </a:r>
            <a:r>
              <a:rPr lang="en-US" dirty="0" smtClean="0"/>
              <a:t>transformers </a:t>
            </a:r>
            <a:r>
              <a:rPr lang="en-US" dirty="0"/>
              <a:t>have a turns ratio that matches the ratio of the per unit voltages than transformers are modeled in a manner similar to transmission lines.</a:t>
            </a:r>
          </a:p>
          <a:p>
            <a:r>
              <a:rPr lang="en-US" dirty="0"/>
              <a:t>However it is common for transformers to have a variable tap ratio; this is known as an “off-nominal” </a:t>
            </a:r>
            <a:r>
              <a:rPr lang="en-US" dirty="0" smtClean="0"/>
              <a:t>tap ratio</a:t>
            </a:r>
          </a:p>
          <a:p>
            <a:pPr lvl="1"/>
            <a:r>
              <a:rPr lang="en-US" dirty="0" smtClean="0"/>
              <a:t>The off-nominal tap is t, initially we’ll consider it a real number</a:t>
            </a:r>
          </a:p>
          <a:p>
            <a:pPr lvl="1"/>
            <a:r>
              <a:rPr lang="en-US" dirty="0" smtClean="0"/>
              <a:t>We’ll cover phase shifters shortly in which t is complex</a:t>
            </a:r>
            <a:endParaRPr lang="en-US" dirty="0"/>
          </a:p>
        </p:txBody>
      </p:sp>
    </p:spTree>
    <p:extLst>
      <p:ext uri="{BB962C8B-B14F-4D97-AF65-F5344CB8AC3E}">
        <p14:creationId xmlns:p14="http://schemas.microsoft.com/office/powerpoint/2010/main" val="581481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Representation</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a:t>The one–line diagram of a branch with a variable tap </a:t>
            </a:r>
            <a:r>
              <a:rPr lang="en-US" dirty="0" smtClean="0"/>
              <a:t>transformer</a:t>
            </a:r>
          </a:p>
          <a:p>
            <a:endParaRPr lang="en-US" dirty="0"/>
          </a:p>
          <a:p>
            <a:endParaRPr lang="en-US" dirty="0" smtClean="0"/>
          </a:p>
          <a:p>
            <a:r>
              <a:rPr lang="en-US" dirty="0"/>
              <a:t>The network representation of a branch with off–nominal turns ratio transformer is</a:t>
            </a:r>
          </a:p>
          <a:p>
            <a:endParaRPr lang="en-US" dirty="0" smtClean="0"/>
          </a:p>
          <a:p>
            <a:endParaRPr lang="en-US" dirty="0"/>
          </a:p>
          <a:p>
            <a:endParaRPr lang="en-US" dirty="0" smtClean="0"/>
          </a:p>
          <a:p>
            <a:endParaRPr lang="en-US" dirty="0"/>
          </a:p>
          <a:p>
            <a:endParaRPr lang="en-US" dirty="0"/>
          </a:p>
          <a:p>
            <a:endParaRPr lang="en-US" dirty="0"/>
          </a:p>
        </p:txBody>
      </p:sp>
      <p:grpSp>
        <p:nvGrpSpPr>
          <p:cNvPr id="5" name="Group 100"/>
          <p:cNvGrpSpPr>
            <a:grpSpLocks/>
          </p:cNvGrpSpPr>
          <p:nvPr/>
        </p:nvGrpSpPr>
        <p:grpSpPr bwMode="auto">
          <a:xfrm>
            <a:off x="3139022" y="2091704"/>
            <a:ext cx="4170362" cy="931862"/>
            <a:chOff x="1660" y="1440"/>
            <a:chExt cx="2627" cy="587"/>
          </a:xfrm>
        </p:grpSpPr>
        <p:grpSp>
          <p:nvGrpSpPr>
            <p:cNvPr id="6" name="Group 97"/>
            <p:cNvGrpSpPr>
              <a:grpSpLocks/>
            </p:cNvGrpSpPr>
            <p:nvPr/>
          </p:nvGrpSpPr>
          <p:grpSpPr bwMode="auto">
            <a:xfrm>
              <a:off x="1660" y="1440"/>
              <a:ext cx="2627" cy="587"/>
              <a:chOff x="1660" y="1440"/>
              <a:chExt cx="2627" cy="587"/>
            </a:xfrm>
          </p:grpSpPr>
          <p:sp>
            <p:nvSpPr>
              <p:cNvPr id="8" name="Text Box 10"/>
              <p:cNvSpPr txBox="1">
                <a:spLocks noChangeArrowheads="1"/>
              </p:cNvSpPr>
              <p:nvPr/>
            </p:nvSpPr>
            <p:spPr bwMode="auto">
              <a:xfrm>
                <a:off x="1660" y="1741"/>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9" name="Text Box 11"/>
              <p:cNvSpPr txBox="1">
                <a:spLocks noChangeArrowheads="1"/>
              </p:cNvSpPr>
              <p:nvPr/>
            </p:nvSpPr>
            <p:spPr bwMode="auto">
              <a:xfrm>
                <a:off x="3873" y="1710"/>
                <a:ext cx="4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grpSp>
            <p:nvGrpSpPr>
              <p:cNvPr id="10" name="Group 96"/>
              <p:cNvGrpSpPr>
                <a:grpSpLocks/>
              </p:cNvGrpSpPr>
              <p:nvPr/>
            </p:nvGrpSpPr>
            <p:grpSpPr bwMode="auto">
              <a:xfrm>
                <a:off x="1776" y="1440"/>
                <a:ext cx="2231" cy="384"/>
                <a:chOff x="1961" y="1432"/>
                <a:chExt cx="1574" cy="271"/>
              </a:xfrm>
            </p:grpSpPr>
            <p:sp>
              <p:nvSpPr>
                <p:cNvPr id="11" name="Line 5"/>
                <p:cNvSpPr>
                  <a:spLocks noChangeShapeType="1"/>
                </p:cNvSpPr>
                <p:nvPr/>
              </p:nvSpPr>
              <p:spPr bwMode="auto">
                <a:xfrm>
                  <a:off x="2551" y="1555"/>
                  <a:ext cx="98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Freeform 6"/>
                <p:cNvSpPr>
                  <a:spLocks/>
                </p:cNvSpPr>
                <p:nvPr/>
              </p:nvSpPr>
              <p:spPr bwMode="auto">
                <a:xfrm>
                  <a:off x="2455" y="1432"/>
                  <a:ext cx="118" cy="271"/>
                </a:xfrm>
                <a:custGeom>
                  <a:avLst/>
                  <a:gdLst>
                    <a:gd name="T0" fmla="*/ 39 w 132"/>
                    <a:gd name="T1" fmla="*/ 0 h 547"/>
                    <a:gd name="T2" fmla="*/ 5 w 132"/>
                    <a:gd name="T3" fmla="*/ 0 h 547"/>
                    <a:gd name="T4" fmla="*/ 10 w 132"/>
                    <a:gd name="T5" fmla="*/ 0 h 547"/>
                    <a:gd name="T6" fmla="*/ 34 w 132"/>
                    <a:gd name="T7" fmla="*/ 0 h 547"/>
                    <a:gd name="T8" fmla="*/ 19 w 132"/>
                    <a:gd name="T9" fmla="*/ 0 h 547"/>
                    <a:gd name="T10" fmla="*/ 5 w 132"/>
                    <a:gd name="T11" fmla="*/ 0 h 547"/>
                    <a:gd name="T12" fmla="*/ 10 w 132"/>
                    <a:gd name="T13" fmla="*/ 0 h 547"/>
                    <a:gd name="T14" fmla="*/ 15 w 132"/>
                    <a:gd name="T15" fmla="*/ 0 h 547"/>
                    <a:gd name="T16" fmla="*/ 39 w 132"/>
                    <a:gd name="T17" fmla="*/ 0 h 547"/>
                    <a:gd name="T18" fmla="*/ 24 w 132"/>
                    <a:gd name="T19" fmla="*/ 0 h 547"/>
                    <a:gd name="T20" fmla="*/ 0 w 132"/>
                    <a:gd name="T21" fmla="*/ 0 h 547"/>
                    <a:gd name="T22" fmla="*/ 34 w 132"/>
                    <a:gd name="T23" fmla="*/ 0 h 547"/>
                    <a:gd name="T24" fmla="*/ 30 w 132"/>
                    <a:gd name="T25" fmla="*/ 0 h 547"/>
                    <a:gd name="T26" fmla="*/ 0 w 132"/>
                    <a:gd name="T27" fmla="*/ 0 h 547"/>
                    <a:gd name="T28" fmla="*/ 34 w 132"/>
                    <a:gd name="T29" fmla="*/ 0 h 547"/>
                    <a:gd name="T30" fmla="*/ 15 w 132"/>
                    <a:gd name="T31" fmla="*/ 0 h 547"/>
                    <a:gd name="T32" fmla="*/ 0 w 132"/>
                    <a:gd name="T33" fmla="*/ 0 h 547"/>
                    <a:gd name="T34" fmla="*/ 10 w 132"/>
                    <a:gd name="T35" fmla="*/ 1 h 547"/>
                    <a:gd name="T36" fmla="*/ 24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Line 8"/>
                <p:cNvSpPr>
                  <a:spLocks noChangeShapeType="1"/>
                </p:cNvSpPr>
                <p:nvPr/>
              </p:nvSpPr>
              <p:spPr bwMode="auto">
                <a:xfrm>
                  <a:off x="1961" y="1454"/>
                  <a:ext cx="0" cy="21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3535" y="1454"/>
                  <a:ext cx="0" cy="21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 name="Group 88"/>
                <p:cNvGrpSpPr>
                  <a:grpSpLocks/>
                </p:cNvGrpSpPr>
                <p:nvPr/>
              </p:nvGrpSpPr>
              <p:grpSpPr bwMode="auto">
                <a:xfrm>
                  <a:off x="1968" y="1562"/>
                  <a:ext cx="489" cy="0"/>
                  <a:chOff x="979" y="1655"/>
                  <a:chExt cx="1123" cy="0"/>
                </a:xfrm>
              </p:grpSpPr>
              <p:sp>
                <p:nvSpPr>
                  <p:cNvPr id="16" name="Line 7"/>
                  <p:cNvSpPr>
                    <a:spLocks noChangeShapeType="1"/>
                  </p:cNvSpPr>
                  <p:nvPr/>
                </p:nvSpPr>
                <p:spPr bwMode="auto">
                  <a:xfrm>
                    <a:off x="979" y="1655"/>
                    <a:ext cx="111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87"/>
                  <p:cNvSpPr>
                    <a:spLocks noChangeShapeType="1"/>
                  </p:cNvSpPr>
                  <p:nvPr/>
                </p:nvSpPr>
                <p:spPr bwMode="auto">
                  <a:xfrm>
                    <a:off x="2018" y="1655"/>
                    <a:ext cx="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7" name="Line 98"/>
            <p:cNvSpPr>
              <a:spLocks noChangeShapeType="1"/>
            </p:cNvSpPr>
            <p:nvPr/>
          </p:nvSpPr>
          <p:spPr bwMode="auto">
            <a:xfrm>
              <a:off x="2420" y="1622"/>
              <a:ext cx="57"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 name="Group 7"/>
          <p:cNvGrpSpPr>
            <a:grpSpLocks/>
          </p:cNvGrpSpPr>
          <p:nvPr/>
        </p:nvGrpSpPr>
        <p:grpSpPr bwMode="auto">
          <a:xfrm>
            <a:off x="672072" y="4171513"/>
            <a:ext cx="7534333" cy="2072970"/>
            <a:chOff x="103" y="2560"/>
            <a:chExt cx="5177" cy="1649"/>
          </a:xfrm>
        </p:grpSpPr>
        <p:sp>
          <p:nvSpPr>
            <p:cNvPr id="20" name="Text Box 8"/>
            <p:cNvSpPr txBox="1">
              <a:spLocks noChangeArrowheads="1"/>
            </p:cNvSpPr>
            <p:nvPr/>
          </p:nvSpPr>
          <p:spPr bwMode="auto">
            <a:xfrm>
              <a:off x="103" y="3472"/>
              <a:ext cx="227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57200" indent="-457200"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buFont typeface="Wingdings" pitchFamily="2" charset="2"/>
                <a:buNone/>
              </a:pPr>
              <a:r>
                <a:rPr lang="en-US" sz="2800" dirty="0"/>
                <a:t>	</a:t>
              </a:r>
              <a:r>
                <a:rPr lang="en-US" sz="2800" i="1" dirty="0">
                  <a:latin typeface="Times New Roman" pitchFamily="18" charset="0"/>
                  <a:cs typeface="Times New Roman" pitchFamily="18" charset="0"/>
                </a:rPr>
                <a:t>the tap is on </a:t>
              </a:r>
            </a:p>
            <a:p>
              <a:pPr>
                <a:spcBef>
                  <a:spcPct val="50000"/>
                </a:spcBef>
                <a:buFont typeface="Wingdings" pitchFamily="2" charset="2"/>
                <a:buNone/>
              </a:pPr>
              <a:r>
                <a:rPr lang="en-US" sz="2800" i="1" dirty="0">
                  <a:latin typeface="Times New Roman" pitchFamily="18" charset="0"/>
                  <a:cs typeface="Times New Roman" pitchFamily="18" charset="0"/>
                </a:rPr>
                <a:t>	the side of bus </a:t>
              </a:r>
              <a:r>
                <a:rPr lang="en-US" sz="2800" i="1" dirty="0">
                  <a:latin typeface="Times New Roman" pitchFamily="18" charset="0"/>
                </a:rPr>
                <a:t>k</a:t>
              </a:r>
            </a:p>
          </p:txBody>
        </p:sp>
        <p:sp>
          <p:nvSpPr>
            <p:cNvPr id="21" name="Line 9"/>
            <p:cNvSpPr>
              <a:spLocks noChangeShapeType="1"/>
            </p:cNvSpPr>
            <p:nvPr/>
          </p:nvSpPr>
          <p:spPr bwMode="auto">
            <a:xfrm>
              <a:off x="1995" y="2974"/>
              <a:ext cx="70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10"/>
            <p:cNvSpPr>
              <a:spLocks/>
            </p:cNvSpPr>
            <p:nvPr/>
          </p:nvSpPr>
          <p:spPr bwMode="auto">
            <a:xfrm>
              <a:off x="1917" y="3064"/>
              <a:ext cx="139" cy="273"/>
            </a:xfrm>
            <a:custGeom>
              <a:avLst/>
              <a:gdLst>
                <a:gd name="T0" fmla="*/ 171 w 132"/>
                <a:gd name="T1" fmla="*/ 0 h 547"/>
                <a:gd name="T2" fmla="*/ 23 w 132"/>
                <a:gd name="T3" fmla="*/ 0 h 547"/>
                <a:gd name="T4" fmla="*/ 43 w 132"/>
                <a:gd name="T5" fmla="*/ 0 h 547"/>
                <a:gd name="T6" fmla="*/ 150 w 132"/>
                <a:gd name="T7" fmla="*/ 0 h 547"/>
                <a:gd name="T8" fmla="*/ 86 w 132"/>
                <a:gd name="T9" fmla="*/ 0 h 547"/>
                <a:gd name="T10" fmla="*/ 23 w 132"/>
                <a:gd name="T11" fmla="*/ 0 h 547"/>
                <a:gd name="T12" fmla="*/ 43 w 132"/>
                <a:gd name="T13" fmla="*/ 0 h 547"/>
                <a:gd name="T14" fmla="*/ 63 w 132"/>
                <a:gd name="T15" fmla="*/ 0 h 547"/>
                <a:gd name="T16" fmla="*/ 171 w 132"/>
                <a:gd name="T17" fmla="*/ 0 h 547"/>
                <a:gd name="T18" fmla="*/ 107 w 132"/>
                <a:gd name="T19" fmla="*/ 0 h 547"/>
                <a:gd name="T20" fmla="*/ 0 w 132"/>
                <a:gd name="T21" fmla="*/ 0 h 547"/>
                <a:gd name="T22" fmla="*/ 150 w 132"/>
                <a:gd name="T23" fmla="*/ 0 h 547"/>
                <a:gd name="T24" fmla="*/ 126 w 132"/>
                <a:gd name="T25" fmla="*/ 0 h 547"/>
                <a:gd name="T26" fmla="*/ 0 w 132"/>
                <a:gd name="T27" fmla="*/ 0 h 547"/>
                <a:gd name="T28" fmla="*/ 150 w 132"/>
                <a:gd name="T29" fmla="*/ 0 h 547"/>
                <a:gd name="T30" fmla="*/ 63 w 132"/>
                <a:gd name="T31" fmla="*/ 0 h 547"/>
                <a:gd name="T32" fmla="*/ 0 w 132"/>
                <a:gd name="T33" fmla="*/ 0 h 547"/>
                <a:gd name="T34" fmla="*/ 43 w 132"/>
                <a:gd name="T35" fmla="*/ 1 h 547"/>
                <a:gd name="T36" fmla="*/ 107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1"/>
            <p:cNvSpPr>
              <a:spLocks noChangeShapeType="1"/>
            </p:cNvSpPr>
            <p:nvPr/>
          </p:nvSpPr>
          <p:spPr bwMode="auto">
            <a:xfrm>
              <a:off x="427" y="3034"/>
              <a:ext cx="0" cy="27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2"/>
            <p:cNvSpPr>
              <a:spLocks noChangeShapeType="1"/>
            </p:cNvSpPr>
            <p:nvPr/>
          </p:nvSpPr>
          <p:spPr bwMode="auto">
            <a:xfrm>
              <a:off x="5242" y="2842"/>
              <a:ext cx="0" cy="274"/>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13"/>
            <p:cNvSpPr txBox="1">
              <a:spLocks noChangeArrowheads="1"/>
            </p:cNvSpPr>
            <p:nvPr/>
          </p:nvSpPr>
          <p:spPr bwMode="auto">
            <a:xfrm>
              <a:off x="300" y="3260"/>
              <a:ext cx="4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26" name="Line 14"/>
            <p:cNvSpPr>
              <a:spLocks noChangeShapeType="1"/>
            </p:cNvSpPr>
            <p:nvPr/>
          </p:nvSpPr>
          <p:spPr bwMode="auto">
            <a:xfrm flipH="1">
              <a:off x="1991" y="2964"/>
              <a:ext cx="0" cy="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p:cNvSpPr>
              <a:spLocks noChangeShapeType="1"/>
            </p:cNvSpPr>
            <p:nvPr/>
          </p:nvSpPr>
          <p:spPr bwMode="auto">
            <a:xfrm>
              <a:off x="4412" y="2977"/>
              <a:ext cx="83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6"/>
            <p:cNvSpPr txBox="1">
              <a:spLocks noChangeArrowheads="1"/>
            </p:cNvSpPr>
            <p:nvPr/>
          </p:nvSpPr>
          <p:spPr bwMode="auto">
            <a:xfrm>
              <a:off x="820" y="2882"/>
              <a:ext cx="48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29" name="Line 17"/>
            <p:cNvSpPr>
              <a:spLocks noChangeShapeType="1"/>
            </p:cNvSpPr>
            <p:nvPr/>
          </p:nvSpPr>
          <p:spPr bwMode="auto">
            <a:xfrm>
              <a:off x="1987" y="3373"/>
              <a:ext cx="0"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auto">
            <a:xfrm>
              <a:off x="1826" y="3606"/>
              <a:ext cx="3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auto">
            <a:xfrm>
              <a:off x="1873" y="3643"/>
              <a:ext cx="22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auto">
            <a:xfrm>
              <a:off x="1945" y="3694"/>
              <a:ext cx="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 name="Object 21"/>
            <p:cNvGraphicFramePr>
              <a:graphicFrameLocks noChangeAspect="1"/>
            </p:cNvGraphicFramePr>
            <p:nvPr>
              <p:extLst>
                <p:ext uri="{D42A27DB-BD31-4B8C-83A1-F6EECF244321}">
                  <p14:modId xmlns:p14="http://schemas.microsoft.com/office/powerpoint/2010/main" val="2504319284"/>
                </p:ext>
              </p:extLst>
            </p:nvPr>
          </p:nvGraphicFramePr>
          <p:xfrm>
            <a:off x="2831" y="2850"/>
            <a:ext cx="1449" cy="253"/>
          </p:xfrm>
          <a:graphic>
            <a:graphicData uri="http://schemas.openxmlformats.org/presentationml/2006/ole">
              <mc:AlternateContent xmlns:mc="http://schemas.openxmlformats.org/markup-compatibility/2006">
                <mc:Choice xmlns:v="urn:schemas-microsoft-com:vml" Requires="v">
                  <p:oleObj spid="_x0000_s100478" name="Equation" r:id="rId3" imgW="1066680" imgH="228600" progId="Equation.DSMT4">
                    <p:embed/>
                  </p:oleObj>
                </mc:Choice>
                <mc:Fallback>
                  <p:oleObj name="Equation" r:id="rId3" imgW="1066680" imgH="228600" progId="Equation.DSMT4">
                    <p:embed/>
                    <p:pic>
                      <p:nvPicPr>
                        <p:cNvPr id="0" name=""/>
                        <p:cNvPicPr>
                          <a:picLocks noChangeAspect="1" noChangeArrowheads="1"/>
                        </p:cNvPicPr>
                        <p:nvPr/>
                      </p:nvPicPr>
                      <p:blipFill>
                        <a:blip r:embed="rId4"/>
                        <a:srcRect/>
                        <a:stretch>
                          <a:fillRect/>
                        </a:stretch>
                      </p:blipFill>
                      <p:spPr bwMode="auto">
                        <a:xfrm>
                          <a:off x="2831" y="2850"/>
                          <a:ext cx="144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2"/>
            <p:cNvSpPr>
              <a:spLocks noChangeArrowheads="1"/>
            </p:cNvSpPr>
            <p:nvPr/>
          </p:nvSpPr>
          <p:spPr bwMode="auto">
            <a:xfrm>
              <a:off x="2711" y="2830"/>
              <a:ext cx="1705" cy="3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a:p>
          </p:txBody>
        </p:sp>
        <p:graphicFrame>
          <p:nvGraphicFramePr>
            <p:cNvPr id="35" name="Object 23"/>
            <p:cNvGraphicFramePr>
              <a:graphicFrameLocks noChangeAspect="1"/>
            </p:cNvGraphicFramePr>
            <p:nvPr/>
          </p:nvGraphicFramePr>
          <p:xfrm>
            <a:off x="4830" y="2658"/>
            <a:ext cx="450" cy="327"/>
          </p:xfrm>
          <a:graphic>
            <a:graphicData uri="http://schemas.openxmlformats.org/presentationml/2006/ole">
              <mc:AlternateContent xmlns:mc="http://schemas.openxmlformats.org/markup-compatibility/2006">
                <mc:Choice xmlns:v="urn:schemas-microsoft-com:vml" Requires="v">
                  <p:oleObj spid="_x0000_s100479"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 y="2658"/>
                          <a:ext cx="4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24"/>
            <p:cNvGraphicFramePr>
              <a:graphicFrameLocks noChangeAspect="1"/>
            </p:cNvGraphicFramePr>
            <p:nvPr/>
          </p:nvGraphicFramePr>
          <p:xfrm>
            <a:off x="2318" y="3405"/>
            <a:ext cx="354" cy="254"/>
          </p:xfrm>
          <a:graphic>
            <a:graphicData uri="http://schemas.openxmlformats.org/presentationml/2006/ole">
              <mc:AlternateContent xmlns:mc="http://schemas.openxmlformats.org/markup-compatibility/2006">
                <mc:Choice xmlns:v="urn:schemas-microsoft-com:vml" Requires="v">
                  <p:oleObj spid="_x0000_s100480" name="Equation" r:id="rId7" imgW="164814" imgH="177492" progId="Equation.DSMT4">
                    <p:embed/>
                  </p:oleObj>
                </mc:Choice>
                <mc:Fallback>
                  <p:oleObj name="Equation" r:id="rId7" imgW="164814" imgH="17749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8" y="3405"/>
                          <a:ext cx="3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Line 25"/>
            <p:cNvSpPr>
              <a:spLocks noChangeShapeType="1"/>
            </p:cNvSpPr>
            <p:nvPr/>
          </p:nvSpPr>
          <p:spPr bwMode="auto">
            <a:xfrm>
              <a:off x="2420" y="2798"/>
              <a:ext cx="0" cy="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26"/>
            <p:cNvSpPr txBox="1">
              <a:spLocks noChangeArrowheads="1"/>
            </p:cNvSpPr>
            <p:nvPr/>
          </p:nvSpPr>
          <p:spPr bwMode="auto">
            <a:xfrm>
              <a:off x="1732" y="2560"/>
              <a:ext cx="6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200" i="1">
                  <a:latin typeface="Times New Roman" pitchFamily="18" charset="0"/>
                </a:rPr>
                <a:t>t </a:t>
              </a:r>
              <a:r>
                <a:rPr lang="en-US" sz="2200">
                  <a:latin typeface="Times New Roman" pitchFamily="18" charset="0"/>
                </a:rPr>
                <a:t>:1</a:t>
              </a:r>
            </a:p>
          </p:txBody>
        </p:sp>
        <p:graphicFrame>
          <p:nvGraphicFramePr>
            <p:cNvPr id="39" name="Object 27"/>
            <p:cNvGraphicFramePr>
              <a:graphicFrameLocks noChangeAspect="1"/>
            </p:cNvGraphicFramePr>
            <p:nvPr/>
          </p:nvGraphicFramePr>
          <p:xfrm>
            <a:off x="1006" y="2810"/>
            <a:ext cx="426" cy="353"/>
          </p:xfrm>
          <a:graphic>
            <a:graphicData uri="http://schemas.openxmlformats.org/presentationml/2006/ole">
              <mc:AlternateContent xmlns:mc="http://schemas.openxmlformats.org/markup-compatibility/2006">
                <mc:Choice xmlns:v="urn:schemas-microsoft-com:vml" Requires="v">
                  <p:oleObj spid="_x0000_s100481" name="Equation" r:id="rId9" imgW="177646" imgH="228402" progId="Equation.DSMT4">
                    <p:embed/>
                  </p:oleObj>
                </mc:Choice>
                <mc:Fallback>
                  <p:oleObj name="Equation" r:id="rId9" imgW="177646" imgH="22840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 y="2810"/>
                          <a:ext cx="42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28"/>
            <p:cNvGrpSpPr>
              <a:grpSpLocks/>
            </p:cNvGrpSpPr>
            <p:nvPr/>
          </p:nvGrpSpPr>
          <p:grpSpPr bwMode="auto">
            <a:xfrm>
              <a:off x="436" y="3155"/>
              <a:ext cx="1483" cy="1"/>
              <a:chOff x="436" y="3155"/>
              <a:chExt cx="1483" cy="1"/>
            </a:xfrm>
          </p:grpSpPr>
          <p:sp>
            <p:nvSpPr>
              <p:cNvPr id="47" name="Line 29"/>
              <p:cNvSpPr>
                <a:spLocks noChangeShapeType="1"/>
              </p:cNvSpPr>
              <p:nvPr/>
            </p:nvSpPr>
            <p:spPr bwMode="auto">
              <a:xfrm flipV="1">
                <a:off x="436" y="3155"/>
                <a:ext cx="148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30"/>
              <p:cNvSpPr>
                <a:spLocks noChangeShapeType="1"/>
              </p:cNvSpPr>
              <p:nvPr/>
            </p:nvSpPr>
            <p:spPr bwMode="auto">
              <a:xfrm>
                <a:off x="1833" y="3155"/>
                <a:ext cx="86"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Group 31"/>
            <p:cNvGrpSpPr>
              <a:grpSpLocks/>
            </p:cNvGrpSpPr>
            <p:nvPr/>
          </p:nvGrpSpPr>
          <p:grpSpPr bwMode="auto">
            <a:xfrm>
              <a:off x="4514" y="2890"/>
              <a:ext cx="310" cy="1"/>
              <a:chOff x="4430" y="2890"/>
              <a:chExt cx="310" cy="1"/>
            </a:xfrm>
          </p:grpSpPr>
          <p:sp>
            <p:nvSpPr>
              <p:cNvPr id="45" name="Line 32"/>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3"/>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 name="Group 34"/>
            <p:cNvGrpSpPr>
              <a:grpSpLocks/>
            </p:cNvGrpSpPr>
            <p:nvPr/>
          </p:nvGrpSpPr>
          <p:grpSpPr bwMode="auto">
            <a:xfrm flipH="1">
              <a:off x="1422" y="3058"/>
              <a:ext cx="310" cy="1"/>
              <a:chOff x="4430" y="2890"/>
              <a:chExt cx="310" cy="1"/>
            </a:xfrm>
          </p:grpSpPr>
          <p:sp>
            <p:nvSpPr>
              <p:cNvPr id="43" name="Line 35"/>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6"/>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421510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Nodal Equations</a:t>
            </a:r>
            <a:endParaRPr lang="en-US" dirty="0"/>
          </a:p>
        </p:txBody>
      </p:sp>
      <p:sp>
        <p:nvSpPr>
          <p:cNvPr id="3" name="Content Placeholder 2"/>
          <p:cNvSpPr>
            <a:spLocks noGrp="1"/>
          </p:cNvSpPr>
          <p:nvPr>
            <p:ph idx="1"/>
          </p:nvPr>
        </p:nvSpPr>
        <p:spPr/>
        <p:txBody>
          <a:bodyPr/>
          <a:lstStyle/>
          <a:p>
            <a:r>
              <a:rPr lang="en-US" dirty="0"/>
              <a:t>From the network </a:t>
            </a:r>
            <a:r>
              <a:rPr lang="en-US" dirty="0" smtClean="0"/>
              <a:t>representation</a:t>
            </a:r>
          </a:p>
          <a:p>
            <a:endParaRPr lang="en-US" dirty="0"/>
          </a:p>
          <a:p>
            <a:endParaRPr lang="en-US" dirty="0" smtClean="0"/>
          </a:p>
          <a:p>
            <a:endParaRPr lang="en-US" dirty="0"/>
          </a:p>
          <a:p>
            <a:endParaRPr lang="en-US" dirty="0" smtClean="0"/>
          </a:p>
          <a:p>
            <a:endParaRPr lang="en-US" dirty="0"/>
          </a:p>
          <a:p>
            <a:r>
              <a:rPr lang="en-US" dirty="0" smtClean="0"/>
              <a:t>Also</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4025982"/>
              </p:ext>
            </p:extLst>
          </p:nvPr>
        </p:nvGraphicFramePr>
        <p:xfrm>
          <a:off x="990600" y="1752600"/>
          <a:ext cx="6975475" cy="2652713"/>
        </p:xfrm>
        <a:graphic>
          <a:graphicData uri="http://schemas.openxmlformats.org/presentationml/2006/ole">
            <mc:AlternateContent xmlns:mc="http://schemas.openxmlformats.org/markup-compatibility/2006">
              <mc:Choice xmlns:v="urn:schemas-microsoft-com:vml" Requires="v">
                <p:oleObj spid="_x0000_s101440" name="Equation" r:id="rId3" imgW="3136680" imgH="1193760" progId="Equation.DSMT4">
                  <p:embed/>
                </p:oleObj>
              </mc:Choice>
              <mc:Fallback>
                <p:oleObj name="Equation" r:id="rId3" imgW="3136680" imgH="1193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69754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5093607"/>
              </p:ext>
            </p:extLst>
          </p:nvPr>
        </p:nvGraphicFramePr>
        <p:xfrm>
          <a:off x="1676400" y="4953000"/>
          <a:ext cx="6213475" cy="1082675"/>
        </p:xfrm>
        <a:graphic>
          <a:graphicData uri="http://schemas.openxmlformats.org/presentationml/2006/ole">
            <mc:AlternateContent xmlns:mc="http://schemas.openxmlformats.org/markup-compatibility/2006">
              <mc:Choice xmlns:v="urn:schemas-microsoft-com:vml" Requires="v">
                <p:oleObj spid="_x0000_s101441" name="Equation" r:id="rId5" imgW="2743200" imgH="482400" progId="Equation.DSMT4">
                  <p:embed/>
                </p:oleObj>
              </mc:Choice>
              <mc:Fallback>
                <p:oleObj name="Equation" r:id="rId5" imgW="274320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53000"/>
                        <a:ext cx="6213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433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Nodal Equations</a:t>
            </a:r>
            <a:endParaRPr lang="en-US" dirty="0"/>
          </a:p>
        </p:txBody>
      </p:sp>
      <p:sp>
        <p:nvSpPr>
          <p:cNvPr id="3" name="Content Placeholder 2"/>
          <p:cNvSpPr>
            <a:spLocks noGrp="1"/>
          </p:cNvSpPr>
          <p:nvPr>
            <p:ph idx="1"/>
          </p:nvPr>
        </p:nvSpPr>
        <p:spPr>
          <a:xfrm>
            <a:off x="365760" y="1280160"/>
            <a:ext cx="8001000" cy="853440"/>
          </a:xfrm>
        </p:spPr>
        <p:txBody>
          <a:bodyPr/>
          <a:lstStyle/>
          <a:p>
            <a:r>
              <a:rPr lang="en-US" dirty="0"/>
              <a:t>We may rewrite these two equations as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3478872393"/>
              </p:ext>
            </p:extLst>
          </p:nvPr>
        </p:nvGraphicFramePr>
        <p:xfrm>
          <a:off x="685800" y="1912034"/>
          <a:ext cx="4551362" cy="1954213"/>
        </p:xfrm>
        <a:graphic>
          <a:graphicData uri="http://schemas.openxmlformats.org/presentationml/2006/ole">
            <mc:AlternateContent xmlns:mc="http://schemas.openxmlformats.org/markup-compatibility/2006">
              <mc:Choice xmlns:v="urn:schemas-microsoft-com:vml" Requires="v">
                <p:oleObj spid="_x0000_s102433" name="Equation" r:id="rId3" imgW="2247840" imgH="965160" progId="Equation.DSMT4">
                  <p:embed/>
                </p:oleObj>
              </mc:Choice>
              <mc:Fallback>
                <p:oleObj name="Equation" r:id="rId3" imgW="2247840" imgH="96516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12034"/>
                        <a:ext cx="45513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p:nvPr/>
        </p:nvSpPr>
        <p:spPr>
          <a:xfrm>
            <a:off x="838200" y="4267200"/>
            <a:ext cx="7924800" cy="1815882"/>
          </a:xfrm>
          <a:prstGeom prst="rect">
            <a:avLst/>
          </a:prstGeom>
          <a:solidFill>
            <a:srgbClr val="FFE6E6"/>
          </a:solidFill>
        </p:spPr>
        <p:txBody>
          <a:bodyPr wrap="square">
            <a:spAutoFit/>
          </a:bodyPr>
          <a:lstStyle/>
          <a:p>
            <a:pPr>
              <a:spcBef>
                <a:spcPct val="0"/>
              </a:spcBef>
            </a:pPr>
            <a:r>
              <a:rPr lang="en-US" dirty="0">
                <a:solidFill>
                  <a:srgbClr val="1E0000"/>
                </a:solidFill>
              </a:rPr>
              <a:t>This approach </a:t>
            </a:r>
            <a:r>
              <a:rPr lang="en-US" dirty="0" smtClean="0">
                <a:solidFill>
                  <a:srgbClr val="1E0000"/>
                </a:solidFill>
              </a:rPr>
              <a:t>was first </a:t>
            </a:r>
            <a:r>
              <a:rPr lang="en-US" dirty="0">
                <a:solidFill>
                  <a:srgbClr val="1E0000"/>
                </a:solidFill>
              </a:rPr>
              <a:t>presented in F.L. Alvarado, “Formation of Y-Node using the Primitive Y-Node Concept,” IEEE Trans. Power App. and Syst., December 1982</a:t>
            </a:r>
          </a:p>
        </p:txBody>
      </p:sp>
      <p:sp>
        <p:nvSpPr>
          <p:cNvPr id="7" name="Rectangle 6"/>
          <p:cNvSpPr/>
          <p:nvPr/>
        </p:nvSpPr>
        <p:spPr>
          <a:xfrm>
            <a:off x="5486400" y="1905000"/>
            <a:ext cx="3352800" cy="1815882"/>
          </a:xfrm>
          <a:prstGeom prst="rect">
            <a:avLst/>
          </a:prstGeom>
          <a:solidFill>
            <a:srgbClr val="FFE6E6"/>
          </a:solidFill>
        </p:spPr>
        <p:txBody>
          <a:bodyPr wrap="square">
            <a:spAutoFit/>
          </a:bodyPr>
          <a:lstStyle/>
          <a:p>
            <a:pPr>
              <a:spcBef>
                <a:spcPct val="0"/>
              </a:spcBef>
            </a:pPr>
            <a:r>
              <a:rPr lang="en-US" b="1" dirty="0" err="1" smtClean="0">
                <a:solidFill>
                  <a:srgbClr val="1E0000"/>
                </a:solidFill>
              </a:rPr>
              <a:t>Y</a:t>
            </a:r>
            <a:r>
              <a:rPr lang="en-US" baseline="-25000" dirty="0" err="1" smtClean="0">
                <a:solidFill>
                  <a:srgbClr val="1E0000"/>
                </a:solidFill>
              </a:rPr>
              <a:t>bus</a:t>
            </a:r>
            <a:r>
              <a:rPr lang="en-US" dirty="0" smtClean="0">
                <a:solidFill>
                  <a:srgbClr val="1E0000"/>
                </a:solidFill>
              </a:rPr>
              <a:t> is still symmetric</a:t>
            </a:r>
            <a:br>
              <a:rPr lang="en-US" dirty="0" smtClean="0">
                <a:solidFill>
                  <a:srgbClr val="1E0000"/>
                </a:solidFill>
              </a:rPr>
            </a:br>
            <a:r>
              <a:rPr lang="en-US" dirty="0" smtClean="0">
                <a:solidFill>
                  <a:srgbClr val="1E0000"/>
                </a:solidFill>
              </a:rPr>
              <a:t>here (though this will</a:t>
            </a:r>
            <a:br>
              <a:rPr lang="en-US" dirty="0" smtClean="0">
                <a:solidFill>
                  <a:srgbClr val="1E0000"/>
                </a:solidFill>
              </a:rPr>
            </a:br>
            <a:r>
              <a:rPr lang="en-US" dirty="0" smtClean="0">
                <a:solidFill>
                  <a:srgbClr val="1E0000"/>
                </a:solidFill>
              </a:rPr>
              <a:t>change with phase</a:t>
            </a:r>
            <a:br>
              <a:rPr lang="en-US" dirty="0" smtClean="0">
                <a:solidFill>
                  <a:srgbClr val="1E0000"/>
                </a:solidFill>
              </a:rPr>
            </a:br>
            <a:r>
              <a:rPr lang="en-US" dirty="0" smtClean="0">
                <a:solidFill>
                  <a:srgbClr val="1E0000"/>
                </a:solidFill>
              </a:rPr>
              <a:t>shifters)</a:t>
            </a:r>
          </a:p>
        </p:txBody>
      </p:sp>
    </p:spTree>
    <p:extLst>
      <p:ext uri="{BB962C8B-B14F-4D97-AF65-F5344CB8AC3E}">
        <p14:creationId xmlns:p14="http://schemas.microsoft.com/office/powerpoint/2010/main" val="1433701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Symbol" panose="05050102010706020507" pitchFamily="18" charset="2"/>
              </a:rPr>
              <a:t>p</a:t>
            </a:r>
            <a:r>
              <a:rPr lang="en-US" dirty="0" smtClean="0"/>
              <a:t>-Equivalent Circuit for a Transformer Branch</a:t>
            </a:r>
            <a:endParaRPr lang="en-US" dirty="0"/>
          </a:p>
        </p:txBody>
      </p:sp>
      <p:grpSp>
        <p:nvGrpSpPr>
          <p:cNvPr id="5" name="Group 42"/>
          <p:cNvGrpSpPr>
            <a:grpSpLocks/>
          </p:cNvGrpSpPr>
          <p:nvPr/>
        </p:nvGrpSpPr>
        <p:grpSpPr bwMode="auto">
          <a:xfrm>
            <a:off x="365760" y="1280160"/>
            <a:ext cx="8397240" cy="4008438"/>
            <a:chOff x="105" y="1355"/>
            <a:chExt cx="5512" cy="2605"/>
          </a:xfrm>
        </p:grpSpPr>
        <p:sp>
          <p:nvSpPr>
            <p:cNvPr id="6" name="Line 5"/>
            <p:cNvSpPr>
              <a:spLocks noChangeAspect="1" noChangeShapeType="1"/>
            </p:cNvSpPr>
            <p:nvPr/>
          </p:nvSpPr>
          <p:spPr bwMode="auto">
            <a:xfrm>
              <a:off x="801"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Aspect="1" noChangeShapeType="1"/>
            </p:cNvSpPr>
            <p:nvPr/>
          </p:nvSpPr>
          <p:spPr bwMode="auto">
            <a:xfrm>
              <a:off x="5000"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Aspect="1" noChangeShapeType="1"/>
            </p:cNvSpPr>
            <p:nvPr/>
          </p:nvSpPr>
          <p:spPr bwMode="auto">
            <a:xfrm>
              <a:off x="801" y="2129"/>
              <a:ext cx="4199"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a:spLocks noChangeAspect="1" noChangeArrowheads="1"/>
            </p:cNvSpPr>
            <p:nvPr/>
          </p:nvSpPr>
          <p:spPr bwMode="auto">
            <a:xfrm>
              <a:off x="2653" y="2007"/>
              <a:ext cx="494" cy="243"/>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sp>
          <p:nvSpPr>
            <p:cNvPr id="10" name="Line 9"/>
            <p:cNvSpPr>
              <a:spLocks noChangeAspect="1" noChangeShapeType="1"/>
            </p:cNvSpPr>
            <p:nvPr/>
          </p:nvSpPr>
          <p:spPr bwMode="auto">
            <a:xfrm>
              <a:off x="1605" y="2142"/>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1"/>
            <p:cNvSpPr>
              <a:spLocks noChangeAspect="1" noChangeArrowheads="1"/>
            </p:cNvSpPr>
            <p:nvPr/>
          </p:nvSpPr>
          <p:spPr bwMode="auto">
            <a:xfrm>
              <a:off x="1473" y="2389"/>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12" name="Group 34"/>
            <p:cNvGrpSpPr>
              <a:grpSpLocks/>
            </p:cNvGrpSpPr>
            <p:nvPr/>
          </p:nvGrpSpPr>
          <p:grpSpPr bwMode="auto">
            <a:xfrm>
              <a:off x="1490" y="3880"/>
              <a:ext cx="247" cy="80"/>
              <a:chOff x="1490" y="3462"/>
              <a:chExt cx="247" cy="80"/>
            </a:xfrm>
          </p:grpSpPr>
          <p:sp>
            <p:nvSpPr>
              <p:cNvPr id="28" name="Line 13"/>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4"/>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Text Box 18"/>
            <p:cNvSpPr txBox="1">
              <a:spLocks noChangeArrowheads="1"/>
            </p:cNvSpPr>
            <p:nvPr/>
          </p:nvSpPr>
          <p:spPr bwMode="auto">
            <a:xfrm>
              <a:off x="688" y="1558"/>
              <a:ext cx="30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14" name="Text Box 19"/>
            <p:cNvSpPr txBox="1">
              <a:spLocks noChangeArrowheads="1"/>
            </p:cNvSpPr>
            <p:nvPr/>
          </p:nvSpPr>
          <p:spPr bwMode="auto">
            <a:xfrm>
              <a:off x="4864" y="1574"/>
              <a:ext cx="4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sp>
          <p:nvSpPr>
            <p:cNvPr id="15" name="Text Box 20"/>
            <p:cNvSpPr txBox="1">
              <a:spLocks noChangeArrowheads="1"/>
            </p:cNvSpPr>
            <p:nvPr/>
          </p:nvSpPr>
          <p:spPr bwMode="auto">
            <a:xfrm>
              <a:off x="275"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6" name="Text Box 21"/>
            <p:cNvSpPr txBox="1">
              <a:spLocks noChangeArrowheads="1"/>
            </p:cNvSpPr>
            <p:nvPr/>
          </p:nvSpPr>
          <p:spPr bwMode="auto">
            <a:xfrm>
              <a:off x="4478"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7" name="Text Box 22"/>
            <p:cNvSpPr txBox="1">
              <a:spLocks noChangeArrowheads="1"/>
            </p:cNvSpPr>
            <p:nvPr/>
          </p:nvSpPr>
          <p:spPr bwMode="auto">
            <a:xfrm>
              <a:off x="2671" y="1414"/>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graphicFrame>
          <p:nvGraphicFramePr>
            <p:cNvPr id="18" name="Object 23"/>
            <p:cNvGraphicFramePr>
              <a:graphicFrameLocks noChangeAspect="1"/>
            </p:cNvGraphicFramePr>
            <p:nvPr>
              <p:extLst>
                <p:ext uri="{D42A27DB-BD31-4B8C-83A1-F6EECF244321}">
                  <p14:modId xmlns:p14="http://schemas.microsoft.com/office/powerpoint/2010/main" val="3816398673"/>
                </p:ext>
              </p:extLst>
            </p:nvPr>
          </p:nvGraphicFramePr>
          <p:xfrm>
            <a:off x="2641" y="1355"/>
            <a:ext cx="446" cy="557"/>
          </p:xfrm>
          <a:graphic>
            <a:graphicData uri="http://schemas.openxmlformats.org/presentationml/2006/ole">
              <mc:AlternateContent xmlns:mc="http://schemas.openxmlformats.org/markup-compatibility/2006">
                <mc:Choice xmlns:v="urn:schemas-microsoft-com:vml" Requires="v">
                  <p:oleObj spid="_x0000_s103519" name="Equation" r:id="rId3" imgW="317160" imgH="393480" progId="Equation.DSMT4">
                    <p:embed/>
                  </p:oleObj>
                </mc:Choice>
                <mc:Fallback>
                  <p:oleObj name="Equation" r:id="rId3" imgW="317160" imgH="393480" progId="Equation.DSMT4">
                    <p:embed/>
                    <p:pic>
                      <p:nvPicPr>
                        <p:cNvPr id="0" name=""/>
                        <p:cNvPicPr>
                          <a:picLocks noChangeAspect="1" noChangeArrowheads="1"/>
                        </p:cNvPicPr>
                        <p:nvPr/>
                      </p:nvPicPr>
                      <p:blipFill>
                        <a:blip r:embed="rId4"/>
                        <a:srcRect/>
                        <a:stretch>
                          <a:fillRect/>
                        </a:stretch>
                      </p:blipFill>
                      <p:spPr bwMode="auto">
                        <a:xfrm>
                          <a:off x="2641" y="1355"/>
                          <a:ext cx="44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aphicFrame>
          <p:nvGraphicFramePr>
            <p:cNvPr id="19" name="Object 25"/>
            <p:cNvGraphicFramePr>
              <a:graphicFrameLocks noChangeAspect="1"/>
            </p:cNvGraphicFramePr>
            <p:nvPr>
              <p:extLst>
                <p:ext uri="{D42A27DB-BD31-4B8C-83A1-F6EECF244321}">
                  <p14:modId xmlns:p14="http://schemas.microsoft.com/office/powerpoint/2010/main" val="328432938"/>
                </p:ext>
              </p:extLst>
            </p:nvPr>
          </p:nvGraphicFramePr>
          <p:xfrm>
            <a:off x="105" y="2448"/>
            <a:ext cx="1214" cy="621"/>
          </p:xfrm>
          <a:graphic>
            <a:graphicData uri="http://schemas.openxmlformats.org/presentationml/2006/ole">
              <mc:AlternateContent xmlns:mc="http://schemas.openxmlformats.org/markup-compatibility/2006">
                <mc:Choice xmlns:v="urn:schemas-microsoft-com:vml" Requires="v">
                  <p:oleObj spid="_x0000_s103520" name="Equation" r:id="rId5" imgW="838080" imgH="431640" progId="Equation.DSMT4">
                    <p:embed/>
                  </p:oleObj>
                </mc:Choice>
                <mc:Fallback>
                  <p:oleObj name="Equation" r:id="rId5" imgW="838080" imgH="431640" progId="Equation.DSMT4">
                    <p:embed/>
                    <p:pic>
                      <p:nvPicPr>
                        <p:cNvPr id="0" name=""/>
                        <p:cNvPicPr>
                          <a:picLocks noChangeAspect="1" noChangeArrowheads="1"/>
                        </p:cNvPicPr>
                        <p:nvPr/>
                      </p:nvPicPr>
                      <p:blipFill>
                        <a:blip r:embed="rId6"/>
                        <a:srcRect/>
                        <a:stretch>
                          <a:fillRect/>
                        </a:stretch>
                      </p:blipFill>
                      <p:spPr bwMode="auto">
                        <a:xfrm>
                          <a:off x="105" y="2448"/>
                          <a:ext cx="121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9"/>
            <p:cNvGraphicFramePr>
              <a:graphicFrameLocks noChangeAspect="1"/>
            </p:cNvGraphicFramePr>
            <p:nvPr>
              <p:extLst>
                <p:ext uri="{D42A27DB-BD31-4B8C-83A1-F6EECF244321}">
                  <p14:modId xmlns:p14="http://schemas.microsoft.com/office/powerpoint/2010/main" val="4117500019"/>
                </p:ext>
              </p:extLst>
            </p:nvPr>
          </p:nvGraphicFramePr>
          <p:xfrm>
            <a:off x="4515" y="2448"/>
            <a:ext cx="1102" cy="621"/>
          </p:xfrm>
          <a:graphic>
            <a:graphicData uri="http://schemas.openxmlformats.org/presentationml/2006/ole">
              <mc:AlternateContent xmlns:mc="http://schemas.openxmlformats.org/markup-compatibility/2006">
                <mc:Choice xmlns:v="urn:schemas-microsoft-com:vml" Requires="v">
                  <p:oleObj spid="_x0000_s103521" name="Equation" r:id="rId7" imgW="761760" imgH="431640" progId="Equation.DSMT4">
                    <p:embed/>
                  </p:oleObj>
                </mc:Choice>
                <mc:Fallback>
                  <p:oleObj name="Equation" r:id="rId7" imgW="761760" imgH="431640" progId="Equation.DSMT4">
                    <p:embed/>
                    <p:pic>
                      <p:nvPicPr>
                        <p:cNvPr id="0" name=""/>
                        <p:cNvPicPr>
                          <a:picLocks noChangeAspect="1" noChangeArrowheads="1"/>
                        </p:cNvPicPr>
                        <p:nvPr/>
                      </p:nvPicPr>
                      <p:blipFill>
                        <a:blip r:embed="rId8"/>
                        <a:srcRect/>
                        <a:stretch>
                          <a:fillRect/>
                        </a:stretch>
                      </p:blipFill>
                      <p:spPr bwMode="auto">
                        <a:xfrm>
                          <a:off x="4515" y="2448"/>
                          <a:ext cx="110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pSp>
          <p:nvGrpSpPr>
            <p:cNvPr id="21" name="Group 40"/>
            <p:cNvGrpSpPr>
              <a:grpSpLocks/>
            </p:cNvGrpSpPr>
            <p:nvPr/>
          </p:nvGrpSpPr>
          <p:grpSpPr bwMode="auto">
            <a:xfrm>
              <a:off x="3865" y="2142"/>
              <a:ext cx="264" cy="1818"/>
              <a:chOff x="1569" y="2238"/>
              <a:chExt cx="264" cy="1818"/>
            </a:xfrm>
          </p:grpSpPr>
          <p:sp>
            <p:nvSpPr>
              <p:cNvPr id="23" name="Line 35"/>
              <p:cNvSpPr>
                <a:spLocks noChangeAspect="1" noChangeShapeType="1"/>
              </p:cNvSpPr>
              <p:nvPr/>
            </p:nvSpPr>
            <p:spPr bwMode="auto">
              <a:xfrm>
                <a:off x="1701" y="2238"/>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36"/>
              <p:cNvSpPr>
                <a:spLocks noChangeAspect="1" noChangeArrowheads="1"/>
              </p:cNvSpPr>
              <p:nvPr/>
            </p:nvSpPr>
            <p:spPr bwMode="auto">
              <a:xfrm>
                <a:off x="1569" y="2485"/>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25" name="Group 37"/>
              <p:cNvGrpSpPr>
                <a:grpSpLocks/>
              </p:cNvGrpSpPr>
              <p:nvPr/>
            </p:nvGrpSpPr>
            <p:grpSpPr bwMode="auto">
              <a:xfrm>
                <a:off x="1586" y="3976"/>
                <a:ext cx="247" cy="80"/>
                <a:chOff x="1490" y="3462"/>
                <a:chExt cx="247" cy="80"/>
              </a:xfrm>
            </p:grpSpPr>
            <p:sp>
              <p:nvSpPr>
                <p:cNvPr id="26" name="Line 38"/>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9"/>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 name="Rectangle 41"/>
            <p:cNvSpPr>
              <a:spLocks noChangeAspect="1" noChangeArrowheads="1"/>
            </p:cNvSpPr>
            <p:nvPr/>
          </p:nvSpPr>
          <p:spPr bwMode="auto">
            <a:xfrm rot="5400000">
              <a:off x="2704" y="1513"/>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spTree>
    <p:extLst>
      <p:ext uri="{BB962C8B-B14F-4D97-AF65-F5344CB8AC3E}">
        <p14:creationId xmlns:p14="http://schemas.microsoft.com/office/powerpoint/2010/main" val="197215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Tap Voltage Control</a:t>
            </a:r>
            <a:endParaRPr lang="en-US" dirty="0"/>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a:t>A transformer with a variable tap, i.e., the variable t is not constant, may be used to control the voltage at either the bus on the side of the tap or  at the bus on the side away from the tap </a:t>
            </a:r>
          </a:p>
          <a:p>
            <a:pPr>
              <a:spcBef>
                <a:spcPct val="0"/>
              </a:spcBef>
            </a:pPr>
            <a:r>
              <a:rPr lang="en-US" dirty="0"/>
              <a:t>This constitutes an example of single criterion control since we adjust a single control </a:t>
            </a:r>
            <a:r>
              <a:rPr lang="en-US" dirty="0" smtClean="0"/>
              <a:t>variable (i.e., the </a:t>
            </a:r>
            <a:r>
              <a:rPr lang="en-US" dirty="0"/>
              <a:t>transformer tap </a:t>
            </a:r>
            <a:r>
              <a:rPr lang="en-US" dirty="0" smtClean="0"/>
              <a:t>t) to </a:t>
            </a:r>
            <a:r>
              <a:rPr lang="en-US" dirty="0"/>
              <a:t>achieve a specified criterion: the maintenance of a constant voltage at a designated </a:t>
            </a:r>
            <a:r>
              <a:rPr lang="en-US" dirty="0" smtClean="0"/>
              <a:t>bus</a:t>
            </a:r>
          </a:p>
          <a:p>
            <a:pPr>
              <a:spcBef>
                <a:spcPct val="0"/>
              </a:spcBef>
            </a:pPr>
            <a:r>
              <a:rPr lang="en-US" dirty="0" smtClean="0"/>
              <a:t>Names for this type of control are on-load tap changer (LTC) transformer or tap changing under load (TCUL)</a:t>
            </a:r>
          </a:p>
          <a:p>
            <a:pPr>
              <a:spcBef>
                <a:spcPct val="0"/>
              </a:spcBef>
            </a:pPr>
            <a:r>
              <a:rPr lang="en-US" dirty="0" smtClean="0"/>
              <a:t>Usually on low side; there may also be taps on high side that can be adjusted when it is de-energized </a:t>
            </a:r>
            <a:endParaRPr lang="en-US" dirty="0"/>
          </a:p>
          <a:p>
            <a:endParaRPr lang="en-US" dirty="0"/>
          </a:p>
        </p:txBody>
      </p:sp>
    </p:spTree>
    <p:extLst>
      <p:ext uri="{BB962C8B-B14F-4D97-AF65-F5344CB8AC3E}">
        <p14:creationId xmlns:p14="http://schemas.microsoft.com/office/powerpoint/2010/main" val="253393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Tap Voltage Control</a:t>
            </a:r>
            <a:endParaRPr lang="en-US" dirty="0"/>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smtClean="0"/>
              <a:t>An LTC is a discrete control, often with </a:t>
            </a:r>
            <a:r>
              <a:rPr lang="en-US" dirty="0" smtClean="0">
                <a:latin typeface="Times New Roman" pitchFamily="18" charset="0"/>
              </a:rPr>
              <a:t>32</a:t>
            </a:r>
            <a:r>
              <a:rPr lang="en-US" dirty="0" smtClean="0"/>
              <a:t> </a:t>
            </a:r>
            <a:r>
              <a:rPr lang="en-US" dirty="0"/>
              <a:t>incremental steps of </a:t>
            </a:r>
            <a:r>
              <a:rPr lang="en-US" dirty="0" smtClean="0"/>
              <a:t>0.625</a:t>
            </a:r>
            <a:r>
              <a:rPr lang="en-US" i="1" dirty="0">
                <a:latin typeface="Times New Roman" pitchFamily="18" charset="0"/>
              </a:rPr>
              <a:t>%</a:t>
            </a:r>
            <a:r>
              <a:rPr lang="en-US" dirty="0"/>
              <a:t> each, giving an automatic range of </a:t>
            </a:r>
            <a:r>
              <a:rPr lang="en-US" dirty="0">
                <a:sym typeface="Symbol" pitchFamily="18" charset="2"/>
              </a:rPr>
              <a:t></a:t>
            </a:r>
            <a:r>
              <a:rPr lang="en-US" dirty="0"/>
              <a:t> </a:t>
            </a:r>
            <a:r>
              <a:rPr lang="en-US" dirty="0">
                <a:latin typeface="Times New Roman" pitchFamily="18" charset="0"/>
              </a:rPr>
              <a:t>10</a:t>
            </a:r>
            <a:r>
              <a:rPr lang="en-US" i="1" dirty="0">
                <a:latin typeface="Times New Roman" pitchFamily="18" charset="0"/>
              </a:rPr>
              <a:t>%</a:t>
            </a:r>
            <a:endParaRPr lang="en-US" dirty="0"/>
          </a:p>
          <a:p>
            <a:pPr>
              <a:spcBef>
                <a:spcPct val="0"/>
              </a:spcBef>
            </a:pPr>
            <a:r>
              <a:rPr lang="en-US" dirty="0"/>
              <a:t>It follows from the </a:t>
            </a:r>
            <a:r>
              <a:rPr lang="en-US" i="1" dirty="0">
                <a:sym typeface="Symbol" pitchFamily="18" charset="2"/>
              </a:rPr>
              <a:t></a:t>
            </a:r>
            <a:r>
              <a:rPr lang="en-US" sz="1200" i="1" dirty="0">
                <a:sym typeface="Symbol" pitchFamily="18" charset="2"/>
              </a:rPr>
              <a:t> </a:t>
            </a:r>
            <a:r>
              <a:rPr lang="en-US" dirty="0">
                <a:cs typeface="Arial" pitchFamily="34" charset="0"/>
              </a:rPr>
              <a:t>–</a:t>
            </a:r>
            <a:r>
              <a:rPr lang="en-US" sz="1200" i="1" dirty="0">
                <a:sym typeface="Symbol" pitchFamily="18" charset="2"/>
              </a:rPr>
              <a:t> </a:t>
            </a:r>
            <a:r>
              <a:rPr lang="en-US" dirty="0"/>
              <a:t>equivalent model for the transformer that the transfer admittance between the buses of the transformer branch and the contribution to the self admittance at the bus away from the tap explicitly depend on </a:t>
            </a:r>
            <a:r>
              <a:rPr lang="en-US" i="1" dirty="0">
                <a:latin typeface="Times New Roman" pitchFamily="18" charset="0"/>
              </a:rPr>
              <a:t>t</a:t>
            </a:r>
            <a:r>
              <a:rPr lang="en-US" dirty="0"/>
              <a:t> </a:t>
            </a:r>
          </a:p>
          <a:p>
            <a:pPr>
              <a:spcBef>
                <a:spcPct val="0"/>
              </a:spcBef>
            </a:pPr>
            <a:r>
              <a:rPr lang="en-US" dirty="0"/>
              <a:t>However, the tap changes in discrete steps; there is also a built in time delay in how fast they respond </a:t>
            </a:r>
          </a:p>
          <a:p>
            <a:pPr>
              <a:spcBef>
                <a:spcPct val="0"/>
              </a:spcBef>
            </a:pPr>
            <a:r>
              <a:rPr lang="en-US" dirty="0"/>
              <a:t>Voltage regulators are devices with a unity nominal ratio, and then a similar tap range</a:t>
            </a:r>
          </a:p>
        </p:txBody>
      </p:sp>
    </p:spTree>
    <p:extLst>
      <p:ext uri="{BB962C8B-B14F-4D97-AF65-F5344CB8AC3E}">
        <p14:creationId xmlns:p14="http://schemas.microsoft.com/office/powerpoint/2010/main" val="38093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Ameren </a:t>
            </a:r>
            <a:r>
              <a:rPr lang="en-US" dirty="0" smtClean="0"/>
              <a:t>Champaign (IL) </a:t>
            </a:r>
            <a:r>
              <a:rPr lang="en-US" dirty="0"/>
              <a:t>Test Facility Voltage Regulators</a:t>
            </a:r>
          </a:p>
        </p:txBody>
      </p:sp>
      <p:pic>
        <p:nvPicPr>
          <p:cNvPr id="5" name="Picture 2" descr="C:\Users\Thomas Overbye\AppData\Local\Microsoft\Windows\Temporary Internet Files\Content.Outlook\KCEW9DZF\IMG-20130821-000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304800" y="1272073"/>
            <a:ext cx="5337754" cy="5159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1341566"/>
            <a:ext cx="3150221" cy="2677656"/>
          </a:xfrm>
          <a:prstGeom prst="rect">
            <a:avLst/>
          </a:prstGeom>
          <a:solidFill>
            <a:srgbClr val="FFE6E6"/>
          </a:solidFill>
        </p:spPr>
        <p:txBody>
          <a:bodyPr wrap="none" rtlCol="0">
            <a:spAutoFit/>
          </a:bodyPr>
          <a:lstStyle/>
          <a:p>
            <a:r>
              <a:rPr lang="en-US" dirty="0" smtClean="0">
                <a:solidFill>
                  <a:srgbClr val="1E0000"/>
                </a:solidFill>
              </a:rPr>
              <a:t>These are connected</a:t>
            </a:r>
            <a:br>
              <a:rPr lang="en-US" dirty="0" smtClean="0">
                <a:solidFill>
                  <a:srgbClr val="1E0000"/>
                </a:solidFill>
              </a:rPr>
            </a:br>
            <a:r>
              <a:rPr lang="en-US" dirty="0" smtClean="0">
                <a:solidFill>
                  <a:srgbClr val="1E0000"/>
                </a:solidFill>
              </a:rPr>
              <a:t>on the low side of a </a:t>
            </a:r>
            <a:br>
              <a:rPr lang="en-US" dirty="0" smtClean="0">
                <a:solidFill>
                  <a:srgbClr val="1E0000"/>
                </a:solidFill>
              </a:rPr>
            </a:br>
            <a:r>
              <a:rPr lang="en-US" dirty="0" smtClean="0">
                <a:solidFill>
                  <a:srgbClr val="1E0000"/>
                </a:solidFill>
              </a:rPr>
              <a:t>69/12.4 kV </a:t>
            </a:r>
            <a:br>
              <a:rPr lang="en-US" dirty="0" smtClean="0">
                <a:solidFill>
                  <a:srgbClr val="1E0000"/>
                </a:solidFill>
              </a:rPr>
            </a:br>
            <a:r>
              <a:rPr lang="en-US" dirty="0" smtClean="0">
                <a:solidFill>
                  <a:srgbClr val="1E0000"/>
                </a:solidFill>
              </a:rPr>
              <a:t>transformer; each</a:t>
            </a:r>
            <a:br>
              <a:rPr lang="en-US" dirty="0" smtClean="0">
                <a:solidFill>
                  <a:srgbClr val="1E0000"/>
                </a:solidFill>
              </a:rPr>
            </a:br>
            <a:r>
              <a:rPr lang="en-US" dirty="0" smtClean="0">
                <a:solidFill>
                  <a:srgbClr val="1E0000"/>
                </a:solidFill>
              </a:rPr>
              <a:t>phase can be</a:t>
            </a:r>
            <a:br>
              <a:rPr lang="en-US" dirty="0" smtClean="0">
                <a:solidFill>
                  <a:srgbClr val="1E0000"/>
                </a:solidFill>
              </a:rPr>
            </a:br>
            <a:r>
              <a:rPr lang="en-US" dirty="0" smtClean="0">
                <a:solidFill>
                  <a:srgbClr val="1E0000"/>
                </a:solidFill>
              </a:rPr>
              <a:t>regulated separately </a:t>
            </a:r>
            <a:endParaRPr lang="en-US" dirty="0">
              <a:solidFill>
                <a:srgbClr val="1E0000"/>
              </a:solidFill>
            </a:endParaRPr>
          </a:p>
        </p:txBody>
      </p:sp>
    </p:spTree>
    <p:extLst>
      <p:ext uri="{BB962C8B-B14F-4D97-AF65-F5344CB8AC3E}">
        <p14:creationId xmlns:p14="http://schemas.microsoft.com/office/powerpoint/2010/main" val="583274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RSVP to Alex at </a:t>
            </a:r>
            <a:r>
              <a:rPr lang="en-US" dirty="0" smtClean="0">
                <a:solidFill>
                  <a:srgbClr val="000000"/>
                </a:solidFill>
              </a:rPr>
              <a:t>zandra23@ece.tamu.edu for the TAMU ECE Energy and Power Group (EPG) picnic.  It starts at 5pm on September 27, 2019</a:t>
            </a:r>
            <a:endParaRPr lang="en-US" dirty="0">
              <a:solidFill>
                <a:srgbClr val="000000"/>
              </a:solidFill>
            </a:endParaRPr>
          </a:p>
          <a:p>
            <a:r>
              <a:rPr lang="en-US" dirty="0" smtClean="0"/>
              <a:t>Read Chapter 6 from the book</a:t>
            </a:r>
          </a:p>
          <a:p>
            <a:pPr lvl="1"/>
            <a:r>
              <a:rPr lang="en-US" dirty="0" smtClean="0"/>
              <a:t>They formulate the power flow using the polar form for the </a:t>
            </a:r>
            <a:r>
              <a:rPr lang="en-US" dirty="0" err="1" smtClean="0"/>
              <a:t>Y</a:t>
            </a:r>
            <a:r>
              <a:rPr lang="en-US" baseline="-25000" dirty="0" err="1" smtClean="0"/>
              <a:t>bus</a:t>
            </a:r>
            <a:r>
              <a:rPr lang="en-US" dirty="0" smtClean="0"/>
              <a:t> elements </a:t>
            </a:r>
            <a:endParaRPr lang="en-US" dirty="0"/>
          </a:p>
          <a:p>
            <a:r>
              <a:rPr lang="en-US" dirty="0" smtClean="0"/>
              <a:t>Homework 1 is due today</a:t>
            </a:r>
          </a:p>
          <a:p>
            <a:r>
              <a:rPr lang="en-US" dirty="0" smtClean="0"/>
              <a:t>Homework 2 is due on Thursday September 26</a:t>
            </a:r>
            <a:endParaRPr lang="en-US" dirty="0"/>
          </a:p>
        </p:txBody>
      </p:sp>
    </p:spTree>
    <p:extLst>
      <p:ext uri="{BB962C8B-B14F-4D97-AF65-F5344CB8AC3E}">
        <p14:creationId xmlns:p14="http://schemas.microsoft.com/office/powerpoint/2010/main" val="20038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Tap Voltage Control in the Power Flow</a:t>
            </a:r>
            <a:endParaRPr lang="en-US" dirty="0"/>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a:t>LTCs (or voltage regulators) can be directly included </a:t>
            </a:r>
            <a:br>
              <a:rPr lang="en-US" dirty="0"/>
            </a:br>
            <a:r>
              <a:rPr lang="en-US" dirty="0"/>
              <a:t>in the power flow equations by modifying the </a:t>
            </a:r>
            <a:br>
              <a:rPr lang="en-US" dirty="0"/>
            </a:br>
            <a:r>
              <a:rPr lang="en-US" b="1" dirty="0" err="1"/>
              <a:t>Y</a:t>
            </a:r>
            <a:r>
              <a:rPr lang="en-US" b="1" baseline="-25000" dirty="0" err="1"/>
              <a:t>bus</a:t>
            </a:r>
            <a:r>
              <a:rPr lang="en-US" dirty="0"/>
              <a:t> entries; that is by scaling the terms by 1, 1/t or </a:t>
            </a:r>
            <a:r>
              <a:rPr lang="en-US" dirty="0" smtClean="0"/>
              <a:t>1/t</a:t>
            </a:r>
            <a:r>
              <a:rPr lang="en-US" baseline="30000" dirty="0" smtClean="0"/>
              <a:t>2</a:t>
            </a:r>
            <a:r>
              <a:rPr lang="en-US" dirty="0" smtClean="0"/>
              <a:t> </a:t>
            </a:r>
            <a:r>
              <a:rPr lang="en-US" dirty="0"/>
              <a:t>as appropriate</a:t>
            </a:r>
          </a:p>
          <a:p>
            <a:pPr>
              <a:spcBef>
                <a:spcPct val="0"/>
              </a:spcBef>
            </a:pPr>
            <a:r>
              <a:rPr lang="en-US" dirty="0"/>
              <a:t>If t is fixed then there is no change in the number of equations</a:t>
            </a:r>
          </a:p>
          <a:p>
            <a:pPr>
              <a:spcBef>
                <a:spcPct val="0"/>
              </a:spcBef>
            </a:pPr>
            <a:r>
              <a:rPr lang="en-US" dirty="0"/>
              <a:t>If t is variable, such as to enforce a voltage equality, then it can be included either by adding an additional equation and variable (t) directly, or by doing an “</a:t>
            </a:r>
            <a:r>
              <a:rPr lang="en-US" dirty="0" smtClean="0"/>
              <a:t>outer </a:t>
            </a:r>
            <a:r>
              <a:rPr lang="en-US" dirty="0"/>
              <a:t>loop” calculation in which t is varied outside of the NR </a:t>
            </a:r>
            <a:r>
              <a:rPr lang="en-US" dirty="0" smtClean="0"/>
              <a:t>solution</a:t>
            </a:r>
          </a:p>
          <a:p>
            <a:pPr lvl="1">
              <a:spcBef>
                <a:spcPct val="0"/>
              </a:spcBef>
            </a:pPr>
            <a:r>
              <a:rPr lang="en-US" dirty="0" smtClean="0"/>
              <a:t>The outer loop is used in PowerWorld because of limit issues </a:t>
            </a:r>
            <a:endParaRPr lang="en-US" dirty="0"/>
          </a:p>
          <a:p>
            <a:endParaRPr lang="en-US" dirty="0"/>
          </a:p>
        </p:txBody>
      </p:sp>
    </p:spTree>
    <p:extLst>
      <p:ext uri="{BB962C8B-B14F-4D97-AF65-F5344CB8AC3E}">
        <p14:creationId xmlns:p14="http://schemas.microsoft.com/office/powerpoint/2010/main" val="2894817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PowerWorld Example</a:t>
            </a:r>
          </a:p>
        </p:txBody>
      </p:sp>
      <p:sp>
        <p:nvSpPr>
          <p:cNvPr id="6" name="Rectangle 5"/>
          <p:cNvSpPr/>
          <p:nvPr/>
        </p:nvSpPr>
        <p:spPr>
          <a:xfrm>
            <a:off x="529046" y="5943600"/>
            <a:ext cx="5791200" cy="523220"/>
          </a:xfrm>
          <a:prstGeom prst="rect">
            <a:avLst/>
          </a:prstGeom>
          <a:solidFill>
            <a:srgbClr val="FFE6E6"/>
          </a:solidFill>
        </p:spPr>
        <p:txBody>
          <a:bodyPr wrap="square">
            <a:spAutoFit/>
          </a:bodyPr>
          <a:lstStyle/>
          <a:p>
            <a:r>
              <a:rPr lang="en-US" dirty="0">
                <a:solidFill>
                  <a:srgbClr val="1E0000"/>
                </a:solidFill>
              </a:rPr>
              <a:t>PowerWorld Case: </a:t>
            </a:r>
            <a:r>
              <a:rPr lang="en-US" b="1" dirty="0">
                <a:solidFill>
                  <a:srgbClr val="1E0000"/>
                </a:solidFill>
              </a:rPr>
              <a:t>B5_Voltage</a:t>
            </a:r>
          </a:p>
        </p:txBody>
      </p:sp>
      <p:sp>
        <p:nvSpPr>
          <p:cNvPr id="7" name="Rectangle 6"/>
          <p:cNvSpPr/>
          <p:nvPr/>
        </p:nvSpPr>
        <p:spPr>
          <a:xfrm>
            <a:off x="6150429" y="1262743"/>
            <a:ext cx="2971800" cy="2246769"/>
          </a:xfrm>
          <a:prstGeom prst="rect">
            <a:avLst/>
          </a:prstGeom>
        </p:spPr>
        <p:txBody>
          <a:bodyPr wrap="square">
            <a:spAutoFit/>
          </a:bodyPr>
          <a:lstStyle/>
          <a:p>
            <a:r>
              <a:rPr lang="en-US" dirty="0">
                <a:solidFill>
                  <a:srgbClr val="1E0000"/>
                </a:solidFill>
              </a:rPr>
              <a:t>With an impedance</a:t>
            </a:r>
            <a:br>
              <a:rPr lang="en-US" dirty="0">
                <a:solidFill>
                  <a:srgbClr val="1E0000"/>
                </a:solidFill>
              </a:rPr>
            </a:br>
            <a:r>
              <a:rPr lang="en-US" dirty="0">
                <a:solidFill>
                  <a:srgbClr val="1E0000"/>
                </a:solidFill>
              </a:rPr>
              <a:t>of j0.1 pu between</a:t>
            </a:r>
            <a:br>
              <a:rPr lang="en-US" dirty="0">
                <a:solidFill>
                  <a:srgbClr val="1E0000"/>
                </a:solidFill>
              </a:rPr>
            </a:br>
            <a:r>
              <a:rPr lang="en-US" dirty="0">
                <a:solidFill>
                  <a:srgbClr val="1E0000"/>
                </a:solidFill>
              </a:rPr>
              <a:t>buses 4 and 5, the </a:t>
            </a:r>
            <a:br>
              <a:rPr lang="en-US" dirty="0">
                <a:solidFill>
                  <a:srgbClr val="1E0000"/>
                </a:solidFill>
              </a:rPr>
            </a:br>
            <a:r>
              <a:rPr lang="en-US" dirty="0">
                <a:solidFill>
                  <a:srgbClr val="1E0000"/>
                </a:solidFill>
              </a:rPr>
              <a:t>y node primitive </a:t>
            </a:r>
            <a:br>
              <a:rPr lang="en-US" dirty="0">
                <a:solidFill>
                  <a:srgbClr val="1E0000"/>
                </a:solidFill>
              </a:rPr>
            </a:br>
            <a:r>
              <a:rPr lang="en-US" dirty="0">
                <a:solidFill>
                  <a:srgbClr val="1E0000"/>
                </a:solidFill>
              </a:rPr>
              <a:t>with t=1.0 is</a:t>
            </a:r>
          </a:p>
        </p:txBody>
      </p:sp>
      <p:graphicFrame>
        <p:nvGraphicFramePr>
          <p:cNvPr id="8" name="Object 7"/>
          <p:cNvGraphicFramePr>
            <a:graphicFrameLocks noChangeAspect="1"/>
          </p:cNvGraphicFramePr>
          <p:nvPr>
            <p:extLst>
              <p:ext uri="{D42A27DB-BD31-4B8C-83A1-F6EECF244321}">
                <p14:modId xmlns:p14="http://schemas.microsoft.com/office/powerpoint/2010/main" val="3248288097"/>
              </p:ext>
            </p:extLst>
          </p:nvPr>
        </p:nvGraphicFramePr>
        <p:xfrm>
          <a:off x="6572602" y="3515417"/>
          <a:ext cx="2009372" cy="951808"/>
        </p:xfrm>
        <a:graphic>
          <a:graphicData uri="http://schemas.openxmlformats.org/presentationml/2006/ole">
            <mc:AlternateContent xmlns:mc="http://schemas.openxmlformats.org/markup-compatibility/2006">
              <mc:Choice xmlns:v="urn:schemas-microsoft-com:vml" Requires="v">
                <p:oleObj spid="_x0000_s104512" name="Equation" r:id="rId3" imgW="965160" imgH="457200" progId="Equation.DSMT4">
                  <p:embed/>
                </p:oleObj>
              </mc:Choice>
              <mc:Fallback>
                <p:oleObj name="Equation" r:id="rId3" imgW="965160" imgH="457200" progId="Equation.DSMT4">
                  <p:embed/>
                  <p:pic>
                    <p:nvPicPr>
                      <p:cNvPr id="0" name=""/>
                      <p:cNvPicPr/>
                      <p:nvPr/>
                    </p:nvPicPr>
                    <p:blipFill>
                      <a:blip r:embed="rId4"/>
                      <a:stretch>
                        <a:fillRect/>
                      </a:stretch>
                    </p:blipFill>
                    <p:spPr>
                      <a:xfrm>
                        <a:off x="6572602" y="3515417"/>
                        <a:ext cx="2009372" cy="951808"/>
                      </a:xfrm>
                      <a:prstGeom prst="rect">
                        <a:avLst/>
                      </a:prstGeom>
                    </p:spPr>
                  </p:pic>
                </p:oleObj>
              </mc:Fallback>
            </mc:AlternateContent>
          </a:graphicData>
        </a:graphic>
      </p:graphicFrame>
      <p:sp>
        <p:nvSpPr>
          <p:cNvPr id="9" name="TextBox 8"/>
          <p:cNvSpPr txBox="1"/>
          <p:nvPr/>
        </p:nvSpPr>
        <p:spPr>
          <a:xfrm>
            <a:off x="6324600" y="4645967"/>
            <a:ext cx="2589170" cy="523220"/>
          </a:xfrm>
          <a:prstGeom prst="rect">
            <a:avLst/>
          </a:prstGeom>
          <a:noFill/>
        </p:spPr>
        <p:txBody>
          <a:bodyPr wrap="none" rtlCol="0">
            <a:spAutoFit/>
          </a:bodyPr>
          <a:lstStyle/>
          <a:p>
            <a:r>
              <a:rPr lang="en-US" dirty="0" smtClean="0">
                <a:solidFill>
                  <a:srgbClr val="1E0000"/>
                </a:solidFill>
              </a:rPr>
              <a:t>If t=1.1 then it is</a:t>
            </a:r>
            <a:endParaRPr lang="en-US" dirty="0">
              <a:solidFill>
                <a:srgbClr val="1E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50172583"/>
              </p:ext>
            </p:extLst>
          </p:nvPr>
        </p:nvGraphicFramePr>
        <p:xfrm>
          <a:off x="6342063" y="5330825"/>
          <a:ext cx="2327275" cy="952500"/>
        </p:xfrm>
        <a:graphic>
          <a:graphicData uri="http://schemas.openxmlformats.org/presentationml/2006/ole">
            <mc:AlternateContent xmlns:mc="http://schemas.openxmlformats.org/markup-compatibility/2006">
              <mc:Choice xmlns:v="urn:schemas-microsoft-com:vml" Requires="v">
                <p:oleObj spid="_x0000_s104513" name="Equation" r:id="rId5" imgW="1117440" imgH="457200" progId="Equation.DSMT4">
                  <p:embed/>
                </p:oleObj>
              </mc:Choice>
              <mc:Fallback>
                <p:oleObj name="Equation" r:id="rId5" imgW="1117440" imgH="457200" progId="Equation.DSMT4">
                  <p:embed/>
                  <p:pic>
                    <p:nvPicPr>
                      <p:cNvPr id="0" name=""/>
                      <p:cNvPicPr>
                        <a:picLocks noChangeAspect="1" noChangeArrowheads="1"/>
                      </p:cNvPicPr>
                      <p:nvPr/>
                    </p:nvPicPr>
                    <p:blipFill>
                      <a:blip r:embed="rId6"/>
                      <a:srcRect/>
                      <a:stretch>
                        <a:fillRect/>
                      </a:stretch>
                    </p:blipFill>
                    <p:spPr bwMode="auto">
                      <a:xfrm>
                        <a:off x="6342063" y="5330825"/>
                        <a:ext cx="2327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7706"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04800" y="1375954"/>
            <a:ext cx="585216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449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Circulating Reactive Power</a:t>
            </a:r>
            <a:endParaRPr lang="en-US" dirty="0"/>
          </a:p>
        </p:txBody>
      </p:sp>
      <p:sp>
        <p:nvSpPr>
          <p:cNvPr id="3" name="Content Placeholder 2"/>
          <p:cNvSpPr>
            <a:spLocks noGrp="1"/>
          </p:cNvSpPr>
          <p:nvPr>
            <p:ph idx="1"/>
          </p:nvPr>
        </p:nvSpPr>
        <p:spPr>
          <a:xfrm>
            <a:off x="365760" y="1280160"/>
            <a:ext cx="8625840" cy="1386840"/>
          </a:xfrm>
        </p:spPr>
        <p:txBody>
          <a:bodyPr/>
          <a:lstStyle/>
          <a:p>
            <a:r>
              <a:rPr lang="en-US" dirty="0"/>
              <a:t>Unbalanced transformer taps can cause large amounts of reactive power to circulating, increasing power system losses and overloading transformers</a:t>
            </a:r>
          </a:p>
        </p:txBody>
      </p:sp>
      <p:pic>
        <p:nvPicPr>
          <p:cNvPr id="166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1" r="25590"/>
          <a:stretch/>
        </p:blipFill>
        <p:spPr bwMode="auto">
          <a:xfrm>
            <a:off x="1280160" y="2667000"/>
            <a:ext cx="411937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029200" y="3200400"/>
            <a:ext cx="3429000" cy="954107"/>
          </a:xfrm>
          <a:prstGeom prst="rect">
            <a:avLst/>
          </a:prstGeom>
          <a:solidFill>
            <a:srgbClr val="FFE6E6"/>
          </a:solidFill>
        </p:spPr>
        <p:txBody>
          <a:bodyPr wrap="square">
            <a:spAutoFit/>
          </a:bodyPr>
          <a:lstStyle/>
          <a:p>
            <a:r>
              <a:rPr lang="en-US" dirty="0">
                <a:solidFill>
                  <a:srgbClr val="1E0000"/>
                </a:solidFill>
              </a:rPr>
              <a:t>PowerWorld Case: </a:t>
            </a:r>
            <a:r>
              <a:rPr lang="en-US" dirty="0" smtClean="0">
                <a:solidFill>
                  <a:srgbClr val="1E0000"/>
                </a:solidFill>
              </a:rPr>
              <a:t/>
            </a:r>
            <a:br>
              <a:rPr lang="en-US" dirty="0" smtClean="0">
                <a:solidFill>
                  <a:srgbClr val="1E0000"/>
                </a:solidFill>
              </a:rPr>
            </a:br>
            <a:r>
              <a:rPr lang="en-US" b="1" dirty="0" smtClean="0">
                <a:solidFill>
                  <a:srgbClr val="1E0000"/>
                </a:solidFill>
              </a:rPr>
              <a:t>Bus3CirculatingVars</a:t>
            </a:r>
            <a:endParaRPr lang="en-US" b="1" dirty="0">
              <a:solidFill>
                <a:srgbClr val="1E0000"/>
              </a:solidFill>
            </a:endParaRPr>
          </a:p>
        </p:txBody>
      </p:sp>
    </p:spTree>
    <p:extLst>
      <p:ext uri="{BB962C8B-B14F-4D97-AF65-F5344CB8AC3E}">
        <p14:creationId xmlns:p14="http://schemas.microsoft.com/office/powerpoint/2010/main" val="20643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 Tap Coordination</a:t>
            </a:r>
            <a:endParaRPr lang="en-US" dirty="0"/>
          </a:p>
        </p:txBody>
      </p:sp>
      <p:sp>
        <p:nvSpPr>
          <p:cNvPr id="3" name="Content Placeholder 2"/>
          <p:cNvSpPr>
            <a:spLocks noGrp="1"/>
          </p:cNvSpPr>
          <p:nvPr>
            <p:ph idx="1"/>
          </p:nvPr>
        </p:nvSpPr>
        <p:spPr>
          <a:xfrm>
            <a:off x="365760" y="1280160"/>
            <a:ext cx="8702040" cy="3733800"/>
          </a:xfrm>
        </p:spPr>
        <p:txBody>
          <a:bodyPr/>
          <a:lstStyle/>
          <a:p>
            <a:r>
              <a:rPr lang="en-US" dirty="0" smtClean="0"/>
              <a:t>Changing tap ratios can affect the voltages and var flow at nearby buses; hence coordinated control is needed</a:t>
            </a:r>
            <a:endParaRPr lang="en-US" dirty="0"/>
          </a:p>
        </p:txBody>
      </p:sp>
      <p:pic>
        <p:nvPicPr>
          <p:cNvPr id="158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9377" y="2362200"/>
            <a:ext cx="6248400" cy="399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8000" y="2819400"/>
            <a:ext cx="2209800" cy="1815882"/>
          </a:xfrm>
          <a:prstGeom prst="rect">
            <a:avLst/>
          </a:prstGeom>
          <a:solidFill>
            <a:srgbClr val="FFE6E6"/>
          </a:solidFill>
        </p:spPr>
        <p:txBody>
          <a:bodyPr wrap="square">
            <a:spAutoFit/>
          </a:bodyPr>
          <a:lstStyle/>
          <a:p>
            <a:r>
              <a:rPr lang="en-US" dirty="0">
                <a:solidFill>
                  <a:srgbClr val="1E0000"/>
                </a:solidFill>
              </a:rPr>
              <a:t>PowerWorld </a:t>
            </a:r>
            <a:r>
              <a:rPr lang="en-US" dirty="0" smtClean="0">
                <a:solidFill>
                  <a:srgbClr val="1E0000"/>
                </a:solidFill>
              </a:rPr>
              <a:t/>
            </a:r>
            <a:br>
              <a:rPr lang="en-US" dirty="0" smtClean="0">
                <a:solidFill>
                  <a:srgbClr val="1E0000"/>
                </a:solidFill>
              </a:rPr>
            </a:br>
            <a:r>
              <a:rPr lang="en-US" dirty="0" smtClean="0">
                <a:solidFill>
                  <a:srgbClr val="1E0000"/>
                </a:solidFill>
              </a:rPr>
              <a:t>Case:</a:t>
            </a:r>
            <a:br>
              <a:rPr lang="en-US" dirty="0" smtClean="0">
                <a:solidFill>
                  <a:srgbClr val="1E0000"/>
                </a:solidFill>
              </a:rPr>
            </a:br>
            <a:r>
              <a:rPr lang="en-US" b="1" dirty="0" smtClean="0">
                <a:solidFill>
                  <a:srgbClr val="1E0000"/>
                </a:solidFill>
              </a:rPr>
              <a:t>Aggieland37_LTC</a:t>
            </a:r>
            <a:endParaRPr lang="en-US" b="1" dirty="0">
              <a:solidFill>
                <a:srgbClr val="1E0000"/>
              </a:solidFill>
            </a:endParaRPr>
          </a:p>
        </p:txBody>
      </p:sp>
    </p:spTree>
    <p:extLst>
      <p:ext uri="{BB962C8B-B14F-4D97-AF65-F5344CB8AC3E}">
        <p14:creationId xmlns:p14="http://schemas.microsoft.com/office/powerpoint/2010/main" val="2881248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Detection of Circulating Reactive or Real Power</a:t>
            </a:r>
          </a:p>
        </p:txBody>
      </p:sp>
      <p:sp>
        <p:nvSpPr>
          <p:cNvPr id="3" name="Content Placeholder 2"/>
          <p:cNvSpPr>
            <a:spLocks noGrp="1"/>
          </p:cNvSpPr>
          <p:nvPr>
            <p:ph idx="1"/>
          </p:nvPr>
        </p:nvSpPr>
        <p:spPr/>
        <p:txBody>
          <a:bodyPr/>
          <a:lstStyle/>
          <a:p>
            <a:r>
              <a:rPr lang="en-US" dirty="0"/>
              <a:t>Select </a:t>
            </a:r>
            <a:r>
              <a:rPr lang="en-US" b="1" dirty="0"/>
              <a:t>Tools, Connections, Find Circulating MW or </a:t>
            </a:r>
            <a:r>
              <a:rPr lang="en-US" b="1" dirty="0" err="1"/>
              <a:t>Mvar</a:t>
            </a:r>
            <a:r>
              <a:rPr lang="en-US" b="1" dirty="0"/>
              <a:t> Flows </a:t>
            </a:r>
            <a:r>
              <a:rPr lang="en-US" dirty="0"/>
              <a:t>to do an automatic determination of the circulating power in a case</a:t>
            </a:r>
            <a:endParaRPr lang="en-US" b="1" dirty="0"/>
          </a:p>
          <a:p>
            <a:endParaRPr lang="en-US" dirty="0"/>
          </a:p>
        </p:txBody>
      </p:sp>
      <p:pic>
        <p:nvPicPr>
          <p:cNvPr id="4" name="Picture 3"/>
          <p:cNvPicPr>
            <a:picLocks noChangeAspect="1"/>
          </p:cNvPicPr>
          <p:nvPr/>
        </p:nvPicPr>
        <p:blipFill>
          <a:blip r:embed="rId2"/>
          <a:stretch>
            <a:fillRect/>
          </a:stretch>
        </p:blipFill>
        <p:spPr>
          <a:xfrm>
            <a:off x="365760" y="2819400"/>
            <a:ext cx="8588062" cy="3086749"/>
          </a:xfrm>
          <a:prstGeom prst="rect">
            <a:avLst/>
          </a:prstGeom>
        </p:spPr>
      </p:pic>
    </p:spTree>
    <p:extLst>
      <p:ext uri="{BB962C8B-B14F-4D97-AF65-F5344CB8AC3E}">
        <p14:creationId xmlns:p14="http://schemas.microsoft.com/office/powerpoint/2010/main" val="125821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Reactive Control</a:t>
            </a:r>
            <a:endParaRPr lang="en-US" dirty="0"/>
          </a:p>
        </p:txBody>
      </p:sp>
      <p:sp>
        <p:nvSpPr>
          <p:cNvPr id="3" name="Content Placeholder 2"/>
          <p:cNvSpPr>
            <a:spLocks noGrp="1"/>
          </p:cNvSpPr>
          <p:nvPr>
            <p:ph idx="1"/>
          </p:nvPr>
        </p:nvSpPr>
        <p:spPr>
          <a:xfrm>
            <a:off x="365760" y="1280160"/>
            <a:ext cx="8691154" cy="3733800"/>
          </a:xfrm>
        </p:spPr>
        <p:txBody>
          <a:bodyPr/>
          <a:lstStyle/>
          <a:p>
            <a:r>
              <a:rPr lang="en-US" dirty="0" smtClean="0"/>
              <a:t>A number of different devices may be doing automatic reactive power control.  They must be considered in some control priority</a:t>
            </a:r>
          </a:p>
          <a:p>
            <a:pPr lvl="1"/>
            <a:r>
              <a:rPr lang="en-US" dirty="0" smtClean="0"/>
              <a:t>One example would be 1) generator reactive power, 2) switched shunts, 3) LTCs</a:t>
            </a:r>
          </a:p>
          <a:p>
            <a:r>
              <a:rPr lang="en-US" dirty="0" smtClean="0"/>
              <a:t>You can see the active controls in PowerWorld with </a:t>
            </a:r>
            <a:r>
              <a:rPr lang="en-US" b="1" dirty="0" smtClean="0"/>
              <a:t>Case Information, Solution Details, Remotely Regulated Buses </a:t>
            </a:r>
            <a:endParaRPr lang="en-US" b="1" dirty="0"/>
          </a:p>
        </p:txBody>
      </p:sp>
      <p:pic>
        <p:nvPicPr>
          <p:cNvPr id="160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 y="4841966"/>
            <a:ext cx="6629400" cy="174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537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Reactive Control</a:t>
            </a:r>
          </a:p>
        </p:txBody>
      </p:sp>
      <p:sp>
        <p:nvSpPr>
          <p:cNvPr id="3" name="Content Placeholder 2"/>
          <p:cNvSpPr>
            <a:spLocks noGrp="1"/>
          </p:cNvSpPr>
          <p:nvPr>
            <p:ph idx="1"/>
          </p:nvPr>
        </p:nvSpPr>
        <p:spPr>
          <a:xfrm>
            <a:off x="365760" y="1280160"/>
            <a:ext cx="8778240" cy="3733800"/>
          </a:xfrm>
        </p:spPr>
        <p:txBody>
          <a:bodyPr/>
          <a:lstStyle/>
          <a:p>
            <a:r>
              <a:rPr lang="en-US" dirty="0"/>
              <a:t>The challenge with implementing tap control in the power flow is it is quite common for at least some of the taps to reach their limits</a:t>
            </a:r>
          </a:p>
          <a:p>
            <a:pPr lvl="1"/>
            <a:r>
              <a:rPr lang="en-US" dirty="0"/>
              <a:t>Keeping in mind a large case may have thousands of LTCs</a:t>
            </a:r>
            <a:r>
              <a:rPr lang="en-US" dirty="0" smtClean="0"/>
              <a:t>!</a:t>
            </a:r>
          </a:p>
          <a:p>
            <a:r>
              <a:rPr lang="en-US" dirty="0" smtClean="0"/>
              <a:t>If </a:t>
            </a:r>
            <a:r>
              <a:rPr lang="en-US" dirty="0"/>
              <a:t>this control was directly included in the power flow equations then every time a limit was encountered the Jacobian would change</a:t>
            </a:r>
          </a:p>
          <a:p>
            <a:pPr lvl="1"/>
            <a:r>
              <a:rPr lang="en-US" dirty="0"/>
              <a:t>Also taps are discrete variables, so voltages must be a range</a:t>
            </a:r>
          </a:p>
          <a:p>
            <a:r>
              <a:rPr lang="en-US" dirty="0"/>
              <a:t>Doing an outer loop control can more directly include the limit impacts; often time sensitivity values are </a:t>
            </a:r>
            <a:r>
              <a:rPr lang="en-US" dirty="0" smtClean="0"/>
              <a:t>used</a:t>
            </a:r>
          </a:p>
          <a:p>
            <a:r>
              <a:rPr lang="en-US" dirty="0" smtClean="0"/>
              <a:t>We’ll return to this once we discuss sparse matrices and sensitivity calculations</a:t>
            </a:r>
            <a:endParaRPr lang="en-US" dirty="0"/>
          </a:p>
        </p:txBody>
      </p:sp>
    </p:spTree>
    <p:extLst>
      <p:ext uri="{BB962C8B-B14F-4D97-AF65-F5344CB8AC3E}">
        <p14:creationId xmlns:p14="http://schemas.microsoft.com/office/powerpoint/2010/main" val="3340762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Phase-Shifting Transformers</a:t>
            </a:r>
          </a:p>
        </p:txBody>
      </p:sp>
      <p:sp>
        <p:nvSpPr>
          <p:cNvPr id="3" name="Content Placeholder 2"/>
          <p:cNvSpPr>
            <a:spLocks noGrp="1"/>
          </p:cNvSpPr>
          <p:nvPr>
            <p:ph idx="1"/>
          </p:nvPr>
        </p:nvSpPr>
        <p:spPr>
          <a:xfrm>
            <a:off x="365760" y="1280160"/>
            <a:ext cx="8625840" cy="3733800"/>
          </a:xfrm>
        </p:spPr>
        <p:txBody>
          <a:bodyPr/>
          <a:lstStyle/>
          <a:p>
            <a:pPr>
              <a:spcBef>
                <a:spcPct val="0"/>
              </a:spcBef>
            </a:pPr>
            <a:r>
              <a:rPr lang="en-US" dirty="0"/>
              <a:t>Phase shifters are transformers in which the phase angle across the transformer can be varied in order to</a:t>
            </a:r>
            <a:br>
              <a:rPr lang="en-US" dirty="0"/>
            </a:br>
            <a:r>
              <a:rPr lang="en-US" dirty="0"/>
              <a:t>control real power flow</a:t>
            </a:r>
          </a:p>
          <a:p>
            <a:pPr lvl="1">
              <a:spcBef>
                <a:spcPct val="0"/>
              </a:spcBef>
            </a:pPr>
            <a:r>
              <a:rPr lang="en-US" dirty="0"/>
              <a:t>Sometimes they are called phase angle regulars (PAR)</a:t>
            </a:r>
          </a:p>
          <a:p>
            <a:pPr lvl="1">
              <a:spcBef>
                <a:spcPct val="0"/>
              </a:spcBef>
            </a:pPr>
            <a:r>
              <a:rPr lang="en-US" dirty="0"/>
              <a:t>Quadrature booster (evidently British though I’ve never heard this term)</a:t>
            </a:r>
          </a:p>
          <a:p>
            <a:pPr>
              <a:spcBef>
                <a:spcPct val="0"/>
              </a:spcBef>
            </a:pPr>
            <a:r>
              <a:rPr lang="en-US" dirty="0"/>
              <a:t>They are constructed</a:t>
            </a:r>
            <a:br>
              <a:rPr lang="en-US" dirty="0"/>
            </a:br>
            <a:r>
              <a:rPr lang="en-US" dirty="0"/>
              <a:t>by include a delta-</a:t>
            </a:r>
            <a:br>
              <a:rPr lang="en-US" dirty="0"/>
            </a:br>
            <a:r>
              <a:rPr lang="en-US" dirty="0"/>
              <a:t>connected winding </a:t>
            </a:r>
            <a:br>
              <a:rPr lang="en-US" dirty="0"/>
            </a:br>
            <a:r>
              <a:rPr lang="en-US" dirty="0"/>
              <a:t>that introduces a 90º</a:t>
            </a:r>
            <a:br>
              <a:rPr lang="en-US" dirty="0"/>
            </a:br>
            <a:r>
              <a:rPr lang="en-US" dirty="0"/>
              <a:t>phase shift that is added</a:t>
            </a:r>
            <a:br>
              <a:rPr lang="en-US" dirty="0"/>
            </a:br>
            <a:r>
              <a:rPr lang="en-US" dirty="0"/>
              <a:t>to the output voltage</a:t>
            </a:r>
          </a:p>
        </p:txBody>
      </p:sp>
      <p:pic>
        <p:nvPicPr>
          <p:cNvPr id="5" name="Picture 9" descr="File:Qb-3p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6" y="3505200"/>
            <a:ext cx="4029075" cy="2686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6324600"/>
            <a:ext cx="5105400" cy="276999"/>
          </a:xfrm>
          <a:prstGeom prst="rect">
            <a:avLst/>
          </a:prstGeom>
        </p:spPr>
        <p:txBody>
          <a:bodyPr wrap="square">
            <a:spAutoFit/>
          </a:bodyPr>
          <a:lstStyle/>
          <a:p>
            <a:r>
              <a:rPr lang="en-US" sz="1200" dirty="0" smtClean="0"/>
              <a:t>Image: http://en.wikipedia.org/wiki/Quadrature_booster</a:t>
            </a:r>
            <a:endParaRPr lang="en-US" sz="1200" dirty="0"/>
          </a:p>
        </p:txBody>
      </p:sp>
    </p:spTree>
    <p:extLst>
      <p:ext uri="{BB962C8B-B14F-4D97-AF65-F5344CB8AC3E}">
        <p14:creationId xmlns:p14="http://schemas.microsoft.com/office/powerpoint/2010/main" val="3948528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Phase-Shifter Model</a:t>
            </a:r>
          </a:p>
        </p:txBody>
      </p:sp>
      <p:sp>
        <p:nvSpPr>
          <p:cNvPr id="3" name="Content Placeholder 2"/>
          <p:cNvSpPr>
            <a:spLocks noGrp="1"/>
          </p:cNvSpPr>
          <p:nvPr>
            <p:ph idx="1"/>
          </p:nvPr>
        </p:nvSpPr>
        <p:spPr/>
        <p:txBody>
          <a:bodyPr/>
          <a:lstStyle/>
          <a:p>
            <a:pPr>
              <a:spcBef>
                <a:spcPct val="0"/>
              </a:spcBef>
            </a:pPr>
            <a:r>
              <a:rPr lang="en-US" dirty="0"/>
              <a:t>We develop the mathematical model of a phase shifting transformer as a first step toward our study of its simulation</a:t>
            </a:r>
          </a:p>
          <a:p>
            <a:pPr>
              <a:spcBef>
                <a:spcPct val="0"/>
              </a:spcBef>
            </a:pPr>
            <a:r>
              <a:rPr lang="en-US" dirty="0"/>
              <a:t>Let buses </a:t>
            </a:r>
            <a:r>
              <a:rPr lang="en-US" i="1" dirty="0">
                <a:latin typeface="Times" pitchFamily="-96" charset="0"/>
              </a:rPr>
              <a:t>k</a:t>
            </a:r>
            <a:r>
              <a:rPr lang="en-US" dirty="0"/>
              <a:t> and </a:t>
            </a:r>
            <a:r>
              <a:rPr lang="en-US" i="1" dirty="0">
                <a:latin typeface="Times" pitchFamily="-96" charset="0"/>
              </a:rPr>
              <a:t>m</a:t>
            </a:r>
            <a:r>
              <a:rPr lang="en-US" dirty="0"/>
              <a:t> be the terminals of the phase–shifting </a:t>
            </a:r>
            <a:r>
              <a:rPr lang="en-US" dirty="0" smtClean="0"/>
              <a:t>transformer, then define the phase shift angle as </a:t>
            </a:r>
            <a:r>
              <a:rPr lang="en-US" dirty="0" smtClean="0">
                <a:sym typeface="Symbol"/>
              </a:rPr>
              <a:t></a:t>
            </a:r>
            <a:r>
              <a:rPr lang="en-US" baseline="-25000" dirty="0" smtClean="0">
                <a:sym typeface="Symbol"/>
              </a:rPr>
              <a:t>km</a:t>
            </a:r>
            <a:endParaRPr lang="en-US" dirty="0"/>
          </a:p>
          <a:p>
            <a:pPr>
              <a:spcBef>
                <a:spcPct val="0"/>
              </a:spcBef>
            </a:pPr>
            <a:r>
              <a:rPr lang="en-US" dirty="0"/>
              <a:t>The latter differs from an off</a:t>
            </a:r>
            <a:r>
              <a:rPr lang="en-US" altLang="zh-CN" dirty="0">
                <a:ea typeface="SimSun" pitchFamily="2" charset="-122"/>
              </a:rPr>
              <a:t>–</a:t>
            </a:r>
            <a:r>
              <a:rPr lang="en-US" dirty="0"/>
              <a:t>nominal turns ratio </a:t>
            </a:r>
            <a:r>
              <a:rPr lang="en-US" dirty="0" smtClean="0"/>
              <a:t>LTC transformer </a:t>
            </a:r>
            <a:r>
              <a:rPr lang="en-US" dirty="0"/>
              <a:t>in that its tap ratio is a complex quantity, i.e., a complex </a:t>
            </a:r>
            <a:r>
              <a:rPr lang="en-US" dirty="0" smtClean="0"/>
              <a:t>number, </a:t>
            </a:r>
            <a:r>
              <a:rPr lang="en-US" dirty="0" err="1" smtClean="0"/>
              <a:t>t</a:t>
            </a:r>
            <a:r>
              <a:rPr lang="en-US" baseline="-25000" dirty="0" err="1" smtClean="0"/>
              <a:t>km</a:t>
            </a:r>
            <a:r>
              <a:rPr lang="en-US" dirty="0" smtClean="0">
                <a:sym typeface="Symbol"/>
              </a:rPr>
              <a:t></a:t>
            </a:r>
            <a:r>
              <a:rPr lang="en-US" dirty="0">
                <a:sym typeface="Symbol"/>
              </a:rPr>
              <a:t></a:t>
            </a:r>
            <a:r>
              <a:rPr lang="en-US" baseline="-25000" dirty="0" smtClean="0">
                <a:sym typeface="Symbol"/>
              </a:rPr>
              <a:t>km</a:t>
            </a:r>
            <a:r>
              <a:rPr lang="en-US" i="1" dirty="0" smtClean="0">
                <a:latin typeface="Times New Roman" pitchFamily="18" charset="0"/>
              </a:rPr>
              <a:t> </a:t>
            </a:r>
          </a:p>
          <a:p>
            <a:pPr>
              <a:spcBef>
                <a:spcPct val="0"/>
              </a:spcBef>
            </a:pPr>
            <a:r>
              <a:rPr lang="en-US" dirty="0"/>
              <a:t>The </a:t>
            </a:r>
            <a:r>
              <a:rPr lang="en-US" dirty="0" smtClean="0"/>
              <a:t>phase shift angle is a discrete value, with one degree a typical increment</a:t>
            </a:r>
            <a:endParaRPr lang="en-US" dirty="0"/>
          </a:p>
        </p:txBody>
      </p:sp>
    </p:spTree>
    <p:extLst>
      <p:ext uri="{BB962C8B-B14F-4D97-AF65-F5344CB8AC3E}">
        <p14:creationId xmlns:p14="http://schemas.microsoft.com/office/powerpoint/2010/main" val="662883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Phase-Shifter Model</a:t>
            </a:r>
            <a:endParaRPr lang="en-US" dirty="0"/>
          </a:p>
        </p:txBody>
      </p:sp>
      <p:sp>
        <p:nvSpPr>
          <p:cNvPr id="3" name="Content Placeholder 2"/>
          <p:cNvSpPr>
            <a:spLocks noGrp="1"/>
          </p:cNvSpPr>
          <p:nvPr>
            <p:ph idx="1"/>
          </p:nvPr>
        </p:nvSpPr>
        <p:spPr/>
        <p:txBody>
          <a:bodyPr/>
          <a:lstStyle/>
          <a:p>
            <a:r>
              <a:rPr lang="en-US" dirty="0"/>
              <a:t>For a phase shifter located on the branch </a:t>
            </a:r>
            <a:r>
              <a:rPr lang="en-US" dirty="0">
                <a:latin typeface="Times New Roman" pitchFamily="18" charset="0"/>
              </a:rPr>
              <a:t>(</a:t>
            </a:r>
            <a:r>
              <a:rPr lang="en-US" i="1" dirty="0">
                <a:latin typeface="Times New Roman" pitchFamily="18" charset="0"/>
              </a:rPr>
              <a:t>k</a:t>
            </a:r>
            <a:r>
              <a:rPr lang="en-US" dirty="0">
                <a:latin typeface="Times New Roman" pitchFamily="18" charset="0"/>
              </a:rPr>
              <a:t>, </a:t>
            </a:r>
            <a:r>
              <a:rPr lang="en-US" i="1" dirty="0">
                <a:latin typeface="Times New Roman" pitchFamily="18" charset="0"/>
              </a:rPr>
              <a:t>m</a:t>
            </a:r>
            <a:r>
              <a:rPr lang="en-US" dirty="0">
                <a:latin typeface="Times New Roman" pitchFamily="18" charset="0"/>
              </a:rPr>
              <a:t>)</a:t>
            </a:r>
            <a:r>
              <a:rPr lang="en-US" i="1" dirty="0">
                <a:latin typeface="Times" pitchFamily="-96" charset="0"/>
              </a:rPr>
              <a:t>,</a:t>
            </a:r>
            <a:r>
              <a:rPr lang="en-US" dirty="0"/>
              <a:t> the admittance matrix representation is obtained analogously to that for the </a:t>
            </a:r>
            <a:r>
              <a:rPr lang="en-US" dirty="0" smtClean="0"/>
              <a:t>LTC</a:t>
            </a:r>
          </a:p>
          <a:p>
            <a:endParaRPr lang="en-US" dirty="0"/>
          </a:p>
          <a:p>
            <a:endParaRPr lang="en-US" dirty="0" smtClean="0"/>
          </a:p>
          <a:p>
            <a:endParaRPr lang="en-US" dirty="0"/>
          </a:p>
          <a:p>
            <a:endParaRPr lang="en-US" dirty="0" smtClean="0"/>
          </a:p>
          <a:p>
            <a:pPr marL="0" indent="0">
              <a:spcBef>
                <a:spcPct val="0"/>
              </a:spcBef>
              <a:buNone/>
            </a:pPr>
            <a:endParaRPr lang="en-US" dirty="0"/>
          </a:p>
          <a:p>
            <a:pPr>
              <a:spcBef>
                <a:spcPct val="0"/>
              </a:spcBef>
            </a:pPr>
            <a:r>
              <a:rPr lang="en-US" dirty="0"/>
              <a:t>Note, if there is a phase shift then </a:t>
            </a:r>
            <a:r>
              <a:rPr lang="en-US" b="1" dirty="0" err="1" smtClean="0"/>
              <a:t>Y</a:t>
            </a:r>
            <a:r>
              <a:rPr lang="en-US" baseline="-25000" dirty="0" err="1" smtClean="0"/>
              <a:t>bus</a:t>
            </a:r>
            <a:r>
              <a:rPr lang="en-US" dirty="0" smtClean="0"/>
              <a:t> is </a:t>
            </a:r>
            <a:r>
              <a:rPr lang="en-US" dirty="0"/>
              <a:t>no longer</a:t>
            </a:r>
            <a:br>
              <a:rPr lang="en-US" dirty="0"/>
            </a:br>
            <a:r>
              <a:rPr lang="en-US" dirty="0"/>
              <a:t>symmetric!!  In a large case there are almost always some phase </a:t>
            </a:r>
            <a:r>
              <a:rPr lang="en-US" dirty="0" smtClean="0"/>
              <a:t>shifters.  Y-</a:t>
            </a:r>
            <a:r>
              <a:rPr lang="en-US" dirty="0" smtClean="0">
                <a:latin typeface="Symbol" panose="05050102010706020507" pitchFamily="18" charset="2"/>
              </a:rPr>
              <a:t>D</a:t>
            </a:r>
            <a:r>
              <a:rPr lang="en-US" dirty="0" smtClean="0"/>
              <a:t> transformers also introduce a phase shift that is often not modeled</a:t>
            </a:r>
            <a:endParaRPr lang="en-US" dirty="0"/>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002317394"/>
              </p:ext>
            </p:extLst>
          </p:nvPr>
        </p:nvGraphicFramePr>
        <p:xfrm>
          <a:off x="1587500" y="2743200"/>
          <a:ext cx="4860925" cy="2160588"/>
        </p:xfrm>
        <a:graphic>
          <a:graphicData uri="http://schemas.openxmlformats.org/presentationml/2006/ole">
            <mc:AlternateContent xmlns:mc="http://schemas.openxmlformats.org/markup-compatibility/2006">
              <mc:Choice xmlns:v="urn:schemas-microsoft-com:vml" Requires="v">
                <p:oleObj spid="_x0000_s105502" name="Equation" r:id="rId3" imgW="2286000" imgH="1015920" progId="Equation.DSMT4">
                  <p:embed/>
                </p:oleObj>
              </mc:Choice>
              <mc:Fallback>
                <p:oleObj name="Equation" r:id="rId3" imgW="2286000" imgH="101592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2743200"/>
                        <a:ext cx="48609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993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27499" b="40446"/>
          <a:stretch>
            <a:fillRect/>
          </a:stretch>
        </p:blipFill>
        <p:spPr bwMode="auto">
          <a:xfrm>
            <a:off x="762000" y="1752600"/>
            <a:ext cx="7315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65760" y="1280160"/>
            <a:ext cx="7853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Use the FDPF to solve the following three bus system</a:t>
            </a:r>
          </a:p>
        </p:txBody>
      </p:sp>
      <p:graphicFrame>
        <p:nvGraphicFramePr>
          <p:cNvPr id="7" name="Object 5"/>
          <p:cNvGraphicFramePr>
            <a:graphicFrameLocks noChangeAspect="1"/>
          </p:cNvGraphicFramePr>
          <p:nvPr>
            <p:extLst>
              <p:ext uri="{D42A27DB-BD31-4B8C-83A1-F6EECF244321}">
                <p14:modId xmlns:p14="http://schemas.microsoft.com/office/powerpoint/2010/main" val="2473203092"/>
              </p:ext>
            </p:extLst>
          </p:nvPr>
        </p:nvGraphicFramePr>
        <p:xfrm>
          <a:off x="5186363" y="5181600"/>
          <a:ext cx="3722687" cy="1298575"/>
        </p:xfrm>
        <a:graphic>
          <a:graphicData uri="http://schemas.openxmlformats.org/presentationml/2006/ole">
            <mc:AlternateContent xmlns:mc="http://schemas.openxmlformats.org/markup-compatibility/2006">
              <mc:Choice xmlns:v="urn:schemas-microsoft-com:vml" Requires="v">
                <p:oleObj spid="_x0000_s96288" name="Equation" r:id="rId4" imgW="4368600" imgH="1523880" progId="Equation.DSMT4">
                  <p:embed/>
                </p:oleObj>
              </mc:Choice>
              <mc:Fallback>
                <p:oleObj name="Equation" r:id="rId4" imgW="4368600" imgH="1523880" progId="Equation.DSMT4">
                  <p:embed/>
                  <p:pic>
                    <p:nvPicPr>
                      <p:cNvPr id="0" name=""/>
                      <p:cNvPicPr>
                        <a:picLocks noChangeAspect="1" noChangeArrowheads="1"/>
                      </p:cNvPicPr>
                      <p:nvPr/>
                    </p:nvPicPr>
                    <p:blipFill>
                      <a:blip r:embed="rId5"/>
                      <a:srcRect/>
                      <a:stretch>
                        <a:fillRect/>
                      </a:stretch>
                    </p:blipFill>
                    <p:spPr bwMode="auto">
                      <a:xfrm>
                        <a:off x="5186363" y="5181600"/>
                        <a:ext cx="3722687"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8004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Phase-Shifter Control</a:t>
            </a:r>
          </a:p>
        </p:txBody>
      </p:sp>
      <p:sp>
        <p:nvSpPr>
          <p:cNvPr id="3" name="Content Placeholder 2"/>
          <p:cNvSpPr>
            <a:spLocks noGrp="1"/>
          </p:cNvSpPr>
          <p:nvPr>
            <p:ph idx="1"/>
          </p:nvPr>
        </p:nvSpPr>
        <p:spPr>
          <a:xfrm>
            <a:off x="365760" y="1280160"/>
            <a:ext cx="8625840" cy="3733800"/>
          </a:xfrm>
        </p:spPr>
        <p:txBody>
          <a:bodyPr/>
          <a:lstStyle/>
          <a:p>
            <a:r>
              <a:rPr lang="en-US" dirty="0"/>
              <a:t>Phase shifters are usually used to control the real power flow on a device</a:t>
            </a:r>
          </a:p>
          <a:p>
            <a:r>
              <a:rPr lang="en-US" dirty="0"/>
              <a:t>Similar to LTCs, phase-shifter control can either be directly integrated into the power flow equations (adding an equation for the real power flow equality constraint, and a variable for the phase shifter value), or they can be handled in with an outer loop approach</a:t>
            </a:r>
          </a:p>
          <a:p>
            <a:r>
              <a:rPr lang="en-US" dirty="0"/>
              <a:t>As was the case with LTCs, limit enforcement often makes the outer loop approach preferred</a:t>
            </a:r>
          </a:p>
          <a:p>
            <a:r>
              <a:rPr lang="en-US" dirty="0" smtClean="0"/>
              <a:t>Coordinated control is needed when there are multiple, close by phase shifters</a:t>
            </a:r>
            <a:endParaRPr lang="en-US" dirty="0"/>
          </a:p>
        </p:txBody>
      </p:sp>
    </p:spTree>
    <p:extLst>
      <p:ext uri="{BB962C8B-B14F-4D97-AF65-F5344CB8AC3E}">
        <p14:creationId xmlns:p14="http://schemas.microsoft.com/office/powerpoint/2010/main" val="588725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Phase Shifter Example</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5760" y="1280161"/>
            <a:ext cx="6644640" cy="379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76600" y="6096000"/>
            <a:ext cx="5340052" cy="523220"/>
          </a:xfrm>
          <a:prstGeom prst="rect">
            <a:avLst/>
          </a:prstGeom>
          <a:solidFill>
            <a:srgbClr val="FFE6E6"/>
          </a:solidFill>
        </p:spPr>
        <p:txBody>
          <a:bodyPr wrap="none" rtlCol="0">
            <a:spAutoFit/>
          </a:bodyPr>
          <a:lstStyle/>
          <a:p>
            <a:r>
              <a:rPr lang="en-US" dirty="0" smtClean="0">
                <a:solidFill>
                  <a:srgbClr val="080808"/>
                </a:solidFill>
              </a:rPr>
              <a:t>PowerWorld Case: </a:t>
            </a:r>
            <a:r>
              <a:rPr lang="en-US" b="1" dirty="0" smtClean="0">
                <a:solidFill>
                  <a:srgbClr val="080808"/>
                </a:solidFill>
              </a:rPr>
              <a:t>B2PhaseShifter</a:t>
            </a:r>
            <a:endParaRPr lang="en-US" b="1" dirty="0">
              <a:solidFill>
                <a:srgbClr val="080808"/>
              </a:solidFill>
            </a:endParaRPr>
          </a:p>
        </p:txBody>
      </p:sp>
      <p:sp>
        <p:nvSpPr>
          <p:cNvPr id="7" name="TextBox 6"/>
          <p:cNvSpPr txBox="1"/>
          <p:nvPr/>
        </p:nvSpPr>
        <p:spPr>
          <a:xfrm>
            <a:off x="6096000" y="3171142"/>
            <a:ext cx="2590800" cy="1569660"/>
          </a:xfrm>
          <a:prstGeom prst="rect">
            <a:avLst/>
          </a:prstGeom>
          <a:solidFill>
            <a:srgbClr val="FFE6E6"/>
          </a:solidFill>
          <a:ln>
            <a:solidFill>
              <a:schemeClr val="accent1"/>
            </a:solidFill>
          </a:ln>
        </p:spPr>
        <p:txBody>
          <a:bodyPr wrap="square" rtlCol="0">
            <a:spAutoFit/>
          </a:bodyPr>
          <a:lstStyle/>
          <a:p>
            <a:r>
              <a:rPr lang="en-US" sz="2400" dirty="0" smtClean="0">
                <a:solidFill>
                  <a:srgbClr val="1E0000"/>
                </a:solidFill>
              </a:rPr>
              <a:t>Top line has</a:t>
            </a:r>
            <a:br>
              <a:rPr lang="en-US" sz="2400" dirty="0" smtClean="0">
                <a:solidFill>
                  <a:srgbClr val="1E0000"/>
                </a:solidFill>
              </a:rPr>
            </a:br>
            <a:r>
              <a:rPr lang="en-US" sz="2400" dirty="0" smtClean="0">
                <a:solidFill>
                  <a:srgbClr val="1E0000"/>
                </a:solidFill>
              </a:rPr>
              <a:t>x=0.2 pu, while</a:t>
            </a:r>
            <a:br>
              <a:rPr lang="en-US" sz="2400" dirty="0" smtClean="0">
                <a:solidFill>
                  <a:srgbClr val="1E0000"/>
                </a:solidFill>
              </a:rPr>
            </a:br>
            <a:r>
              <a:rPr lang="en-US" sz="2400" dirty="0" smtClean="0">
                <a:solidFill>
                  <a:srgbClr val="1E0000"/>
                </a:solidFill>
              </a:rPr>
              <a:t>the phase shifter</a:t>
            </a:r>
            <a:br>
              <a:rPr lang="en-US" sz="2400" dirty="0" smtClean="0">
                <a:solidFill>
                  <a:srgbClr val="1E0000"/>
                </a:solidFill>
              </a:rPr>
            </a:br>
            <a:r>
              <a:rPr lang="en-US" sz="2400" dirty="0" smtClean="0">
                <a:solidFill>
                  <a:srgbClr val="1E0000"/>
                </a:solidFill>
              </a:rPr>
              <a:t>has x=0.25 pu.</a:t>
            </a:r>
          </a:p>
        </p:txBody>
      </p:sp>
      <p:graphicFrame>
        <p:nvGraphicFramePr>
          <p:cNvPr id="8" name="Object 7"/>
          <p:cNvGraphicFramePr>
            <a:graphicFrameLocks noChangeAspect="1"/>
          </p:cNvGraphicFramePr>
          <p:nvPr>
            <p:extLst>
              <p:ext uri="{D42A27DB-BD31-4B8C-83A1-F6EECF244321}">
                <p14:modId xmlns:p14="http://schemas.microsoft.com/office/powerpoint/2010/main" val="3997750852"/>
              </p:ext>
            </p:extLst>
          </p:nvPr>
        </p:nvGraphicFramePr>
        <p:xfrm>
          <a:off x="382588" y="5091113"/>
          <a:ext cx="7823200" cy="1117600"/>
        </p:xfrm>
        <a:graphic>
          <a:graphicData uri="http://schemas.openxmlformats.org/presentationml/2006/ole">
            <mc:AlternateContent xmlns:mc="http://schemas.openxmlformats.org/markup-compatibility/2006">
              <mc:Choice xmlns:v="urn:schemas-microsoft-com:vml" Requires="v">
                <p:oleObj spid="_x0000_s106526" name="Equation" r:id="rId4" imgW="4622760" imgH="660240" progId="Equation.DSMT4">
                  <p:embed/>
                </p:oleObj>
              </mc:Choice>
              <mc:Fallback>
                <p:oleObj name="Equation" r:id="rId4" imgW="4622760" imgH="660240" progId="Equation.DSMT4">
                  <p:embed/>
                  <p:pic>
                    <p:nvPicPr>
                      <p:cNvPr id="0" name=""/>
                      <p:cNvPicPr/>
                      <p:nvPr/>
                    </p:nvPicPr>
                    <p:blipFill>
                      <a:blip r:embed="rId5"/>
                      <a:stretch>
                        <a:fillRect/>
                      </a:stretch>
                    </p:blipFill>
                    <p:spPr>
                      <a:xfrm>
                        <a:off x="382588" y="5091113"/>
                        <a:ext cx="7823200" cy="1117600"/>
                      </a:xfrm>
                      <a:prstGeom prst="rect">
                        <a:avLst/>
                      </a:prstGeom>
                    </p:spPr>
                  </p:pic>
                </p:oleObj>
              </mc:Fallback>
            </mc:AlternateContent>
          </a:graphicData>
        </a:graphic>
      </p:graphicFrame>
    </p:spTree>
    <p:extLst>
      <p:ext uri="{BB962C8B-B14F-4D97-AF65-F5344CB8AC3E}">
        <p14:creationId xmlns:p14="http://schemas.microsoft.com/office/powerpoint/2010/main" val="523825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Aggieland37 With Phase Shifters</a:t>
            </a:r>
            <a:endParaRPr lang="en-US" dirty="0"/>
          </a:p>
        </p:txBody>
      </p:sp>
      <p:pic>
        <p:nvPicPr>
          <p:cNvPr id="1638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7" r="30185"/>
          <a:stretch/>
        </p:blipFill>
        <p:spPr bwMode="auto">
          <a:xfrm>
            <a:off x="365760" y="1280160"/>
            <a:ext cx="7321304" cy="48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8180" y="6019800"/>
            <a:ext cx="7391400" cy="523220"/>
          </a:xfrm>
          <a:prstGeom prst="rect">
            <a:avLst/>
          </a:prstGeom>
          <a:solidFill>
            <a:srgbClr val="FFE6E6"/>
          </a:solidFill>
        </p:spPr>
        <p:txBody>
          <a:bodyPr wrap="square">
            <a:spAutoFit/>
          </a:bodyPr>
          <a:lstStyle/>
          <a:p>
            <a:r>
              <a:rPr lang="en-US" dirty="0">
                <a:solidFill>
                  <a:srgbClr val="1E0000"/>
                </a:solidFill>
              </a:rPr>
              <a:t>PowerWorld </a:t>
            </a:r>
            <a:r>
              <a:rPr lang="en-US" dirty="0" smtClean="0">
                <a:solidFill>
                  <a:srgbClr val="1E0000"/>
                </a:solidFill>
              </a:rPr>
              <a:t>Case: </a:t>
            </a:r>
            <a:r>
              <a:rPr lang="en-US" b="1" dirty="0" smtClean="0">
                <a:solidFill>
                  <a:srgbClr val="1E0000"/>
                </a:solidFill>
              </a:rPr>
              <a:t>Aggieland37_PhaseShifter</a:t>
            </a:r>
            <a:endParaRPr lang="en-US" b="1" dirty="0">
              <a:solidFill>
                <a:srgbClr val="1E0000"/>
              </a:solidFill>
            </a:endParaRPr>
          </a:p>
        </p:txBody>
      </p:sp>
    </p:spTree>
    <p:extLst>
      <p:ext uri="{BB962C8B-B14F-4D97-AF65-F5344CB8AC3E}">
        <p14:creationId xmlns:p14="http://schemas.microsoft.com/office/powerpoint/2010/main" val="887753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Case Phase Shifter Limits and Step Size</a:t>
            </a:r>
            <a:endParaRPr lang="en-US" dirty="0"/>
          </a:p>
        </p:txBody>
      </p:sp>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8389"/>
            <a:ext cx="5564305" cy="438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29504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16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Phase Shifters in Practice</a:t>
            </a:r>
            <a:endParaRPr lang="en-US" dirty="0"/>
          </a:p>
        </p:txBody>
      </p:sp>
      <p:sp>
        <p:nvSpPr>
          <p:cNvPr id="3" name="Content Placeholder 2"/>
          <p:cNvSpPr>
            <a:spLocks noGrp="1"/>
          </p:cNvSpPr>
          <p:nvPr>
            <p:ph idx="1"/>
          </p:nvPr>
        </p:nvSpPr>
        <p:spPr>
          <a:xfrm>
            <a:off x="365760" y="1280160"/>
            <a:ext cx="8001000" cy="701040"/>
          </a:xfrm>
        </p:spPr>
        <p:txBody>
          <a:bodyPr/>
          <a:lstStyle/>
          <a:p>
            <a:r>
              <a:rPr lang="en-US" dirty="0" smtClean="0"/>
              <a:t>The below report mentions issues associated with the Ontario-Michigan PARs</a:t>
            </a:r>
            <a:endParaRPr lang="en-US" dirty="0"/>
          </a:p>
        </p:txBody>
      </p:sp>
      <p:pic>
        <p:nvPicPr>
          <p:cNvPr id="164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6204" y="2294138"/>
            <a:ext cx="510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6025408"/>
            <a:ext cx="8096794" cy="523220"/>
          </a:xfrm>
          <a:prstGeom prst="rect">
            <a:avLst/>
          </a:prstGeom>
        </p:spPr>
        <p:txBody>
          <a:bodyPr wrap="square">
            <a:spAutoFit/>
          </a:bodyPr>
          <a:lstStyle/>
          <a:p>
            <a:r>
              <a:rPr lang="en-US" sz="1400" dirty="0">
                <a:solidFill>
                  <a:srgbClr val="1E0000"/>
                </a:solidFill>
              </a:rPr>
              <a:t>https://www.nyiso.com/public/webdocs/markets_operations/committees/bic_miwg/meeting_materials/2017-02-28/2016%20Ontario-Michigan%20Interface%20PAR%20Evaluation%20Final%20Report.pdf</a:t>
            </a:r>
          </a:p>
        </p:txBody>
      </p:sp>
      <p:pic>
        <p:nvPicPr>
          <p:cNvPr id="1648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86400" y="2468880"/>
            <a:ext cx="3581400" cy="339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10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 cont’d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864674"/>
              </p:ext>
            </p:extLst>
          </p:nvPr>
        </p:nvGraphicFramePr>
        <p:xfrm>
          <a:off x="365125" y="1279525"/>
          <a:ext cx="6829425" cy="4784725"/>
        </p:xfrm>
        <a:graphic>
          <a:graphicData uri="http://schemas.openxmlformats.org/presentationml/2006/ole">
            <mc:AlternateContent xmlns:mc="http://schemas.openxmlformats.org/markup-compatibility/2006">
              <mc:Choice xmlns:v="urn:schemas-microsoft-com:vml" Requires="v">
                <p:oleObj spid="_x0000_s97312" name="Equation" r:id="rId3" imgW="8013600" imgH="5613120" progId="Equation.DSMT4">
                  <p:embed/>
                </p:oleObj>
              </mc:Choice>
              <mc:Fallback>
                <p:oleObj name="Equation" r:id="rId3" imgW="8013600" imgH="5613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279525"/>
                        <a:ext cx="6829425"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9763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 cont’d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87883136"/>
              </p:ext>
            </p:extLst>
          </p:nvPr>
        </p:nvGraphicFramePr>
        <p:xfrm>
          <a:off x="365125" y="1279525"/>
          <a:ext cx="7889875" cy="4954588"/>
        </p:xfrm>
        <a:graphic>
          <a:graphicData uri="http://schemas.openxmlformats.org/presentationml/2006/ole">
            <mc:AlternateContent xmlns:mc="http://schemas.openxmlformats.org/markup-compatibility/2006">
              <mc:Choice xmlns:v="urn:schemas-microsoft-com:vml" Requires="v">
                <p:oleObj spid="_x0000_s98336" name="Equation" r:id="rId3" imgW="9258120" imgH="5816520" progId="Equation.DSMT4">
                  <p:embed/>
                </p:oleObj>
              </mc:Choice>
              <mc:Fallback>
                <p:oleObj name="Equation" r:id="rId3" imgW="9258120" imgH="58165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279525"/>
                        <a:ext cx="7889875" cy="495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76949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80160"/>
            <a:ext cx="7254240" cy="52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451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Cautions</a:t>
            </a:r>
          </a:p>
        </p:txBody>
      </p:sp>
      <p:sp>
        <p:nvSpPr>
          <p:cNvPr id="3" name="Content Placeholder 2"/>
          <p:cNvSpPr>
            <a:spLocks noGrp="1"/>
          </p:cNvSpPr>
          <p:nvPr>
            <p:ph idx="1"/>
          </p:nvPr>
        </p:nvSpPr>
        <p:spPr>
          <a:xfrm>
            <a:off x="365760" y="1280160"/>
            <a:ext cx="8549640" cy="3733800"/>
          </a:xfrm>
        </p:spPr>
        <p:txBody>
          <a:bodyPr/>
          <a:lstStyle/>
          <a:p>
            <a:r>
              <a:rPr lang="en-US" dirty="0"/>
              <a:t>The FDPF works well as long as the previous approximations hold for the entire system</a:t>
            </a:r>
          </a:p>
          <a:p>
            <a:r>
              <a:rPr lang="en-US" dirty="0"/>
              <a:t>With the movement towards modeling larger systems, with more of the lower voltage portions of the system represented (for which r/x ratios are higher) it is quite common for the FDPF to get stuck because small portions of the system are ill-behaved</a:t>
            </a:r>
          </a:p>
          <a:p>
            <a:r>
              <a:rPr lang="en-US" dirty="0"/>
              <a:t>The FDPF is commonly used to provide an initial guess of the solution or for contingency analysis </a:t>
            </a:r>
          </a:p>
          <a:p>
            <a:endParaRPr lang="en-US" dirty="0"/>
          </a:p>
        </p:txBody>
      </p:sp>
    </p:spTree>
    <p:extLst>
      <p:ext uri="{BB962C8B-B14F-4D97-AF65-F5344CB8AC3E}">
        <p14:creationId xmlns:p14="http://schemas.microsoft.com/office/powerpoint/2010/main" val="127519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Power Flow</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br>
              <a:rPr lang="en-US" altLang="en-US" dirty="0"/>
            </a:br>
            <a:r>
              <a:rPr lang="en-US" altLang="en-US" dirty="0" smtClean="0"/>
              <a:t/>
            </a:r>
            <a:br>
              <a:rPr lang="en-US" altLang="en-US" dirty="0" smtClean="0"/>
            </a:br>
            <a:endParaRPr lang="en-US" altLang="en-US" dirty="0"/>
          </a:p>
          <a:p>
            <a:r>
              <a:rPr lang="en-US" altLang="en-US" dirty="0"/>
              <a:t>The term dc power flow actually dates from the time of the old network analyzers (going back into the 1930’s)</a:t>
            </a:r>
          </a:p>
          <a:p>
            <a:r>
              <a:rPr lang="en-US" altLang="en-US" dirty="0"/>
              <a:t>Not to be confused with the inclusion of HVDC lines in the standard NPF</a:t>
            </a:r>
            <a:endParaRPr lang="en-US" dirty="0"/>
          </a:p>
        </p:txBody>
      </p:sp>
      <p:sp>
        <p:nvSpPr>
          <p:cNvPr id="5" name="TextBox 4"/>
          <p:cNvSpPr txBox="1"/>
          <p:nvPr/>
        </p:nvSpPr>
        <p:spPr>
          <a:xfrm>
            <a:off x="5029200" y="3810000"/>
            <a:ext cx="3733800" cy="954107"/>
          </a:xfrm>
          <a:prstGeom prst="rect">
            <a:avLst/>
          </a:prstGeom>
          <a:solidFill>
            <a:srgbClr val="FFE6E6"/>
          </a:solidFill>
        </p:spPr>
        <p:txBody>
          <a:bodyPr wrap="square" rtlCol="0">
            <a:spAutoFit/>
          </a:bodyPr>
          <a:lstStyle/>
          <a:p>
            <a:r>
              <a:rPr lang="en-US" b="1" dirty="0">
                <a:solidFill>
                  <a:srgbClr val="1E0000"/>
                </a:solidFill>
              </a:rPr>
              <a:t>P</a:t>
            </a:r>
            <a:r>
              <a:rPr lang="en-US" dirty="0">
                <a:solidFill>
                  <a:srgbClr val="1E0000"/>
                </a:solidFill>
              </a:rPr>
              <a:t> sign convention is generation is positive </a:t>
            </a:r>
          </a:p>
        </p:txBody>
      </p:sp>
      <p:graphicFrame>
        <p:nvGraphicFramePr>
          <p:cNvPr id="6" name="Object 5"/>
          <p:cNvGraphicFramePr>
            <a:graphicFrameLocks noChangeAspect="1"/>
          </p:cNvGraphicFramePr>
          <p:nvPr>
            <p:extLst>
              <p:ext uri="{D42A27DB-BD31-4B8C-83A1-F6EECF244321}">
                <p14:modId xmlns:p14="http://schemas.microsoft.com/office/powerpoint/2010/main" val="1703836529"/>
              </p:ext>
            </p:extLst>
          </p:nvPr>
        </p:nvGraphicFramePr>
        <p:xfrm>
          <a:off x="1104900" y="4038600"/>
          <a:ext cx="1920875" cy="914400"/>
        </p:xfrm>
        <a:graphic>
          <a:graphicData uri="http://schemas.openxmlformats.org/presentationml/2006/ole">
            <mc:AlternateContent xmlns:mc="http://schemas.openxmlformats.org/markup-compatibility/2006">
              <mc:Choice xmlns:v="urn:schemas-microsoft-com:vml" Requires="v">
                <p:oleObj spid="_x0000_s99361" name="Equation" r:id="rId3" imgW="1600200" imgH="965160" progId="Equation.DSMT4">
                  <p:embed/>
                </p:oleObj>
              </mc:Choice>
              <mc:Fallback>
                <p:oleObj name="Equation" r:id="rId3" imgW="1600200" imgH="965160" progId="Equation.DSMT4">
                  <p:embed/>
                  <p:pic>
                    <p:nvPicPr>
                      <p:cNvPr id="0" name=""/>
                      <p:cNvPicPr>
                        <a:picLocks noChangeAspect="1" noChangeArrowheads="1"/>
                      </p:cNvPicPr>
                      <p:nvPr/>
                    </p:nvPicPr>
                    <p:blipFill>
                      <a:blip r:embed="rId4"/>
                      <a:srcRect/>
                      <a:stretch>
                        <a:fillRect/>
                      </a:stretch>
                    </p:blipFill>
                    <p:spPr bwMode="auto">
                      <a:xfrm>
                        <a:off x="1104900" y="4038600"/>
                        <a:ext cx="1920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106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Power Flow References</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t>I don’t think a classic dc power flow paper exists; a nice formulation is given in </a:t>
            </a:r>
            <a:r>
              <a:rPr lang="en-US" dirty="0" smtClean="0"/>
              <a:t>our book </a:t>
            </a:r>
            <a:r>
              <a:rPr lang="en-US" i="1" dirty="0" smtClean="0"/>
              <a:t>Power </a:t>
            </a:r>
            <a:r>
              <a:rPr lang="en-US" i="1" dirty="0"/>
              <a:t>Generation and Control </a:t>
            </a:r>
            <a:r>
              <a:rPr lang="en-US" dirty="0"/>
              <a:t>book by </a:t>
            </a:r>
            <a:r>
              <a:rPr lang="en-US" dirty="0" smtClean="0"/>
              <a:t>Wood, </a:t>
            </a:r>
            <a:r>
              <a:rPr lang="en-US" dirty="0" err="1" smtClean="0"/>
              <a:t>Wollenberg</a:t>
            </a:r>
            <a:r>
              <a:rPr lang="en-US" dirty="0" smtClean="0"/>
              <a:t> and </a:t>
            </a:r>
            <a:r>
              <a:rPr lang="en-US" dirty="0" err="1" smtClean="0"/>
              <a:t>Sheble</a:t>
            </a:r>
            <a:endParaRPr lang="en-US" dirty="0" smtClean="0"/>
          </a:p>
          <a:p>
            <a:r>
              <a:rPr lang="en-US" dirty="0" smtClean="0"/>
              <a:t>The </a:t>
            </a:r>
            <a:r>
              <a:rPr lang="en-US" dirty="0"/>
              <a:t>August 2009 paper in IEEE Transactions on Power Systems, “DC Power Flow Revisited” (by Stott, </a:t>
            </a:r>
            <a:r>
              <a:rPr lang="en-US" dirty="0" err="1"/>
              <a:t>Jardim</a:t>
            </a:r>
            <a:r>
              <a:rPr lang="en-US" dirty="0"/>
              <a:t> and </a:t>
            </a:r>
            <a:r>
              <a:rPr lang="en-US" dirty="0" err="1"/>
              <a:t>Alsac</a:t>
            </a:r>
            <a:r>
              <a:rPr lang="en-US" dirty="0"/>
              <a:t>) provides good </a:t>
            </a:r>
            <a:r>
              <a:rPr lang="en-US" dirty="0" smtClean="0"/>
              <a:t>coverage</a:t>
            </a:r>
            <a:endParaRPr lang="en-US" dirty="0"/>
          </a:p>
          <a:p>
            <a:r>
              <a:rPr lang="en-US" dirty="0"/>
              <a:t>T. J. Overbye, X. Cheng, and Y. Sun, “A comparison of the AC </a:t>
            </a:r>
            <a:r>
              <a:rPr lang="en-US" dirty="0" smtClean="0"/>
              <a:t>and DC </a:t>
            </a:r>
            <a:r>
              <a:rPr lang="en-US" dirty="0"/>
              <a:t>power flow models for LMP Calculations,” in </a:t>
            </a:r>
            <a:r>
              <a:rPr lang="en-US" i="1" dirty="0"/>
              <a:t>Proc. 37th Hawaii Int. Conf. System Sciences</a:t>
            </a:r>
            <a:r>
              <a:rPr lang="en-US" dirty="0"/>
              <a:t>, 2004, compares the accuracy of the approach</a:t>
            </a:r>
          </a:p>
        </p:txBody>
      </p:sp>
    </p:spTree>
    <p:extLst>
      <p:ext uri="{BB962C8B-B14F-4D97-AF65-F5344CB8AC3E}">
        <p14:creationId xmlns:p14="http://schemas.microsoft.com/office/powerpoint/2010/main" val="3178304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5782</TotalTime>
  <Words>1403</Words>
  <Application>Microsoft Office PowerPoint</Application>
  <PresentationFormat>On-screen Show (4:3)</PresentationFormat>
  <Paragraphs>149</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Capsules</vt:lpstr>
      <vt:lpstr>Equation</vt:lpstr>
      <vt:lpstr>ECEN 615 Methods of Electric Power  Systems Analysis</vt:lpstr>
      <vt:lpstr>Announcements</vt:lpstr>
      <vt:lpstr>FDPF Three Bus Example</vt:lpstr>
      <vt:lpstr>FDPF Three Bus Example, cont’d</vt:lpstr>
      <vt:lpstr>FDPF Three Bus Example, cont’d</vt:lpstr>
      <vt:lpstr>FDPF Region of Convergence</vt:lpstr>
      <vt:lpstr>FDPF Cautions</vt:lpstr>
      <vt:lpstr>DC Power Flow</vt:lpstr>
      <vt:lpstr>DC Power Flow References</vt:lpstr>
      <vt:lpstr>DC Power Flow Example</vt:lpstr>
      <vt:lpstr>DC Power Flow in PowerWorld</vt:lpstr>
      <vt:lpstr>Modeling Transformers with Off-Nominal Taps and Phase Shifts</vt:lpstr>
      <vt:lpstr>Transformer Representation</vt:lpstr>
      <vt:lpstr>Transformer Nodal Equations</vt:lpstr>
      <vt:lpstr>Transformer Nodal Equations</vt:lpstr>
      <vt:lpstr>The p-Equivalent Circuit for a Transformer Branch</vt:lpstr>
      <vt:lpstr>Variable Tap Voltage Control</vt:lpstr>
      <vt:lpstr>Variable Tap Voltage Control</vt:lpstr>
      <vt:lpstr>Ameren Champaign (IL) Test Facility Voltage Regulators</vt:lpstr>
      <vt:lpstr>Variable Tap Voltage Control in the Power Flow</vt:lpstr>
      <vt:lpstr>Five Bus PowerWorld Example</vt:lpstr>
      <vt:lpstr>Circulating Reactive Power</vt:lpstr>
      <vt:lpstr>LTC Tap Coordination</vt:lpstr>
      <vt:lpstr>Auto Detection of Circulating Reactive or Real Power</vt:lpstr>
      <vt:lpstr>Coordinated Reactive Control</vt:lpstr>
      <vt:lpstr>Coordinated Reactive Control</vt:lpstr>
      <vt:lpstr>Phase-Shifting Transformers</vt:lpstr>
      <vt:lpstr>Phase-Shifter Model</vt:lpstr>
      <vt:lpstr>Phase-Shifter Model</vt:lpstr>
      <vt:lpstr>Integrated Phase-Shifter Control</vt:lpstr>
      <vt:lpstr>Two Bus Phase Shifter Example</vt:lpstr>
      <vt:lpstr>Aggieland37 With Phase Shifters</vt:lpstr>
      <vt:lpstr>Large Case Phase Shifter Limits and Step Size</vt:lpstr>
      <vt:lpstr>Example of Phase Shifters in Practice</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404</cp:revision>
  <cp:lastPrinted>2011-08-22T16:49:24Z</cp:lastPrinted>
  <dcterms:created xsi:type="dcterms:W3CDTF">2000-05-11T14:27:08Z</dcterms:created>
  <dcterms:modified xsi:type="dcterms:W3CDTF">2019-09-13T12:45:36Z</dcterms:modified>
</cp:coreProperties>
</file>