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258" r:id="rId2"/>
    <p:sldId id="320" r:id="rId3"/>
    <p:sldId id="367" r:id="rId4"/>
    <p:sldId id="368" r:id="rId5"/>
    <p:sldId id="369" r:id="rId6"/>
    <p:sldId id="371" r:id="rId7"/>
    <p:sldId id="372" r:id="rId8"/>
    <p:sldId id="374" r:id="rId9"/>
    <p:sldId id="373" r:id="rId10"/>
    <p:sldId id="405" r:id="rId11"/>
    <p:sldId id="375" r:id="rId12"/>
    <p:sldId id="376" r:id="rId13"/>
    <p:sldId id="385" r:id="rId14"/>
    <p:sldId id="386" r:id="rId15"/>
    <p:sldId id="387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9" r:id="rId25"/>
    <p:sldId id="390" r:id="rId26"/>
    <p:sldId id="393" r:id="rId27"/>
    <p:sldId id="392" r:id="rId28"/>
    <p:sldId id="391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3" r:id="rId38"/>
    <p:sldId id="404" r:id="rId3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7: Advanced Power Flow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Transformers go Bad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199"/>
            <a:ext cx="6934200" cy="538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5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Shunts and SVCs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Switched capacitors and</a:t>
            </a:r>
            <a:br>
              <a:rPr lang="en-US" dirty="0"/>
            </a:br>
            <a:r>
              <a:rPr lang="en-US" dirty="0"/>
              <a:t>sometimes reactors are </a:t>
            </a:r>
            <a:br>
              <a:rPr lang="en-US" dirty="0"/>
            </a:br>
            <a:r>
              <a:rPr lang="en-US" dirty="0"/>
              <a:t>widely used at both the </a:t>
            </a:r>
            <a:br>
              <a:rPr lang="en-US" dirty="0"/>
            </a:br>
            <a:r>
              <a:rPr lang="en-US" dirty="0"/>
              <a:t>transmission and </a:t>
            </a:r>
            <a:br>
              <a:rPr lang="en-US" dirty="0"/>
            </a:br>
            <a:r>
              <a:rPr lang="en-US" dirty="0"/>
              <a:t>distribution levels to</a:t>
            </a:r>
            <a:br>
              <a:rPr lang="en-US" dirty="0"/>
            </a:br>
            <a:r>
              <a:rPr lang="en-US" dirty="0"/>
              <a:t>supply or (for reactors)</a:t>
            </a:r>
            <a:br>
              <a:rPr lang="en-US" dirty="0"/>
            </a:br>
            <a:r>
              <a:rPr lang="en-US" dirty="0"/>
              <a:t>absorb discrete amounts of reactive power </a:t>
            </a:r>
          </a:p>
          <a:p>
            <a:r>
              <a:rPr lang="en-US" dirty="0"/>
              <a:t>Static var compensators (SVCs) are also used to </a:t>
            </a:r>
            <a:r>
              <a:rPr lang="en-US" dirty="0" smtClean="0"/>
              <a:t>supply continuously </a:t>
            </a:r>
            <a:r>
              <a:rPr lang="en-US" dirty="0"/>
              <a:t>varying amounts of reactive power</a:t>
            </a:r>
          </a:p>
          <a:p>
            <a:r>
              <a:rPr lang="en-US" dirty="0"/>
              <a:t>In the power flow SVCs are sometimes represented as PV buses with zero real power</a:t>
            </a:r>
          </a:p>
          <a:p>
            <a:endParaRPr lang="en-US" dirty="0"/>
          </a:p>
        </p:txBody>
      </p:sp>
      <p:pic>
        <p:nvPicPr>
          <p:cNvPr id="5" name="Picture 3" descr="100_0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3072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 status of switched shunts can be handled in an outer loop algorithm, similar to what is done for LTCs and phase shifters</a:t>
            </a:r>
          </a:p>
          <a:p>
            <a:pPr lvl="1"/>
            <a:r>
              <a:rPr lang="en-US" dirty="0"/>
              <a:t>Because they are discrete they need to regulate a value to a voltage range</a:t>
            </a:r>
          </a:p>
          <a:p>
            <a:r>
              <a:rPr lang="en-US" dirty="0"/>
              <a:t>Switches shunts often have multiple levels that need to be simulated </a:t>
            </a:r>
          </a:p>
          <a:p>
            <a:r>
              <a:rPr lang="en-US" dirty="0"/>
              <a:t>Switched shunt control also interacts with the LTC and PV control</a:t>
            </a:r>
          </a:p>
          <a:p>
            <a:r>
              <a:rPr lang="en-US" dirty="0"/>
              <a:t>The power flow modeling needs to take into account the control time delays associated with the various devices</a:t>
            </a:r>
          </a:p>
        </p:txBody>
      </p:sp>
    </p:spTree>
    <p:extLst>
      <p:ext uri="{BB962C8B-B14F-4D97-AF65-F5344CB8AC3E}">
        <p14:creationId xmlns:p14="http://schemas.microsoft.com/office/powerpoint/2010/main" val="14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Shunt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 smtClean="0"/>
              <a:t>Because switched shunts tend to have a local impact, there needs to be a coordinated design in their implementation at the transmission level </a:t>
            </a:r>
          </a:p>
          <a:p>
            <a:pPr lvl="1"/>
            <a:r>
              <a:rPr lang="en-US" dirty="0" smtClean="0"/>
              <a:t>Shunt capacitors used to raise the voltage, shunt reactors used to lower the voltage; used with LTCs and gens</a:t>
            </a:r>
          </a:p>
          <a:p>
            <a:r>
              <a:rPr lang="en-US" dirty="0" smtClean="0"/>
              <a:t>Often in the transmission system they are switched manually by a system operator</a:t>
            </a:r>
          </a:p>
          <a:p>
            <a:r>
              <a:rPr lang="en-US" dirty="0" smtClean="0"/>
              <a:t>The size and number of banks depends</a:t>
            </a:r>
          </a:p>
          <a:p>
            <a:pPr lvl="1"/>
            <a:r>
              <a:rPr lang="en-US" dirty="0" smtClean="0"/>
              <a:t>Change in the system voltages caused by bank switching</a:t>
            </a:r>
          </a:p>
          <a:p>
            <a:pPr lvl="1"/>
            <a:r>
              <a:rPr lang="en-US" dirty="0" smtClean="0"/>
              <a:t>The availability of different sizes</a:t>
            </a:r>
          </a:p>
          <a:p>
            <a:pPr lvl="1"/>
            <a:r>
              <a:rPr lang="en-US" dirty="0" smtClean="0"/>
              <a:t>Cost for the associated switchgear and protection system</a:t>
            </a:r>
          </a:p>
        </p:txBody>
      </p:sp>
    </p:spTree>
    <p:extLst>
      <p:ext uri="{BB962C8B-B14F-4D97-AF65-F5344CB8AC3E}">
        <p14:creationId xmlns:p14="http://schemas.microsoft.com/office/powerpoint/2010/main" val="4258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Shunt 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280160"/>
            <a:ext cx="8477943" cy="3733800"/>
          </a:xfrm>
        </p:spPr>
        <p:txBody>
          <a:bodyPr/>
          <a:lstStyle/>
          <a:p>
            <a:r>
              <a:rPr lang="en-US" dirty="0" smtClean="0"/>
              <a:t>A goal with switched shunt sizing is to avoid human irritation caused by excessive changes in lighting</a:t>
            </a:r>
          </a:p>
          <a:p>
            <a:r>
              <a:rPr lang="en-US" dirty="0" smtClean="0"/>
              <a:t>IEEE </a:t>
            </a:r>
            <a:r>
              <a:rPr lang="en-US" dirty="0" err="1" smtClean="0"/>
              <a:t>Std</a:t>
            </a:r>
            <a:r>
              <a:rPr lang="en-US" dirty="0" smtClean="0"/>
              <a:t> 1453-2015 gives guidance on the percentage of voltage changes as a </a:t>
            </a:r>
            <a:br>
              <a:rPr lang="en-US" dirty="0" smtClean="0"/>
            </a:br>
            <a:r>
              <a:rPr lang="en-US" dirty="0" smtClean="0"/>
              <a:t>function of time; Table 3</a:t>
            </a:r>
            <a:br>
              <a:rPr lang="en-US" dirty="0" smtClean="0"/>
            </a:br>
            <a:r>
              <a:rPr lang="en-US" dirty="0" smtClean="0"/>
              <a:t>of the standard suggests </a:t>
            </a:r>
            <a:br>
              <a:rPr lang="en-US" dirty="0" smtClean="0"/>
            </a:br>
            <a:r>
              <a:rPr lang="en-US" dirty="0" smtClean="0"/>
              <a:t>keeping the voltage</a:t>
            </a:r>
            <a:br>
              <a:rPr lang="en-US" dirty="0" smtClean="0"/>
            </a:br>
            <a:r>
              <a:rPr lang="en-US" dirty="0" smtClean="0"/>
              <a:t>changes below about 3%</a:t>
            </a:r>
          </a:p>
          <a:p>
            <a:r>
              <a:rPr lang="en-US" dirty="0" smtClean="0"/>
              <a:t>We determine analytic </a:t>
            </a:r>
            <a:br>
              <a:rPr lang="en-US" dirty="0" smtClean="0"/>
            </a:br>
            <a:r>
              <a:rPr lang="en-US" dirty="0" smtClean="0"/>
              <a:t>methods to calculate this</a:t>
            </a:r>
            <a:br>
              <a:rPr lang="en-US" dirty="0" smtClean="0"/>
            </a:br>
            <a:r>
              <a:rPr lang="en-US" dirty="0" smtClean="0"/>
              <a:t>percentage later in the semester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95" t="34768" r="36474" b="28673"/>
          <a:stretch/>
        </p:blipFill>
        <p:spPr>
          <a:xfrm>
            <a:off x="4516364" y="2666999"/>
            <a:ext cx="4327337" cy="2931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39" y="6297632"/>
            <a:ext cx="876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E0000"/>
                </a:solidFill>
              </a:rPr>
              <a:t>Image from IEEE Std. 1453-2015, “IEEE </a:t>
            </a:r>
            <a:r>
              <a:rPr lang="en-US" sz="1400" dirty="0">
                <a:solidFill>
                  <a:srgbClr val="1E0000"/>
                </a:solidFill>
              </a:rPr>
              <a:t>Recommended Practice for Measurement and Limits of Voltage Fluctuations </a:t>
            </a:r>
            <a:r>
              <a:rPr lang="en-US" sz="1400" dirty="0" smtClean="0">
                <a:solidFill>
                  <a:srgbClr val="1E0000"/>
                </a:solidFill>
              </a:rPr>
              <a:t/>
            </a:r>
            <a:br>
              <a:rPr lang="en-US" sz="1400" dirty="0" smtClean="0">
                <a:solidFill>
                  <a:srgbClr val="1E0000"/>
                </a:solidFill>
              </a:rPr>
            </a:br>
            <a:r>
              <a:rPr lang="en-US" sz="1400" dirty="0" smtClean="0">
                <a:solidFill>
                  <a:srgbClr val="1E0000"/>
                </a:solidFill>
              </a:rPr>
              <a:t>and </a:t>
            </a:r>
            <a:r>
              <a:rPr lang="en-US" sz="1400" dirty="0">
                <a:solidFill>
                  <a:srgbClr val="1E0000"/>
                </a:solidFill>
              </a:rPr>
              <a:t>Associated Light Flicker on AC Power </a:t>
            </a:r>
            <a:r>
              <a:rPr lang="en-US" sz="1400" dirty="0" smtClean="0">
                <a:solidFill>
                  <a:srgbClr val="1E0000"/>
                </a:solidFill>
              </a:rPr>
              <a:t>Systems”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Reactive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92440" cy="3733800"/>
          </a:xfrm>
        </p:spPr>
        <p:txBody>
          <a:bodyPr/>
          <a:lstStyle/>
          <a:p>
            <a:r>
              <a:rPr lang="en-US" dirty="0" smtClean="0"/>
              <a:t>Switched shunts are often used to maintain adequate dynamic reactive power from generators and SVCs</a:t>
            </a:r>
          </a:p>
          <a:p>
            <a:r>
              <a:rPr lang="en-US" dirty="0" smtClean="0"/>
              <a:t>FERC Order 827 (from June 2016, titled “Reactive Power Requirements for Non-Synchronous Generation”) states that the power factor of generators should be between 0.95 leading to 0.95 lagging</a:t>
            </a:r>
          </a:p>
          <a:p>
            <a:pPr lvl="1"/>
            <a:r>
              <a:rPr lang="en-US" dirty="0" smtClean="0"/>
              <a:t>Hence the absolute value of the Mvar output of the machines should be no more than 31% of the MW output</a:t>
            </a:r>
          </a:p>
          <a:p>
            <a:pPr lvl="1"/>
            <a:r>
              <a:rPr lang="en-US" dirty="0" smtClean="0"/>
              <a:t>Often a value substantially better for reactive reserves</a:t>
            </a:r>
          </a:p>
          <a:p>
            <a:r>
              <a:rPr lang="en-US" dirty="0" smtClean="0"/>
              <a:t>Switched shunts are used to keep the generator power factor within this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Interchange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purpose of area interchange control is to regulate or control the interchange of real power between specified areas of the network </a:t>
            </a:r>
          </a:p>
          <a:p>
            <a:pPr>
              <a:spcBef>
                <a:spcPct val="0"/>
              </a:spcBef>
            </a:pPr>
            <a:r>
              <a:rPr lang="en-US" dirty="0"/>
              <a:t>Under area interchange control, the mutually exclusive subnetworks, the so-called areas, that make up a power system need to be explicitly represented</a:t>
            </a:r>
          </a:p>
          <a:p>
            <a:pPr>
              <a:spcBef>
                <a:spcPct val="0"/>
              </a:spcBef>
            </a:pPr>
            <a:r>
              <a:rPr lang="en-US" dirty="0"/>
              <a:t>These areas may be particular subnetworks of a power grid or may represent various </a:t>
            </a:r>
            <a:r>
              <a:rPr lang="en-US" dirty="0" smtClean="0"/>
              <a:t>interconnected systems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The specified net power out of each area is controlled by the generators within the </a:t>
            </a:r>
            <a:r>
              <a:rPr lang="en-US" dirty="0" smtClean="0"/>
              <a:t>area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 power flow may have many more areas than balancing authority areas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Interchange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net power interchange for an area is the algebraic sum of all its tie line real power flows</a:t>
            </a:r>
          </a:p>
          <a:p>
            <a:pPr>
              <a:spcBef>
                <a:spcPct val="0"/>
              </a:spcBef>
            </a:pPr>
            <a:r>
              <a:rPr lang="en-US" dirty="0"/>
              <a:t>We denote the real power flow across the tie line from bus k to bus m by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endParaRPr lang="en-US" baseline="-25000" dirty="0"/>
          </a:p>
          <a:p>
            <a:pPr>
              <a:spcBef>
                <a:spcPct val="0"/>
              </a:spcBef>
            </a:pPr>
            <a:r>
              <a:rPr lang="en-US" dirty="0"/>
              <a:t>We use the convention that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r>
              <a:rPr lang="en-US" dirty="0"/>
              <a:t> &gt; 0 if power leaves node k and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  </a:t>
            </a:r>
            <a:r>
              <a:rPr lang="en-US" dirty="0"/>
              <a:t>0 otherwise</a:t>
            </a:r>
          </a:p>
          <a:p>
            <a:pPr>
              <a:spcBef>
                <a:spcPct val="0"/>
              </a:spcBef>
            </a:pPr>
            <a:r>
              <a:rPr lang="en-US" dirty="0"/>
              <a:t>Thus the net area interchange S</a:t>
            </a:r>
            <a:r>
              <a:rPr lang="en-US" baseline="-25000" dirty="0"/>
              <a:t>i</a:t>
            </a:r>
            <a:r>
              <a:rPr lang="en-US" dirty="0"/>
              <a:t> of area i is positive (negative) if area i exports (imports)</a:t>
            </a:r>
          </a:p>
          <a:p>
            <a:pPr>
              <a:spcBef>
                <a:spcPct val="0"/>
              </a:spcBef>
            </a:pPr>
            <a:r>
              <a:rPr lang="en-US" dirty="0"/>
              <a:t>Consider the two areas i  and  j  that are directly connected by the single tie line (k, m) with the node k in area i and the node m in area 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Power Interchange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463040"/>
          </a:xfrm>
        </p:spPr>
        <p:txBody>
          <a:bodyPr/>
          <a:lstStyle/>
          <a:p>
            <a:r>
              <a:rPr lang="en-US" dirty="0"/>
              <a:t>Then, for the complex power interchange S</a:t>
            </a:r>
            <a:r>
              <a:rPr lang="en-US" baseline="-25000" dirty="0"/>
              <a:t>i</a:t>
            </a:r>
            <a:r>
              <a:rPr lang="en-US" dirty="0"/>
              <a:t>, we have a sum in which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r>
              <a:rPr lang="en-US" dirty="0"/>
              <a:t> appears with a positive sign; for the area j power interchange it appears with a negative sign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2652" y="2915905"/>
            <a:ext cx="7845548" cy="3531096"/>
            <a:chOff x="30163" y="1498600"/>
            <a:chExt cx="9600539" cy="4949842"/>
          </a:xfrm>
        </p:grpSpPr>
        <p:sp>
          <p:nvSpPr>
            <p:cNvPr id="6" name="Line 6"/>
            <p:cNvSpPr>
              <a:spLocks noChangeAspect="1" noChangeShapeType="1"/>
            </p:cNvSpPr>
            <p:nvPr/>
          </p:nvSpPr>
          <p:spPr bwMode="auto">
            <a:xfrm>
              <a:off x="1023938" y="3195638"/>
              <a:ext cx="143510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1042988" y="2433164"/>
              <a:ext cx="1766851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Area i</a:t>
              </a:r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>
              <a:off x="1995488" y="3197225"/>
              <a:ext cx="0" cy="4714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6694487" y="2433164"/>
              <a:ext cx="153193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Area j</a:t>
              </a:r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6694488" y="3216275"/>
              <a:ext cx="143510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>
              <a:off x="7150100" y="3221038"/>
              <a:ext cx="0" cy="4603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4751388" y="3673475"/>
              <a:ext cx="23812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1997075" y="3673475"/>
              <a:ext cx="27543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079875" y="3846513"/>
              <a:ext cx="5556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spect="1" noChangeArrowheads="1"/>
            </p:cNvSpPr>
            <p:nvPr/>
          </p:nvSpPr>
          <p:spPr bwMode="auto">
            <a:xfrm>
              <a:off x="4154674" y="3983832"/>
              <a:ext cx="1034863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 dirty="0" err="1">
                  <a:latin typeface="Times New Roman" pitchFamily="18" charset="0"/>
                  <a:ea typeface="SimHei" pitchFamily="49" charset="-122"/>
                </a:rPr>
                <a:t>P</a:t>
              </a:r>
              <a:r>
                <a:rPr lang="en-US" altLang="zh-CN" sz="2800" i="1" baseline="-25000" dirty="0" err="1">
                  <a:latin typeface="Times New Roman" pitchFamily="18" charset="0"/>
                  <a:ea typeface="SimHei" pitchFamily="49" charset="-122"/>
                </a:rPr>
                <a:t>km</a:t>
              </a:r>
              <a:endParaRPr lang="en-US" sz="2800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484688" y="3859213"/>
              <a:ext cx="19050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0163" y="5714999"/>
              <a:ext cx="9600539" cy="73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/>
                <a:t>A</a:t>
              </a:r>
              <a:r>
                <a:rPr lang="en-US" dirty="0" smtClean="0"/>
                <a:t>rea </a:t>
              </a:r>
              <a:r>
                <a:rPr lang="en-US" dirty="0"/>
                <a:t>i exports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km</a:t>
              </a:r>
              <a:r>
                <a:rPr lang="en-US" dirty="0" smtClean="0"/>
                <a:t>  </a:t>
              </a:r>
              <a:r>
                <a:rPr lang="en-US" dirty="0"/>
                <a:t>and </a:t>
              </a:r>
              <a:r>
                <a:rPr lang="en-US" dirty="0" smtClean="0"/>
                <a:t>Area </a:t>
              </a:r>
              <a:r>
                <a:rPr lang="en-US" dirty="0"/>
                <a:t>j imports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km</a:t>
              </a:r>
              <a:endParaRPr lang="en-US" baseline="-25000" dirty="0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88900" y="1498600"/>
              <a:ext cx="3886200" cy="3973513"/>
            </a:xfrm>
            <a:prstGeom prst="ellips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742950" y="3295650"/>
              <a:ext cx="600075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2800" i="1">
                  <a:latin typeface="Times New Roman" pitchFamily="18" charset="0"/>
                  <a:ea typeface="Gulim" pitchFamily="34" charset="-127"/>
                </a:rPr>
                <a:t>k</a:t>
              </a:r>
              <a:endParaRPr lang="en-US" sz="2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5189538" y="1498600"/>
              <a:ext cx="3886200" cy="3973513"/>
            </a:xfrm>
            <a:prstGeom prst="ellips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7972425" y="3295650"/>
              <a:ext cx="600075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2800" i="1">
                  <a:latin typeface="Times New Roman" pitchFamily="18" charset="0"/>
                  <a:ea typeface="Gulim" pitchFamily="34" charset="-127"/>
                </a:rPr>
                <a:t>m</a:t>
              </a:r>
              <a:endParaRPr lang="en-US" sz="2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7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Power Interchange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Since each tie line flow appears twice in the net interchange equations, it follows that if the power system as </a:t>
            </a:r>
            <a:r>
              <a:rPr lang="en-US" i="1" dirty="0"/>
              <a:t>a</a:t>
            </a:r>
            <a:r>
              <a:rPr lang="en-US" dirty="0"/>
              <a:t> distinct areas,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Consequently, the specification of S</a:t>
            </a:r>
            <a:r>
              <a:rPr lang="en-US" baseline="-25000" dirty="0"/>
              <a:t>i</a:t>
            </a:r>
            <a:r>
              <a:rPr lang="en-US" dirty="0"/>
              <a:t> for a collection of (</a:t>
            </a:r>
            <a:r>
              <a:rPr lang="en-US" i="1" dirty="0"/>
              <a:t>a</a:t>
            </a:r>
            <a:r>
              <a:rPr lang="en-US" dirty="0"/>
              <a:t>-1) areas determines the system interchange; we must leave the interchange for one area unspecified</a:t>
            </a:r>
          </a:p>
          <a:p>
            <a:pPr lvl="1"/>
            <a:r>
              <a:rPr lang="en-US" dirty="0"/>
              <a:t>This is usually (but not always) the area with the system slack bus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35881"/>
              </p:ext>
            </p:extLst>
          </p:nvPr>
        </p:nvGraphicFramePr>
        <p:xfrm>
          <a:off x="1219200" y="2819400"/>
          <a:ext cx="1728788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" name="Equation" r:id="rId3" imgW="710891" imgH="444307" progId="Equation.DSMT4">
                  <p:embed/>
                </p:oleObj>
              </mc:Choice>
              <mc:Fallback>
                <p:oleObj name="Equation" r:id="rId3" imgW="71089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19400"/>
                        <a:ext cx="1728788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1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6 from the book</a:t>
            </a:r>
          </a:p>
          <a:p>
            <a:pPr lvl="1"/>
            <a:r>
              <a:rPr lang="en-US" dirty="0" smtClean="0"/>
              <a:t>They formulate the power flow using the polar form for the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elements </a:t>
            </a:r>
            <a:endParaRPr lang="en-US" dirty="0"/>
          </a:p>
          <a:p>
            <a:r>
              <a:rPr lang="en-US" dirty="0" smtClean="0"/>
              <a:t>Homework 2 is due on Thursday September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Area Interchange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Area interchange is usually modeled using an outer loop control</a:t>
            </a:r>
          </a:p>
          <a:p>
            <a:r>
              <a:rPr lang="en-US" dirty="0"/>
              <a:t>The net generation imbalance for an area can be handled using several different approach</a:t>
            </a:r>
          </a:p>
          <a:p>
            <a:pPr lvl="1"/>
            <a:r>
              <a:rPr lang="en-US" dirty="0"/>
              <a:t>Specify a single area slack bus, and the entire generation change is picked up by this bus; this may work if the interchange difference is small</a:t>
            </a:r>
          </a:p>
          <a:p>
            <a:pPr lvl="1"/>
            <a:r>
              <a:rPr lang="en-US" dirty="0"/>
              <a:t>Pick up the change at a set of generators in the area using constant participation factors; each generator gets a share</a:t>
            </a:r>
          </a:p>
          <a:p>
            <a:pPr lvl="1"/>
            <a:r>
              <a:rPr lang="en-US" dirty="0"/>
              <a:t>Use some sort of economic dispatch algorithm, so how generation is picked up depends on an assumed cost curve</a:t>
            </a:r>
          </a:p>
          <a:p>
            <a:pPr lvl="1"/>
            <a:r>
              <a:rPr lang="en-US" dirty="0"/>
              <a:t>Min/max limits need to be enforced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Impact on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change in the generation dispatch can also change the system losses.  These incremental impacts need to be included in an area interchange algorithm</a:t>
            </a:r>
          </a:p>
          <a:p>
            <a:r>
              <a:rPr lang="en-US" dirty="0"/>
              <a:t>We’ll discuss the details of these calculations later in the course when we consider sensitivity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Interchange Example: Seven Bus, Three Area System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24468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7907" y="6096000"/>
            <a:ext cx="4003147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Case: </a:t>
            </a:r>
            <a:r>
              <a:rPr lang="en-US" b="1" dirty="0" smtClean="0">
                <a:solidFill>
                  <a:srgbClr val="1E0000"/>
                </a:solidFill>
              </a:rPr>
              <a:t>B7Flat</a:t>
            </a:r>
            <a:endParaRPr lang="en-US" b="1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Large System Areas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r="21504"/>
          <a:stretch/>
        </p:blipFill>
        <p:spPr bwMode="auto">
          <a:xfrm>
            <a:off x="457200" y="1213282"/>
            <a:ext cx="694944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2971800"/>
            <a:ext cx="2590800" cy="2308324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Each oval corresponds to a power flow area with the size proportional to the area’s generation</a:t>
            </a:r>
          </a:p>
        </p:txBody>
      </p:sp>
    </p:spTree>
    <p:extLst>
      <p:ext uri="{BB962C8B-B14F-4D97-AF65-F5344CB8AC3E}">
        <p14:creationId xmlns:p14="http://schemas.microsoft.com/office/powerpoint/2010/main" val="27691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Volt/Reactive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Simplest situation is a single generator at a bus regulating its own terminal</a:t>
            </a:r>
          </a:p>
          <a:p>
            <a:pPr lvl="1"/>
            <a:r>
              <a:rPr lang="en-US" dirty="0"/>
              <a:t>Either PV, modeled as a voltage magnitude constraint, or as a PQ with reactive power fixed at a limit value.  If PQ the reactive power limits can vary with the generator MW output</a:t>
            </a:r>
          </a:p>
          <a:p>
            <a:r>
              <a:rPr lang="en-US" dirty="0"/>
              <a:t>Next simplest is multiple generators at a bus.  Obviously they need to be regulating the bus to the same voltage magnitude</a:t>
            </a:r>
          </a:p>
          <a:p>
            <a:pPr lvl="1"/>
            <a:r>
              <a:rPr lang="en-US" dirty="0"/>
              <a:t>From a power flow solution perspective, it is similar to a single generator, with limits being the total of the individual units</a:t>
            </a:r>
          </a:p>
          <a:p>
            <a:pPr lvl="1"/>
            <a:r>
              <a:rPr lang="en-US" dirty="0"/>
              <a:t>Options for allocation of </a:t>
            </a:r>
            <a:r>
              <a:rPr lang="en-US" dirty="0" err="1"/>
              <a:t>vars</a:t>
            </a:r>
            <a:r>
              <a:rPr lang="en-US" dirty="0"/>
              <a:t> among generators; this can affect the transient stability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Voltage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0827" y="1550641"/>
            <a:ext cx="1996316" cy="415498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example</a:t>
            </a:r>
            <a:br>
              <a:rPr lang="en-US" sz="2400" dirty="0" smtClean="0"/>
            </a:br>
            <a:r>
              <a:rPr lang="en-US" sz="2400" dirty="0" smtClean="0"/>
              <a:t>uses the case</a:t>
            </a:r>
            <a:br>
              <a:rPr lang="en-US" sz="2400" dirty="0" smtClean="0"/>
            </a:br>
            <a:r>
              <a:rPr lang="en-US" sz="2400" b="1" dirty="0" smtClean="0"/>
              <a:t>PSC_37Bus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a voltage</a:t>
            </a:r>
            <a:br>
              <a:rPr lang="en-US" sz="2400" dirty="0" smtClean="0"/>
            </a:br>
            <a:r>
              <a:rPr lang="en-US" sz="2400" dirty="0" smtClean="0"/>
              <a:t>contour. Try</a:t>
            </a:r>
            <a:br>
              <a:rPr lang="en-US" sz="2400" dirty="0" smtClean="0"/>
            </a:br>
            <a:r>
              <a:rPr lang="en-US" sz="2400" dirty="0" smtClean="0"/>
              <a:t>varying the </a:t>
            </a:r>
            <a:br>
              <a:rPr lang="en-US" sz="2400" dirty="0" smtClean="0"/>
            </a:br>
            <a:r>
              <a:rPr lang="en-US" sz="2400" dirty="0" smtClean="0"/>
              <a:t>voltage</a:t>
            </a:r>
            <a:br>
              <a:rPr lang="en-US" sz="2400" dirty="0" smtClean="0"/>
            </a:br>
            <a:r>
              <a:rPr lang="en-US" sz="2400" dirty="0" smtClean="0"/>
              <a:t>setpoint for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the generator</a:t>
            </a:r>
            <a:br>
              <a:rPr lang="en-US" sz="2400" dirty="0" smtClean="0"/>
            </a:br>
            <a:r>
              <a:rPr lang="en-US" sz="2400" dirty="0" smtClean="0"/>
              <a:t>at PEAR69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38684"/>
          <a:stretch/>
        </p:blipFill>
        <p:spPr bwMode="auto">
          <a:xfrm>
            <a:off x="304800" y="1342133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791200" y="2590800"/>
            <a:ext cx="1447800" cy="23622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951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066800"/>
          </a:xfrm>
        </p:spPr>
        <p:txBody>
          <a:bodyPr/>
          <a:lstStyle/>
          <a:p>
            <a:r>
              <a:rPr lang="en-US" dirty="0" smtClean="0"/>
              <a:t>Generator Remote Bus Voltage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Next complication is generators at a single bus regulating a remote bus; usually this is the high side of their generator step-up (GSU) transformer</a:t>
            </a:r>
          </a:p>
          <a:p>
            <a:pPr lvl="1"/>
            <a:r>
              <a:rPr lang="en-US" dirty="0"/>
              <a:t>When multiple generators regulate a single point their exciters need to have a dual input</a:t>
            </a:r>
          </a:p>
          <a:p>
            <a:pPr lvl="1"/>
            <a:r>
              <a:rPr lang="en-US" dirty="0"/>
              <a:t>This can be implemented in the power flow for the generators at bus j regulating the voltage at bus k by changing the bus j voltage constraint equation to be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(however, this does create a zero on the diagonal of the Jacobian)</a:t>
            </a:r>
          </a:p>
          <a:p>
            <a:pPr lvl="1"/>
            <a:r>
              <a:rPr lang="en-US" dirty="0"/>
              <a:t>Helps with power system voltage stability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74004"/>
              </p:ext>
            </p:extLst>
          </p:nvPr>
        </p:nvGraphicFramePr>
        <p:xfrm>
          <a:off x="1143000" y="4724400"/>
          <a:ext cx="155448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4724400"/>
                        <a:ext cx="155448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0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</a:t>
            </a:r>
            <a:r>
              <a:rPr lang="en-US" dirty="0" smtClean="0"/>
              <a:t>Sharing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21612" b="21378"/>
          <a:stretch/>
        </p:blipFill>
        <p:spPr bwMode="auto">
          <a:xfrm>
            <a:off x="304800" y="1295400"/>
            <a:ext cx="48463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2669" y="1539901"/>
            <a:ext cx="2697405" cy="2677656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Different software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packages use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different approaches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for allocating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reactive power;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PowerWorld has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several options.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505200" y="3352800"/>
            <a:ext cx="2438400" cy="15240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42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Sharing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23612"/>
          <a:stretch/>
        </p:blipFill>
        <p:spPr bwMode="auto">
          <a:xfrm>
            <a:off x="457200" y="1371600"/>
            <a:ext cx="68580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7776" y="3008144"/>
            <a:ext cx="3556224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In this example, case </a:t>
            </a:r>
            <a:r>
              <a:rPr lang="en-US" sz="2400" b="1" dirty="0" smtClean="0">
                <a:solidFill>
                  <a:srgbClr val="1E0000"/>
                </a:solidFill>
              </a:rPr>
              <a:t>PSC_37Bus_Varsharing</a:t>
            </a:r>
            <a:r>
              <a:rPr lang="en-US" sz="2400" dirty="0" smtClean="0">
                <a:solidFill>
                  <a:srgbClr val="1E0000"/>
                </a:solidFill>
              </a:rPr>
              <a:t>,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two generators at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Elm345 are jointly controlling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  <a:r>
              <a:rPr lang="en-US" sz="2400" dirty="0" smtClean="0">
                <a:solidFill>
                  <a:srgbClr val="1E0000"/>
                </a:solidFill>
              </a:rPr>
              <a:t>Elms138</a:t>
            </a:r>
          </a:p>
        </p:txBody>
      </p:sp>
    </p:spTree>
    <p:extLst>
      <p:ext uri="{BB962C8B-B14F-4D97-AF65-F5344CB8AC3E}">
        <p14:creationId xmlns:p14="http://schemas.microsoft.com/office/powerpoint/2010/main" val="29454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Remote Bus Voltage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 next complication is to have the generators at multiple buses doing coordinated voltage control</a:t>
            </a:r>
          </a:p>
          <a:p>
            <a:pPr lvl="1"/>
            <a:r>
              <a:rPr lang="en-US" dirty="0"/>
              <a:t>Controlled bus may or may not be one of the terminal buses</a:t>
            </a:r>
          </a:p>
          <a:p>
            <a:r>
              <a:rPr lang="en-US" dirty="0"/>
              <a:t>There must be an a priori decision about how much reactive power is supplied by each bus; example allocations are a fixed percentage or placing all generators at the same place in their regulation range</a:t>
            </a:r>
          </a:p>
          <a:p>
            <a:r>
              <a:rPr lang="en-US" dirty="0"/>
              <a:t>Implemented by designating one bus as the master; this bus models the voltage constraint</a:t>
            </a:r>
          </a:p>
          <a:p>
            <a:r>
              <a:rPr lang="en-US" dirty="0"/>
              <a:t>All other buses are treated as PQ, with the equation including a percent of the total reactive power output of all the controlling bus generators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Aggieland37 With Phase Shifters</a:t>
            </a:r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30185"/>
          <a:stretch/>
        </p:blipFill>
        <p:spPr bwMode="auto">
          <a:xfrm>
            <a:off x="365760" y="1280160"/>
            <a:ext cx="7321304" cy="482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" y="6019800"/>
            <a:ext cx="7391400" cy="523220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PowerWorld </a:t>
            </a:r>
            <a:r>
              <a:rPr lang="en-US" dirty="0" smtClean="0">
                <a:solidFill>
                  <a:srgbClr val="1E0000"/>
                </a:solidFill>
              </a:rPr>
              <a:t>Case: </a:t>
            </a:r>
            <a:r>
              <a:rPr lang="en-US" b="1" dirty="0" smtClean="0">
                <a:solidFill>
                  <a:srgbClr val="1E0000"/>
                </a:solidFill>
              </a:rPr>
              <a:t>Aggieland37_PhaseShifter</a:t>
            </a:r>
            <a:endParaRPr lang="en-US" b="1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and Coordinated </a:t>
            </a:r>
            <a:r>
              <a:rPr lang="en-US" dirty="0" err="1"/>
              <a:t>Var</a:t>
            </a:r>
            <a:r>
              <a:rPr lang="en-US" dirty="0"/>
              <a:t> Control Example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92"/>
          <a:stretch/>
        </p:blipFill>
        <p:spPr bwMode="auto">
          <a:xfrm>
            <a:off x="457200" y="1295400"/>
            <a:ext cx="63093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447800"/>
            <a:ext cx="2590800" cy="2308324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Here the generators at Elm345 and the one at Birch69 are jointly controlling the voltage at the Lemon138 bus.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6553200" cy="461665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Case is </a:t>
            </a:r>
            <a:r>
              <a:rPr lang="en-US" sz="2400" b="1" dirty="0" smtClean="0">
                <a:solidFill>
                  <a:srgbClr val="1E0000"/>
                </a:solidFill>
              </a:rPr>
              <a:t>PSC_37Bus_Varsharing_MultipleBuses</a:t>
            </a:r>
          </a:p>
        </p:txBody>
      </p:sp>
    </p:spTree>
    <p:extLst>
      <p:ext uri="{BB962C8B-B14F-4D97-AF65-F5344CB8AC3E}">
        <p14:creationId xmlns:p14="http://schemas.microsoft.com/office/powerpoint/2010/main" val="18598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Hourly Voltage Variation Over Time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5655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Topology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power flow software must have algorithms to determine the number of asynchronous, interconnected systems in the model</a:t>
            </a:r>
          </a:p>
          <a:p>
            <a:pPr lvl="1"/>
            <a:r>
              <a:rPr lang="en-US" dirty="0"/>
              <a:t>These separate systems are known as Islands</a:t>
            </a:r>
          </a:p>
          <a:p>
            <a:pPr lvl="1"/>
            <a:r>
              <a:rPr lang="en-US" dirty="0"/>
              <a:t>In large system models such as the Eastern Interconnect it is common to have multiple islands in the base case (one recent EI model had nine islands)</a:t>
            </a:r>
          </a:p>
          <a:p>
            <a:pPr lvl="1"/>
            <a:r>
              <a:rPr lang="en-US" dirty="0"/>
              <a:t>Islands can also form unexpectedly as a result of contingencies</a:t>
            </a:r>
          </a:p>
          <a:p>
            <a:pPr lvl="1"/>
            <a:r>
              <a:rPr lang="en-US" dirty="0"/>
              <a:t>Power can be transferred between islands using dc lines</a:t>
            </a:r>
          </a:p>
          <a:p>
            <a:pPr lvl="1"/>
            <a:r>
              <a:rPr lang="en-US" dirty="0"/>
              <a:t>Each island must have a slack bus</a:t>
            </a:r>
          </a:p>
        </p:txBody>
      </p:sp>
    </p:spTree>
    <p:extLst>
      <p:ext uri="{BB962C8B-B14F-4D97-AF65-F5344CB8AC3E}">
        <p14:creationId xmlns:p14="http://schemas.microsoft.com/office/powerpoint/2010/main" val="1659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Topology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Anytime a status change occurs the power flow must perform topology processing to determine whether there are either 1) new islands or 2) islands have merged</a:t>
            </a:r>
          </a:p>
          <a:p>
            <a:r>
              <a:rPr lang="en-US" dirty="0"/>
              <a:t>Determination is needed to determine whether the island is “viable.”  That is, could it truly function as an independent system, or should the buses just be marked as dead</a:t>
            </a:r>
          </a:p>
          <a:p>
            <a:pPr lvl="1"/>
            <a:r>
              <a:rPr lang="en-US" dirty="0"/>
              <a:t>A quite common occurrence is when a single load or generator is isolated; in the case of a load it can be immediately killed; generators are more tricky  </a:t>
            </a:r>
          </a:p>
        </p:txBody>
      </p:sp>
    </p:spTree>
    <p:extLst>
      <p:ext uri="{BB962C8B-B14F-4D97-AF65-F5344CB8AC3E}">
        <p14:creationId xmlns:p14="http://schemas.microsoft.com/office/powerpoint/2010/main" val="30038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Processing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Since topology processing is performed often, it must be quick (order n ln(n))!</a:t>
            </a:r>
          </a:p>
          <a:p>
            <a:r>
              <a:rPr lang="en-US" dirty="0"/>
              <a:t>Simple, yet quick topology processing </a:t>
            </a:r>
            <a:r>
              <a:rPr lang="en-US" dirty="0" err="1"/>
              <a:t>algoritm</a:t>
            </a:r>
            <a:endParaRPr lang="en-US" dirty="0"/>
          </a:p>
          <a:p>
            <a:pPr lvl="1"/>
            <a:r>
              <a:rPr lang="en-US" dirty="0"/>
              <a:t>Set all buses as being in their own island (equal to bus number)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ChangeInIslandStatus</a:t>
            </a:r>
            <a:r>
              <a:rPr lang="en-US" dirty="0"/>
              <a:t> true</a:t>
            </a:r>
          </a:p>
          <a:p>
            <a:pPr lvl="1"/>
            <a:r>
              <a:rPr lang="en-US" dirty="0"/>
              <a:t>While </a:t>
            </a:r>
            <a:r>
              <a:rPr lang="en-US" dirty="0" err="1"/>
              <a:t>ChangeInIslandStatus</a:t>
            </a:r>
            <a:r>
              <a:rPr lang="en-US" dirty="0"/>
              <a:t> Do</a:t>
            </a:r>
          </a:p>
          <a:p>
            <a:pPr marL="1314450" lvl="2" indent="-457200"/>
            <a:r>
              <a:rPr lang="en-US" dirty="0"/>
              <a:t>Go through all the in-service lines, setting the islands for each of the buses to be the smaller island number; if the island numbers are different set </a:t>
            </a:r>
            <a:r>
              <a:rPr lang="en-US" dirty="0" err="1"/>
              <a:t>ChangeInIslandStatus</a:t>
            </a:r>
            <a:r>
              <a:rPr lang="en-US" dirty="0"/>
              <a:t> true</a:t>
            </a:r>
          </a:p>
          <a:p>
            <a:pPr marL="914400" lvl="1" indent="-457200"/>
            <a:r>
              <a:rPr lang="en-US" dirty="0"/>
              <a:t>Determine which islands are viable, assigning a slack bus as necessary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7924800" cy="461665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This algorithm does depend on the depth of the system </a:t>
            </a:r>
            <a:endParaRPr lang="en-US" sz="2400" b="1" dirty="0" smtClean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Island 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1483"/>
          <a:stretch/>
        </p:blipFill>
        <p:spPr bwMode="auto">
          <a:xfrm>
            <a:off x="152400" y="1524000"/>
            <a:ext cx="694639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6086" r="17690" b="57392"/>
          <a:stretch/>
        </p:blipFill>
        <p:spPr bwMode="auto">
          <a:xfrm>
            <a:off x="5192486" y="1828800"/>
            <a:ext cx="3951514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7696200" cy="830997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Splitting large systems requires a careful consideration of the flow on the island tie-lines as they are opened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926" y="4419600"/>
            <a:ext cx="4419600" cy="830997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This option allows some islands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to not have a power flow solution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192486" y="2438400"/>
            <a:ext cx="217714" cy="19050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99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Branch versus Node 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615440"/>
          </a:xfrm>
        </p:spPr>
        <p:txBody>
          <a:bodyPr/>
          <a:lstStyle/>
          <a:p>
            <a:r>
              <a:rPr lang="en-US" dirty="0"/>
              <a:t>Due to a variety of issues during the 1970’s and 1980’s the real-time operations and planning stages of power systems adopted different modeling approaches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9420" y="2826544"/>
            <a:ext cx="4128380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Planning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Use simplified bus/branch model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PC approach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Use of files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Stand-alone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826544"/>
            <a:ext cx="480060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Operations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Use detailed node/breaker model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EMS system as a set of integrated applications and processes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Real-time operating system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Real-time databases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257800"/>
            <a:ext cx="7429500" cy="83099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pPr marL="947738" lvl="1" indent="-514350">
              <a:spcBef>
                <a:spcPts val="600"/>
              </a:spcBef>
            </a:pPr>
            <a:r>
              <a:rPr lang="en-US" sz="2400" dirty="0">
                <a:solidFill>
                  <a:srgbClr val="1E0000"/>
                </a:solidFill>
              </a:rPr>
              <a:t>Entire data sets and software tools developed around these two distinct power system models</a:t>
            </a:r>
          </a:p>
        </p:txBody>
      </p:sp>
    </p:spTree>
    <p:extLst>
      <p:ext uri="{BB962C8B-B14F-4D97-AF65-F5344CB8AC3E}">
        <p14:creationId xmlns:p14="http://schemas.microsoft.com/office/powerpoint/2010/main" val="41264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View of a 345 kV Substation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9575" r="1438" b="2109"/>
          <a:stretch/>
        </p:blipFill>
        <p:spPr bwMode="auto">
          <a:xfrm>
            <a:off x="381000" y="1371600"/>
            <a:ext cx="7924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a Disconnect to Break Load Current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399"/>
            <a:ext cx="6781800" cy="52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Case Phase Shifter Limits and Step Size</a:t>
            </a:r>
            <a:endParaRPr lang="en-US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8389"/>
            <a:ext cx="5564305" cy="43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29504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Correction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 smtClean="0"/>
              <a:t>With taps the impedance of the transformer changes; sometimes the changes are relatively minor and sometimes they are dramatic</a:t>
            </a:r>
          </a:p>
          <a:p>
            <a:pPr lvl="1"/>
            <a:r>
              <a:rPr lang="en-US" dirty="0"/>
              <a:t>A unity turns ratio phase shifter is a good example with essentially no impedance when the phase shift </a:t>
            </a:r>
            <a:r>
              <a:rPr lang="en-US" dirty="0" smtClean="0"/>
              <a:t>is zero</a:t>
            </a:r>
          </a:p>
          <a:p>
            <a:pPr lvl="1"/>
            <a:r>
              <a:rPr lang="en-US" dirty="0" smtClean="0"/>
              <a:t>Often modeled with piecewise linear function with impedance correction varying with tap ratio or phase shift</a:t>
            </a:r>
          </a:p>
          <a:p>
            <a:pPr lvl="1"/>
            <a:r>
              <a:rPr lang="en-US" dirty="0" smtClean="0"/>
              <a:t>Next lines give several examples, with format being (phase shift or tap ratio, impedance correction)</a:t>
            </a:r>
          </a:p>
          <a:p>
            <a:pPr lvl="2"/>
            <a:r>
              <a:rPr lang="en-US" dirty="0" smtClean="0"/>
              <a:t>(-60,1), (0,0.01), (60,1)</a:t>
            </a:r>
          </a:p>
          <a:p>
            <a:pPr lvl="2"/>
            <a:r>
              <a:rPr lang="en-US" dirty="0" smtClean="0"/>
              <a:t>(-25,2.43),(0,1),(25,2.43)</a:t>
            </a:r>
          </a:p>
          <a:p>
            <a:pPr lvl="2"/>
            <a:r>
              <a:rPr lang="en-US" dirty="0" smtClean="0"/>
              <a:t>(0.941,0.5), (1.04,1), (1.15,2.45)</a:t>
            </a:r>
          </a:p>
          <a:p>
            <a:pPr lvl="2"/>
            <a:r>
              <a:rPr lang="en-US" dirty="0" smtClean="0"/>
              <a:t>(0.937,1.64), (1,1), (1.1, 1.427)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Three-Winding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 smtClean="0"/>
              <a:t>Three-winding transformers are very common, with the third winding called the tertiary</a:t>
            </a:r>
          </a:p>
          <a:p>
            <a:pPr lvl="1"/>
            <a:r>
              <a:rPr lang="en-US" dirty="0" smtClean="0"/>
              <a:t>The tertiary is often a delta winding</a:t>
            </a:r>
          </a:p>
          <a:p>
            <a:r>
              <a:rPr lang="en-US" dirty="0" smtClean="0"/>
              <a:t>Three-winding transformers have various benefits</a:t>
            </a:r>
          </a:p>
          <a:p>
            <a:pPr lvl="1"/>
            <a:r>
              <a:rPr lang="en-US" dirty="0" smtClean="0"/>
              <a:t>Providing station service</a:t>
            </a:r>
          </a:p>
          <a:p>
            <a:pPr lvl="1"/>
            <a:r>
              <a:rPr lang="en-US" dirty="0" smtClean="0"/>
              <a:t>Place for a capacitor connection</a:t>
            </a:r>
          </a:p>
          <a:p>
            <a:pPr lvl="1"/>
            <a:r>
              <a:rPr lang="en-US" dirty="0" smtClean="0"/>
              <a:t>Reduces third-harmonics</a:t>
            </a:r>
          </a:p>
          <a:p>
            <a:pPr lvl="1"/>
            <a:r>
              <a:rPr lang="en-US" dirty="0" smtClean="0"/>
              <a:t>Allows for three different transmission level voltages</a:t>
            </a:r>
          </a:p>
          <a:p>
            <a:pPr lvl="1"/>
            <a:r>
              <a:rPr lang="en-US" dirty="0" smtClean="0"/>
              <a:t>Better handling of fault current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Three-Winding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 smtClean="0"/>
              <a:t>Usually modeled in the power flow with a star equivalent; the internal “star” bus does not really exist</a:t>
            </a:r>
          </a:p>
          <a:p>
            <a:r>
              <a:rPr lang="en-US" dirty="0" smtClean="0"/>
              <a:t>Star bus is often given a voltage of 1.0 or 999 kV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819400"/>
            <a:ext cx="3733800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Impedances calculated using the wye-delta transform can result in negative resistance (about 900 out of 97,000 in EI model)</a:t>
            </a:r>
            <a:endParaRPr lang="en-US" sz="2400" dirty="0">
              <a:solidFill>
                <a:srgbClr val="1E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326" t="36415" r="27674" b="27472"/>
          <a:stretch/>
        </p:blipFill>
        <p:spPr>
          <a:xfrm>
            <a:off x="762000" y="2659306"/>
            <a:ext cx="4038600" cy="246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739" y="6297632"/>
            <a:ext cx="871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E0000"/>
                </a:solidFill>
              </a:rPr>
              <a:t>Image from </a:t>
            </a:r>
            <a:r>
              <a:rPr lang="en-US" sz="1800" i="1" dirty="0" smtClean="0">
                <a:solidFill>
                  <a:srgbClr val="1E0000"/>
                </a:solidFill>
              </a:rPr>
              <a:t>Power System Analysis and Design</a:t>
            </a:r>
            <a:r>
              <a:rPr lang="en-US" sz="1800" dirty="0" smtClean="0">
                <a:solidFill>
                  <a:srgbClr val="1E0000"/>
                </a:solidFill>
              </a:rPr>
              <a:t>, by Glover, Overbye, and </a:t>
            </a:r>
            <a:r>
              <a:rPr lang="en-US" sz="1800" dirty="0" err="1" smtClean="0">
                <a:solidFill>
                  <a:srgbClr val="1E0000"/>
                </a:solidFill>
              </a:rPr>
              <a:t>Sarma</a:t>
            </a:r>
            <a:r>
              <a:rPr lang="en-US" sz="1800" dirty="0" smtClean="0">
                <a:solidFill>
                  <a:srgbClr val="1E0000"/>
                </a:solidFill>
              </a:rPr>
              <a:t> 6</a:t>
            </a:r>
            <a:r>
              <a:rPr lang="en-US" sz="1800" baseline="30000" dirty="0" smtClean="0">
                <a:solidFill>
                  <a:srgbClr val="1E0000"/>
                </a:solidFill>
              </a:rPr>
              <a:t>th</a:t>
            </a:r>
            <a:r>
              <a:rPr lang="en-US" sz="1800" dirty="0" smtClean="0">
                <a:solidFill>
                  <a:srgbClr val="1E0000"/>
                </a:solidFill>
              </a:rPr>
              <a:t> Edition  </a:t>
            </a:r>
            <a:endParaRPr lang="en-US" sz="1800" dirty="0">
              <a:solidFill>
                <a:srgbClr val="1E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883" y="5143382"/>
            <a:ext cx="777240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 winding impedances are measured between the windings with one winding shorted and the other open; for example Z</a:t>
            </a:r>
            <a:r>
              <a:rPr lang="en-US" sz="2400" baseline="-25000" dirty="0" smtClean="0">
                <a:solidFill>
                  <a:srgbClr val="1E0000"/>
                </a:solidFill>
              </a:rPr>
              <a:t>12</a:t>
            </a:r>
            <a:r>
              <a:rPr lang="en-US" sz="2400" dirty="0" smtClean="0">
                <a:solidFill>
                  <a:srgbClr val="1E0000"/>
                </a:solidFill>
              </a:rPr>
              <a:t> is measured from 1 with winding 2 shorted, 3 open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Three-Winding Transformer Example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t="14999" r="27473" b="8334"/>
          <a:stretch/>
        </p:blipFill>
        <p:spPr bwMode="auto">
          <a:xfrm>
            <a:off x="204186" y="1280160"/>
            <a:ext cx="6135454" cy="47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063734"/>
            <a:ext cx="871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E0000"/>
                </a:solidFill>
              </a:rPr>
              <a:t>Image from </a:t>
            </a:r>
            <a:r>
              <a:rPr lang="en-US" sz="1800" i="1" dirty="0" smtClean="0">
                <a:solidFill>
                  <a:srgbClr val="1E0000"/>
                </a:solidFill>
              </a:rPr>
              <a:t>Power System Analysis and Design</a:t>
            </a:r>
            <a:r>
              <a:rPr lang="en-US" sz="1800" dirty="0" smtClean="0">
                <a:solidFill>
                  <a:srgbClr val="1E0000"/>
                </a:solidFill>
              </a:rPr>
              <a:t>, by Glover, Overbye, and </a:t>
            </a:r>
            <a:r>
              <a:rPr lang="en-US" sz="1800" dirty="0" err="1" smtClean="0">
                <a:solidFill>
                  <a:srgbClr val="1E0000"/>
                </a:solidFill>
              </a:rPr>
              <a:t>Sarma</a:t>
            </a:r>
            <a:r>
              <a:rPr lang="en-US" sz="1800" dirty="0" smtClean="0">
                <a:solidFill>
                  <a:srgbClr val="1E0000"/>
                </a:solidFill>
              </a:rPr>
              <a:t> 6</a:t>
            </a:r>
            <a:r>
              <a:rPr lang="en-US" sz="1800" baseline="30000" dirty="0" smtClean="0">
                <a:solidFill>
                  <a:srgbClr val="1E0000"/>
                </a:solidFill>
              </a:rPr>
              <a:t>th</a:t>
            </a:r>
            <a:r>
              <a:rPr lang="en-US" sz="1800" dirty="0" smtClean="0">
                <a:solidFill>
                  <a:srgbClr val="1E0000"/>
                </a:solidFill>
              </a:rPr>
              <a:t> Edition  </a:t>
            </a:r>
            <a:endParaRPr lang="en-US" sz="1800" dirty="0">
              <a:solidFill>
                <a:srgbClr val="1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3709" y="1524000"/>
            <a:ext cx="2667000" cy="2868478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1E0000"/>
                </a:solidFill>
              </a:rPr>
              <a:t>Z</a:t>
            </a:r>
            <a:r>
              <a:rPr lang="en-US" sz="2200" baseline="-25000" dirty="0" smtClean="0">
                <a:solidFill>
                  <a:srgbClr val="1E0000"/>
                </a:solidFill>
              </a:rPr>
              <a:t>12</a:t>
            </a:r>
            <a:r>
              <a:rPr lang="en-US" sz="2200" dirty="0" smtClean="0">
                <a:solidFill>
                  <a:srgbClr val="1E0000"/>
                </a:solidFill>
              </a:rPr>
              <a:t> = Z</a:t>
            </a:r>
            <a:r>
              <a:rPr lang="en-US" sz="2200" baseline="-25000" dirty="0" smtClean="0">
                <a:solidFill>
                  <a:srgbClr val="1E0000"/>
                </a:solidFill>
              </a:rPr>
              <a:t>1</a:t>
            </a:r>
            <a:r>
              <a:rPr lang="en-US" sz="2200" dirty="0" smtClean="0">
                <a:solidFill>
                  <a:srgbClr val="1E0000"/>
                </a:solidFill>
              </a:rPr>
              <a:t> + Z</a:t>
            </a:r>
            <a:r>
              <a:rPr lang="en-US" sz="2200" baseline="-25000" dirty="0" smtClean="0">
                <a:solidFill>
                  <a:srgbClr val="1E0000"/>
                </a:solidFill>
              </a:rPr>
              <a:t>2</a:t>
            </a:r>
          </a:p>
          <a:p>
            <a:r>
              <a:rPr lang="en-US" sz="2200" dirty="0" smtClean="0">
                <a:solidFill>
                  <a:srgbClr val="1E0000"/>
                </a:solidFill>
              </a:rPr>
              <a:t>Z</a:t>
            </a:r>
            <a:r>
              <a:rPr lang="en-US" sz="2200" baseline="-25000" dirty="0" smtClean="0">
                <a:solidFill>
                  <a:srgbClr val="1E0000"/>
                </a:solidFill>
              </a:rPr>
              <a:t>13</a:t>
            </a:r>
            <a:r>
              <a:rPr lang="en-US" sz="2200" dirty="0" smtClean="0">
                <a:solidFill>
                  <a:srgbClr val="1E0000"/>
                </a:solidFill>
              </a:rPr>
              <a:t> = Z</a:t>
            </a:r>
            <a:r>
              <a:rPr lang="en-US" sz="2200" baseline="-25000" dirty="0" smtClean="0">
                <a:solidFill>
                  <a:srgbClr val="1E0000"/>
                </a:solidFill>
              </a:rPr>
              <a:t>1</a:t>
            </a:r>
            <a:r>
              <a:rPr lang="en-US" sz="2200" dirty="0" smtClean="0">
                <a:solidFill>
                  <a:srgbClr val="1E0000"/>
                </a:solidFill>
              </a:rPr>
              <a:t> + Z</a:t>
            </a:r>
            <a:r>
              <a:rPr lang="en-US" sz="2200" baseline="-25000" dirty="0" smtClean="0">
                <a:solidFill>
                  <a:srgbClr val="1E0000"/>
                </a:solidFill>
              </a:rPr>
              <a:t>3</a:t>
            </a:r>
          </a:p>
          <a:p>
            <a:r>
              <a:rPr lang="en-US" sz="2200" dirty="0" smtClean="0">
                <a:solidFill>
                  <a:srgbClr val="1E0000"/>
                </a:solidFill>
              </a:rPr>
              <a:t>Z</a:t>
            </a:r>
            <a:r>
              <a:rPr lang="en-US" sz="2200" baseline="-25000" dirty="0" smtClean="0">
                <a:solidFill>
                  <a:srgbClr val="1E0000"/>
                </a:solidFill>
              </a:rPr>
              <a:t>23</a:t>
            </a:r>
            <a:r>
              <a:rPr lang="en-US" sz="2200" dirty="0" smtClean="0">
                <a:solidFill>
                  <a:srgbClr val="1E0000"/>
                </a:solidFill>
              </a:rPr>
              <a:t> = Z</a:t>
            </a:r>
            <a:r>
              <a:rPr lang="en-US" sz="2200" baseline="-25000" dirty="0" smtClean="0">
                <a:solidFill>
                  <a:srgbClr val="1E0000"/>
                </a:solidFill>
              </a:rPr>
              <a:t>2</a:t>
            </a:r>
            <a:r>
              <a:rPr lang="en-US" sz="2200" dirty="0" smtClean="0">
                <a:solidFill>
                  <a:srgbClr val="1E0000"/>
                </a:solidFill>
              </a:rPr>
              <a:t> + Z</a:t>
            </a:r>
            <a:r>
              <a:rPr lang="en-US" sz="2200" baseline="-25000" dirty="0" smtClean="0">
                <a:solidFill>
                  <a:srgbClr val="1E0000"/>
                </a:solidFill>
              </a:rPr>
              <a:t>3</a:t>
            </a:r>
          </a:p>
          <a:p>
            <a:r>
              <a:rPr lang="en-US" sz="2200" dirty="0" smtClean="0">
                <a:solidFill>
                  <a:srgbClr val="1E0000"/>
                </a:solidFill>
              </a:rPr>
              <a:t>Hence </a:t>
            </a:r>
          </a:p>
          <a:p>
            <a:r>
              <a:rPr lang="en-US" sz="2200" dirty="0" smtClean="0">
                <a:solidFill>
                  <a:srgbClr val="1E0000"/>
                </a:solidFill>
              </a:rPr>
              <a:t>Z</a:t>
            </a:r>
            <a:r>
              <a:rPr lang="en-US" sz="2200" baseline="-25000" dirty="0" smtClean="0">
                <a:solidFill>
                  <a:srgbClr val="1E0000"/>
                </a:solidFill>
              </a:rPr>
              <a:t>1</a:t>
            </a:r>
            <a:r>
              <a:rPr lang="en-US" sz="2200" dirty="0" smtClean="0">
                <a:solidFill>
                  <a:srgbClr val="1E0000"/>
                </a:solidFill>
              </a:rPr>
              <a:t>=0.5(Z</a:t>
            </a:r>
            <a:r>
              <a:rPr lang="en-US" sz="2200" baseline="-25000" dirty="0" smtClean="0">
                <a:solidFill>
                  <a:srgbClr val="1E0000"/>
                </a:solidFill>
              </a:rPr>
              <a:t>12</a:t>
            </a:r>
            <a:r>
              <a:rPr lang="en-US" sz="2200" dirty="0" smtClean="0">
                <a:solidFill>
                  <a:srgbClr val="1E0000"/>
                </a:solidFill>
              </a:rPr>
              <a:t>+Z</a:t>
            </a:r>
            <a:r>
              <a:rPr lang="en-US" sz="2200" baseline="-25000" dirty="0" smtClean="0">
                <a:solidFill>
                  <a:srgbClr val="1E0000"/>
                </a:solidFill>
              </a:rPr>
              <a:t>13</a:t>
            </a:r>
            <a:r>
              <a:rPr lang="en-US" sz="2200" dirty="0" smtClean="0">
                <a:solidFill>
                  <a:srgbClr val="1E0000"/>
                </a:solidFill>
              </a:rPr>
              <a:t>-Z</a:t>
            </a:r>
            <a:r>
              <a:rPr lang="en-US" sz="2200" baseline="-25000" dirty="0" smtClean="0">
                <a:solidFill>
                  <a:srgbClr val="1E0000"/>
                </a:solidFill>
              </a:rPr>
              <a:t>23</a:t>
            </a:r>
            <a:r>
              <a:rPr lang="en-US" sz="2200" dirty="0" smtClean="0">
                <a:solidFill>
                  <a:srgbClr val="1E0000"/>
                </a:solidFill>
              </a:rPr>
              <a:t>)</a:t>
            </a:r>
          </a:p>
          <a:p>
            <a:r>
              <a:rPr lang="en-US" sz="2200" dirty="0" smtClean="0">
                <a:solidFill>
                  <a:srgbClr val="1E0000"/>
                </a:solidFill>
              </a:rPr>
              <a:t>Z</a:t>
            </a:r>
            <a:r>
              <a:rPr lang="en-US" sz="2200" baseline="-25000" dirty="0" smtClean="0">
                <a:solidFill>
                  <a:srgbClr val="1E0000"/>
                </a:solidFill>
              </a:rPr>
              <a:t>2</a:t>
            </a:r>
            <a:r>
              <a:rPr lang="en-US" sz="2200" dirty="0" smtClean="0">
                <a:solidFill>
                  <a:srgbClr val="1E0000"/>
                </a:solidFill>
              </a:rPr>
              <a:t>=0.5(Z</a:t>
            </a:r>
            <a:r>
              <a:rPr lang="en-US" sz="2200" baseline="-25000" dirty="0" smtClean="0">
                <a:solidFill>
                  <a:srgbClr val="1E0000"/>
                </a:solidFill>
              </a:rPr>
              <a:t>12</a:t>
            </a:r>
            <a:r>
              <a:rPr lang="en-US" sz="2200" dirty="0" smtClean="0">
                <a:solidFill>
                  <a:srgbClr val="1E0000"/>
                </a:solidFill>
              </a:rPr>
              <a:t>+Z</a:t>
            </a:r>
            <a:r>
              <a:rPr lang="en-US" sz="2200" baseline="-25000" dirty="0">
                <a:solidFill>
                  <a:srgbClr val="1E0000"/>
                </a:solidFill>
              </a:rPr>
              <a:t>2</a:t>
            </a:r>
            <a:r>
              <a:rPr lang="en-US" sz="2200" baseline="-25000" dirty="0" smtClean="0">
                <a:solidFill>
                  <a:srgbClr val="1E0000"/>
                </a:solidFill>
              </a:rPr>
              <a:t>3</a:t>
            </a:r>
            <a:r>
              <a:rPr lang="en-US" sz="2200" dirty="0" smtClean="0">
                <a:solidFill>
                  <a:srgbClr val="1E0000"/>
                </a:solidFill>
              </a:rPr>
              <a:t>-Z</a:t>
            </a:r>
            <a:r>
              <a:rPr lang="en-US" sz="2200" baseline="-25000" dirty="0" smtClean="0">
                <a:solidFill>
                  <a:srgbClr val="1E0000"/>
                </a:solidFill>
              </a:rPr>
              <a:t>13</a:t>
            </a:r>
            <a:r>
              <a:rPr lang="en-US" sz="2200" dirty="0">
                <a:solidFill>
                  <a:srgbClr val="1E0000"/>
                </a:solidFill>
              </a:rPr>
              <a:t>)</a:t>
            </a:r>
          </a:p>
          <a:p>
            <a:r>
              <a:rPr lang="en-US" sz="2200" dirty="0" smtClean="0">
                <a:solidFill>
                  <a:srgbClr val="1E0000"/>
                </a:solidFill>
              </a:rPr>
              <a:t>Z</a:t>
            </a:r>
            <a:r>
              <a:rPr lang="en-US" sz="2200" baseline="-25000" dirty="0" smtClean="0">
                <a:solidFill>
                  <a:srgbClr val="1E0000"/>
                </a:solidFill>
              </a:rPr>
              <a:t>3</a:t>
            </a:r>
            <a:r>
              <a:rPr lang="en-US" sz="2200" dirty="0" smtClean="0">
                <a:solidFill>
                  <a:srgbClr val="1E0000"/>
                </a:solidFill>
              </a:rPr>
              <a:t>=0.5(Z</a:t>
            </a:r>
            <a:r>
              <a:rPr lang="en-US" sz="2200" baseline="-25000" dirty="0" smtClean="0">
                <a:solidFill>
                  <a:srgbClr val="1E0000"/>
                </a:solidFill>
              </a:rPr>
              <a:t>13</a:t>
            </a:r>
            <a:r>
              <a:rPr lang="en-US" sz="2200" dirty="0" smtClean="0">
                <a:solidFill>
                  <a:srgbClr val="1E0000"/>
                </a:solidFill>
              </a:rPr>
              <a:t>+Z</a:t>
            </a:r>
            <a:r>
              <a:rPr lang="en-US" sz="2200" baseline="-25000" dirty="0" smtClean="0">
                <a:solidFill>
                  <a:srgbClr val="1E0000"/>
                </a:solidFill>
              </a:rPr>
              <a:t>23</a:t>
            </a:r>
            <a:r>
              <a:rPr lang="en-US" sz="2200" dirty="0" smtClean="0">
                <a:solidFill>
                  <a:srgbClr val="1E0000"/>
                </a:solidFill>
              </a:rPr>
              <a:t>-Z</a:t>
            </a:r>
            <a:r>
              <a:rPr lang="en-US" sz="2200" baseline="-25000" dirty="0" smtClean="0">
                <a:solidFill>
                  <a:srgbClr val="1E0000"/>
                </a:solidFill>
              </a:rPr>
              <a:t>12</a:t>
            </a:r>
            <a:r>
              <a:rPr lang="en-US" sz="2200" dirty="0" smtClean="0">
                <a:solidFill>
                  <a:srgbClr val="1E0000"/>
                </a:solidFill>
              </a:rPr>
              <a:t>)</a:t>
            </a:r>
            <a:endParaRPr lang="en-US" sz="22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Three-Winding </a:t>
            </a:r>
            <a:r>
              <a:rPr lang="en-US" dirty="0" smtClean="0"/>
              <a:t>Transformer Example, cont.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145336"/>
            <a:ext cx="871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E0000"/>
                </a:solidFill>
              </a:rPr>
              <a:t>Image from </a:t>
            </a:r>
            <a:r>
              <a:rPr lang="en-US" sz="1800" i="1" dirty="0" smtClean="0">
                <a:solidFill>
                  <a:srgbClr val="1E0000"/>
                </a:solidFill>
              </a:rPr>
              <a:t>Power System Analysis and Design</a:t>
            </a:r>
            <a:r>
              <a:rPr lang="en-US" sz="1800" dirty="0" smtClean="0">
                <a:solidFill>
                  <a:srgbClr val="1E0000"/>
                </a:solidFill>
              </a:rPr>
              <a:t>, by Glover, Overbye, and </a:t>
            </a:r>
            <a:r>
              <a:rPr lang="en-US" sz="1800" dirty="0" err="1" smtClean="0">
                <a:solidFill>
                  <a:srgbClr val="1E0000"/>
                </a:solidFill>
              </a:rPr>
              <a:t>Sarma</a:t>
            </a:r>
            <a:r>
              <a:rPr lang="en-US" sz="1800" dirty="0" smtClean="0">
                <a:solidFill>
                  <a:srgbClr val="1E0000"/>
                </a:solidFill>
              </a:rPr>
              <a:t> 6</a:t>
            </a:r>
            <a:r>
              <a:rPr lang="en-US" sz="1800" baseline="30000" dirty="0" smtClean="0">
                <a:solidFill>
                  <a:srgbClr val="1E0000"/>
                </a:solidFill>
              </a:rPr>
              <a:t>th</a:t>
            </a:r>
            <a:r>
              <a:rPr lang="en-US" sz="1800" dirty="0" smtClean="0">
                <a:solidFill>
                  <a:srgbClr val="1E0000"/>
                </a:solidFill>
              </a:rPr>
              <a:t> Edition  </a:t>
            </a:r>
            <a:endParaRPr lang="en-US" sz="1800" dirty="0">
              <a:solidFill>
                <a:srgbClr val="1E0000"/>
              </a:solidFill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18893" r="29577" b="7773"/>
          <a:stretch/>
        </p:blipFill>
        <p:spPr bwMode="auto">
          <a:xfrm>
            <a:off x="365760" y="1280160"/>
            <a:ext cx="6339840" cy="47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5878</TotalTime>
  <Words>1998</Words>
  <Application>Microsoft Office PowerPoint</Application>
  <PresentationFormat>On-screen Show (4:3)</PresentationFormat>
  <Paragraphs>186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Capsules</vt:lpstr>
      <vt:lpstr>Equation</vt:lpstr>
      <vt:lpstr>ECEN 615 Methods of Electric Power  Systems Analysis</vt:lpstr>
      <vt:lpstr>Announcements</vt:lpstr>
      <vt:lpstr>Aggieland37 With Phase Shifters</vt:lpstr>
      <vt:lpstr>Large Case Phase Shifter Limits and Step Size</vt:lpstr>
      <vt:lpstr>Impedance Correction Tables</vt:lpstr>
      <vt:lpstr>Three-Winding Transformers</vt:lpstr>
      <vt:lpstr>Three-Winding Transformers</vt:lpstr>
      <vt:lpstr>Three-Winding Transformer Example</vt:lpstr>
      <vt:lpstr>Three-Winding Transformer Example, cont.</vt:lpstr>
      <vt:lpstr>When Transformers go Bad</vt:lpstr>
      <vt:lpstr>Switched Shunts and SVCs</vt:lpstr>
      <vt:lpstr>Switched Shunt Control</vt:lpstr>
      <vt:lpstr>Switched Shunt System Design</vt:lpstr>
      <vt:lpstr>Switched Shunt Sizing</vt:lpstr>
      <vt:lpstr>Dynamic Reactive Capability</vt:lpstr>
      <vt:lpstr>Area Interchange Control</vt:lpstr>
      <vt:lpstr>Area Interchange Control</vt:lpstr>
      <vt:lpstr>Net Power Interchange</vt:lpstr>
      <vt:lpstr>Net Power Interchange</vt:lpstr>
      <vt:lpstr>Modeling Area Interchange</vt:lpstr>
      <vt:lpstr>Including Impact on Losses</vt:lpstr>
      <vt:lpstr>Area Interchange Example: Seven Bus, Three Area System</vt:lpstr>
      <vt:lpstr>Example Large System Areas</vt:lpstr>
      <vt:lpstr>Generator Volt/Reactive Control</vt:lpstr>
      <vt:lpstr>Generator Voltage Control</vt:lpstr>
      <vt:lpstr>Generator Remote Bus Voltage Control</vt:lpstr>
      <vt:lpstr>Reactive Power Sharing Options</vt:lpstr>
      <vt:lpstr>Reactive Power Sharing</vt:lpstr>
      <vt:lpstr>Generator Remote Bus Voltage Control</vt:lpstr>
      <vt:lpstr>Remote and Coordinated Var Control Example</vt:lpstr>
      <vt:lpstr>Example of Hourly Voltage Variation Over Time</vt:lpstr>
      <vt:lpstr>Power Flow Topology Processing</vt:lpstr>
      <vt:lpstr>Power Flow Topology Processing</vt:lpstr>
      <vt:lpstr>Topology Processing Algorithm</vt:lpstr>
      <vt:lpstr>Example of Island Formation</vt:lpstr>
      <vt:lpstr>Bus Branch versus Node Breaker</vt:lpstr>
      <vt:lpstr>Google View of a 345 kV Substation</vt:lpstr>
      <vt:lpstr>Example of Using a Disconnect to Break Load Current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417</cp:revision>
  <cp:lastPrinted>2011-08-22T16:49:24Z</cp:lastPrinted>
  <dcterms:created xsi:type="dcterms:W3CDTF">2000-05-11T14:27:08Z</dcterms:created>
  <dcterms:modified xsi:type="dcterms:W3CDTF">2019-09-17T20:21:18Z</dcterms:modified>
</cp:coreProperties>
</file>