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62" r:id="rId1"/>
  </p:sldMasterIdLst>
  <p:notesMasterIdLst>
    <p:notesMasterId r:id="rId62"/>
  </p:notesMasterIdLst>
  <p:handoutMasterIdLst>
    <p:handoutMasterId r:id="rId63"/>
  </p:handoutMasterIdLst>
  <p:sldIdLst>
    <p:sldId id="258" r:id="rId2"/>
    <p:sldId id="320" r:id="rId3"/>
    <p:sldId id="458" r:id="rId4"/>
    <p:sldId id="459" r:id="rId5"/>
    <p:sldId id="460" r:id="rId6"/>
    <p:sldId id="461" r:id="rId7"/>
    <p:sldId id="462" r:id="rId8"/>
    <p:sldId id="463" r:id="rId9"/>
    <p:sldId id="464" r:id="rId10"/>
    <p:sldId id="465" r:id="rId11"/>
    <p:sldId id="466" r:id="rId12"/>
    <p:sldId id="467" r:id="rId13"/>
    <p:sldId id="468" r:id="rId14"/>
    <p:sldId id="469" r:id="rId15"/>
    <p:sldId id="470" r:id="rId16"/>
    <p:sldId id="471" r:id="rId17"/>
    <p:sldId id="472" r:id="rId18"/>
    <p:sldId id="500" r:id="rId19"/>
    <p:sldId id="501" r:id="rId20"/>
    <p:sldId id="502" r:id="rId21"/>
    <p:sldId id="503" r:id="rId22"/>
    <p:sldId id="504" r:id="rId23"/>
    <p:sldId id="508" r:id="rId24"/>
    <p:sldId id="509" r:id="rId25"/>
    <p:sldId id="510" r:id="rId26"/>
    <p:sldId id="511" r:id="rId27"/>
    <p:sldId id="512" r:id="rId28"/>
    <p:sldId id="513" r:id="rId29"/>
    <p:sldId id="514" r:id="rId30"/>
    <p:sldId id="515" r:id="rId31"/>
    <p:sldId id="516" r:id="rId32"/>
    <p:sldId id="517" r:id="rId33"/>
    <p:sldId id="518" r:id="rId34"/>
    <p:sldId id="519" r:id="rId35"/>
    <p:sldId id="520" r:id="rId36"/>
    <p:sldId id="521" r:id="rId37"/>
    <p:sldId id="522" r:id="rId38"/>
    <p:sldId id="523" r:id="rId39"/>
    <p:sldId id="524" r:id="rId40"/>
    <p:sldId id="528" r:id="rId41"/>
    <p:sldId id="529" r:id="rId42"/>
    <p:sldId id="530" r:id="rId43"/>
    <p:sldId id="531" r:id="rId44"/>
    <p:sldId id="532" r:id="rId45"/>
    <p:sldId id="533" r:id="rId46"/>
    <p:sldId id="534" r:id="rId47"/>
    <p:sldId id="535" r:id="rId48"/>
    <p:sldId id="536" r:id="rId49"/>
    <p:sldId id="537" r:id="rId50"/>
    <p:sldId id="538" r:id="rId51"/>
    <p:sldId id="539" r:id="rId52"/>
    <p:sldId id="540" r:id="rId53"/>
    <p:sldId id="541" r:id="rId54"/>
    <p:sldId id="542" r:id="rId55"/>
    <p:sldId id="543" r:id="rId56"/>
    <p:sldId id="544" r:id="rId57"/>
    <p:sldId id="545" r:id="rId58"/>
    <p:sldId id="546" r:id="rId59"/>
    <p:sldId id="547" r:id="rId60"/>
    <p:sldId id="548" r:id="rId61"/>
  </p:sldIdLst>
  <p:sldSz cx="9144000" cy="6858000" type="screen4x3"/>
  <p:notesSz cx="7077075" cy="93630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E6"/>
    <a:srgbClr val="1E0000"/>
    <a:srgbClr val="500000"/>
    <a:srgbClr val="0099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12" autoAdjust="0"/>
    <p:restoredTop sz="94660" autoAdjust="0"/>
  </p:normalViewPr>
  <p:slideViewPr>
    <p:cSldViewPr>
      <p:cViewPr varScale="1">
        <p:scale>
          <a:sx n="124" d="100"/>
          <a:sy n="124" d="100"/>
        </p:scale>
        <p:origin x="17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67155" cy="468629"/>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09921" y="0"/>
            <a:ext cx="3067154" cy="468629"/>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894446"/>
            <a:ext cx="3067155" cy="468629"/>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09921" y="8894446"/>
            <a:ext cx="3067154" cy="468629"/>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155" cy="468629"/>
          </a:xfrm>
          <a:prstGeom prst="rect">
            <a:avLst/>
          </a:prstGeom>
        </p:spPr>
        <p:txBody>
          <a:bodyPr vert="horz" wrap="square" lIns="93937" tIns="46968" rIns="93937" bIns="46968"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08339" y="0"/>
            <a:ext cx="3067155" cy="468629"/>
          </a:xfrm>
          <a:prstGeom prst="rect">
            <a:avLst/>
          </a:prstGeom>
        </p:spPr>
        <p:txBody>
          <a:bodyPr vert="horz" wrap="square" lIns="93937" tIns="46968" rIns="93937" bIns="46968" numCol="1" anchor="t" anchorCtr="0" compatLnSpc="1">
            <a:prstTxWarp prst="textNoShape">
              <a:avLst/>
            </a:prstTxWarp>
          </a:bodyPr>
          <a:lstStyle>
            <a:lvl1pPr algn="r">
              <a:defRPr sz="1200"/>
            </a:lvl1pPr>
          </a:lstStyle>
          <a:p>
            <a:pPr>
              <a:defRPr/>
            </a:pPr>
            <a:fld id="{24C5774C-03E1-499A-B4E4-895282C04360}" type="datetimeFigureOut">
              <a:rPr lang="en-US"/>
              <a:pPr>
                <a:defRPr/>
              </a:pPr>
              <a:t>9/24/2019</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37" tIns="46968" rIns="93937" bIns="46968" rtlCol="0" anchor="ctr"/>
          <a:lstStyle/>
          <a:p>
            <a:pPr lvl="0"/>
            <a:endParaRPr lang="en-US" noProof="0"/>
          </a:p>
        </p:txBody>
      </p:sp>
      <p:sp>
        <p:nvSpPr>
          <p:cNvPr id="5" name="Notes Placeholder 4"/>
          <p:cNvSpPr>
            <a:spLocks noGrp="1"/>
          </p:cNvSpPr>
          <p:nvPr>
            <p:ph type="body" sz="quarter" idx="3"/>
          </p:nvPr>
        </p:nvSpPr>
        <p:spPr>
          <a:xfrm>
            <a:off x="707075" y="4447224"/>
            <a:ext cx="5662925" cy="4212908"/>
          </a:xfrm>
          <a:prstGeom prst="rect">
            <a:avLst/>
          </a:prstGeom>
        </p:spPr>
        <p:txBody>
          <a:bodyPr vert="horz" lIns="93937" tIns="46968" rIns="93937" bIns="4696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2863"/>
            <a:ext cx="3067155" cy="468629"/>
          </a:xfrm>
          <a:prstGeom prst="rect">
            <a:avLst/>
          </a:prstGeom>
        </p:spPr>
        <p:txBody>
          <a:bodyPr vert="horz" wrap="square" lIns="93937" tIns="46968" rIns="93937" bIns="46968"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08339" y="8892863"/>
            <a:ext cx="3067155" cy="468629"/>
          </a:xfrm>
          <a:prstGeom prst="rect">
            <a:avLst/>
          </a:prstGeom>
        </p:spPr>
        <p:txBody>
          <a:bodyPr vert="horz" wrap="square" lIns="93937" tIns="46968" rIns="93937" bIns="46968"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0647" indent="-284864" eaLnBrk="0" hangingPunct="0">
              <a:defRPr sz="2800">
                <a:solidFill>
                  <a:schemeClr val="tx1"/>
                </a:solidFill>
                <a:latin typeface="Times New Roman" pitchFamily="18" charset="0"/>
              </a:defRPr>
            </a:lvl2pPr>
            <a:lvl3pPr marL="1139457" indent="-227891" eaLnBrk="0" hangingPunct="0">
              <a:defRPr sz="2800">
                <a:solidFill>
                  <a:schemeClr val="tx1"/>
                </a:solidFill>
                <a:latin typeface="Times New Roman" pitchFamily="18" charset="0"/>
              </a:defRPr>
            </a:lvl3pPr>
            <a:lvl4pPr marL="1595239" indent="-227891" eaLnBrk="0" hangingPunct="0">
              <a:defRPr sz="2800">
                <a:solidFill>
                  <a:schemeClr val="tx1"/>
                </a:solidFill>
                <a:latin typeface="Times New Roman" pitchFamily="18" charset="0"/>
              </a:defRPr>
            </a:lvl4pPr>
            <a:lvl5pPr marL="2051022" indent="-227891" eaLnBrk="0" hangingPunct="0">
              <a:defRPr sz="2800">
                <a:solidFill>
                  <a:schemeClr val="tx1"/>
                </a:solidFill>
                <a:latin typeface="Times New Roman" pitchFamily="18" charset="0"/>
              </a:defRPr>
            </a:lvl5pPr>
            <a:lvl6pPr marL="2506805"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62587"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18370"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74153"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a:pPr eaLnBrk="1" hangingPunct="1"/>
              <a:t>0</a:t>
            </a:fld>
            <a:endParaRPr lang="en-US" altLang="en-US" sz="1200" dirty="0"/>
          </a:p>
        </p:txBody>
      </p:sp>
    </p:spTree>
    <p:extLst>
      <p:ext uri="{BB962C8B-B14F-4D97-AF65-F5344CB8AC3E}">
        <p14:creationId xmlns:p14="http://schemas.microsoft.com/office/powerpoint/2010/main" val="1770369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CE9E464-B35D-43B2-BF7C-ADEA1F80F1E2}" type="slidenum">
              <a:rPr lang="en-US" smtClean="0"/>
              <a:pPr>
                <a:defRPr/>
              </a:pPr>
              <a:t>11</a:t>
            </a:fld>
            <a:endParaRPr lang="en-US" dirty="0"/>
          </a:p>
        </p:txBody>
      </p:sp>
    </p:spTree>
    <p:extLst>
      <p:ext uri="{BB962C8B-B14F-4D97-AF65-F5344CB8AC3E}">
        <p14:creationId xmlns:p14="http://schemas.microsoft.com/office/powerpoint/2010/main" val="375828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E9E464-B35D-43B2-BF7C-ADEA1F80F1E2}" type="slidenum">
              <a:rPr lang="en-US" smtClean="0"/>
              <a:pPr>
                <a:defRPr/>
              </a:pPr>
              <a:t>17</a:t>
            </a:fld>
            <a:endParaRPr lang="en-US" dirty="0"/>
          </a:p>
        </p:txBody>
      </p:sp>
    </p:spTree>
    <p:extLst>
      <p:ext uri="{BB962C8B-B14F-4D97-AF65-F5344CB8AC3E}">
        <p14:creationId xmlns:p14="http://schemas.microsoft.com/office/powerpoint/2010/main" val="1505761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AutoShape 1027"/>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9" name="Line 4103"/>
          <p:cNvSpPr>
            <a:spLocks noChangeShapeType="1"/>
          </p:cNvSpPr>
          <p:nvPr userDrawn="1"/>
        </p:nvSpPr>
        <p:spPr bwMode="auto">
          <a:xfrm>
            <a:off x="0" y="3048000"/>
            <a:ext cx="89916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dirty="0"/>
          </a:p>
        </p:txBody>
      </p:sp>
      <p:sp>
        <p:nvSpPr>
          <p:cNvPr id="10" name="Rectangle 4098"/>
          <p:cNvSpPr>
            <a:spLocks noGrp="1" noChangeArrowheads="1"/>
          </p:cNvSpPr>
          <p:nvPr>
            <p:ph type="ctrTitle" sz="quarter"/>
          </p:nvPr>
        </p:nvSpPr>
        <p:spPr>
          <a:xfrm>
            <a:off x="685800" y="228600"/>
            <a:ext cx="7772400" cy="1143000"/>
          </a:xfrm>
        </p:spPr>
        <p:txBody>
          <a:bodyPr/>
          <a:lstStyle>
            <a:lvl1pPr>
              <a:defRPr sz="3600" baseline="0">
                <a:solidFill>
                  <a:srgbClr val="1E0000"/>
                </a:solidFill>
                <a:latin typeface="Arial" pitchFamily="34" charset="0"/>
                <a:cs typeface="Arial" pitchFamily="34" charset="0"/>
              </a:defRPr>
            </a:lvl1pPr>
          </a:lstStyle>
          <a:p>
            <a:r>
              <a:rPr lang="en-US" dirty="0"/>
              <a:t>Click to edit Master title style</a:t>
            </a:r>
          </a:p>
        </p:txBody>
      </p:sp>
      <p:sp>
        <p:nvSpPr>
          <p:cNvPr id="11" name="Rectangle 4099"/>
          <p:cNvSpPr>
            <a:spLocks noGrp="1" noChangeArrowheads="1"/>
          </p:cNvSpPr>
          <p:nvPr>
            <p:ph type="subTitle" sz="quarter" idx="1"/>
          </p:nvPr>
        </p:nvSpPr>
        <p:spPr>
          <a:xfrm>
            <a:off x="1447800" y="3124200"/>
            <a:ext cx="6400800" cy="1752600"/>
          </a:xfrm>
        </p:spPr>
        <p:txBody>
          <a:bodyPr/>
          <a:lstStyle>
            <a:lvl1pPr marL="0" indent="0" algn="ctr">
              <a:buFontTx/>
              <a:buNone/>
              <a:defRPr baseline="0">
                <a:solidFill>
                  <a:srgbClr val="1E0000"/>
                </a:solidFill>
                <a:latin typeface="Arial" pitchFamily="34" charset="0"/>
                <a:cs typeface="Arial" pitchFamily="34" charset="0"/>
              </a:defRPr>
            </a:lvl1pPr>
          </a:lstStyle>
          <a:p>
            <a:r>
              <a:rPr lang="en-US" dirty="0"/>
              <a:t>Click to edit Master subtitle style</a:t>
            </a:r>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304800" y="5791200"/>
            <a:ext cx="3200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9505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8001000" cy="1066800"/>
          </a:xfrm>
        </p:spPr>
        <p:txBody>
          <a:bodyPr/>
          <a:lstStyle>
            <a:lvl1pPr>
              <a:defRPr baseline="0">
                <a:solidFill>
                  <a:srgbClr val="1E0000"/>
                </a:solidFill>
              </a:defRPr>
            </a:lvl1pPr>
          </a:lstStyle>
          <a:p>
            <a:r>
              <a:rPr lang="en-US" dirty="0"/>
              <a:t>Click to edit Master title style</a:t>
            </a:r>
          </a:p>
        </p:txBody>
      </p:sp>
      <p:sp>
        <p:nvSpPr>
          <p:cNvPr id="5" name="Content Placeholder 2"/>
          <p:cNvSpPr>
            <a:spLocks noGrp="1"/>
          </p:cNvSpPr>
          <p:nvPr>
            <p:ph idx="1"/>
          </p:nvPr>
        </p:nvSpPr>
        <p:spPr>
          <a:xfrm>
            <a:off x="365760" y="1280160"/>
            <a:ext cx="8001000" cy="3733800"/>
          </a:xfrm>
        </p:spPr>
        <p:txBody>
          <a:bodyPr/>
          <a:lstStyle>
            <a:lvl1pPr marL="457200" indent="-457200">
              <a:buClr>
                <a:srgbClr val="1E0000"/>
              </a:buClr>
              <a:buSzPct val="100000"/>
              <a:buFont typeface="Arial" panose="020B0604020202020204" pitchFamily="34" charset="0"/>
              <a:buChar char="•"/>
              <a:defRPr baseline="0">
                <a:solidFill>
                  <a:srgbClr val="1E0000"/>
                </a:solidFill>
              </a:defRPr>
            </a:lvl1pPr>
            <a:lvl2pPr>
              <a:buClr>
                <a:srgbClr val="1E0000"/>
              </a:buClr>
              <a:defRPr baseline="0">
                <a:solidFill>
                  <a:srgbClr val="1E0000"/>
                </a:solidFill>
              </a:defRPr>
            </a:lvl2pPr>
            <a:lvl3pPr marL="1257300" indent="-342900">
              <a:buClr>
                <a:srgbClr val="1E0000"/>
              </a:buClr>
              <a:buSzPct val="90000"/>
              <a:buFont typeface="Arial" panose="020B0604020202020204" pitchFamily="34" charset="0"/>
              <a:buChar char="•"/>
              <a:defRPr baseline="0">
                <a:solidFill>
                  <a:srgbClr val="1E0000"/>
                </a:solidFill>
              </a:defRPr>
            </a:lvl3pPr>
            <a:lvl4pPr>
              <a:buClr>
                <a:srgbClr val="1E0000"/>
              </a:buClr>
              <a:defRPr baseline="0">
                <a:solidFill>
                  <a:srgbClr val="1E0000"/>
                </a:solidFill>
              </a:defRPr>
            </a:lvl4pPr>
            <a:lvl5pPr>
              <a:buClr>
                <a:srgbClr val="1E0000"/>
              </a:buClr>
              <a:defRPr baseline="0">
                <a:solidFill>
                  <a:srgbClr val="1E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540204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460070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01000" cy="1069848"/>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365760" y="1280160"/>
            <a:ext cx="39243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80560" y="1280160"/>
            <a:ext cx="39243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231743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01000" cy="838200"/>
          </a:xfrm>
          <a:prstGeom prst="rect">
            <a:avLst/>
          </a:prstGeom>
        </p:spPr>
        <p:txBody>
          <a:bodyPr/>
          <a:lstStyle/>
          <a:p>
            <a:r>
              <a:rPr lang="en-US" dirty="0"/>
              <a:t>Click to edit Master title style</a:t>
            </a:r>
          </a:p>
        </p:txBody>
      </p:sp>
      <p:sp>
        <p:nvSpPr>
          <p:cNvPr id="3" name="Rectangle 6"/>
          <p:cNvSpPr>
            <a:spLocks noGrp="1" noChangeArrowheads="1"/>
          </p:cNvSpPr>
          <p:nvPr>
            <p:ph type="sldNum" sz="quarter" idx="4"/>
          </p:nvPr>
        </p:nvSpPr>
        <p:spPr bwMode="auto">
          <a:xfrm>
            <a:off x="70866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2000">
                <a:latin typeface="Times New Roman" pitchFamily="18" charset="0"/>
              </a:defRPr>
            </a:lvl1pPr>
          </a:lstStyle>
          <a:p>
            <a:pPr>
              <a:defRPr/>
            </a:pPr>
            <a:fld id="{F6D20532-61D7-47D0-903F-227F7C48AD34}" type="slidenum">
              <a:rPr lang="en-US"/>
              <a:pPr>
                <a:defRPr/>
              </a:pPr>
              <a:t>‹#›</a:t>
            </a:fld>
            <a:endParaRPr lang="en-US" dirty="0"/>
          </a:p>
        </p:txBody>
      </p:sp>
    </p:spTree>
    <p:extLst>
      <p:ext uri="{BB962C8B-B14F-4D97-AF65-F5344CB8AC3E}">
        <p14:creationId xmlns:p14="http://schemas.microsoft.com/office/powerpoint/2010/main" val="15024227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xfrm>
            <a:off x="7086600" y="6324600"/>
            <a:ext cx="1905000" cy="457200"/>
          </a:xfrm>
          <a:prstGeom prst="rect">
            <a:avLst/>
          </a:prstGeom>
          <a:ln/>
        </p:spPr>
        <p:txBody>
          <a:bodyPr/>
          <a:lstStyle>
            <a:lvl1pPr>
              <a:defRPr>
                <a:solidFill>
                  <a:srgbClr val="000000"/>
                </a:solidFill>
              </a:defRPr>
            </a:lvl1pPr>
          </a:lstStyle>
          <a:p>
            <a:pPr>
              <a:defRPr/>
            </a:pPr>
            <a:fld id="{A5771D29-00F1-4FF4-AC40-83C9E85FF209}" type="slidenum">
              <a:rPr lang="en-US" smtClean="0"/>
              <a:pPr>
                <a:defRPr/>
              </a:pPr>
              <a:t>‹#›</a:t>
            </a:fld>
            <a:endParaRPr lang="en-US" dirty="0"/>
          </a:p>
        </p:txBody>
      </p:sp>
    </p:spTree>
    <p:extLst>
      <p:ext uri="{BB962C8B-B14F-4D97-AF65-F5344CB8AC3E}">
        <p14:creationId xmlns:p14="http://schemas.microsoft.com/office/powerpoint/2010/main" val="2531315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762000" y="1143000"/>
            <a:ext cx="51054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228600" y="6629400"/>
            <a:ext cx="8683625"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83820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dirty="0"/>
          </a:p>
        </p:txBody>
      </p:sp>
      <p:sp>
        <p:nvSpPr>
          <p:cNvPr id="12" name="Rectangle 6"/>
          <p:cNvSpPr>
            <a:spLocks noGrp="1" noChangeArrowheads="1"/>
          </p:cNvSpPr>
          <p:nvPr>
            <p:ph type="title"/>
          </p:nvPr>
        </p:nvSpPr>
        <p:spPr bwMode="auto">
          <a:xfrm>
            <a:off x="457200" y="76200"/>
            <a:ext cx="8001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5" name="Rectangle 7"/>
          <p:cNvSpPr>
            <a:spLocks noGrp="1" noChangeArrowheads="1"/>
          </p:cNvSpPr>
          <p:nvPr>
            <p:ph type="body" idx="1"/>
          </p:nvPr>
        </p:nvSpPr>
        <p:spPr bwMode="auto">
          <a:xfrm>
            <a:off x="365760" y="1280160"/>
            <a:ext cx="8001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Related image"/>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8488681" y="838200"/>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5"/>
          <p:cNvSpPr>
            <a:spLocks noGrp="1"/>
          </p:cNvSpPr>
          <p:nvPr userDrawn="1"/>
        </p:nvSpPr>
        <p:spPr>
          <a:xfrm>
            <a:off x="7086600" y="6327648"/>
            <a:ext cx="1901952" cy="45720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06A5241-12CB-C64D-AE38-6540AC6C648E}" type="slidenum">
              <a:rPr lang="en-US" sz="2000" baseline="0" smtClean="0">
                <a:solidFill>
                  <a:srgbClr val="1E0000"/>
                </a:solidFill>
              </a:rPr>
              <a:pPr/>
              <a:t>‹#›</a:t>
            </a:fld>
            <a:endParaRPr lang="en-US" sz="2000" baseline="0" dirty="0">
              <a:solidFill>
                <a:srgbClr val="1E0000"/>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23" r:id="rId2"/>
    <p:sldLayoutId id="2147483724" r:id="rId3"/>
    <p:sldLayoutId id="2147483725" r:id="rId4"/>
    <p:sldLayoutId id="2147483727" r:id="rId5"/>
    <p:sldLayoutId id="2147483734" r:id="rId6"/>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457200" indent="-457200" algn="l" rtl="0" eaLnBrk="0" fontAlgn="base" hangingPunct="0">
        <a:spcBef>
          <a:spcPct val="20000"/>
        </a:spcBef>
        <a:spcAft>
          <a:spcPct val="0"/>
        </a:spcAft>
        <a:buClr>
          <a:schemeClr val="tx1"/>
        </a:buClr>
        <a:buSzPct val="100000"/>
        <a:buFont typeface="Arial" panose="020B0604020202020204" pitchFamily="34" charset="0"/>
        <a:buChar char="•"/>
        <a:defRPr sz="2800" baseline="0">
          <a:solidFill>
            <a:srgbClr val="280000"/>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baseline="0">
          <a:solidFill>
            <a:srgbClr val="280000"/>
          </a:solidFill>
          <a:latin typeface="+mn-lt"/>
        </a:defRPr>
      </a:lvl2pPr>
      <a:lvl3pPr marL="1257300" indent="-342900" algn="l" rtl="0" eaLnBrk="0" fontAlgn="base" hangingPunct="0">
        <a:spcBef>
          <a:spcPct val="20000"/>
        </a:spcBef>
        <a:spcAft>
          <a:spcPct val="0"/>
        </a:spcAft>
        <a:buClr>
          <a:schemeClr val="tx1"/>
        </a:buClr>
        <a:buSzPct val="90000"/>
        <a:buFont typeface="Arial" panose="020B0604020202020204" pitchFamily="34" charset="0"/>
        <a:buChar char="•"/>
        <a:defRPr sz="2000" baseline="0">
          <a:solidFill>
            <a:srgbClr val="280000"/>
          </a:solidFill>
          <a:latin typeface="+mn-lt"/>
        </a:defRPr>
      </a:lvl3pPr>
      <a:lvl4pPr marL="1600200" indent="-228600" algn="l" rtl="0" eaLnBrk="0" fontAlgn="base" hangingPunct="0">
        <a:spcBef>
          <a:spcPct val="20000"/>
        </a:spcBef>
        <a:spcAft>
          <a:spcPct val="0"/>
        </a:spcAft>
        <a:buClr>
          <a:schemeClr val="tx1"/>
        </a:buClr>
        <a:buSzPct val="80000"/>
        <a:buChar char="–"/>
        <a:defRPr sz="2000" baseline="0">
          <a:solidFill>
            <a:srgbClr val="280000"/>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
        <a:defRPr sz="2000" baseline="0">
          <a:solidFill>
            <a:srgbClr val="280000"/>
          </a:solidFill>
          <a:latin typeface="+mn-lt"/>
        </a:defRPr>
      </a:lvl5pPr>
      <a:lvl6pPr marL="25146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verbye@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image" Target="../media/image9.wmf"/><Relationship Id="rId5" Type="http://schemas.openxmlformats.org/officeDocument/2006/relationships/oleObject" Target="../embeddings/oleObject11.bin"/><Relationship Id="rId4" Type="http://schemas.openxmlformats.org/officeDocument/2006/relationships/image" Target="../media/image5.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p:nvPr>
        </p:nvSpPr>
        <p:spPr>
          <a:xfrm>
            <a:off x="0" y="76200"/>
            <a:ext cx="9144000" cy="1646237"/>
          </a:xfrm>
          <a:noFill/>
        </p:spPr>
        <p:txBody>
          <a:bodyPr anchor="ctr"/>
          <a:lstStyle/>
          <a:p>
            <a:pPr algn="ctr" eaLnBrk="1" hangingPunct="1">
              <a:spcBef>
                <a:spcPct val="50000"/>
              </a:spcBef>
            </a:pPr>
            <a:r>
              <a:rPr lang="en-US" altLang="en-US" dirty="0" smtClean="0"/>
              <a:t>ECEN 615</a:t>
            </a:r>
            <a:r>
              <a:rPr lang="en-US" altLang="en-US" dirty="0"/>
              <a:t/>
            </a:r>
            <a:br>
              <a:rPr lang="en-US" altLang="en-US" dirty="0"/>
            </a:br>
            <a:r>
              <a:rPr lang="en-US" altLang="en-US" dirty="0" smtClean="0"/>
              <a:t>Methods of Electric Power </a:t>
            </a:r>
            <a:br>
              <a:rPr lang="en-US" altLang="en-US" dirty="0" smtClean="0"/>
            </a:br>
            <a:r>
              <a:rPr lang="en-US" altLang="en-US" dirty="0" smtClean="0"/>
              <a:t>Systems Analysis</a:t>
            </a:r>
            <a:endParaRPr lang="en-US" altLang="en-US" dirty="0"/>
          </a:p>
        </p:txBody>
      </p:sp>
      <p:sp>
        <p:nvSpPr>
          <p:cNvPr id="6" name="Rectangle 5"/>
          <p:cNvSpPr/>
          <p:nvPr/>
        </p:nvSpPr>
        <p:spPr>
          <a:xfrm>
            <a:off x="304800" y="1752600"/>
            <a:ext cx="8686800" cy="584775"/>
          </a:xfrm>
          <a:prstGeom prst="rect">
            <a:avLst/>
          </a:prstGeom>
        </p:spPr>
        <p:txBody>
          <a:bodyPr wrap="square">
            <a:spAutoFit/>
          </a:bodyPr>
          <a:lstStyle/>
          <a:p>
            <a:pPr lvl="0" algn="ctr"/>
            <a:r>
              <a:rPr lang="en-US" sz="3200" b="1" kern="0" dirty="0">
                <a:solidFill>
                  <a:srgbClr val="1E0000"/>
                </a:solidFill>
                <a:latin typeface="Arial" panose="020B0604020202020204" pitchFamily="34" charset="0"/>
                <a:cs typeface="Arial" pitchFamily="34" charset="0"/>
              </a:rPr>
              <a:t>Lecture 9</a:t>
            </a:r>
            <a:r>
              <a:rPr lang="en-US" sz="3200" b="1" kern="0" dirty="0" smtClean="0">
                <a:solidFill>
                  <a:srgbClr val="1E0000"/>
                </a:solidFill>
                <a:latin typeface="Arial" pitchFamily="34" charset="0"/>
                <a:cs typeface="Arial" pitchFamily="34" charset="0"/>
              </a:rPr>
              <a:t>: </a:t>
            </a:r>
            <a:r>
              <a:rPr lang="en-US" sz="3200" b="1" dirty="0" smtClean="0">
                <a:solidFill>
                  <a:srgbClr val="1E0000"/>
                </a:solidFill>
                <a:latin typeface="Arial" panose="020B0604020202020204" pitchFamily="34" charset="0"/>
                <a:cs typeface="Arial" panose="020B0604020202020204" pitchFamily="34" charset="0"/>
              </a:rPr>
              <a:t>Sparse Systems</a:t>
            </a:r>
            <a:endParaRPr lang="en-US" sz="3200" b="1" dirty="0">
              <a:solidFill>
                <a:srgbClr val="1E0000"/>
              </a:solidFill>
              <a:latin typeface="Arial" panose="020B0604020202020204" pitchFamily="34" charset="0"/>
              <a:cs typeface="Arial" panose="020B0604020202020204" pitchFamily="34" charset="0"/>
            </a:endParaRPr>
          </a:p>
        </p:txBody>
      </p:sp>
      <p:sp>
        <p:nvSpPr>
          <p:cNvPr id="7" name="Subtitle 2"/>
          <p:cNvSpPr>
            <a:spLocks noGrp="1"/>
          </p:cNvSpPr>
          <p:nvPr>
            <p:ph type="subTitle" sz="quarter" idx="1"/>
          </p:nvPr>
        </p:nvSpPr>
        <p:spPr>
          <a:xfrm>
            <a:off x="228600" y="3251817"/>
            <a:ext cx="8534400" cy="1752600"/>
          </a:xfrm>
        </p:spPr>
        <p:txBody>
          <a:bodyPr/>
          <a:lstStyle/>
          <a:p>
            <a:r>
              <a:rPr lang="en-US" dirty="0"/>
              <a:t>Prof. Tom Overbye</a:t>
            </a:r>
          </a:p>
          <a:p>
            <a:r>
              <a:rPr lang="en-US" dirty="0"/>
              <a:t>Dept. of Electrical and Computer Engineering</a:t>
            </a:r>
          </a:p>
          <a:p>
            <a:r>
              <a:rPr lang="en-US" dirty="0"/>
              <a:t>Texas A&amp;M University</a:t>
            </a:r>
          </a:p>
          <a:p>
            <a:r>
              <a:rPr lang="en-US" dirty="0">
                <a:hlinkClick r:id="rId3"/>
              </a:rPr>
              <a:t>overbye@tamu.edu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Compressed Sparse Row Storage</a:t>
            </a:r>
          </a:p>
        </p:txBody>
      </p:sp>
      <p:sp>
        <p:nvSpPr>
          <p:cNvPr id="3" name="Content Placeholder 2"/>
          <p:cNvSpPr>
            <a:spLocks noGrp="1"/>
          </p:cNvSpPr>
          <p:nvPr>
            <p:ph idx="1"/>
          </p:nvPr>
        </p:nvSpPr>
        <p:spPr>
          <a:xfrm>
            <a:off x="365760" y="1280160"/>
            <a:ext cx="8397240" cy="3733800"/>
          </a:xfrm>
        </p:spPr>
        <p:txBody>
          <a:bodyPr/>
          <a:lstStyle/>
          <a:p>
            <a:r>
              <a:rPr lang="en-US" dirty="0"/>
              <a:t>If elements are ordered (as was case for previous example) storage can be further reduced by noting we do not need to continually store each row number</a:t>
            </a:r>
          </a:p>
          <a:p>
            <a:r>
              <a:rPr lang="en-US" dirty="0"/>
              <a:t>A common method for storing sparse matrices is known as the Compressed Sparse Row (CSR) format</a:t>
            </a:r>
          </a:p>
          <a:p>
            <a:pPr lvl="1"/>
            <a:r>
              <a:rPr lang="en-US" dirty="0"/>
              <a:t>Values are stored row by row</a:t>
            </a:r>
          </a:p>
          <a:p>
            <a:pPr lvl="1"/>
            <a:r>
              <a:rPr lang="en-US" dirty="0"/>
              <a:t>Has three vector arrays:</a:t>
            </a:r>
          </a:p>
          <a:p>
            <a:pPr lvl="2"/>
            <a:r>
              <a:rPr lang="en-US" sz="2200" dirty="0"/>
              <a:t>AA: Stores the values as before</a:t>
            </a:r>
          </a:p>
          <a:p>
            <a:pPr lvl="2"/>
            <a:r>
              <a:rPr lang="en-US" sz="2200" dirty="0"/>
              <a:t>JA: Stores the column index (done by JC in previous example)</a:t>
            </a:r>
          </a:p>
          <a:p>
            <a:pPr lvl="2"/>
            <a:r>
              <a:rPr lang="en-US" sz="2200" dirty="0"/>
              <a:t>IA: Stores the pointer to the index of the beginning of each row </a:t>
            </a:r>
          </a:p>
        </p:txBody>
      </p:sp>
    </p:spTree>
    <p:extLst>
      <p:ext uri="{BB962C8B-B14F-4D97-AF65-F5344CB8AC3E}">
        <p14:creationId xmlns:p14="http://schemas.microsoft.com/office/powerpoint/2010/main" val="799632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CSR Format Example</a:t>
            </a:r>
          </a:p>
        </p:txBody>
      </p:sp>
      <p:sp>
        <p:nvSpPr>
          <p:cNvPr id="3" name="Content Placeholder 2"/>
          <p:cNvSpPr>
            <a:spLocks noGrp="1"/>
          </p:cNvSpPr>
          <p:nvPr>
            <p:ph idx="1"/>
          </p:nvPr>
        </p:nvSpPr>
        <p:spPr/>
        <p:txBody>
          <a:bodyPr/>
          <a:lstStyle/>
          <a:p>
            <a:r>
              <a:rPr lang="en-US" dirty="0"/>
              <a:t>Assume as before</a:t>
            </a:r>
            <a:br>
              <a:rPr lang="en-US" dirty="0"/>
            </a:br>
            <a:r>
              <a:rPr lang="en-US" dirty="0"/>
              <a:t/>
            </a:r>
            <a:br>
              <a:rPr lang="en-US" dirty="0"/>
            </a:br>
            <a:endParaRPr lang="en-US" dirty="0"/>
          </a:p>
          <a:p>
            <a:pPr marL="0" indent="0">
              <a:buNone/>
            </a:pPr>
            <a:r>
              <a:rPr lang="en-US" dirty="0"/>
              <a:t/>
            </a:r>
            <a:br>
              <a:rPr lang="en-US" dirty="0"/>
            </a:br>
            <a:endParaRPr lang="en-US" dirty="0"/>
          </a:p>
          <a:p>
            <a:r>
              <a:rPr lang="en-US" dirty="0"/>
              <a:t>Then</a:t>
            </a:r>
          </a:p>
        </p:txBody>
      </p:sp>
      <p:graphicFrame>
        <p:nvGraphicFramePr>
          <p:cNvPr id="5" name="Object 4"/>
          <p:cNvGraphicFramePr>
            <a:graphicFrameLocks noChangeAspect="1"/>
          </p:cNvGraphicFramePr>
          <p:nvPr>
            <p:extLst>
              <p:ext uri="{D42A27DB-BD31-4B8C-83A1-F6EECF244321}">
                <p14:modId xmlns:p14="http://schemas.microsoft.com/office/powerpoint/2010/main" val="1667076629"/>
              </p:ext>
            </p:extLst>
          </p:nvPr>
        </p:nvGraphicFramePr>
        <p:xfrm>
          <a:off x="3657600" y="1219200"/>
          <a:ext cx="3584575" cy="2133600"/>
        </p:xfrm>
        <a:graphic>
          <a:graphicData uri="http://schemas.openxmlformats.org/presentationml/2006/ole">
            <mc:AlternateContent xmlns:mc="http://schemas.openxmlformats.org/markup-compatibility/2006">
              <mc:Choice xmlns:v="urn:schemas-microsoft-com:vml" Requires="v">
                <p:oleObj spid="_x0000_s140322" name="Equation" r:id="rId3" imgW="1536700" imgH="914400" progId="Equation.DSMT4">
                  <p:embed/>
                </p:oleObj>
              </mc:Choice>
              <mc:Fallback>
                <p:oleObj name="Equation" r:id="rId3" imgW="15367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1219200"/>
                        <a:ext cx="35845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1094300"/>
              </p:ext>
            </p:extLst>
          </p:nvPr>
        </p:nvGraphicFramePr>
        <p:xfrm>
          <a:off x="1828800" y="3479800"/>
          <a:ext cx="6664325" cy="2033588"/>
        </p:xfrm>
        <a:graphic>
          <a:graphicData uri="http://schemas.openxmlformats.org/presentationml/2006/ole">
            <mc:AlternateContent xmlns:mc="http://schemas.openxmlformats.org/markup-compatibility/2006">
              <mc:Choice xmlns:v="urn:schemas-microsoft-com:vml" Requires="v">
                <p:oleObj spid="_x0000_s140323" name="Equation" r:id="rId5" imgW="3162240" imgH="965160" progId="Equation.DSMT4">
                  <p:embed/>
                </p:oleObj>
              </mc:Choice>
              <mc:Fallback>
                <p:oleObj name="Equation" r:id="rId5" imgW="3162240" imgH="965160" progId="Equation.DSMT4">
                  <p:embed/>
                  <p:pic>
                    <p:nvPicPr>
                      <p:cNvPr id="0" name=""/>
                      <p:cNvPicPr>
                        <a:picLocks noChangeAspect="1" noChangeArrowheads="1"/>
                      </p:cNvPicPr>
                      <p:nvPr/>
                    </p:nvPicPr>
                    <p:blipFill>
                      <a:blip r:embed="rId6"/>
                      <a:srcRect/>
                      <a:stretch>
                        <a:fillRect/>
                      </a:stretch>
                    </p:blipFill>
                    <p:spPr bwMode="auto">
                      <a:xfrm>
                        <a:off x="1828800" y="3479800"/>
                        <a:ext cx="6664325"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42846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CSR Comments</a:t>
            </a:r>
          </a:p>
        </p:txBody>
      </p:sp>
      <p:sp>
        <p:nvSpPr>
          <p:cNvPr id="3" name="Content Placeholder 2"/>
          <p:cNvSpPr>
            <a:spLocks noGrp="1"/>
          </p:cNvSpPr>
          <p:nvPr>
            <p:ph idx="1"/>
          </p:nvPr>
        </p:nvSpPr>
        <p:spPr>
          <a:xfrm>
            <a:off x="365760" y="1280160"/>
            <a:ext cx="8549640" cy="3733800"/>
          </a:xfrm>
        </p:spPr>
        <p:txBody>
          <a:bodyPr/>
          <a:lstStyle/>
          <a:p>
            <a:r>
              <a:rPr lang="en-US" dirty="0"/>
              <a:t>The CSR format reduces the storage requirements by taking advantage of needing only one element per row</a:t>
            </a:r>
          </a:p>
          <a:p>
            <a:r>
              <a:rPr lang="en-US" dirty="0"/>
              <a:t>The CSR format has good advantages for computation when using cache since (as we shall see) during matrix operations we are often sequentially going through the vectors</a:t>
            </a:r>
          </a:p>
          <a:p>
            <a:r>
              <a:rPr lang="en-US" dirty="0"/>
              <a:t>An alternative approach is Compressed Sparse Column (CSC), which identical, except storing the values by column</a:t>
            </a:r>
          </a:p>
          <a:p>
            <a:r>
              <a:rPr lang="en-US" dirty="0"/>
              <a:t>It is difficult to add values.  </a:t>
            </a:r>
          </a:p>
          <a:p>
            <a:r>
              <a:rPr lang="en-US" dirty="0"/>
              <a:t>We’ll mostly use the linked list approach here, which makes matrix manipulation simpler </a:t>
            </a:r>
          </a:p>
        </p:txBody>
      </p:sp>
    </p:spTree>
    <p:extLst>
      <p:ext uri="{BB962C8B-B14F-4D97-AF65-F5344CB8AC3E}">
        <p14:creationId xmlns:p14="http://schemas.microsoft.com/office/powerpoint/2010/main" val="2829940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Lists: Classes </a:t>
            </a:r>
            <a:r>
              <a:rPr lang="en-US" dirty="0"/>
              <a:t>and Objects</a:t>
            </a:r>
          </a:p>
        </p:txBody>
      </p:sp>
      <p:sp>
        <p:nvSpPr>
          <p:cNvPr id="3" name="Content Placeholder 2"/>
          <p:cNvSpPr>
            <a:spLocks noGrp="1"/>
          </p:cNvSpPr>
          <p:nvPr>
            <p:ph idx="1"/>
          </p:nvPr>
        </p:nvSpPr>
        <p:spPr/>
        <p:txBody>
          <a:bodyPr/>
          <a:lstStyle/>
          <a:p>
            <a:r>
              <a:rPr lang="en-US" dirty="0"/>
              <a:t>In explaining the linked list approach it is helpful to use the concepts from object oriented programming (OOP) of classes and objects</a:t>
            </a:r>
          </a:p>
          <a:p>
            <a:pPr lvl="1"/>
            <a:r>
              <a:rPr lang="en-US" dirty="0"/>
              <a:t>Approach can also be used in non-OOP programming</a:t>
            </a:r>
          </a:p>
          <a:p>
            <a:r>
              <a:rPr lang="en-US" dirty="0"/>
              <a:t>OOP can be thought of as a collection of objects interacting with each other</a:t>
            </a:r>
          </a:p>
          <a:p>
            <a:r>
              <a:rPr lang="en-US" dirty="0"/>
              <a:t>Objects are instances of classes.</a:t>
            </a:r>
          </a:p>
          <a:p>
            <a:r>
              <a:rPr lang="en-US" dirty="0"/>
              <a:t>Classes define the object fields and actions (methods)</a:t>
            </a:r>
          </a:p>
          <a:p>
            <a:r>
              <a:rPr lang="en-US" dirty="0"/>
              <a:t>We’ll define a class called sparse matrix element, with fields of value, column and next; each sparse matrix element is then an object of this class</a:t>
            </a:r>
          </a:p>
        </p:txBody>
      </p:sp>
    </p:spTree>
    <p:extLst>
      <p:ext uri="{BB962C8B-B14F-4D97-AF65-F5344CB8AC3E}">
        <p14:creationId xmlns:p14="http://schemas.microsoft.com/office/powerpoint/2010/main" val="32664018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Lists</a:t>
            </a:r>
            <a:endParaRPr lang="en-US" dirty="0"/>
          </a:p>
        </p:txBody>
      </p:sp>
      <p:sp>
        <p:nvSpPr>
          <p:cNvPr id="3" name="Content Placeholder 2"/>
          <p:cNvSpPr>
            <a:spLocks noGrp="1"/>
          </p:cNvSpPr>
          <p:nvPr>
            <p:ph idx="1"/>
          </p:nvPr>
        </p:nvSpPr>
        <p:spPr/>
        <p:txBody>
          <a:bodyPr/>
          <a:lstStyle/>
          <a:p>
            <a:r>
              <a:rPr lang="en-US" dirty="0"/>
              <a:t>A linked list is just a group of objects that represent a sequence</a:t>
            </a:r>
          </a:p>
          <a:p>
            <a:pPr lvl="1"/>
            <a:r>
              <a:rPr lang="en-US" dirty="0"/>
              <a:t>We’ll used linked lists to represent a row or column of a sparse matrix</a:t>
            </a:r>
          </a:p>
          <a:p>
            <a:r>
              <a:rPr lang="en-US" dirty="0"/>
              <a:t>Each linked list has a head pointer that points to the first object in the list</a:t>
            </a:r>
          </a:p>
          <a:p>
            <a:pPr lvl="1"/>
            <a:r>
              <a:rPr lang="en-US" dirty="0"/>
              <a:t>For our sparse matrices the head pointer will be a vector of the rows or columns</a:t>
            </a:r>
          </a:p>
        </p:txBody>
      </p:sp>
      <p:grpSp>
        <p:nvGrpSpPr>
          <p:cNvPr id="4" name="Group 3"/>
          <p:cNvGrpSpPr/>
          <p:nvPr/>
        </p:nvGrpSpPr>
        <p:grpSpPr>
          <a:xfrm>
            <a:off x="990600" y="4902360"/>
            <a:ext cx="7144958" cy="1376905"/>
            <a:chOff x="381000" y="4959752"/>
            <a:chExt cx="7144958" cy="1376905"/>
          </a:xfrm>
        </p:grpSpPr>
        <p:grpSp>
          <p:nvGrpSpPr>
            <p:cNvPr id="5" name="Group 4"/>
            <p:cNvGrpSpPr/>
            <p:nvPr/>
          </p:nvGrpSpPr>
          <p:grpSpPr>
            <a:xfrm>
              <a:off x="1981200" y="4959752"/>
              <a:ext cx="1295401" cy="1364848"/>
              <a:chOff x="2819399" y="4959752"/>
              <a:chExt cx="1066801" cy="1364848"/>
            </a:xfrm>
          </p:grpSpPr>
          <p:sp>
            <p:nvSpPr>
              <p:cNvPr id="18" name="Rectangle 17"/>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C</a:t>
                </a:r>
                <a:r>
                  <a:rPr lang="en-US" sz="2000" dirty="0" smtClean="0"/>
                  <a:t>olumn a </a:t>
                </a:r>
                <a:endParaRPr kumimoji="0" lang="en-US" sz="2400" b="0" i="0" u="none" strike="noStrike" cap="none" normalizeH="0" baseline="0" dirty="0" smtClean="0">
                  <a:ln>
                    <a:noFill/>
                  </a:ln>
                  <a:solidFill>
                    <a:schemeClr val="tx1"/>
                  </a:solidFill>
                  <a:effectLst/>
                  <a:latin typeface="Arial" charset="0"/>
                </a:endParaRPr>
              </a:p>
            </p:txBody>
          </p:sp>
          <p:sp>
            <p:nvSpPr>
              <p:cNvPr id="19" name="Rectangle 18"/>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Value a </a:t>
                </a:r>
              </a:p>
            </p:txBody>
          </p:sp>
          <p:sp>
            <p:nvSpPr>
              <p:cNvPr id="20" name="Rectangle 19"/>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N</a:t>
                </a:r>
                <a:r>
                  <a:rPr kumimoji="0" lang="en-US" sz="2000" b="0" i="0" u="none" strike="noStrike" cap="none" normalizeH="0" baseline="0" dirty="0" smtClean="0">
                    <a:ln>
                      <a:noFill/>
                    </a:ln>
                    <a:solidFill>
                      <a:schemeClr val="tx1"/>
                    </a:solidFill>
                    <a:effectLst/>
                    <a:latin typeface="Arial" charset="0"/>
                  </a:rPr>
                  <a:t>ext a</a:t>
                </a:r>
              </a:p>
            </p:txBody>
          </p:sp>
        </p:grpSp>
        <p:grpSp>
          <p:nvGrpSpPr>
            <p:cNvPr id="6" name="Group 5"/>
            <p:cNvGrpSpPr/>
            <p:nvPr/>
          </p:nvGrpSpPr>
          <p:grpSpPr>
            <a:xfrm>
              <a:off x="4191000" y="4971809"/>
              <a:ext cx="1295401" cy="1364848"/>
              <a:chOff x="2819399" y="4959752"/>
              <a:chExt cx="1066801" cy="1364848"/>
            </a:xfrm>
          </p:grpSpPr>
          <p:sp>
            <p:nvSpPr>
              <p:cNvPr id="15" name="Rectangle 14"/>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C</a:t>
                </a:r>
                <a:r>
                  <a:rPr lang="en-US" sz="2000" dirty="0" smtClean="0"/>
                  <a:t>olumn b </a:t>
                </a:r>
                <a:endParaRPr kumimoji="0" lang="en-US" sz="24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Value b </a:t>
                </a:r>
              </a:p>
            </p:txBody>
          </p:sp>
          <p:sp>
            <p:nvSpPr>
              <p:cNvPr id="17" name="Rectangle 16"/>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N</a:t>
                </a:r>
                <a:r>
                  <a:rPr kumimoji="0" lang="en-US" sz="2000" b="0" i="0" u="none" strike="noStrike" cap="none" normalizeH="0" baseline="0" dirty="0" smtClean="0">
                    <a:ln>
                      <a:noFill/>
                    </a:ln>
                    <a:solidFill>
                      <a:schemeClr val="tx1"/>
                    </a:solidFill>
                    <a:effectLst/>
                    <a:latin typeface="Arial" charset="0"/>
                  </a:rPr>
                  <a:t>ext b</a:t>
                </a:r>
              </a:p>
            </p:txBody>
          </p:sp>
        </p:grpSp>
        <p:grpSp>
          <p:nvGrpSpPr>
            <p:cNvPr id="7" name="Group 6"/>
            <p:cNvGrpSpPr/>
            <p:nvPr/>
          </p:nvGrpSpPr>
          <p:grpSpPr>
            <a:xfrm>
              <a:off x="6230557" y="4959752"/>
              <a:ext cx="1295401" cy="1364848"/>
              <a:chOff x="2819399" y="4959752"/>
              <a:chExt cx="1066801" cy="1364848"/>
            </a:xfrm>
          </p:grpSpPr>
          <p:sp>
            <p:nvSpPr>
              <p:cNvPr id="12" name="Rectangle 11"/>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C</a:t>
                </a:r>
                <a:r>
                  <a:rPr lang="en-US" sz="2000" dirty="0" smtClean="0"/>
                  <a:t>olumn c </a:t>
                </a:r>
                <a:endParaRPr kumimoji="0" lang="en-US" sz="2400" b="0"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Value c </a:t>
                </a:r>
              </a:p>
            </p:txBody>
          </p:sp>
          <p:sp>
            <p:nvSpPr>
              <p:cNvPr id="14" name="Rectangle 13"/>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Nil</a:t>
                </a:r>
                <a:endParaRPr kumimoji="0" lang="en-US" sz="2000" b="0" i="0" u="none" strike="noStrike" cap="none" normalizeH="0" baseline="0" dirty="0" smtClean="0">
                  <a:ln>
                    <a:noFill/>
                  </a:ln>
                  <a:solidFill>
                    <a:schemeClr val="tx1"/>
                  </a:solidFill>
                  <a:effectLst/>
                  <a:latin typeface="Arial" charset="0"/>
                </a:endParaRPr>
              </a:p>
            </p:txBody>
          </p:sp>
        </p:grpSp>
        <p:sp>
          <p:nvSpPr>
            <p:cNvPr id="8" name="TextBox 7"/>
            <p:cNvSpPr txBox="1"/>
            <p:nvPr/>
          </p:nvSpPr>
          <p:spPr>
            <a:xfrm>
              <a:off x="381000" y="5183887"/>
              <a:ext cx="922047" cy="461665"/>
            </a:xfrm>
            <a:prstGeom prst="rect">
              <a:avLst/>
            </a:prstGeom>
            <a:solidFill>
              <a:srgbClr val="FF9900"/>
            </a:solidFill>
          </p:spPr>
          <p:txBody>
            <a:bodyPr wrap="none" rtlCol="0">
              <a:spAutoFit/>
            </a:bodyPr>
            <a:lstStyle/>
            <a:p>
              <a:r>
                <a:rPr lang="en-US" dirty="0" smtClean="0"/>
                <a:t>Head</a:t>
              </a:r>
              <a:endParaRPr lang="en-US" dirty="0"/>
            </a:p>
          </p:txBody>
        </p:sp>
        <p:cxnSp>
          <p:nvCxnSpPr>
            <p:cNvPr id="9" name="Straight Arrow Connector 8"/>
            <p:cNvCxnSpPr/>
            <p:nvPr/>
          </p:nvCxnSpPr>
          <p:spPr bwMode="auto">
            <a:xfrm>
              <a:off x="1371600" y="5384639"/>
              <a:ext cx="457200" cy="0"/>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10" name="Straight Arrow Connector 9"/>
            <p:cNvCxnSpPr/>
            <p:nvPr/>
          </p:nvCxnSpPr>
          <p:spPr bwMode="auto">
            <a:xfrm flipV="1">
              <a:off x="3505201" y="5657609"/>
              <a:ext cx="609599" cy="43839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11" name="Straight Arrow Connector 10"/>
            <p:cNvCxnSpPr/>
            <p:nvPr/>
          </p:nvCxnSpPr>
          <p:spPr bwMode="auto">
            <a:xfrm flipV="1">
              <a:off x="5553439" y="5590813"/>
              <a:ext cx="609599" cy="438391"/>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spTree>
    <p:extLst>
      <p:ext uri="{BB962C8B-B14F-4D97-AF65-F5344CB8AC3E}">
        <p14:creationId xmlns:p14="http://schemas.microsoft.com/office/powerpoint/2010/main" val="3740106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Storage with </a:t>
            </a:r>
            <a:br>
              <a:rPr lang="en-US" dirty="0"/>
            </a:br>
            <a:r>
              <a:rPr lang="en-US" dirty="0"/>
              <a:t>Linked Lists by Rows</a:t>
            </a:r>
          </a:p>
        </p:txBody>
      </p:sp>
      <p:sp>
        <p:nvSpPr>
          <p:cNvPr id="3" name="Content Placeholder 2"/>
          <p:cNvSpPr>
            <a:spLocks noGrp="1"/>
          </p:cNvSpPr>
          <p:nvPr>
            <p:ph idx="1"/>
          </p:nvPr>
        </p:nvSpPr>
        <p:spPr>
          <a:xfrm>
            <a:off x="365760" y="1280160"/>
            <a:ext cx="8549640" cy="3733800"/>
          </a:xfrm>
        </p:spPr>
        <p:txBody>
          <a:bodyPr/>
          <a:lstStyle/>
          <a:p>
            <a:r>
              <a:rPr lang="en-US" dirty="0"/>
              <a:t>If we have an n by n matrix, setup a class called </a:t>
            </a:r>
            <a:r>
              <a:rPr lang="en-US" dirty="0" err="1"/>
              <a:t>TSparseElement</a:t>
            </a:r>
            <a:r>
              <a:rPr lang="en-US" dirty="0"/>
              <a:t> with fields column, value and next</a:t>
            </a:r>
          </a:p>
          <a:p>
            <a:r>
              <a:rPr lang="en-US" dirty="0"/>
              <a:t>Setup an n-dimensional head pointer vector that points to the first element in each row</a:t>
            </a:r>
          </a:p>
          <a:p>
            <a:r>
              <a:rPr lang="en-US" dirty="0"/>
              <a:t>Each nonzero corresponds to an object of class (type) </a:t>
            </a:r>
            <a:r>
              <a:rPr lang="en-US" dirty="0" err="1"/>
              <a:t>TSparseElement</a:t>
            </a:r>
            <a:endParaRPr lang="en-US" dirty="0"/>
          </a:p>
          <a:p>
            <a:r>
              <a:rPr lang="en-US" dirty="0"/>
              <a:t>We do not need to store the row number since it is given by the object’s row</a:t>
            </a:r>
          </a:p>
          <a:p>
            <a:r>
              <a:rPr lang="en-US" dirty="0"/>
              <a:t>For power system sparse matrices, which have nonzero diagonals, we also have a header pointer vector that points to the diagonal objects </a:t>
            </a:r>
          </a:p>
          <a:p>
            <a:endParaRPr lang="en-US" dirty="0"/>
          </a:p>
        </p:txBody>
      </p:sp>
    </p:spTree>
    <p:extLst>
      <p:ext uri="{BB962C8B-B14F-4D97-AF65-F5344CB8AC3E}">
        <p14:creationId xmlns:p14="http://schemas.microsoft.com/office/powerpoint/2010/main" val="2329274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Lists, cont.</a:t>
            </a:r>
            <a:endParaRPr lang="en-US" dirty="0"/>
          </a:p>
        </p:txBody>
      </p:sp>
      <p:sp>
        <p:nvSpPr>
          <p:cNvPr id="3" name="Content Placeholder 2"/>
          <p:cNvSpPr>
            <a:spLocks noGrp="1"/>
          </p:cNvSpPr>
          <p:nvPr>
            <p:ph idx="1"/>
          </p:nvPr>
        </p:nvSpPr>
        <p:spPr>
          <a:xfrm>
            <a:off x="365760" y="1280160"/>
            <a:ext cx="8397240" cy="3733800"/>
          </a:xfrm>
        </p:spPr>
        <p:txBody>
          <a:bodyPr/>
          <a:lstStyle/>
          <a:p>
            <a:r>
              <a:rPr lang="en-US" dirty="0"/>
              <a:t>Linked lists can be singly linked, which means they just go in one direction (to the next element), or doubly linked, pointing to both the previous and next elements</a:t>
            </a:r>
          </a:p>
          <a:p>
            <a:pPr lvl="1"/>
            <a:r>
              <a:rPr lang="en-US" dirty="0"/>
              <a:t>Mostly we’ll just need singularly linked lists</a:t>
            </a:r>
          </a:p>
          <a:p>
            <a:r>
              <a:rPr lang="en-US" dirty="0"/>
              <a:t>With linked lists it is quite easy to add new elements to the list.  This can be done in sorted order just by going down the list until the desired point is reached, then changing the next pointer for the previous element to the new element, and for the new element to the next element (for a singly linked list)</a:t>
            </a:r>
          </a:p>
        </p:txBody>
      </p:sp>
    </p:spTree>
    <p:extLst>
      <p:ext uri="{BB962C8B-B14F-4D97-AF65-F5344CB8AC3E}">
        <p14:creationId xmlns:p14="http://schemas.microsoft.com/office/powerpoint/2010/main" val="2569760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Board Example</a:t>
            </a:r>
            <a:endParaRPr lang="en-US" dirty="0"/>
          </a:p>
        </p:txBody>
      </p:sp>
      <p:sp>
        <p:nvSpPr>
          <p:cNvPr id="3" name="Content Placeholder 2"/>
          <p:cNvSpPr>
            <a:spLocks noGrp="1"/>
          </p:cNvSpPr>
          <p:nvPr>
            <p:ph idx="1"/>
          </p:nvPr>
        </p:nvSpPr>
        <p:spPr>
          <a:xfrm>
            <a:off x="365760" y="1280160"/>
            <a:ext cx="8001000" cy="853440"/>
          </a:xfrm>
        </p:spPr>
        <p:txBody>
          <a:bodyPr/>
          <a:lstStyle/>
          <a:p>
            <a:r>
              <a:rPr lang="en-US" dirty="0"/>
              <a:t>Draw the data structures for the matrix</a:t>
            </a:r>
          </a:p>
        </p:txBody>
      </p:sp>
      <p:graphicFrame>
        <p:nvGraphicFramePr>
          <p:cNvPr id="4" name="Object 3"/>
          <p:cNvGraphicFramePr>
            <a:graphicFrameLocks noChangeAspect="1"/>
          </p:cNvGraphicFramePr>
          <p:nvPr>
            <p:extLst>
              <p:ext uri="{D42A27DB-BD31-4B8C-83A1-F6EECF244321}">
                <p14:modId xmlns:p14="http://schemas.microsoft.com/office/powerpoint/2010/main" val="1325431899"/>
              </p:ext>
            </p:extLst>
          </p:nvPr>
        </p:nvGraphicFramePr>
        <p:xfrm>
          <a:off x="1905000" y="2057400"/>
          <a:ext cx="3584575" cy="2133600"/>
        </p:xfrm>
        <a:graphic>
          <a:graphicData uri="http://schemas.openxmlformats.org/presentationml/2006/ole">
            <mc:AlternateContent xmlns:mc="http://schemas.openxmlformats.org/markup-compatibility/2006">
              <mc:Choice xmlns:v="urn:schemas-microsoft-com:vml" Requires="v">
                <p:oleObj spid="_x0000_s141330" name="Equation" r:id="rId3" imgW="1536700" imgH="914400" progId="Equation.DSMT4">
                  <p:embed/>
                </p:oleObj>
              </mc:Choice>
              <mc:Fallback>
                <p:oleObj name="Equation" r:id="rId3" imgW="15367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057400"/>
                        <a:ext cx="35845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75922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Pascal Code for </a:t>
            </a:r>
            <a:br>
              <a:rPr lang="en-US" dirty="0"/>
            </a:br>
            <a:r>
              <a:rPr lang="en-US" dirty="0"/>
              <a:t>Writing a Sparse Matrix</a:t>
            </a:r>
          </a:p>
        </p:txBody>
      </p:sp>
      <p:sp>
        <p:nvSpPr>
          <p:cNvPr id="4" name="Rectangle 3"/>
          <p:cNvSpPr/>
          <p:nvPr/>
        </p:nvSpPr>
        <p:spPr>
          <a:xfrm>
            <a:off x="228600" y="1371600"/>
            <a:ext cx="8763000" cy="4721292"/>
          </a:xfrm>
          <a:prstGeom prst="rect">
            <a:avLst/>
          </a:prstGeom>
        </p:spPr>
        <p:txBody>
          <a:bodyPr wrap="square">
            <a:spAutoFit/>
          </a:bodyPr>
          <a:lstStyle/>
          <a:p>
            <a:r>
              <a:rPr lang="en-US" sz="1600" dirty="0">
                <a:solidFill>
                  <a:srgbClr val="1E0000"/>
                </a:solidFill>
              </a:rPr>
              <a:t>Procedure </a:t>
            </a:r>
            <a:r>
              <a:rPr lang="en-US" sz="1600" dirty="0" err="1">
                <a:solidFill>
                  <a:srgbClr val="1E0000"/>
                </a:solidFill>
              </a:rPr>
              <a:t>TSparMat.SMWriteMatlab</a:t>
            </a:r>
            <a:r>
              <a:rPr lang="en-US" sz="1600" dirty="0">
                <a:solidFill>
                  <a:srgbClr val="1E0000"/>
                </a:solidFill>
              </a:rPr>
              <a:t>(</a:t>
            </a:r>
            <a:r>
              <a:rPr lang="en-US" sz="1600" dirty="0" err="1">
                <a:solidFill>
                  <a:srgbClr val="1E0000"/>
                </a:solidFill>
              </a:rPr>
              <a:t>Var</a:t>
            </a:r>
            <a:r>
              <a:rPr lang="en-US" sz="1600" dirty="0">
                <a:solidFill>
                  <a:srgbClr val="1E0000"/>
                </a:solidFill>
              </a:rPr>
              <a:t> </a:t>
            </a:r>
            <a:r>
              <a:rPr lang="en-US" sz="1600" dirty="0" err="1">
                <a:solidFill>
                  <a:srgbClr val="1E0000"/>
                </a:solidFill>
              </a:rPr>
              <a:t>ft</a:t>
            </a:r>
            <a:r>
              <a:rPr lang="en-US" sz="1600" dirty="0">
                <a:solidFill>
                  <a:srgbClr val="1E0000"/>
                </a:solidFill>
              </a:rPr>
              <a:t> : Text; </a:t>
            </a:r>
            <a:r>
              <a:rPr lang="en-US" sz="1600" dirty="0" err="1">
                <a:solidFill>
                  <a:srgbClr val="1E0000"/>
                </a:solidFill>
              </a:rPr>
              <a:t>variableName</a:t>
            </a:r>
            <a:r>
              <a:rPr lang="en-US" sz="1600" dirty="0">
                <a:solidFill>
                  <a:srgbClr val="1E0000"/>
                </a:solidFill>
              </a:rPr>
              <a:t> : String; </a:t>
            </a:r>
            <a:r>
              <a:rPr lang="en-US" sz="1600" dirty="0" err="1">
                <a:solidFill>
                  <a:srgbClr val="1E0000"/>
                </a:solidFill>
              </a:rPr>
              <a:t>digits,rod</a:t>
            </a:r>
            <a:r>
              <a:rPr lang="en-US" sz="1600" dirty="0">
                <a:solidFill>
                  <a:srgbClr val="1E0000"/>
                </a:solidFill>
              </a:rPr>
              <a:t> : Integer; </a:t>
            </a:r>
            <a:br>
              <a:rPr lang="en-US" sz="1600" dirty="0">
                <a:solidFill>
                  <a:srgbClr val="1E0000"/>
                </a:solidFill>
              </a:rPr>
            </a:br>
            <a:r>
              <a:rPr lang="en-US" sz="1600" dirty="0">
                <a:solidFill>
                  <a:srgbClr val="1E0000"/>
                </a:solidFill>
              </a:rPr>
              <a:t>                                                            </a:t>
            </a:r>
            <a:r>
              <a:rPr lang="en-US" sz="1600" dirty="0" err="1">
                <a:solidFill>
                  <a:srgbClr val="1E0000"/>
                </a:solidFill>
              </a:rPr>
              <a:t>ignoreZero</a:t>
            </a:r>
            <a:r>
              <a:rPr lang="en-US" sz="1600" dirty="0">
                <a:solidFill>
                  <a:srgbClr val="1E0000"/>
                </a:solidFill>
              </a:rPr>
              <a:t> : Boolean; </a:t>
            </a:r>
            <a:r>
              <a:rPr lang="en-US" sz="1600" dirty="0" err="1">
                <a:solidFill>
                  <a:srgbClr val="1E0000"/>
                </a:solidFill>
              </a:rPr>
              <a:t>local_MinValue</a:t>
            </a:r>
            <a:r>
              <a:rPr lang="en-US" sz="1600" dirty="0">
                <a:solidFill>
                  <a:srgbClr val="1E0000"/>
                </a:solidFill>
              </a:rPr>
              <a:t> : Double); </a:t>
            </a:r>
          </a:p>
          <a:p>
            <a:r>
              <a:rPr lang="en-US" sz="1600" dirty="0" err="1">
                <a:solidFill>
                  <a:srgbClr val="1E0000"/>
                </a:solidFill>
              </a:rPr>
              <a:t>Var</a:t>
            </a:r>
            <a:r>
              <a:rPr lang="en-US" sz="1600" dirty="0">
                <a:solidFill>
                  <a:srgbClr val="1E0000"/>
                </a:solidFill>
              </a:rPr>
              <a:t> j : Integer;</a:t>
            </a:r>
          </a:p>
          <a:p>
            <a:r>
              <a:rPr lang="en-US" sz="1600" dirty="0">
                <a:solidFill>
                  <a:srgbClr val="1E0000"/>
                </a:solidFill>
              </a:rPr>
              <a:t>    p1 : </a:t>
            </a:r>
            <a:r>
              <a:rPr lang="en-US" sz="1600" dirty="0" err="1">
                <a:solidFill>
                  <a:srgbClr val="1E0000"/>
                </a:solidFill>
              </a:rPr>
              <a:t>TMatEle</a:t>
            </a:r>
            <a:r>
              <a:rPr lang="en-US" sz="1600" dirty="0">
                <a:solidFill>
                  <a:srgbClr val="1E0000"/>
                </a:solidFill>
              </a:rPr>
              <a:t>;</a:t>
            </a:r>
          </a:p>
          <a:p>
            <a:r>
              <a:rPr lang="en-US" sz="1600" dirty="0">
                <a:solidFill>
                  <a:srgbClr val="1E0000"/>
                </a:solidFill>
              </a:rPr>
              <a:t>Begin</a:t>
            </a:r>
          </a:p>
          <a:p>
            <a:r>
              <a:rPr lang="en-US" sz="1600" dirty="0">
                <a:solidFill>
                  <a:srgbClr val="1E0000"/>
                </a:solidFill>
              </a:rPr>
              <a:t>For j := 1 to n Do Begin</a:t>
            </a:r>
          </a:p>
          <a:p>
            <a:r>
              <a:rPr lang="en-US" sz="1600" dirty="0">
                <a:solidFill>
                  <a:srgbClr val="1E0000"/>
                </a:solidFill>
              </a:rPr>
              <a:t>    p1 := Row(j).Head;</a:t>
            </a:r>
          </a:p>
          <a:p>
            <a:r>
              <a:rPr lang="en-US" sz="1600" dirty="0">
                <a:solidFill>
                  <a:srgbClr val="1E0000"/>
                </a:solidFill>
              </a:rPr>
              <a:t>    While p1 &lt;&gt; nil Do Begin</a:t>
            </a:r>
          </a:p>
          <a:p>
            <a:r>
              <a:rPr lang="en-US" sz="1600" dirty="0">
                <a:solidFill>
                  <a:srgbClr val="1E0000"/>
                </a:solidFill>
              </a:rPr>
              <a:t>      If (not </a:t>
            </a:r>
            <a:r>
              <a:rPr lang="en-US" sz="1600" dirty="0" err="1">
                <a:solidFill>
                  <a:srgbClr val="1E0000"/>
                </a:solidFill>
              </a:rPr>
              <a:t>IgnoreZero</a:t>
            </a:r>
            <a:r>
              <a:rPr lang="en-US" sz="1600" dirty="0">
                <a:solidFill>
                  <a:srgbClr val="1E0000"/>
                </a:solidFill>
              </a:rPr>
              <a:t>) or (abs(p1.value) &gt; </a:t>
            </a:r>
            <a:r>
              <a:rPr lang="en-US" sz="1600" dirty="0" err="1">
                <a:solidFill>
                  <a:srgbClr val="1E0000"/>
                </a:solidFill>
              </a:rPr>
              <a:t>local_MinValue</a:t>
            </a:r>
            <a:r>
              <a:rPr lang="en-US" sz="1600" dirty="0">
                <a:solidFill>
                  <a:srgbClr val="1E0000"/>
                </a:solidFill>
              </a:rPr>
              <a:t>) Then Begin</a:t>
            </a:r>
          </a:p>
          <a:p>
            <a:r>
              <a:rPr lang="en-US" sz="1600" dirty="0">
                <a:solidFill>
                  <a:srgbClr val="1E0000"/>
                </a:solidFill>
              </a:rPr>
              <a:t>        If </a:t>
            </a:r>
            <a:r>
              <a:rPr lang="en-US" sz="1600" dirty="0" err="1">
                <a:solidFill>
                  <a:srgbClr val="1E0000"/>
                </a:solidFill>
              </a:rPr>
              <a:t>variableName</a:t>
            </a:r>
            <a:r>
              <a:rPr lang="en-US" sz="1600" dirty="0">
                <a:solidFill>
                  <a:srgbClr val="1E0000"/>
                </a:solidFill>
              </a:rPr>
              <a:t> &lt;&gt; '' Then </a:t>
            </a:r>
            <a:r>
              <a:rPr lang="en-US" sz="1600" dirty="0" err="1">
                <a:solidFill>
                  <a:srgbClr val="1E0000"/>
                </a:solidFill>
              </a:rPr>
              <a:t>Writeln</a:t>
            </a:r>
            <a:r>
              <a:rPr lang="en-US" sz="1600" dirty="0">
                <a:solidFill>
                  <a:srgbClr val="1E0000"/>
                </a:solidFill>
              </a:rPr>
              <a:t>(</a:t>
            </a:r>
            <a:r>
              <a:rPr lang="en-US" sz="1600" dirty="0" err="1">
                <a:solidFill>
                  <a:srgbClr val="1E0000"/>
                </a:solidFill>
              </a:rPr>
              <a:t>ft,variableName</a:t>
            </a:r>
            <a:r>
              <a:rPr lang="en-US" sz="1600" dirty="0">
                <a:solidFill>
                  <a:srgbClr val="1E0000"/>
                </a:solidFill>
              </a:rPr>
              <a:t>+'(',(j),',',(p1.col),')=',p1.value:digits:rod,';')</a:t>
            </a:r>
          </a:p>
          <a:p>
            <a:r>
              <a:rPr lang="en-US" sz="1600" dirty="0">
                <a:solidFill>
                  <a:srgbClr val="1E0000"/>
                </a:solidFill>
              </a:rPr>
              <a:t>        Else </a:t>
            </a:r>
            <a:r>
              <a:rPr lang="en-US" sz="1600" dirty="0" err="1">
                <a:solidFill>
                  <a:srgbClr val="1E0000"/>
                </a:solidFill>
              </a:rPr>
              <a:t>Writeln</a:t>
            </a:r>
            <a:r>
              <a:rPr lang="en-US" sz="1600" dirty="0">
                <a:solidFill>
                  <a:srgbClr val="1E0000"/>
                </a:solidFill>
              </a:rPr>
              <a:t>(ft,j:5,' ',p1.col:5,' ',p1.value:digits:rod);</a:t>
            </a:r>
          </a:p>
          <a:p>
            <a:r>
              <a:rPr lang="en-US" sz="1600" dirty="0">
                <a:solidFill>
                  <a:srgbClr val="1E0000"/>
                </a:solidFill>
              </a:rPr>
              <a:t>      End;</a:t>
            </a:r>
          </a:p>
          <a:p>
            <a:r>
              <a:rPr lang="en-US" sz="1600" dirty="0">
                <a:solidFill>
                  <a:srgbClr val="1E0000"/>
                </a:solidFill>
              </a:rPr>
              <a:t>      p1 := p1.next;</a:t>
            </a:r>
          </a:p>
          <a:p>
            <a:r>
              <a:rPr lang="en-US" sz="1600" dirty="0">
                <a:solidFill>
                  <a:srgbClr val="1E0000"/>
                </a:solidFill>
              </a:rPr>
              <a:t>    End;</a:t>
            </a:r>
          </a:p>
          <a:p>
            <a:r>
              <a:rPr lang="en-US" sz="1600" dirty="0">
                <a:solidFill>
                  <a:srgbClr val="1E0000"/>
                </a:solidFill>
              </a:rPr>
              <a:t>  End;</a:t>
            </a:r>
          </a:p>
          <a:p>
            <a:r>
              <a:rPr lang="en-US" sz="1600" dirty="0">
                <a:solidFill>
                  <a:srgbClr val="1E0000"/>
                </a:solidFill>
              </a:rPr>
              <a:t>End;</a:t>
            </a:r>
          </a:p>
        </p:txBody>
      </p:sp>
      <p:sp>
        <p:nvSpPr>
          <p:cNvPr id="5" name="Slide Number Placeholder 3">
            <a:extLst>
              <a:ext uri="{FF2B5EF4-FFF2-40B4-BE49-F238E27FC236}">
                <a16:creationId xmlns:a16="http://schemas.microsoft.com/office/drawing/2014/main" id="{088052D5-4D12-445C-A14E-C2CD254C9415}"/>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17</a:t>
            </a:fld>
            <a:endParaRPr lang="en-US" dirty="0">
              <a:solidFill>
                <a:srgbClr val="1E0000"/>
              </a:solidFill>
            </a:endParaRPr>
          </a:p>
        </p:txBody>
      </p:sp>
    </p:spTree>
    <p:extLst>
      <p:ext uri="{BB962C8B-B14F-4D97-AF65-F5344CB8AC3E}">
        <p14:creationId xmlns:p14="http://schemas.microsoft.com/office/powerpoint/2010/main" val="3081764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Working Row</a:t>
            </a:r>
          </a:p>
        </p:txBody>
      </p:sp>
      <p:sp>
        <p:nvSpPr>
          <p:cNvPr id="3" name="Content Placeholder 2"/>
          <p:cNvSpPr>
            <a:spLocks noGrp="1"/>
          </p:cNvSpPr>
          <p:nvPr>
            <p:ph idx="1"/>
          </p:nvPr>
        </p:nvSpPr>
        <p:spPr>
          <a:xfrm>
            <a:off x="365759" y="1280160"/>
            <a:ext cx="8622791" cy="3733800"/>
          </a:xfrm>
        </p:spPr>
        <p:txBody>
          <a:bodyPr/>
          <a:lstStyle/>
          <a:p>
            <a:r>
              <a:rPr lang="en-US" dirty="0"/>
              <a:t>Before showing a sparse LU factorization it is useful to introduce the concept of a working row full vector</a:t>
            </a:r>
          </a:p>
          <a:p>
            <a:r>
              <a:rPr lang="en-US" dirty="0"/>
              <a:t>This is useful because sometimes we need direct access to a particular value in a row</a:t>
            </a:r>
          </a:p>
          <a:p>
            <a:r>
              <a:rPr lang="en-US" dirty="0"/>
              <a:t>The working row approach is to define a vector of dimension n and set all the values to zero</a:t>
            </a:r>
          </a:p>
          <a:p>
            <a:r>
              <a:rPr lang="en-US" dirty="0"/>
              <a:t>We can then load a sparse row into the vector, with computation equal to the number of elements in the row</a:t>
            </a:r>
          </a:p>
          <a:p>
            <a:r>
              <a:rPr lang="en-US" dirty="0"/>
              <a:t>We can then unload the sparse row from the vector by storing the new values in the linked list, and resetting the vector values we changed to zero</a:t>
            </a:r>
          </a:p>
        </p:txBody>
      </p:sp>
      <p:sp>
        <p:nvSpPr>
          <p:cNvPr id="5" name="Slide Number Placeholder 3">
            <a:extLst>
              <a:ext uri="{FF2B5EF4-FFF2-40B4-BE49-F238E27FC236}">
                <a16:creationId xmlns:a16="http://schemas.microsoft.com/office/drawing/2014/main" id="{3A0C7692-7D08-46A4-88C0-2F08B03E7B15}"/>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18</a:t>
            </a:fld>
            <a:endParaRPr lang="en-US" dirty="0">
              <a:solidFill>
                <a:srgbClr val="1E0000"/>
              </a:solidFill>
            </a:endParaRPr>
          </a:p>
        </p:txBody>
      </p:sp>
    </p:spTree>
    <p:extLst>
      <p:ext uri="{BB962C8B-B14F-4D97-AF65-F5344CB8AC3E}">
        <p14:creationId xmlns:p14="http://schemas.microsoft.com/office/powerpoint/2010/main" val="859197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r>
              <a:rPr lang="en-US" dirty="0" smtClean="0"/>
              <a:t>Read Chapter 7 from the book</a:t>
            </a:r>
          </a:p>
          <a:p>
            <a:r>
              <a:rPr lang="en-US" dirty="0" smtClean="0"/>
              <a:t>Homework 2 is due on Thursday September 26</a:t>
            </a:r>
            <a:endParaRPr lang="en-US" dirty="0"/>
          </a:p>
        </p:txBody>
      </p:sp>
    </p:spTree>
    <p:extLst>
      <p:ext uri="{BB962C8B-B14F-4D97-AF65-F5344CB8AC3E}">
        <p14:creationId xmlns:p14="http://schemas.microsoft.com/office/powerpoint/2010/main" val="2003804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Loading the Sparse Working Row</a:t>
            </a:r>
          </a:p>
        </p:txBody>
      </p:sp>
      <p:sp>
        <p:nvSpPr>
          <p:cNvPr id="5" name="Rectangle 4"/>
          <p:cNvSpPr/>
          <p:nvPr/>
        </p:nvSpPr>
        <p:spPr>
          <a:xfrm>
            <a:off x="533400" y="1371600"/>
            <a:ext cx="8382000" cy="3354765"/>
          </a:xfrm>
          <a:prstGeom prst="rect">
            <a:avLst/>
          </a:prstGeom>
        </p:spPr>
        <p:txBody>
          <a:bodyPr wrap="square">
            <a:spAutoFit/>
          </a:bodyPr>
          <a:lstStyle/>
          <a:p>
            <a:r>
              <a:rPr lang="en-US" sz="2000" dirty="0">
                <a:solidFill>
                  <a:srgbClr val="1E0000"/>
                </a:solidFill>
              </a:rPr>
              <a:t>Procedure </a:t>
            </a:r>
            <a:r>
              <a:rPr lang="en-US" sz="2000" dirty="0" err="1">
                <a:solidFill>
                  <a:srgbClr val="1E0000"/>
                </a:solidFill>
              </a:rPr>
              <a:t>TSparMat.LoadSWRbyCol</a:t>
            </a:r>
            <a:r>
              <a:rPr lang="en-US" sz="2000" dirty="0">
                <a:solidFill>
                  <a:srgbClr val="1E0000"/>
                </a:solidFill>
              </a:rPr>
              <a:t>(</a:t>
            </a:r>
            <a:r>
              <a:rPr lang="en-US" sz="2000" dirty="0" err="1">
                <a:solidFill>
                  <a:srgbClr val="1E0000"/>
                </a:solidFill>
              </a:rPr>
              <a:t>rowJ</a:t>
            </a:r>
            <a:r>
              <a:rPr lang="en-US" sz="2000" dirty="0">
                <a:solidFill>
                  <a:srgbClr val="1E0000"/>
                </a:solidFill>
              </a:rPr>
              <a:t> : Integer; </a:t>
            </a:r>
            <a:r>
              <a:rPr lang="en-US" sz="2000" dirty="0" err="1">
                <a:solidFill>
                  <a:srgbClr val="1E0000"/>
                </a:solidFill>
              </a:rPr>
              <a:t>var</a:t>
            </a:r>
            <a:r>
              <a:rPr lang="en-US" sz="2000" dirty="0">
                <a:solidFill>
                  <a:srgbClr val="1E0000"/>
                </a:solidFill>
              </a:rPr>
              <a:t> SWR : </a:t>
            </a:r>
            <a:r>
              <a:rPr lang="en-US" sz="2000" dirty="0" err="1">
                <a:solidFill>
                  <a:srgbClr val="1E0000"/>
                </a:solidFill>
              </a:rPr>
              <a:t>PDVectorList</a:t>
            </a:r>
            <a:r>
              <a:rPr lang="en-US" sz="2000" dirty="0">
                <a:solidFill>
                  <a:srgbClr val="1E0000"/>
                </a:solidFill>
              </a:rPr>
              <a:t>); </a:t>
            </a:r>
          </a:p>
          <a:p>
            <a:r>
              <a:rPr lang="en-US" sz="2000" dirty="0" err="1">
                <a:solidFill>
                  <a:srgbClr val="1E0000"/>
                </a:solidFill>
              </a:rPr>
              <a:t>Var</a:t>
            </a:r>
            <a:r>
              <a:rPr lang="en-US" sz="2000" dirty="0">
                <a:solidFill>
                  <a:srgbClr val="1E0000"/>
                </a:solidFill>
              </a:rPr>
              <a:t> p1 : </a:t>
            </a:r>
            <a:r>
              <a:rPr lang="en-US" sz="2000" dirty="0" err="1">
                <a:solidFill>
                  <a:srgbClr val="1E0000"/>
                </a:solidFill>
              </a:rPr>
              <a:t>TMatEle</a:t>
            </a:r>
            <a:r>
              <a:rPr lang="en-US" sz="2000" dirty="0">
                <a:solidFill>
                  <a:srgbClr val="1E0000"/>
                </a:solidFill>
              </a:rPr>
              <a:t>;</a:t>
            </a:r>
          </a:p>
          <a:p>
            <a:r>
              <a:rPr lang="en-US" sz="2000" dirty="0">
                <a:solidFill>
                  <a:srgbClr val="1E0000"/>
                </a:solidFill>
              </a:rPr>
              <a:t>Begin</a:t>
            </a:r>
          </a:p>
          <a:p>
            <a:r>
              <a:rPr lang="en-US" sz="2000" dirty="0">
                <a:solidFill>
                  <a:srgbClr val="1E0000"/>
                </a:solidFill>
              </a:rPr>
              <a:t>  p1 := </a:t>
            </a:r>
            <a:r>
              <a:rPr lang="en-US" sz="2000" dirty="0" err="1">
                <a:solidFill>
                  <a:srgbClr val="1E0000"/>
                </a:solidFill>
              </a:rPr>
              <a:t>rowHead</a:t>
            </a:r>
            <a:r>
              <a:rPr lang="en-US" sz="2000" dirty="0">
                <a:solidFill>
                  <a:srgbClr val="1E0000"/>
                </a:solidFill>
              </a:rPr>
              <a:t>[</a:t>
            </a:r>
            <a:r>
              <a:rPr lang="en-US" sz="2000" dirty="0" err="1">
                <a:solidFill>
                  <a:srgbClr val="1E0000"/>
                </a:solidFill>
              </a:rPr>
              <a:t>rowJ</a:t>
            </a:r>
            <a:r>
              <a:rPr lang="en-US" sz="2000" dirty="0">
                <a:solidFill>
                  <a:srgbClr val="1E0000"/>
                </a:solidFill>
              </a:rPr>
              <a:t>];</a:t>
            </a:r>
          </a:p>
          <a:p>
            <a:r>
              <a:rPr lang="en-US" sz="2000" dirty="0">
                <a:solidFill>
                  <a:srgbClr val="1E0000"/>
                </a:solidFill>
              </a:rPr>
              <a:t>  While p1 &lt;&gt; nil Do Begin</a:t>
            </a:r>
          </a:p>
          <a:p>
            <a:r>
              <a:rPr lang="en-US" sz="2000" dirty="0">
                <a:solidFill>
                  <a:srgbClr val="1E0000"/>
                </a:solidFill>
              </a:rPr>
              <a:t>    SWR[p1.col] := p1.value;</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End;</a:t>
            </a:r>
          </a:p>
        </p:txBody>
      </p:sp>
      <p:sp>
        <p:nvSpPr>
          <p:cNvPr id="6" name="Slide Number Placeholder 3">
            <a:extLst>
              <a:ext uri="{FF2B5EF4-FFF2-40B4-BE49-F238E27FC236}">
                <a16:creationId xmlns:a16="http://schemas.microsoft.com/office/drawing/2014/main" id="{6572C91B-0096-495C-87A7-B8512B4BBE29}"/>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19</a:t>
            </a:fld>
            <a:endParaRPr lang="en-US" dirty="0">
              <a:solidFill>
                <a:srgbClr val="1E0000"/>
              </a:solidFill>
            </a:endParaRPr>
          </a:p>
        </p:txBody>
      </p:sp>
    </p:spTree>
    <p:extLst>
      <p:ext uri="{BB962C8B-B14F-4D97-AF65-F5344CB8AC3E}">
        <p14:creationId xmlns:p14="http://schemas.microsoft.com/office/powerpoint/2010/main" val="831170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610600" cy="1069848"/>
          </a:xfrm>
        </p:spPr>
        <p:txBody>
          <a:bodyPr/>
          <a:lstStyle/>
          <a:p>
            <a:r>
              <a:rPr lang="en-US" dirty="0"/>
              <a:t>Unloading the Sparse Working Row</a:t>
            </a:r>
          </a:p>
        </p:txBody>
      </p:sp>
      <p:sp>
        <p:nvSpPr>
          <p:cNvPr id="7" name="Rectangle 6"/>
          <p:cNvSpPr/>
          <p:nvPr/>
        </p:nvSpPr>
        <p:spPr>
          <a:xfrm>
            <a:off x="439591" y="1219200"/>
            <a:ext cx="8548960" cy="4031873"/>
          </a:xfrm>
          <a:prstGeom prst="rect">
            <a:avLst/>
          </a:prstGeom>
        </p:spPr>
        <p:txBody>
          <a:bodyPr wrap="square">
            <a:spAutoFit/>
          </a:bodyPr>
          <a:lstStyle/>
          <a:p>
            <a:r>
              <a:rPr lang="en-US" sz="2000" dirty="0">
                <a:solidFill>
                  <a:srgbClr val="1E0000"/>
                </a:solidFill>
              </a:rPr>
              <a:t>Procedure </a:t>
            </a:r>
            <a:r>
              <a:rPr lang="en-US" sz="2000" dirty="0" err="1">
                <a:solidFill>
                  <a:srgbClr val="1E0000"/>
                </a:solidFill>
              </a:rPr>
              <a:t>TSParMat.UnLoadSWRbyCol</a:t>
            </a:r>
            <a:r>
              <a:rPr lang="en-US" sz="2000" dirty="0">
                <a:solidFill>
                  <a:srgbClr val="1E0000"/>
                </a:solidFill>
              </a:rPr>
              <a:t>(</a:t>
            </a:r>
            <a:r>
              <a:rPr lang="en-US" sz="2000" dirty="0" err="1">
                <a:solidFill>
                  <a:srgbClr val="1E0000"/>
                </a:solidFill>
              </a:rPr>
              <a:t>rowJ</a:t>
            </a:r>
            <a:r>
              <a:rPr lang="en-US" sz="2000" dirty="0">
                <a:solidFill>
                  <a:srgbClr val="1E0000"/>
                </a:solidFill>
              </a:rPr>
              <a:t> : Integer; var SWR : </a:t>
            </a:r>
            <a:r>
              <a:rPr lang="en-US" sz="2000" dirty="0" err="1">
                <a:solidFill>
                  <a:srgbClr val="1E0000"/>
                </a:solidFill>
              </a:rPr>
              <a:t>PDVectorList</a:t>
            </a:r>
            <a:r>
              <a:rPr lang="en-US" sz="2000" dirty="0">
                <a:solidFill>
                  <a:srgbClr val="1E0000"/>
                </a:solidFill>
              </a:rPr>
              <a:t>); </a:t>
            </a:r>
          </a:p>
          <a:p>
            <a:r>
              <a:rPr lang="en-US" sz="2000" dirty="0">
                <a:solidFill>
                  <a:srgbClr val="1E0000"/>
                </a:solidFill>
              </a:rPr>
              <a:t>Var p1 : </a:t>
            </a:r>
            <a:r>
              <a:rPr lang="en-US" sz="2000" dirty="0" err="1">
                <a:solidFill>
                  <a:srgbClr val="1E0000"/>
                </a:solidFill>
              </a:rPr>
              <a:t>TMatEle</a:t>
            </a:r>
            <a:r>
              <a:rPr lang="en-US" sz="2000" dirty="0">
                <a:solidFill>
                  <a:srgbClr val="1E0000"/>
                </a:solidFill>
              </a:rPr>
              <a:t>;</a:t>
            </a:r>
          </a:p>
          <a:p>
            <a:r>
              <a:rPr lang="en-US" sz="2000" dirty="0">
                <a:solidFill>
                  <a:srgbClr val="1E0000"/>
                </a:solidFill>
              </a:rPr>
              <a:t>Begin</a:t>
            </a:r>
          </a:p>
          <a:p>
            <a:r>
              <a:rPr lang="en-US" sz="2000" dirty="0">
                <a:solidFill>
                  <a:srgbClr val="1E0000"/>
                </a:solidFill>
              </a:rPr>
              <a:t>  p1 := </a:t>
            </a:r>
            <a:r>
              <a:rPr lang="en-US" sz="2000" dirty="0" err="1">
                <a:solidFill>
                  <a:srgbClr val="1E0000"/>
                </a:solidFill>
              </a:rPr>
              <a:t>rowHead</a:t>
            </a:r>
            <a:r>
              <a:rPr lang="en-US" sz="2000" dirty="0">
                <a:solidFill>
                  <a:srgbClr val="1E0000"/>
                </a:solidFill>
              </a:rPr>
              <a:t>[</a:t>
            </a:r>
            <a:r>
              <a:rPr lang="en-US" sz="2000" dirty="0" err="1">
                <a:solidFill>
                  <a:srgbClr val="1E0000"/>
                </a:solidFill>
              </a:rPr>
              <a:t>rowJ</a:t>
            </a:r>
            <a:r>
              <a:rPr lang="en-US" sz="2000" dirty="0">
                <a:solidFill>
                  <a:srgbClr val="1E0000"/>
                </a:solidFill>
              </a:rPr>
              <a:t>];</a:t>
            </a:r>
          </a:p>
          <a:p>
            <a:r>
              <a:rPr lang="en-US" sz="2000" dirty="0">
                <a:solidFill>
                  <a:srgbClr val="1E0000"/>
                </a:solidFill>
              </a:rPr>
              <a:t>  While p1 &lt;&gt; nil Do Begin</a:t>
            </a:r>
          </a:p>
          <a:p>
            <a:r>
              <a:rPr lang="en-US" sz="2000" dirty="0">
                <a:solidFill>
                  <a:srgbClr val="1E0000"/>
                </a:solidFill>
              </a:rPr>
              <a:t>    p1.value := SWR[p1.col];</a:t>
            </a:r>
          </a:p>
          <a:p>
            <a:r>
              <a:rPr lang="en-US" sz="2000" dirty="0">
                <a:solidFill>
                  <a:srgbClr val="1E0000"/>
                </a:solidFill>
              </a:rPr>
              <a:t>    SWR[p1.col] := 0;</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End;</a:t>
            </a:r>
          </a:p>
        </p:txBody>
      </p:sp>
      <p:sp>
        <p:nvSpPr>
          <p:cNvPr id="3" name="TextBox 2"/>
          <p:cNvSpPr txBox="1"/>
          <p:nvPr/>
        </p:nvSpPr>
        <p:spPr>
          <a:xfrm>
            <a:off x="338685" y="5175890"/>
            <a:ext cx="8474768" cy="1569660"/>
          </a:xfrm>
          <a:prstGeom prst="rect">
            <a:avLst/>
          </a:prstGeom>
          <a:solidFill>
            <a:srgbClr val="FFE6E6"/>
          </a:solidFill>
        </p:spPr>
        <p:txBody>
          <a:bodyPr wrap="square" rtlCol="0">
            <a:spAutoFit/>
          </a:bodyPr>
          <a:lstStyle/>
          <a:p>
            <a:pPr>
              <a:spcBef>
                <a:spcPts val="0"/>
              </a:spcBef>
            </a:pPr>
            <a:r>
              <a:rPr lang="en-US" sz="2400" dirty="0">
                <a:solidFill>
                  <a:srgbClr val="1E0000"/>
                </a:solidFill>
              </a:rPr>
              <a:t>Note, there is no need to explicitly zero out all the elements each iteration since 1) most are still zero and 2) doing so would make it O(n</a:t>
            </a:r>
            <a:r>
              <a:rPr lang="en-US" sz="2400" baseline="30000" dirty="0">
                <a:solidFill>
                  <a:srgbClr val="1E0000"/>
                </a:solidFill>
              </a:rPr>
              <a:t>2</a:t>
            </a:r>
            <a:r>
              <a:rPr lang="en-US" sz="2400" dirty="0">
                <a:solidFill>
                  <a:srgbClr val="1E0000"/>
                </a:solidFill>
              </a:rPr>
              <a:t>). The above code efficiently zeros out just the values that have changed.  </a:t>
            </a:r>
          </a:p>
        </p:txBody>
      </p:sp>
      <p:sp>
        <p:nvSpPr>
          <p:cNvPr id="6" name="Slide Number Placeholder 3">
            <a:extLst>
              <a:ext uri="{FF2B5EF4-FFF2-40B4-BE49-F238E27FC236}">
                <a16:creationId xmlns:a16="http://schemas.microsoft.com/office/drawing/2014/main" id="{3CF638D6-CBF9-47C2-BCBD-D76275BFF5E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20</a:t>
            </a:fld>
            <a:endParaRPr lang="en-US" dirty="0">
              <a:solidFill>
                <a:srgbClr val="1E0000"/>
              </a:solidFill>
            </a:endParaRPr>
          </a:p>
        </p:txBody>
      </p:sp>
    </p:spTree>
    <p:extLst>
      <p:ext uri="{BB962C8B-B14F-4D97-AF65-F5344CB8AC3E}">
        <p14:creationId xmlns:p14="http://schemas.microsoft.com/office/powerpoint/2010/main" val="618194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Doing an LU Factorization of a Sparse Matrix with Linked Lists</a:t>
            </a:r>
          </a:p>
        </p:txBody>
      </p:sp>
      <p:sp>
        <p:nvSpPr>
          <p:cNvPr id="3" name="Content Placeholder 2"/>
          <p:cNvSpPr>
            <a:spLocks noGrp="1"/>
          </p:cNvSpPr>
          <p:nvPr>
            <p:ph idx="1"/>
          </p:nvPr>
        </p:nvSpPr>
        <p:spPr/>
        <p:txBody>
          <a:bodyPr/>
          <a:lstStyle/>
          <a:p>
            <a:r>
              <a:rPr lang="en-US" dirty="0"/>
              <a:t>Now we can show how to do an LU factorization of a sparse matrix stored using linked lists</a:t>
            </a:r>
          </a:p>
          <a:p>
            <a:r>
              <a:rPr lang="en-US" dirty="0"/>
              <a:t>We will assume the head pointers are in the vector </a:t>
            </a:r>
            <a:r>
              <a:rPr lang="en-US" dirty="0" err="1"/>
              <a:t>RowHead</a:t>
            </a:r>
            <a:r>
              <a:rPr lang="en-US" dirty="0"/>
              <a:t>, and the diagonals in </a:t>
            </a:r>
            <a:r>
              <a:rPr lang="en-US" dirty="0" err="1"/>
              <a:t>RowDiag</a:t>
            </a:r>
            <a:endParaRPr lang="en-US" dirty="0"/>
          </a:p>
          <a:p>
            <a:r>
              <a:rPr lang="en-US" dirty="0"/>
              <a:t>Recall this was the approach for the full matrix</a:t>
            </a:r>
          </a:p>
          <a:p>
            <a:pPr marL="914400" indent="0">
              <a:buNone/>
            </a:pPr>
            <a:r>
              <a:rPr lang="en-US" sz="2000" dirty="0"/>
              <a:t>For </a:t>
            </a:r>
            <a:r>
              <a:rPr lang="en-US" sz="2000" dirty="0" err="1"/>
              <a:t>i</a:t>
            </a:r>
            <a:r>
              <a:rPr lang="en-US" sz="2000" dirty="0"/>
              <a:t> := 2 to n Do Begin  // This is the row being processed</a:t>
            </a:r>
          </a:p>
          <a:p>
            <a:pPr marL="914400" indent="0">
              <a:buNone/>
            </a:pPr>
            <a:r>
              <a:rPr lang="en-US" sz="2000" dirty="0"/>
              <a:t>  For j := 1 to i-1 Do Begin  // Rows subtracted from row </a:t>
            </a:r>
            <a:r>
              <a:rPr lang="en-US" sz="2000" dirty="0" err="1"/>
              <a:t>i</a:t>
            </a:r>
            <a:endParaRPr lang="en-US" sz="2000" dirty="0"/>
          </a:p>
          <a:p>
            <a:pPr marL="914400" indent="0">
              <a:buNone/>
            </a:pPr>
            <a:r>
              <a:rPr lang="en-US" sz="2000" dirty="0"/>
              <a:t>    A[</a:t>
            </a:r>
            <a:r>
              <a:rPr lang="en-US" sz="2000" dirty="0" err="1"/>
              <a:t>i,j</a:t>
            </a:r>
            <a:r>
              <a:rPr lang="en-US" sz="2000" dirty="0"/>
              <a:t>] = A[</a:t>
            </a:r>
            <a:r>
              <a:rPr lang="en-US" sz="2000" dirty="0" err="1"/>
              <a:t>i,j</a:t>
            </a:r>
            <a:r>
              <a:rPr lang="en-US" sz="2000" dirty="0"/>
              <a:t>]/A[</a:t>
            </a:r>
            <a:r>
              <a:rPr lang="en-US" sz="2000" dirty="0" err="1"/>
              <a:t>j,j</a:t>
            </a:r>
            <a:r>
              <a:rPr lang="en-US" sz="2000" dirty="0"/>
              <a:t>]  // This is the scaling </a:t>
            </a:r>
          </a:p>
          <a:p>
            <a:pPr marL="914400" indent="0">
              <a:buNone/>
            </a:pPr>
            <a:r>
              <a:rPr lang="en-US" sz="2000" dirty="0"/>
              <a:t>    For k := j+1 to n Do Begin  // Go through each column in </a:t>
            </a:r>
            <a:r>
              <a:rPr lang="en-US" sz="2000" dirty="0" err="1"/>
              <a:t>i</a:t>
            </a:r>
            <a:endParaRPr lang="en-US" sz="2000" dirty="0"/>
          </a:p>
          <a:p>
            <a:pPr marL="914400" indent="0">
              <a:buNone/>
            </a:pPr>
            <a:r>
              <a:rPr lang="en-US" sz="2000" dirty="0"/>
              <a:t>      A[</a:t>
            </a:r>
            <a:r>
              <a:rPr lang="en-US" sz="2000" dirty="0" err="1"/>
              <a:t>i,k</a:t>
            </a:r>
            <a:r>
              <a:rPr lang="en-US" sz="2000" dirty="0"/>
              <a:t>] = A[</a:t>
            </a:r>
            <a:r>
              <a:rPr lang="en-US" sz="2000" dirty="0" err="1"/>
              <a:t>i,k</a:t>
            </a:r>
            <a:r>
              <a:rPr lang="en-US" sz="2000" dirty="0"/>
              <a:t>] - A[</a:t>
            </a:r>
            <a:r>
              <a:rPr lang="en-US" sz="2000" dirty="0" err="1"/>
              <a:t>i,j</a:t>
            </a:r>
            <a:r>
              <a:rPr lang="en-US" sz="2000" dirty="0"/>
              <a:t>]*A[</a:t>
            </a:r>
            <a:r>
              <a:rPr lang="en-US" sz="2000" dirty="0" err="1"/>
              <a:t>j,k</a:t>
            </a:r>
            <a:r>
              <a:rPr lang="en-US" sz="2000" dirty="0"/>
              <a:t>]</a:t>
            </a:r>
          </a:p>
          <a:p>
            <a:pPr marL="914400" indent="0">
              <a:buNone/>
            </a:pPr>
            <a:r>
              <a:rPr lang="en-US" sz="2000" dirty="0"/>
              <a:t>    End;</a:t>
            </a:r>
          </a:p>
          <a:p>
            <a:pPr marL="914400" indent="0">
              <a:buNone/>
            </a:pPr>
            <a:r>
              <a:rPr lang="en-US" sz="2000" dirty="0"/>
              <a:t>  End;</a:t>
            </a:r>
          </a:p>
          <a:p>
            <a:pPr marL="914400" indent="0">
              <a:buNone/>
            </a:pPr>
            <a:r>
              <a:rPr lang="en-US" sz="2000" dirty="0"/>
              <a:t>End;</a:t>
            </a:r>
          </a:p>
          <a:p>
            <a:endParaRPr lang="en-US" dirty="0"/>
          </a:p>
        </p:txBody>
      </p:sp>
      <p:sp>
        <p:nvSpPr>
          <p:cNvPr id="5" name="Slide Number Placeholder 3">
            <a:extLst>
              <a:ext uri="{FF2B5EF4-FFF2-40B4-BE49-F238E27FC236}">
                <a16:creationId xmlns:a16="http://schemas.microsoft.com/office/drawing/2014/main" id="{F18FF078-4212-473F-B38D-2AD1ED14767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21</a:t>
            </a:fld>
            <a:endParaRPr lang="en-US" dirty="0">
              <a:solidFill>
                <a:srgbClr val="1E0000"/>
              </a:solidFill>
            </a:endParaRPr>
          </a:p>
        </p:txBody>
      </p:sp>
    </p:spTree>
    <p:extLst>
      <p:ext uri="{BB962C8B-B14F-4D97-AF65-F5344CB8AC3E}">
        <p14:creationId xmlns:p14="http://schemas.microsoft.com/office/powerpoint/2010/main" val="3324728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a:t>
            </a:r>
          </a:p>
        </p:txBody>
      </p:sp>
      <p:sp>
        <p:nvSpPr>
          <p:cNvPr id="3" name="Content Placeholder 2"/>
          <p:cNvSpPr>
            <a:spLocks noGrp="1"/>
          </p:cNvSpPr>
          <p:nvPr>
            <p:ph idx="1"/>
          </p:nvPr>
        </p:nvSpPr>
        <p:spPr>
          <a:xfrm>
            <a:off x="365759" y="1280160"/>
            <a:ext cx="8622791" cy="3733800"/>
          </a:xfrm>
        </p:spPr>
        <p:txBody>
          <a:bodyPr/>
          <a:lstStyle/>
          <a:p>
            <a:r>
              <a:rPr lang="en-US" dirty="0"/>
              <a:t>Note, if you know about fills, we will get to that shortly; if you don’t know don’t worry about it yet</a:t>
            </a:r>
          </a:p>
          <a:p>
            <a:r>
              <a:rPr lang="en-US" dirty="0"/>
              <a:t>We’ll just be dealing with structurally symmetric matrices (incidence-symmetric)</a:t>
            </a:r>
          </a:p>
          <a:p>
            <a:r>
              <a:rPr lang="en-US" dirty="0"/>
              <a:t>We’ll assume the row linked lists are ordered by column; we’ll show how this can be done quickly later</a:t>
            </a:r>
          </a:p>
          <a:p>
            <a:r>
              <a:rPr lang="en-US" dirty="0"/>
              <a:t>We will again sequentially </a:t>
            </a:r>
            <a:r>
              <a:rPr lang="en-US" dirty="0" smtClean="0"/>
              <a:t>going </a:t>
            </a:r>
            <a:r>
              <a:rPr lang="en-US" dirty="0"/>
              <a:t>through the rows, starting with row 2, going to row n</a:t>
            </a:r>
            <a:br>
              <a:rPr lang="en-US" dirty="0"/>
            </a:br>
            <a:r>
              <a:rPr lang="en-US" dirty="0"/>
              <a:t/>
            </a:r>
            <a:br>
              <a:rPr lang="en-US" dirty="0"/>
            </a:br>
            <a:r>
              <a:rPr lang="en-US" sz="2400" dirty="0"/>
              <a:t>For i := 2 to n Do Begin  // This is the row being processed</a:t>
            </a:r>
            <a:br>
              <a:rPr lang="en-US" sz="2400" dirty="0"/>
            </a:br>
            <a:endParaRPr lang="en-US" sz="2400" dirty="0"/>
          </a:p>
          <a:p>
            <a:pPr marL="0" indent="0">
              <a:buNone/>
            </a:pPr>
            <a:r>
              <a:rPr lang="en-US" sz="2400" dirty="0"/>
              <a:t/>
            </a:r>
            <a:br>
              <a:rPr lang="en-US" sz="2400" dirty="0"/>
            </a:br>
            <a:endParaRPr lang="en-US" sz="2400" dirty="0"/>
          </a:p>
          <a:p>
            <a:endParaRPr lang="en-US" sz="2400" dirty="0"/>
          </a:p>
          <a:p>
            <a:endParaRPr lang="en-US" sz="2400" dirty="0"/>
          </a:p>
          <a:p>
            <a:endParaRPr lang="en-US" sz="2400" dirty="0"/>
          </a:p>
          <a:p>
            <a:pPr marL="0" indent="0">
              <a:buNone/>
            </a:pPr>
            <a:endParaRPr lang="en-US" dirty="0"/>
          </a:p>
          <a:p>
            <a:endParaRPr lang="en-US" dirty="0"/>
          </a:p>
        </p:txBody>
      </p:sp>
      <p:sp>
        <p:nvSpPr>
          <p:cNvPr id="5" name="Slide Number Placeholder 3">
            <a:extLst>
              <a:ext uri="{FF2B5EF4-FFF2-40B4-BE49-F238E27FC236}">
                <a16:creationId xmlns:a16="http://schemas.microsoft.com/office/drawing/2014/main" id="{714E18DF-65AB-401B-A3D7-BB08064E25F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22</a:t>
            </a:fld>
            <a:endParaRPr lang="en-US" dirty="0">
              <a:solidFill>
                <a:srgbClr val="1E0000"/>
              </a:solidFill>
            </a:endParaRPr>
          </a:p>
        </p:txBody>
      </p:sp>
    </p:spTree>
    <p:extLst>
      <p:ext uri="{BB962C8B-B14F-4D97-AF65-F5344CB8AC3E}">
        <p14:creationId xmlns:p14="http://schemas.microsoft.com/office/powerpoint/2010/main" val="3452250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cont.</a:t>
            </a:r>
          </a:p>
        </p:txBody>
      </p:sp>
      <p:sp>
        <p:nvSpPr>
          <p:cNvPr id="3" name="Content Placeholder 2"/>
          <p:cNvSpPr>
            <a:spLocks noGrp="1"/>
          </p:cNvSpPr>
          <p:nvPr>
            <p:ph idx="1"/>
          </p:nvPr>
        </p:nvSpPr>
        <p:spPr/>
        <p:txBody>
          <a:bodyPr/>
          <a:lstStyle/>
          <a:p>
            <a:r>
              <a:rPr lang="en-US" dirty="0"/>
              <a:t>The next step is to go down row </a:t>
            </a:r>
            <a:r>
              <a:rPr lang="en-US" dirty="0" err="1"/>
              <a:t>i</a:t>
            </a:r>
            <a:r>
              <a:rPr lang="en-US" dirty="0"/>
              <a:t>, up to but not including the diagonal element</a:t>
            </a:r>
          </a:p>
          <a:p>
            <a:r>
              <a:rPr lang="en-US" dirty="0"/>
              <a:t>We’ll be modifying the elements in row </a:t>
            </a:r>
            <a:r>
              <a:rPr lang="en-US" dirty="0" err="1"/>
              <a:t>i</a:t>
            </a:r>
            <a:r>
              <a:rPr lang="en-US" dirty="0"/>
              <a:t>, so we need to load them into the working row vector</a:t>
            </a:r>
          </a:p>
          <a:p>
            <a:r>
              <a:rPr lang="en-US" dirty="0"/>
              <a:t>Key sparsity insight is in doing the below code we only need to consider the non-zeros in A[</a:t>
            </a:r>
            <a:r>
              <a:rPr lang="en-US" dirty="0" err="1"/>
              <a:t>i,j</a:t>
            </a:r>
            <a:r>
              <a:rPr lang="en-US" dirty="0" smtClean="0"/>
              <a:t>]; for a full matrix the code is</a:t>
            </a:r>
            <a:r>
              <a:rPr lang="en-US" dirty="0"/>
              <a:t/>
            </a:r>
            <a:br>
              <a:rPr lang="en-US" dirty="0"/>
            </a:br>
            <a:r>
              <a:rPr lang="en-US" sz="2000" dirty="0"/>
              <a:t> For j := 1 to i-1 Do Begin  // Rows subtracted from row </a:t>
            </a:r>
            <a:br>
              <a:rPr lang="en-US" sz="2000" dirty="0"/>
            </a:br>
            <a:r>
              <a:rPr lang="en-US" sz="2000" dirty="0"/>
              <a:t>    	A[</a:t>
            </a:r>
            <a:r>
              <a:rPr lang="en-US" sz="2000" dirty="0" err="1"/>
              <a:t>i,j</a:t>
            </a:r>
            <a:r>
              <a:rPr lang="en-US" sz="2000" dirty="0"/>
              <a:t>] = A[</a:t>
            </a:r>
            <a:r>
              <a:rPr lang="en-US" sz="2000" dirty="0" err="1"/>
              <a:t>i,j</a:t>
            </a:r>
            <a:r>
              <a:rPr lang="en-US" sz="2000" dirty="0"/>
              <a:t>]/A[</a:t>
            </a:r>
            <a:r>
              <a:rPr lang="en-US" sz="2000" dirty="0" err="1"/>
              <a:t>j,j</a:t>
            </a:r>
            <a:r>
              <a:rPr lang="en-US" sz="2000" dirty="0"/>
              <a:t>]  // This is the scaling</a:t>
            </a:r>
            <a:br>
              <a:rPr lang="en-US" sz="2000" dirty="0"/>
            </a:br>
            <a:r>
              <a:rPr lang="en-US" sz="2000" dirty="0"/>
              <a:t> 	For k := j+1 to n Do Begin  // Go through each column in i</a:t>
            </a:r>
            <a:br>
              <a:rPr lang="en-US" sz="2000" dirty="0"/>
            </a:br>
            <a:r>
              <a:rPr lang="en-US" sz="2000" dirty="0"/>
              <a:t>		A[</a:t>
            </a:r>
            <a:r>
              <a:rPr lang="en-US" sz="2000" dirty="0" err="1"/>
              <a:t>i,k</a:t>
            </a:r>
            <a:r>
              <a:rPr lang="en-US" sz="2000" dirty="0"/>
              <a:t>] = A[</a:t>
            </a:r>
            <a:r>
              <a:rPr lang="en-US" sz="2000" dirty="0" err="1"/>
              <a:t>i,k</a:t>
            </a:r>
            <a:r>
              <a:rPr lang="en-US" sz="2000" dirty="0"/>
              <a:t>] - A[</a:t>
            </a:r>
            <a:r>
              <a:rPr lang="en-US" sz="2000" dirty="0" err="1"/>
              <a:t>i,j</a:t>
            </a:r>
            <a:r>
              <a:rPr lang="en-US" sz="2000" dirty="0"/>
              <a:t>]*A[</a:t>
            </a:r>
            <a:r>
              <a:rPr lang="en-US" sz="2000" dirty="0" err="1"/>
              <a:t>j,k</a:t>
            </a:r>
            <a:r>
              <a:rPr lang="en-US" sz="2000" dirty="0"/>
              <a:t>]</a:t>
            </a:r>
          </a:p>
          <a:p>
            <a:pPr marL="914400" indent="0">
              <a:buNone/>
            </a:pPr>
            <a:r>
              <a:rPr lang="en-US" sz="2000" dirty="0"/>
              <a:t>End;</a:t>
            </a:r>
          </a:p>
          <a:p>
            <a:pPr marL="0" indent="0">
              <a:buNone/>
            </a:pPr>
            <a:endParaRPr lang="en-US" dirty="0"/>
          </a:p>
          <a:p>
            <a:endParaRPr lang="en-US" dirty="0"/>
          </a:p>
          <a:p>
            <a:pPr marL="914400" indent="0">
              <a:buNone/>
            </a:pPr>
            <a:r>
              <a:rPr lang="en-US" dirty="0"/>
              <a:t/>
            </a:r>
            <a:br>
              <a:rPr lang="en-US" dirty="0"/>
            </a:br>
            <a:endParaRPr lang="en-US" dirty="0"/>
          </a:p>
        </p:txBody>
      </p:sp>
      <p:sp>
        <p:nvSpPr>
          <p:cNvPr id="5" name="Slide Number Placeholder 3">
            <a:extLst>
              <a:ext uri="{FF2B5EF4-FFF2-40B4-BE49-F238E27FC236}">
                <a16:creationId xmlns:a16="http://schemas.microsoft.com/office/drawing/2014/main" id="{28124010-138C-4BA7-9285-C2EDCC7D48C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23</a:t>
            </a:fld>
            <a:endParaRPr lang="en-US" dirty="0">
              <a:solidFill>
                <a:srgbClr val="1E0000"/>
              </a:solidFill>
            </a:endParaRPr>
          </a:p>
        </p:txBody>
      </p:sp>
    </p:spTree>
    <p:extLst>
      <p:ext uri="{BB962C8B-B14F-4D97-AF65-F5344CB8AC3E}">
        <p14:creationId xmlns:p14="http://schemas.microsoft.com/office/powerpoint/2010/main" val="36094021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cont.</a:t>
            </a:r>
          </a:p>
        </p:txBody>
      </p:sp>
      <p:sp>
        <p:nvSpPr>
          <p:cNvPr id="5" name="Rectangle 4"/>
          <p:cNvSpPr/>
          <p:nvPr/>
        </p:nvSpPr>
        <p:spPr>
          <a:xfrm>
            <a:off x="304800" y="1295400"/>
            <a:ext cx="8686800" cy="5570756"/>
          </a:xfrm>
          <a:prstGeom prst="rect">
            <a:avLst/>
          </a:prstGeom>
        </p:spPr>
        <p:txBody>
          <a:bodyPr wrap="square">
            <a:spAutoFit/>
          </a:bodyPr>
          <a:lstStyle/>
          <a:p>
            <a:r>
              <a:rPr lang="en-US" sz="2000" dirty="0">
                <a:solidFill>
                  <a:srgbClr val="1E0000"/>
                </a:solidFill>
              </a:rPr>
              <a:t> For </a:t>
            </a:r>
            <a:r>
              <a:rPr lang="en-US" sz="2000" dirty="0" err="1">
                <a:solidFill>
                  <a:srgbClr val="1E0000"/>
                </a:solidFill>
              </a:rPr>
              <a:t>i</a:t>
            </a:r>
            <a:r>
              <a:rPr lang="en-US" sz="2000" dirty="0">
                <a:solidFill>
                  <a:srgbClr val="1E0000"/>
                </a:solidFill>
              </a:rPr>
              <a:t> := 1 to n Do Begin   // Start at 1, but nothing to do in first row</a:t>
            </a:r>
          </a:p>
          <a:p>
            <a:r>
              <a:rPr lang="en-US" sz="2000" dirty="0">
                <a:solidFill>
                  <a:srgbClr val="1E0000"/>
                </a:solidFill>
              </a:rPr>
              <a:t>   </a:t>
            </a:r>
            <a:r>
              <a:rPr lang="en-US" sz="2000" dirty="0" err="1">
                <a:solidFill>
                  <a:srgbClr val="1E0000"/>
                </a:solidFill>
              </a:rPr>
              <a:t>LoadSWRbyCol</a:t>
            </a:r>
            <a:r>
              <a:rPr lang="en-US" sz="2000" dirty="0">
                <a:solidFill>
                  <a:srgbClr val="1E0000"/>
                </a:solidFill>
              </a:rPr>
              <a:t>(</a:t>
            </a:r>
            <a:r>
              <a:rPr lang="en-US" sz="2000" dirty="0" err="1">
                <a:solidFill>
                  <a:srgbClr val="1E0000"/>
                </a:solidFill>
              </a:rPr>
              <a:t>i,SWR</a:t>
            </a:r>
            <a:r>
              <a:rPr lang="en-US" sz="2000" dirty="0">
                <a:solidFill>
                  <a:srgbClr val="1E0000"/>
                </a:solidFill>
              </a:rPr>
              <a:t>);   // Load Sparse Working Row }</a:t>
            </a:r>
          </a:p>
          <a:p>
            <a:r>
              <a:rPr lang="en-US" sz="2000" dirty="0">
                <a:solidFill>
                  <a:srgbClr val="1E0000"/>
                </a:solidFill>
              </a:rPr>
              <a:t>   p2 := </a:t>
            </a:r>
            <a:r>
              <a:rPr lang="en-US" sz="2000" dirty="0" err="1">
                <a:solidFill>
                  <a:srgbClr val="1E0000"/>
                </a:solidFill>
              </a:rPr>
              <a:t>rowHead</a:t>
            </a:r>
            <a:r>
              <a:rPr lang="en-US" sz="2000" dirty="0">
                <a:solidFill>
                  <a:srgbClr val="1E0000"/>
                </a:solidFill>
              </a:rPr>
              <a:t>[</a:t>
            </a:r>
            <a:r>
              <a:rPr lang="en-US" sz="2000" dirty="0" err="1">
                <a:solidFill>
                  <a:srgbClr val="1E0000"/>
                </a:solidFill>
              </a:rPr>
              <a:t>i</a:t>
            </a:r>
            <a:r>
              <a:rPr lang="en-US" sz="2000" dirty="0">
                <a:solidFill>
                  <a:srgbClr val="1E0000"/>
                </a:solidFill>
              </a:rPr>
              <a:t>]</a:t>
            </a:r>
          </a:p>
          <a:p>
            <a:r>
              <a:rPr lang="en-US" sz="2000" dirty="0">
                <a:solidFill>
                  <a:srgbClr val="1E0000"/>
                </a:solidFill>
              </a:rPr>
              <a:t>   While p2 &lt;&gt; </a:t>
            </a:r>
            <a:r>
              <a:rPr lang="en-US" sz="2000" dirty="0" err="1">
                <a:solidFill>
                  <a:srgbClr val="1E0000"/>
                </a:solidFill>
              </a:rPr>
              <a:t>rowDiag</a:t>
            </a:r>
            <a:r>
              <a:rPr lang="en-US" sz="2000" dirty="0">
                <a:solidFill>
                  <a:srgbClr val="1E0000"/>
                </a:solidFill>
              </a:rPr>
              <a:t>[</a:t>
            </a:r>
            <a:r>
              <a:rPr lang="en-US" sz="2000" dirty="0" err="1">
                <a:solidFill>
                  <a:srgbClr val="1E0000"/>
                </a:solidFill>
              </a:rPr>
              <a:t>i</a:t>
            </a:r>
            <a:r>
              <a:rPr lang="en-US" sz="2000" dirty="0">
                <a:solidFill>
                  <a:srgbClr val="1E0000"/>
                </a:solidFill>
              </a:rPr>
              <a:t>] Do Begin    // This is doing the j loop</a:t>
            </a:r>
          </a:p>
          <a:p>
            <a:r>
              <a:rPr lang="en-US" sz="2000" dirty="0">
                <a:solidFill>
                  <a:srgbClr val="1E0000"/>
                </a:solidFill>
              </a:rPr>
              <a:t>      p1 := </a:t>
            </a:r>
            <a:r>
              <a:rPr lang="en-US" sz="2000" dirty="0" err="1">
                <a:solidFill>
                  <a:srgbClr val="1E0000"/>
                </a:solidFill>
              </a:rPr>
              <a:t>rowDiag</a:t>
            </a:r>
            <a:r>
              <a:rPr lang="en-US" sz="2000" dirty="0">
                <a:solidFill>
                  <a:srgbClr val="1E0000"/>
                </a:solidFill>
              </a:rPr>
              <a:t>[p2.col];</a:t>
            </a:r>
          </a:p>
          <a:p>
            <a:r>
              <a:rPr lang="en-US" sz="2000" dirty="0">
                <a:solidFill>
                  <a:srgbClr val="1E0000"/>
                </a:solidFill>
              </a:rPr>
              <a:t>      SWR[p2.col] := SWR[p2.col] / p1.value;</a:t>
            </a:r>
          </a:p>
          <a:p>
            <a:r>
              <a:rPr lang="en-US" sz="2000" dirty="0">
                <a:solidFill>
                  <a:srgbClr val="1E0000"/>
                </a:solidFill>
              </a:rPr>
              <a:t>      p1 := p1.next;</a:t>
            </a:r>
          </a:p>
          <a:p>
            <a:r>
              <a:rPr lang="en-US" sz="2000" dirty="0">
                <a:solidFill>
                  <a:srgbClr val="1E0000"/>
                </a:solidFill>
              </a:rPr>
              <a:t>      While p1 &lt;&gt; nil Do Begin   // Go to the end of the row</a:t>
            </a:r>
          </a:p>
          <a:p>
            <a:r>
              <a:rPr lang="en-US" sz="2000" dirty="0">
                <a:solidFill>
                  <a:srgbClr val="1E0000"/>
                </a:solidFill>
              </a:rPr>
              <a:t>        SWR[p1.col] := SWR[p1.col] - SWR[p2.col] *p1.value;</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      p2 := p2.next;</a:t>
            </a:r>
          </a:p>
          <a:p>
            <a:r>
              <a:rPr lang="en-US" sz="2000" dirty="0">
                <a:solidFill>
                  <a:srgbClr val="1E0000"/>
                </a:solidFill>
              </a:rPr>
              <a:t>    End;</a:t>
            </a:r>
          </a:p>
          <a:p>
            <a:r>
              <a:rPr lang="en-US" sz="2000" dirty="0">
                <a:solidFill>
                  <a:srgbClr val="1E0000"/>
                </a:solidFill>
              </a:rPr>
              <a:t>    </a:t>
            </a:r>
            <a:r>
              <a:rPr lang="en-US" sz="2000" dirty="0" err="1">
                <a:solidFill>
                  <a:srgbClr val="1E0000"/>
                </a:solidFill>
              </a:rPr>
              <a:t>UnloadSWRByCol</a:t>
            </a:r>
            <a:r>
              <a:rPr lang="en-US" sz="2000" dirty="0">
                <a:solidFill>
                  <a:srgbClr val="1E0000"/>
                </a:solidFill>
              </a:rPr>
              <a:t>(</a:t>
            </a:r>
            <a:r>
              <a:rPr lang="en-US" sz="2000" dirty="0" err="1">
                <a:solidFill>
                  <a:srgbClr val="1E0000"/>
                </a:solidFill>
              </a:rPr>
              <a:t>i,SWR</a:t>
            </a:r>
            <a:r>
              <a:rPr lang="en-US" sz="2000" dirty="0">
                <a:solidFill>
                  <a:srgbClr val="1E0000"/>
                </a:solidFill>
              </a:rPr>
              <a:t>);</a:t>
            </a:r>
          </a:p>
          <a:p>
            <a:r>
              <a:rPr lang="en-US" sz="2000" dirty="0">
                <a:solidFill>
                  <a:srgbClr val="1E0000"/>
                </a:solidFill>
              </a:rPr>
              <a:t>  End;</a:t>
            </a:r>
          </a:p>
        </p:txBody>
      </p:sp>
      <p:sp>
        <p:nvSpPr>
          <p:cNvPr id="6" name="Slide Number Placeholder 3">
            <a:extLst>
              <a:ext uri="{FF2B5EF4-FFF2-40B4-BE49-F238E27FC236}">
                <a16:creationId xmlns:a16="http://schemas.microsoft.com/office/drawing/2014/main" id="{86FCCED0-B4B6-47E8-8E3E-323FA1651B69}"/>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24</a:t>
            </a:fld>
            <a:endParaRPr lang="en-US" dirty="0">
              <a:solidFill>
                <a:srgbClr val="1E0000"/>
              </a:solidFill>
            </a:endParaRPr>
          </a:p>
        </p:txBody>
      </p:sp>
    </p:spTree>
    <p:extLst>
      <p:ext uri="{BB962C8B-B14F-4D97-AF65-F5344CB8AC3E}">
        <p14:creationId xmlns:p14="http://schemas.microsoft.com/office/powerpoint/2010/main" val="20516359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Example</a:t>
            </a:r>
          </a:p>
        </p:txBody>
      </p:sp>
      <p:sp>
        <p:nvSpPr>
          <p:cNvPr id="3" name="Content Placeholder 2"/>
          <p:cNvSpPr>
            <a:spLocks noGrp="1"/>
          </p:cNvSpPr>
          <p:nvPr>
            <p:ph idx="1"/>
          </p:nvPr>
        </p:nvSpPr>
        <p:spPr>
          <a:xfrm>
            <a:off x="365760" y="1280160"/>
            <a:ext cx="8535987" cy="1996440"/>
          </a:xfrm>
        </p:spPr>
        <p:txBody>
          <a:bodyPr/>
          <a:lstStyle/>
          <a:p>
            <a:r>
              <a:rPr lang="en-US" dirty="0"/>
              <a:t>Believe it or not, that is all there is to it!  The factorization code itself is quite simple.</a:t>
            </a:r>
          </a:p>
          <a:p>
            <a:r>
              <a:rPr lang="en-US" dirty="0"/>
              <a:t>However, there are a few issues we’ll get to in a second.  But first an example</a:t>
            </a:r>
          </a:p>
          <a:p>
            <a:endParaRPr lang="en-US" dirty="0"/>
          </a:p>
          <a:p>
            <a:endParaRPr lang="en-US" dirty="0"/>
          </a:p>
          <a:p>
            <a:endParaRPr lang="en-US" dirty="0"/>
          </a:p>
          <a:p>
            <a:endParaRPr lang="en-US" dirty="0"/>
          </a:p>
          <a:p>
            <a:r>
              <a:rPr lang="en-US" dirty="0"/>
              <a:t>Notice with this example there is nothing to do with rows 1, 2 and 3 since there is nothing before the </a:t>
            </a:r>
            <a:r>
              <a:rPr lang="en-US" dirty="0" err="1"/>
              <a:t>diag</a:t>
            </a:r>
            <a:r>
              <a:rPr lang="en-US" dirty="0"/>
              <a:t> (p2 will be equal to the </a:t>
            </a:r>
            <a:r>
              <a:rPr lang="en-US" dirty="0" err="1"/>
              <a:t>diag</a:t>
            </a:r>
            <a:r>
              <a:rPr lang="en-US" dirty="0"/>
              <a:t> for the first three rows)</a:t>
            </a:r>
            <a:br>
              <a:rPr lang="en-US" dirty="0"/>
            </a:br>
            <a:r>
              <a:rPr lang="en-US" dirty="0"/>
              <a:t/>
            </a:r>
            <a:br>
              <a:rPr lang="en-US" dirty="0"/>
            </a:br>
            <a:endParaRPr lang="en-US" dirty="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11978300"/>
              </p:ext>
            </p:extLst>
          </p:nvPr>
        </p:nvGraphicFramePr>
        <p:xfrm>
          <a:off x="1295401" y="3276600"/>
          <a:ext cx="2971800" cy="1768866"/>
        </p:xfrm>
        <a:graphic>
          <a:graphicData uri="http://schemas.openxmlformats.org/presentationml/2006/ole">
            <mc:AlternateContent xmlns:mc="http://schemas.openxmlformats.org/markup-compatibility/2006">
              <mc:Choice xmlns:v="urn:schemas-microsoft-com:vml" Requires="v">
                <p:oleObj spid="_x0000_s142350" name="Equation" r:id="rId3" imgW="1536700" imgH="914400" progId="Equation.DSMT4">
                  <p:embed/>
                </p:oleObj>
              </mc:Choice>
              <mc:Fallback>
                <p:oleObj name="Equation" r:id="rId3" imgW="15367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1" y="3276600"/>
                        <a:ext cx="2971800" cy="1768866"/>
                      </a:xfrm>
                      <a:prstGeom prst="rect">
                        <a:avLst/>
                      </a:prstGeom>
                      <a:noFill/>
                      <a:ln>
                        <a:noFill/>
                      </a:ln>
                    </p:spPr>
                  </p:pic>
                </p:oleObj>
              </mc:Fallback>
            </mc:AlternateContent>
          </a:graphicData>
        </a:graphic>
      </p:graphicFrame>
      <p:sp>
        <p:nvSpPr>
          <p:cNvPr id="6" name="Slide Number Placeholder 3">
            <a:extLst>
              <a:ext uri="{FF2B5EF4-FFF2-40B4-BE49-F238E27FC236}">
                <a16:creationId xmlns:a16="http://schemas.microsoft.com/office/drawing/2014/main" id="{F748CBDB-3481-4446-99C3-12772C1E06DD}"/>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25</a:t>
            </a:fld>
            <a:endParaRPr lang="en-US" dirty="0">
              <a:solidFill>
                <a:srgbClr val="1E0000"/>
              </a:solidFill>
            </a:endParaRPr>
          </a:p>
        </p:txBody>
      </p:sp>
    </p:spTree>
    <p:extLst>
      <p:ext uri="{BB962C8B-B14F-4D97-AF65-F5344CB8AC3E}">
        <p14:creationId xmlns:p14="http://schemas.microsoft.com/office/powerpoint/2010/main" val="12463819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458200" cy="1069848"/>
          </a:xfrm>
        </p:spPr>
        <p:txBody>
          <a:bodyPr/>
          <a:lstStyle/>
          <a:p>
            <a:r>
              <a:rPr lang="en-US" dirty="0"/>
              <a:t>Sparse Factorization Example, Cont.</a:t>
            </a:r>
          </a:p>
        </p:txBody>
      </p:sp>
      <p:sp>
        <p:nvSpPr>
          <p:cNvPr id="3" name="Content Placeholder 2"/>
          <p:cNvSpPr>
            <a:spLocks noGrp="1"/>
          </p:cNvSpPr>
          <p:nvPr>
            <p:ph idx="1"/>
          </p:nvPr>
        </p:nvSpPr>
        <p:spPr>
          <a:xfrm>
            <a:off x="365759" y="1280160"/>
            <a:ext cx="8622791" cy="3733800"/>
          </a:xfrm>
        </p:spPr>
        <p:txBody>
          <a:bodyPr/>
          <a:lstStyle/>
          <a:p>
            <a:r>
              <a:rPr lang="en-US" dirty="0"/>
              <a:t>Doing factorization with </a:t>
            </a:r>
            <a:r>
              <a:rPr lang="en-US" dirty="0" err="1"/>
              <a:t>i</a:t>
            </a:r>
            <a:r>
              <a:rPr lang="en-US" dirty="0"/>
              <a:t>=4</a:t>
            </a:r>
          </a:p>
          <a:p>
            <a:pPr lvl="1"/>
            <a:r>
              <a:rPr lang="en-US" dirty="0"/>
              <a:t>Row 4 is full so initially p2= A[4,1] // column 1</a:t>
            </a:r>
          </a:p>
          <a:p>
            <a:pPr lvl="1"/>
            <a:r>
              <a:rPr lang="en-US" dirty="0"/>
              <a:t>SWR = [-4 -3 -2 10]</a:t>
            </a:r>
          </a:p>
          <a:p>
            <a:pPr lvl="1"/>
            <a:r>
              <a:rPr lang="en-US" dirty="0"/>
              <a:t>p1= A[1,1]</a:t>
            </a:r>
          </a:p>
          <a:p>
            <a:pPr lvl="1"/>
            <a:r>
              <a:rPr lang="en-US" dirty="0"/>
              <a:t>SWR[1] = -4/A[1,1] = -4/5 = -0.8</a:t>
            </a:r>
          </a:p>
          <a:p>
            <a:pPr lvl="1"/>
            <a:r>
              <a:rPr lang="en-US" dirty="0"/>
              <a:t>p1 goes to A[1,4]</a:t>
            </a:r>
          </a:p>
          <a:p>
            <a:pPr lvl="1"/>
            <a:r>
              <a:rPr lang="en-US" dirty="0"/>
              <a:t>SWR[4] = 10 – SWR[p2.col]*p1.value = 10 – (-0.8)*-4=6.8</a:t>
            </a:r>
          </a:p>
          <a:p>
            <a:pPr lvl="1"/>
            <a:r>
              <a:rPr lang="en-US" dirty="0"/>
              <a:t>p1 = nil; go to next col</a:t>
            </a:r>
          </a:p>
          <a:p>
            <a:pPr lvl="1"/>
            <a:r>
              <a:rPr lang="en-US" dirty="0"/>
              <a:t>p2 =A[4,2]  // column 2</a:t>
            </a:r>
          </a:p>
          <a:p>
            <a:pPr lvl="1"/>
            <a:r>
              <a:rPr lang="en-US" dirty="0"/>
              <a:t>P1 = A[2,2]</a:t>
            </a:r>
          </a:p>
          <a:p>
            <a:pPr lvl="1"/>
            <a:r>
              <a:rPr lang="en-US" dirty="0"/>
              <a:t>SWR[2]  = -3/A[2,2]= -3/4 = -0.75</a:t>
            </a:r>
          </a:p>
          <a:p>
            <a:endParaRPr lang="en-US" dirty="0"/>
          </a:p>
        </p:txBody>
      </p:sp>
      <p:sp>
        <p:nvSpPr>
          <p:cNvPr id="5" name="Slide Number Placeholder 3">
            <a:extLst>
              <a:ext uri="{FF2B5EF4-FFF2-40B4-BE49-F238E27FC236}">
                <a16:creationId xmlns:a16="http://schemas.microsoft.com/office/drawing/2014/main" id="{EAE180D9-0A8F-40A9-9DC6-DC0523AF9081}"/>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26</a:t>
            </a:fld>
            <a:endParaRPr lang="en-US" dirty="0">
              <a:solidFill>
                <a:srgbClr val="1E0000"/>
              </a:solidFill>
            </a:endParaRPr>
          </a:p>
        </p:txBody>
      </p:sp>
      <p:sp>
        <p:nvSpPr>
          <p:cNvPr id="4" name="TextBox 3"/>
          <p:cNvSpPr txBox="1"/>
          <p:nvPr/>
        </p:nvSpPr>
        <p:spPr>
          <a:xfrm>
            <a:off x="4267200" y="3505200"/>
            <a:ext cx="4315605" cy="461665"/>
          </a:xfrm>
          <a:prstGeom prst="rect">
            <a:avLst/>
          </a:prstGeom>
          <a:solidFill>
            <a:srgbClr val="FFE6E6"/>
          </a:solidFill>
        </p:spPr>
        <p:txBody>
          <a:bodyPr wrap="none" rtlCol="0">
            <a:spAutoFit/>
          </a:bodyPr>
          <a:lstStyle/>
          <a:p>
            <a:r>
              <a:rPr lang="en-US" sz="2400" dirty="0" smtClean="0">
                <a:solidFill>
                  <a:srgbClr val="1E0000"/>
                </a:solidFill>
              </a:rPr>
              <a:t>That is, the next element in row 1</a:t>
            </a:r>
            <a:endParaRPr lang="en-US" sz="2400" dirty="0">
              <a:solidFill>
                <a:srgbClr val="1E0000"/>
              </a:solidFill>
            </a:endParaRPr>
          </a:p>
        </p:txBody>
      </p:sp>
    </p:spTree>
    <p:extLst>
      <p:ext uri="{BB962C8B-B14F-4D97-AF65-F5344CB8AC3E}">
        <p14:creationId xmlns:p14="http://schemas.microsoft.com/office/powerpoint/2010/main" val="28226178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305800" cy="1069848"/>
          </a:xfrm>
        </p:spPr>
        <p:txBody>
          <a:bodyPr/>
          <a:lstStyle/>
          <a:p>
            <a:r>
              <a:rPr lang="en-US" dirty="0"/>
              <a:t>Sparse Factorization Example, Cont.</a:t>
            </a:r>
          </a:p>
        </p:txBody>
      </p:sp>
      <p:sp>
        <p:nvSpPr>
          <p:cNvPr id="3" name="Content Placeholder 2"/>
          <p:cNvSpPr>
            <a:spLocks noGrp="1"/>
          </p:cNvSpPr>
          <p:nvPr>
            <p:ph idx="1"/>
          </p:nvPr>
        </p:nvSpPr>
        <p:spPr>
          <a:xfrm>
            <a:off x="0" y="1295400"/>
            <a:ext cx="8854440" cy="4114800"/>
          </a:xfrm>
        </p:spPr>
        <p:txBody>
          <a:bodyPr/>
          <a:lstStyle/>
          <a:p>
            <a:pPr lvl="1"/>
            <a:r>
              <a:rPr lang="en-US" dirty="0"/>
              <a:t>p1 goes to A[2,4]  // p2=A[4,2]</a:t>
            </a:r>
          </a:p>
          <a:p>
            <a:pPr lvl="1"/>
            <a:r>
              <a:rPr lang="en-US" dirty="0"/>
              <a:t>SWR[4] = 6.8 – SWR[p2.col]*p1.value = 6.8 – (-0.75)*-3=4.55</a:t>
            </a:r>
          </a:p>
          <a:p>
            <a:pPr lvl="1"/>
            <a:r>
              <a:rPr lang="en-US" dirty="0"/>
              <a:t>p1 = nil; go to next col</a:t>
            </a:r>
          </a:p>
          <a:p>
            <a:pPr lvl="1"/>
            <a:r>
              <a:rPr lang="en-US" dirty="0"/>
              <a:t>p2 =A[4,3]  // column 3</a:t>
            </a:r>
          </a:p>
          <a:p>
            <a:pPr lvl="1"/>
            <a:r>
              <a:rPr lang="en-US" dirty="0"/>
              <a:t>p1 = A[3,3]</a:t>
            </a:r>
          </a:p>
          <a:p>
            <a:pPr lvl="1"/>
            <a:r>
              <a:rPr lang="en-US" dirty="0"/>
              <a:t>SWR[3]  = -/A[2,2]= -2/3 = -0.667</a:t>
            </a:r>
          </a:p>
          <a:p>
            <a:pPr lvl="1"/>
            <a:r>
              <a:rPr lang="en-US" dirty="0"/>
              <a:t>p1 goes to A[3,4]  // p2 = A[4,3]</a:t>
            </a:r>
          </a:p>
          <a:p>
            <a:pPr lvl="1"/>
            <a:r>
              <a:rPr lang="en-US" dirty="0"/>
              <a:t>SWR[4] = 4.55 – SWR[p2.col]*p1.value </a:t>
            </a:r>
            <a:br>
              <a:rPr lang="en-US" dirty="0"/>
            </a:br>
            <a:r>
              <a:rPr lang="en-US" dirty="0"/>
              <a:t>= 4.55 – (-0.667)*-2=3.2167</a:t>
            </a:r>
          </a:p>
          <a:p>
            <a:pPr lvl="1"/>
            <a:r>
              <a:rPr lang="en-US" dirty="0"/>
              <a:t>Unload the SWR = [-0.8  -0.75  -0.667  3.2167]</a:t>
            </a:r>
          </a:p>
          <a:p>
            <a:pPr lvl="1"/>
            <a:r>
              <a:rPr lang="en-US" dirty="0"/>
              <a:t>p2 = A[4,4] = </a:t>
            </a:r>
            <a:r>
              <a:rPr lang="en-US" dirty="0" err="1"/>
              <a:t>diag</a:t>
            </a:r>
            <a:r>
              <a:rPr lang="en-US" dirty="0"/>
              <a:t> so done</a:t>
            </a:r>
          </a:p>
          <a:p>
            <a:pPr lvl="1"/>
            <a:endParaRPr lang="en-US" dirty="0"/>
          </a:p>
          <a:p>
            <a:pPr lvl="1"/>
            <a:endParaRPr lang="en-US" dirty="0"/>
          </a:p>
          <a:p>
            <a:pPr lvl="1"/>
            <a:endParaRPr lang="en-US" dirty="0"/>
          </a:p>
          <a:p>
            <a:pPr lvl="1"/>
            <a:endParaRPr lang="en-US" dirty="0"/>
          </a:p>
        </p:txBody>
      </p:sp>
      <p:sp>
        <p:nvSpPr>
          <p:cNvPr id="5" name="Slide Number Placeholder 3">
            <a:extLst>
              <a:ext uri="{FF2B5EF4-FFF2-40B4-BE49-F238E27FC236}">
                <a16:creationId xmlns:a16="http://schemas.microsoft.com/office/drawing/2014/main" id="{C99F9338-1FE8-4C6B-844E-7E639863A9F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27</a:t>
            </a:fld>
            <a:endParaRPr lang="en-US" dirty="0">
              <a:solidFill>
                <a:srgbClr val="1E0000"/>
              </a:solidFill>
            </a:endParaRPr>
          </a:p>
        </p:txBody>
      </p:sp>
      <p:sp>
        <p:nvSpPr>
          <p:cNvPr id="6" name="TextBox 5"/>
          <p:cNvSpPr txBox="1"/>
          <p:nvPr/>
        </p:nvSpPr>
        <p:spPr>
          <a:xfrm>
            <a:off x="4976386" y="1295400"/>
            <a:ext cx="3419526" cy="461665"/>
          </a:xfrm>
          <a:prstGeom prst="rect">
            <a:avLst/>
          </a:prstGeom>
          <a:solidFill>
            <a:srgbClr val="FFE6E6"/>
          </a:solidFill>
        </p:spPr>
        <p:txBody>
          <a:bodyPr wrap="none" rtlCol="0">
            <a:spAutoFit/>
          </a:bodyPr>
          <a:lstStyle/>
          <a:p>
            <a:r>
              <a:rPr lang="en-US" sz="2400" dirty="0">
                <a:solidFill>
                  <a:srgbClr val="1E0000"/>
                </a:solidFill>
              </a:rPr>
              <a:t>T</a:t>
            </a:r>
            <a:r>
              <a:rPr lang="en-US" sz="2400" dirty="0" smtClean="0">
                <a:solidFill>
                  <a:srgbClr val="1E0000"/>
                </a:solidFill>
              </a:rPr>
              <a:t>he next element in row 2</a:t>
            </a:r>
            <a:endParaRPr lang="en-US" sz="2400" dirty="0">
              <a:solidFill>
                <a:srgbClr val="1E0000"/>
              </a:solidFill>
            </a:endParaRPr>
          </a:p>
        </p:txBody>
      </p:sp>
      <p:sp>
        <p:nvSpPr>
          <p:cNvPr id="7" name="TextBox 6"/>
          <p:cNvSpPr txBox="1"/>
          <p:nvPr/>
        </p:nvSpPr>
        <p:spPr>
          <a:xfrm>
            <a:off x="4976386" y="3962400"/>
            <a:ext cx="3419526" cy="461665"/>
          </a:xfrm>
          <a:prstGeom prst="rect">
            <a:avLst/>
          </a:prstGeom>
          <a:solidFill>
            <a:srgbClr val="FFE6E6"/>
          </a:solidFill>
        </p:spPr>
        <p:txBody>
          <a:bodyPr wrap="none" rtlCol="0">
            <a:spAutoFit/>
          </a:bodyPr>
          <a:lstStyle/>
          <a:p>
            <a:r>
              <a:rPr lang="en-US" sz="2400" dirty="0">
                <a:solidFill>
                  <a:srgbClr val="1E0000"/>
                </a:solidFill>
              </a:rPr>
              <a:t>T</a:t>
            </a:r>
            <a:r>
              <a:rPr lang="en-US" sz="2400" dirty="0" smtClean="0">
                <a:solidFill>
                  <a:srgbClr val="1E0000"/>
                </a:solidFill>
              </a:rPr>
              <a:t>he next element in row 3</a:t>
            </a:r>
            <a:endParaRPr lang="en-US" sz="2400" dirty="0">
              <a:solidFill>
                <a:srgbClr val="1E0000"/>
              </a:solidFill>
            </a:endParaRPr>
          </a:p>
        </p:txBody>
      </p:sp>
    </p:spTree>
    <p:extLst>
      <p:ext uri="{BB962C8B-B14F-4D97-AF65-F5344CB8AC3E}">
        <p14:creationId xmlns:p14="http://schemas.microsoft.com/office/powerpoint/2010/main" val="3691739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763000" cy="1069848"/>
          </a:xfrm>
        </p:spPr>
        <p:txBody>
          <a:bodyPr/>
          <a:lstStyle/>
          <a:p>
            <a:r>
              <a:rPr lang="en-US" dirty="0"/>
              <a:t>Sparse Factorization Examples, Cont.</a:t>
            </a:r>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For a second example, again consider the same system, except with the nodes renumbered</a:t>
            </a:r>
            <a:br>
              <a:rPr lang="en-US" dirty="0"/>
            </a:br>
            <a:r>
              <a:rPr lang="en-US" dirty="0"/>
              <a:t/>
            </a:r>
            <a:br>
              <a:rPr lang="en-US" dirty="0"/>
            </a:br>
            <a:endParaRPr lang="en-US" dirty="0"/>
          </a:p>
          <a:p>
            <a:pPr marL="0" indent="0">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21509089"/>
              </p:ext>
            </p:extLst>
          </p:nvPr>
        </p:nvGraphicFramePr>
        <p:xfrm>
          <a:off x="1066800" y="1524000"/>
          <a:ext cx="5427663" cy="1768475"/>
        </p:xfrm>
        <a:graphic>
          <a:graphicData uri="http://schemas.openxmlformats.org/presentationml/2006/ole">
            <mc:AlternateContent xmlns:mc="http://schemas.openxmlformats.org/markup-compatibility/2006">
              <mc:Choice xmlns:v="urn:schemas-microsoft-com:vml" Requires="v">
                <p:oleObj spid="_x0000_s143386" name="Equation" r:id="rId3" imgW="2806560" imgH="914400" progId="Equation.DSMT4">
                  <p:embed/>
                </p:oleObj>
              </mc:Choice>
              <mc:Fallback>
                <p:oleObj name="Equation" r:id="rId3" imgW="2806560" imgH="914400" progId="Equation.DSMT4">
                  <p:embed/>
                  <p:pic>
                    <p:nvPicPr>
                      <p:cNvPr id="0" name=""/>
                      <p:cNvPicPr>
                        <a:picLocks noChangeAspect="1" noChangeArrowheads="1"/>
                      </p:cNvPicPr>
                      <p:nvPr/>
                    </p:nvPicPr>
                    <p:blipFill>
                      <a:blip r:embed="rId4"/>
                      <a:srcRect/>
                      <a:stretch>
                        <a:fillRect/>
                      </a:stretch>
                    </p:blipFill>
                    <p:spPr bwMode="auto">
                      <a:xfrm>
                        <a:off x="1066800" y="1524000"/>
                        <a:ext cx="5427663"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596057803"/>
              </p:ext>
            </p:extLst>
          </p:nvPr>
        </p:nvGraphicFramePr>
        <p:xfrm>
          <a:off x="2374900" y="4419600"/>
          <a:ext cx="2946400" cy="1768475"/>
        </p:xfrm>
        <a:graphic>
          <a:graphicData uri="http://schemas.openxmlformats.org/presentationml/2006/ole">
            <mc:AlternateContent xmlns:mc="http://schemas.openxmlformats.org/markup-compatibility/2006">
              <mc:Choice xmlns:v="urn:schemas-microsoft-com:vml" Requires="v">
                <p:oleObj spid="_x0000_s143387" name="Equation" r:id="rId5" imgW="1523880" imgH="914400" progId="Equation.DSMT4">
                  <p:embed/>
                </p:oleObj>
              </mc:Choice>
              <mc:Fallback>
                <p:oleObj name="Equation" r:id="rId5" imgW="1523880" imgH="914400" progId="Equation.DSMT4">
                  <p:embed/>
                  <p:pic>
                    <p:nvPicPr>
                      <p:cNvPr id="0" name=""/>
                      <p:cNvPicPr>
                        <a:picLocks noChangeAspect="1" noChangeArrowheads="1"/>
                      </p:cNvPicPr>
                      <p:nvPr/>
                    </p:nvPicPr>
                    <p:blipFill>
                      <a:blip r:embed="rId6"/>
                      <a:srcRect/>
                      <a:stretch>
                        <a:fillRect/>
                      </a:stretch>
                    </p:blipFill>
                    <p:spPr bwMode="auto">
                      <a:xfrm>
                        <a:off x="2374900" y="4419600"/>
                        <a:ext cx="2946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Slide Number Placeholder 3">
            <a:extLst>
              <a:ext uri="{FF2B5EF4-FFF2-40B4-BE49-F238E27FC236}">
                <a16:creationId xmlns:a16="http://schemas.microsoft.com/office/drawing/2014/main" id="{5674486D-E22E-4C41-8B75-01D0F59319CB}"/>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28</a:t>
            </a:fld>
            <a:endParaRPr lang="en-US" dirty="0">
              <a:solidFill>
                <a:srgbClr val="1E0000"/>
              </a:solidFill>
            </a:endParaRPr>
          </a:p>
        </p:txBody>
      </p:sp>
    </p:spTree>
    <p:extLst>
      <p:ext uri="{BB962C8B-B14F-4D97-AF65-F5344CB8AC3E}">
        <p14:creationId xmlns:p14="http://schemas.microsoft.com/office/powerpoint/2010/main" val="1060604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ECEN 615 </a:t>
            </a:r>
            <a:r>
              <a:rPr lang="en-US" dirty="0"/>
              <a:t>Sparsity Limitations</a:t>
            </a:r>
          </a:p>
        </p:txBody>
      </p:sp>
      <p:sp>
        <p:nvSpPr>
          <p:cNvPr id="3" name="Content Placeholder 2"/>
          <p:cNvSpPr>
            <a:spLocks noGrp="1"/>
          </p:cNvSpPr>
          <p:nvPr>
            <p:ph idx="1"/>
          </p:nvPr>
        </p:nvSpPr>
        <p:spPr/>
        <p:txBody>
          <a:bodyPr/>
          <a:lstStyle/>
          <a:p>
            <a:r>
              <a:rPr lang="en-US" dirty="0"/>
              <a:t>Sparse matrices arise in many areas, and can have domain specific structures</a:t>
            </a:r>
          </a:p>
          <a:p>
            <a:pPr lvl="1"/>
            <a:r>
              <a:rPr lang="en-US" dirty="0"/>
              <a:t>Symmetric matrices</a:t>
            </a:r>
          </a:p>
          <a:p>
            <a:pPr lvl="1"/>
            <a:r>
              <a:rPr lang="en-US" dirty="0"/>
              <a:t>Structurally symmetric matrices</a:t>
            </a:r>
          </a:p>
          <a:p>
            <a:pPr lvl="1"/>
            <a:r>
              <a:rPr lang="en-US" dirty="0" err="1"/>
              <a:t>Tridiagnonal</a:t>
            </a:r>
            <a:r>
              <a:rPr lang="en-US" dirty="0"/>
              <a:t> matrices</a:t>
            </a:r>
          </a:p>
          <a:p>
            <a:pPr lvl="1"/>
            <a:r>
              <a:rPr lang="en-US" dirty="0"/>
              <a:t>Banded matrices</a:t>
            </a:r>
          </a:p>
          <a:p>
            <a:r>
              <a:rPr lang="en-US" dirty="0" smtClean="0"/>
              <a:t>ECEN 615 </a:t>
            </a:r>
            <a:r>
              <a:rPr lang="en-US" dirty="0"/>
              <a:t>is focused on problems that arise in the electric power; it is not a general sparse matrix course</a:t>
            </a:r>
          </a:p>
          <a:p>
            <a:endParaRPr lang="en-US" dirty="0"/>
          </a:p>
        </p:txBody>
      </p:sp>
    </p:spTree>
    <p:extLst>
      <p:ext uri="{BB962C8B-B14F-4D97-AF65-F5344CB8AC3E}">
        <p14:creationId xmlns:p14="http://schemas.microsoft.com/office/powerpoint/2010/main" val="784920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839200" cy="1069848"/>
          </a:xfrm>
        </p:spPr>
        <p:txBody>
          <a:bodyPr/>
          <a:lstStyle/>
          <a:p>
            <a:r>
              <a:rPr lang="en-US" dirty="0"/>
              <a:t>Sparse Factorization Examples, Cont.</a:t>
            </a:r>
          </a:p>
        </p:txBody>
      </p:sp>
      <p:sp>
        <p:nvSpPr>
          <p:cNvPr id="3" name="Content Placeholder 2"/>
          <p:cNvSpPr>
            <a:spLocks noGrp="1"/>
          </p:cNvSpPr>
          <p:nvPr>
            <p:ph idx="1"/>
          </p:nvPr>
        </p:nvSpPr>
        <p:spPr>
          <a:xfrm>
            <a:off x="365760" y="1280160"/>
            <a:ext cx="6492240" cy="4114800"/>
          </a:xfrm>
        </p:spPr>
        <p:txBody>
          <a:bodyPr/>
          <a:lstStyle/>
          <a:p>
            <a:r>
              <a:rPr lang="en-US" dirty="0"/>
              <a:t>With </a:t>
            </a:r>
            <a:r>
              <a:rPr lang="en-US" dirty="0" err="1"/>
              <a:t>i</a:t>
            </a:r>
            <a:r>
              <a:rPr lang="en-US" dirty="0"/>
              <a:t>=2, load SWR = [-4 5 0 0]</a:t>
            </a:r>
          </a:p>
          <a:p>
            <a:pPr lvl="1"/>
            <a:r>
              <a:rPr lang="en-US" dirty="0"/>
              <a:t>p2 = B[2,1]</a:t>
            </a:r>
          </a:p>
          <a:p>
            <a:pPr lvl="1"/>
            <a:r>
              <a:rPr lang="en-US" dirty="0"/>
              <a:t>p1 = B[1,1]</a:t>
            </a:r>
          </a:p>
          <a:p>
            <a:pPr lvl="1"/>
            <a:r>
              <a:rPr lang="en-US" dirty="0"/>
              <a:t>SWR[1]=-4/p1.value=-4/10 = -0.4</a:t>
            </a:r>
          </a:p>
          <a:p>
            <a:pPr lvl="1"/>
            <a:r>
              <a:rPr lang="en-US" dirty="0"/>
              <a:t>p1 = B[1,2]</a:t>
            </a:r>
          </a:p>
          <a:p>
            <a:pPr lvl="1"/>
            <a:r>
              <a:rPr lang="en-US" dirty="0"/>
              <a:t>SWR[2]=5 – (-0.4)*(-4) = 1.6</a:t>
            </a:r>
          </a:p>
          <a:p>
            <a:pPr lvl="1"/>
            <a:r>
              <a:rPr lang="en-US" dirty="0"/>
              <a:t>p1 = B[1,3]</a:t>
            </a:r>
          </a:p>
          <a:p>
            <a:pPr lvl="1"/>
            <a:r>
              <a:rPr lang="en-US" dirty="0"/>
              <a:t>SWR[3]= 0 – (-0.4)*(-3) = -1.2</a:t>
            </a:r>
          </a:p>
          <a:p>
            <a:pPr lvl="1"/>
            <a:r>
              <a:rPr lang="en-US" dirty="0"/>
              <a:t>p1 = B[1,4]</a:t>
            </a:r>
          </a:p>
          <a:p>
            <a:pPr lvl="1"/>
            <a:r>
              <a:rPr lang="en-US" dirty="0"/>
              <a:t>SWR[4]=0 – (-0.4)*(-2) = -0.8</a:t>
            </a:r>
          </a:p>
          <a:p>
            <a:pPr lvl="1"/>
            <a:r>
              <a:rPr lang="en-US" dirty="0"/>
              <a:t>p2=p2.next=</a:t>
            </a:r>
            <a:r>
              <a:rPr lang="en-US" dirty="0" err="1"/>
              <a:t>diag</a:t>
            </a:r>
            <a:r>
              <a:rPr lang="en-US" dirty="0"/>
              <a:t> so done</a:t>
            </a:r>
          </a:p>
          <a:p>
            <a:pPr lvl="1"/>
            <a:r>
              <a:rPr lang="en-US" dirty="0" err="1"/>
              <a:t>UnloadSWR</a:t>
            </a:r>
            <a:r>
              <a:rPr lang="en-US" dirty="0"/>
              <a:t> and </a:t>
            </a:r>
            <a:r>
              <a:rPr lang="en-US" b="1" dirty="0"/>
              <a:t>we have a problem!</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64143377"/>
              </p:ext>
            </p:extLst>
          </p:nvPr>
        </p:nvGraphicFramePr>
        <p:xfrm>
          <a:off x="5867400" y="1752600"/>
          <a:ext cx="2946400" cy="1768475"/>
        </p:xfrm>
        <a:graphic>
          <a:graphicData uri="http://schemas.openxmlformats.org/presentationml/2006/ole">
            <mc:AlternateContent xmlns:mc="http://schemas.openxmlformats.org/markup-compatibility/2006">
              <mc:Choice xmlns:v="urn:schemas-microsoft-com:vml" Requires="v">
                <p:oleObj spid="_x0000_s144398" name="Equation" r:id="rId3" imgW="1523880" imgH="914400" progId="Equation.DSMT4">
                  <p:embed/>
                </p:oleObj>
              </mc:Choice>
              <mc:Fallback>
                <p:oleObj name="Equation" r:id="rId3" imgW="152388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752600"/>
                        <a:ext cx="2946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3">
            <a:extLst>
              <a:ext uri="{FF2B5EF4-FFF2-40B4-BE49-F238E27FC236}">
                <a16:creationId xmlns:a16="http://schemas.microsoft.com/office/drawing/2014/main" id="{40ECB0F2-0BCD-4B3B-979B-FF812B7FE9AD}"/>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29</a:t>
            </a:fld>
            <a:endParaRPr lang="en-US" dirty="0">
              <a:solidFill>
                <a:srgbClr val="1E0000"/>
              </a:solidFill>
            </a:endParaRPr>
          </a:p>
        </p:txBody>
      </p:sp>
      <p:sp>
        <p:nvSpPr>
          <p:cNvPr id="7" name="TextBox 6"/>
          <p:cNvSpPr txBox="1"/>
          <p:nvPr/>
        </p:nvSpPr>
        <p:spPr>
          <a:xfrm>
            <a:off x="5453609" y="4984871"/>
            <a:ext cx="3534942" cy="830997"/>
          </a:xfrm>
          <a:prstGeom prst="rect">
            <a:avLst/>
          </a:prstGeom>
          <a:solidFill>
            <a:srgbClr val="FFE6E6"/>
          </a:solidFill>
        </p:spPr>
        <p:txBody>
          <a:bodyPr wrap="none" rtlCol="0">
            <a:spAutoFit/>
          </a:bodyPr>
          <a:lstStyle/>
          <a:p>
            <a:r>
              <a:rPr lang="en-US" sz="2400" dirty="0" smtClean="0">
                <a:solidFill>
                  <a:srgbClr val="1E0000"/>
                </a:solidFill>
              </a:rPr>
              <a:t>There are no elements in</a:t>
            </a:r>
            <a:br>
              <a:rPr lang="en-US" sz="2400" dirty="0" smtClean="0">
                <a:solidFill>
                  <a:srgbClr val="1E0000"/>
                </a:solidFill>
              </a:rPr>
            </a:br>
            <a:r>
              <a:rPr lang="en-US" sz="2400" dirty="0" smtClean="0">
                <a:solidFill>
                  <a:srgbClr val="1E0000"/>
                </a:solidFill>
              </a:rPr>
              <a:t>row 2 for columns 3 and 4!</a:t>
            </a:r>
            <a:endParaRPr lang="en-US" sz="2400" dirty="0">
              <a:solidFill>
                <a:srgbClr val="1E0000"/>
              </a:solidFill>
            </a:endParaRPr>
          </a:p>
        </p:txBody>
      </p:sp>
    </p:spTree>
    <p:extLst>
      <p:ext uri="{BB962C8B-B14F-4D97-AF65-F5344CB8AC3E}">
        <p14:creationId xmlns:p14="http://schemas.microsoft.com/office/powerpoint/2010/main" val="33166762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Fills</a:t>
            </a:r>
          </a:p>
        </p:txBody>
      </p:sp>
      <p:sp>
        <p:nvSpPr>
          <p:cNvPr id="3" name="Content Placeholder 2"/>
          <p:cNvSpPr>
            <a:spLocks noGrp="1"/>
          </p:cNvSpPr>
          <p:nvPr>
            <p:ph idx="1"/>
          </p:nvPr>
        </p:nvSpPr>
        <p:spPr/>
        <p:txBody>
          <a:bodyPr/>
          <a:lstStyle/>
          <a:p>
            <a:r>
              <a:rPr lang="en-US" dirty="0"/>
              <a:t>When doing a factorization of a sparse matrix some values that were originally zero can become nonzero during the factorization process</a:t>
            </a:r>
          </a:p>
          <a:p>
            <a:r>
              <a:rPr lang="en-US" dirty="0"/>
              <a:t>These new values are called “fills” </a:t>
            </a:r>
            <a:br>
              <a:rPr lang="en-US" dirty="0"/>
            </a:br>
            <a:r>
              <a:rPr lang="en-US" dirty="0"/>
              <a:t>(some call them fill-ins)</a:t>
            </a:r>
          </a:p>
          <a:p>
            <a:r>
              <a:rPr lang="en-US" dirty="0"/>
              <a:t>For a structurally symmetric matrix the fill occurs for both the element and its transpose value (i.e., </a:t>
            </a:r>
            <a:r>
              <a:rPr lang="en-US" b="1" dirty="0" err="1"/>
              <a:t>A</a:t>
            </a:r>
            <a:r>
              <a:rPr lang="en-US" baseline="-25000" dirty="0" err="1"/>
              <a:t>ij</a:t>
            </a:r>
            <a:r>
              <a:rPr lang="en-US" dirty="0"/>
              <a:t> and </a:t>
            </a:r>
            <a:r>
              <a:rPr lang="en-US" b="1" dirty="0" err="1"/>
              <a:t>A</a:t>
            </a:r>
            <a:r>
              <a:rPr lang="en-US" baseline="-25000" dirty="0" err="1"/>
              <a:t>ji</a:t>
            </a:r>
            <a:r>
              <a:rPr lang="en-US" dirty="0"/>
              <a:t>)</a:t>
            </a:r>
          </a:p>
          <a:p>
            <a:r>
              <a:rPr lang="en-US" dirty="0"/>
              <a:t>How many fills are required depends on how the matrix is ordered</a:t>
            </a:r>
          </a:p>
          <a:p>
            <a:pPr lvl="1"/>
            <a:r>
              <a:rPr lang="en-US" dirty="0"/>
              <a:t>For a power system case this depends on the bus ordering</a:t>
            </a:r>
          </a:p>
        </p:txBody>
      </p:sp>
      <p:sp>
        <p:nvSpPr>
          <p:cNvPr id="5" name="Slide Number Placeholder 3">
            <a:extLst>
              <a:ext uri="{FF2B5EF4-FFF2-40B4-BE49-F238E27FC236}">
                <a16:creationId xmlns:a16="http://schemas.microsoft.com/office/drawing/2014/main" id="{0DC07F08-07C4-429B-A0C9-50228A7FF151}"/>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30</a:t>
            </a:fld>
            <a:endParaRPr lang="en-US" dirty="0">
              <a:solidFill>
                <a:srgbClr val="1E0000"/>
              </a:solidFill>
            </a:endParaRPr>
          </a:p>
        </p:txBody>
      </p:sp>
    </p:spTree>
    <p:extLst>
      <p:ext uri="{BB962C8B-B14F-4D97-AF65-F5344CB8AC3E}">
        <p14:creationId xmlns:p14="http://schemas.microsoft.com/office/powerpoint/2010/main" val="18132147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Fills</a:t>
            </a:r>
          </a:p>
        </p:txBody>
      </p:sp>
      <p:sp>
        <p:nvSpPr>
          <p:cNvPr id="3" name="Content Placeholder 2"/>
          <p:cNvSpPr>
            <a:spLocks noGrp="1"/>
          </p:cNvSpPr>
          <p:nvPr>
            <p:ph idx="1"/>
          </p:nvPr>
        </p:nvSpPr>
        <p:spPr>
          <a:xfrm>
            <a:off x="304799" y="1219200"/>
            <a:ext cx="8683751" cy="5105400"/>
          </a:xfrm>
        </p:spPr>
        <p:txBody>
          <a:bodyPr/>
          <a:lstStyle/>
          <a:p>
            <a:r>
              <a:rPr lang="en-US" dirty="0"/>
              <a:t>There are two key issues associated with fills</a:t>
            </a:r>
          </a:p>
          <a:p>
            <a:pPr lvl="1"/>
            <a:r>
              <a:rPr lang="en-US" dirty="0"/>
              <a:t>Adding the fills</a:t>
            </a:r>
          </a:p>
          <a:p>
            <a:pPr lvl="1"/>
            <a:r>
              <a:rPr lang="en-US" dirty="0"/>
              <a:t>Ordering the matrix elements (buses in our case) to reduce the number of fills</a:t>
            </a:r>
            <a:endParaRPr lang="en-US" sz="2800" dirty="0"/>
          </a:p>
          <a:p>
            <a:r>
              <a:rPr lang="en-US" dirty="0"/>
              <a:t>The amount of computation required to factor a sparse matrix depends upon the number of </a:t>
            </a:r>
            <a:r>
              <a:rPr lang="en-US" dirty="0" err="1"/>
              <a:t>nonzeros</a:t>
            </a:r>
            <a:r>
              <a:rPr lang="en-US" dirty="0"/>
              <a:t> in the original matrix, and the number of fills added</a:t>
            </a:r>
          </a:p>
          <a:p>
            <a:r>
              <a:rPr lang="en-US" dirty="0"/>
              <a:t>How the matrix is ordered can have a dramatic impact on the number of fills, and hence the required computation </a:t>
            </a:r>
          </a:p>
          <a:p>
            <a:r>
              <a:rPr lang="en-US" dirty="0"/>
              <a:t>Usually a matrix cannot be ordered to totally eliminate fills</a:t>
            </a:r>
          </a:p>
        </p:txBody>
      </p:sp>
      <p:sp>
        <p:nvSpPr>
          <p:cNvPr id="5" name="Slide Number Placeholder 3">
            <a:extLst>
              <a:ext uri="{FF2B5EF4-FFF2-40B4-BE49-F238E27FC236}">
                <a16:creationId xmlns:a16="http://schemas.microsoft.com/office/drawing/2014/main" id="{154AC924-0BD0-4D99-AF32-2AC35E3AFBC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31</a:t>
            </a:fld>
            <a:endParaRPr lang="en-US" dirty="0">
              <a:solidFill>
                <a:srgbClr val="1E0000"/>
              </a:solidFill>
            </a:endParaRPr>
          </a:p>
        </p:txBody>
      </p:sp>
    </p:spTree>
    <p:extLst>
      <p:ext uri="{BB962C8B-B14F-4D97-AF65-F5344CB8AC3E}">
        <p14:creationId xmlns:p14="http://schemas.microsoft.com/office/powerpoint/2010/main" val="17096886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01000" cy="1069848"/>
          </a:xfrm>
        </p:spPr>
        <p:txBody>
          <a:bodyPr/>
          <a:lstStyle/>
          <a:p>
            <a:r>
              <a:rPr lang="en-US" dirty="0">
                <a:solidFill>
                  <a:srgbClr val="1E0000"/>
                </a:solidFill>
              </a:rPr>
              <a:t>Fill Examples</a:t>
            </a:r>
          </a:p>
        </p:txBody>
      </p:sp>
      <p:grpSp>
        <p:nvGrpSpPr>
          <p:cNvPr id="14" name="Group 13"/>
          <p:cNvGrpSpPr/>
          <p:nvPr/>
        </p:nvGrpSpPr>
        <p:grpSpPr>
          <a:xfrm>
            <a:off x="397565" y="1333500"/>
            <a:ext cx="3657600" cy="2819400"/>
            <a:chOff x="685800" y="1295400"/>
            <a:chExt cx="3657600" cy="2819400"/>
          </a:xfrm>
        </p:grpSpPr>
        <p:cxnSp>
          <p:nvCxnSpPr>
            <p:cNvPr id="9" name="Straight Connector 8"/>
            <p:cNvCxnSpPr/>
            <p:nvPr/>
          </p:nvCxnSpPr>
          <p:spPr bwMode="auto">
            <a:xfrm flipH="1">
              <a:off x="1219200" y="1752600"/>
              <a:ext cx="1295400" cy="182880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2544417" y="1752600"/>
              <a:ext cx="0" cy="190500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2531164" y="1752600"/>
              <a:ext cx="1355036" cy="1905000"/>
            </a:xfrm>
            <a:prstGeom prst="line">
              <a:avLst/>
            </a:prstGeom>
            <a:solidFill>
              <a:schemeClr val="accent1"/>
            </a:solidFill>
            <a:ln w="38100" cap="flat" cmpd="sng" algn="ctr">
              <a:solidFill>
                <a:schemeClr val="tx1"/>
              </a:solidFill>
              <a:prstDash val="solid"/>
              <a:round/>
              <a:headEnd type="none" w="sm" len="sm"/>
              <a:tailEnd type="none" w="sm" len="sm"/>
            </a:ln>
            <a:effectLst/>
          </p:spPr>
        </p:cxnSp>
        <p:sp>
          <p:nvSpPr>
            <p:cNvPr id="4" name="Oval 3"/>
            <p:cNvSpPr/>
            <p:nvPr/>
          </p:nvSpPr>
          <p:spPr bwMode="auto">
            <a:xfrm>
              <a:off x="2057400" y="1295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4</a:t>
              </a:r>
            </a:p>
          </p:txBody>
        </p:sp>
        <p:sp>
          <p:nvSpPr>
            <p:cNvPr id="5" name="Oval 4"/>
            <p:cNvSpPr/>
            <p:nvPr/>
          </p:nvSpPr>
          <p:spPr bwMode="auto">
            <a:xfrm>
              <a:off x="68580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1</a:t>
              </a:r>
            </a:p>
          </p:txBody>
        </p:sp>
        <p:sp>
          <p:nvSpPr>
            <p:cNvPr id="6" name="Oval 5"/>
            <p:cNvSpPr/>
            <p:nvPr/>
          </p:nvSpPr>
          <p:spPr bwMode="auto">
            <a:xfrm>
              <a:off x="209053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2</a:t>
              </a:r>
            </a:p>
          </p:txBody>
        </p:sp>
        <p:sp>
          <p:nvSpPr>
            <p:cNvPr id="7" name="Oval 6"/>
            <p:cNvSpPr/>
            <p:nvPr/>
          </p:nvSpPr>
          <p:spPr bwMode="auto">
            <a:xfrm>
              <a:off x="342900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3</a:t>
              </a:r>
            </a:p>
          </p:txBody>
        </p:sp>
      </p:grpSp>
      <p:grpSp>
        <p:nvGrpSpPr>
          <p:cNvPr id="15" name="Group 14"/>
          <p:cNvGrpSpPr/>
          <p:nvPr/>
        </p:nvGrpSpPr>
        <p:grpSpPr>
          <a:xfrm>
            <a:off x="4724400" y="1371600"/>
            <a:ext cx="3657600" cy="2819400"/>
            <a:chOff x="685800" y="1295400"/>
            <a:chExt cx="3657600" cy="2819400"/>
          </a:xfrm>
        </p:grpSpPr>
        <p:cxnSp>
          <p:nvCxnSpPr>
            <p:cNvPr id="16" name="Straight Connector 15"/>
            <p:cNvCxnSpPr/>
            <p:nvPr/>
          </p:nvCxnSpPr>
          <p:spPr bwMode="auto">
            <a:xfrm flipH="1">
              <a:off x="1219200" y="1752600"/>
              <a:ext cx="1295400" cy="182880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7" name="Straight Connector 16"/>
            <p:cNvCxnSpPr/>
            <p:nvPr/>
          </p:nvCxnSpPr>
          <p:spPr bwMode="auto">
            <a:xfrm>
              <a:off x="2544417" y="1752600"/>
              <a:ext cx="0" cy="190500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a:off x="2531164" y="1752600"/>
              <a:ext cx="1355036" cy="1905000"/>
            </a:xfrm>
            <a:prstGeom prst="line">
              <a:avLst/>
            </a:prstGeom>
            <a:solidFill>
              <a:schemeClr val="accent1"/>
            </a:solidFill>
            <a:ln w="38100" cap="flat" cmpd="sng" algn="ctr">
              <a:solidFill>
                <a:schemeClr val="tx1"/>
              </a:solidFill>
              <a:prstDash val="solid"/>
              <a:round/>
              <a:headEnd type="none" w="sm" len="sm"/>
              <a:tailEnd type="none" w="sm" len="sm"/>
            </a:ln>
            <a:effectLst/>
          </p:spPr>
        </p:cxnSp>
        <p:sp>
          <p:nvSpPr>
            <p:cNvPr id="19" name="Oval 18"/>
            <p:cNvSpPr/>
            <p:nvPr/>
          </p:nvSpPr>
          <p:spPr bwMode="auto">
            <a:xfrm>
              <a:off x="2057400" y="1295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1</a:t>
              </a:r>
            </a:p>
          </p:txBody>
        </p:sp>
        <p:sp>
          <p:nvSpPr>
            <p:cNvPr id="20" name="Oval 19"/>
            <p:cNvSpPr/>
            <p:nvPr/>
          </p:nvSpPr>
          <p:spPr bwMode="auto">
            <a:xfrm>
              <a:off x="68580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2</a:t>
              </a:r>
            </a:p>
          </p:txBody>
        </p:sp>
        <p:sp>
          <p:nvSpPr>
            <p:cNvPr id="21" name="Oval 20"/>
            <p:cNvSpPr/>
            <p:nvPr/>
          </p:nvSpPr>
          <p:spPr bwMode="auto">
            <a:xfrm>
              <a:off x="209053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3</a:t>
              </a:r>
            </a:p>
          </p:txBody>
        </p:sp>
        <p:sp>
          <p:nvSpPr>
            <p:cNvPr id="22" name="Oval 21"/>
            <p:cNvSpPr/>
            <p:nvPr/>
          </p:nvSpPr>
          <p:spPr bwMode="auto">
            <a:xfrm>
              <a:off x="3429000" y="3200400"/>
              <a:ext cx="914400" cy="9144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4</a:t>
              </a:r>
            </a:p>
          </p:txBody>
        </p:sp>
      </p:grpSp>
      <p:graphicFrame>
        <p:nvGraphicFramePr>
          <p:cNvPr id="23" name="Object 22"/>
          <p:cNvGraphicFramePr>
            <a:graphicFrameLocks noChangeAspect="1"/>
          </p:cNvGraphicFramePr>
          <p:nvPr>
            <p:extLst>
              <p:ext uri="{D42A27DB-BD31-4B8C-83A1-F6EECF244321}">
                <p14:modId xmlns:p14="http://schemas.microsoft.com/office/powerpoint/2010/main" val="3298266027"/>
              </p:ext>
            </p:extLst>
          </p:nvPr>
        </p:nvGraphicFramePr>
        <p:xfrm>
          <a:off x="521337" y="4259823"/>
          <a:ext cx="2865783" cy="1705763"/>
        </p:xfrm>
        <a:graphic>
          <a:graphicData uri="http://schemas.openxmlformats.org/presentationml/2006/ole">
            <mc:AlternateContent xmlns:mc="http://schemas.openxmlformats.org/markup-compatibility/2006">
              <mc:Choice xmlns:v="urn:schemas-microsoft-com:vml" Requires="v">
                <p:oleObj spid="_x0000_s145434" name="Equation" r:id="rId3" imgW="1536480" imgH="914400" progId="Equation.DSMT4">
                  <p:embed/>
                </p:oleObj>
              </mc:Choice>
              <mc:Fallback>
                <p:oleObj name="Equation" r:id="rId3" imgW="153648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337" y="4259823"/>
                        <a:ext cx="2865783" cy="1705763"/>
                      </a:xfrm>
                      <a:prstGeom prst="rect">
                        <a:avLst/>
                      </a:prstGeom>
                      <a:noFill/>
                      <a:ln>
                        <a:noFill/>
                      </a:ln>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295938044"/>
              </p:ext>
            </p:extLst>
          </p:nvPr>
        </p:nvGraphicFramePr>
        <p:xfrm>
          <a:off x="4724400" y="4258959"/>
          <a:ext cx="2946400" cy="1768475"/>
        </p:xfrm>
        <a:graphic>
          <a:graphicData uri="http://schemas.openxmlformats.org/presentationml/2006/ole">
            <mc:AlternateContent xmlns:mc="http://schemas.openxmlformats.org/markup-compatibility/2006">
              <mc:Choice xmlns:v="urn:schemas-microsoft-com:vml" Requires="v">
                <p:oleObj spid="_x0000_s145435" name="Equation" r:id="rId5" imgW="1524000" imgH="914400" progId="Equation.DSMT4">
                  <p:embed/>
                </p:oleObj>
              </mc:Choice>
              <mc:Fallback>
                <p:oleObj name="Equation" r:id="rId5" imgW="1524000" imgH="9144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4258959"/>
                        <a:ext cx="2946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TextBox 24"/>
          <p:cNvSpPr txBox="1"/>
          <p:nvPr/>
        </p:nvSpPr>
        <p:spPr>
          <a:xfrm>
            <a:off x="591669" y="6060418"/>
            <a:ext cx="2755883" cy="523220"/>
          </a:xfrm>
          <a:prstGeom prst="rect">
            <a:avLst/>
          </a:prstGeom>
          <a:solidFill>
            <a:srgbClr val="FFE6E6"/>
          </a:solidFill>
        </p:spPr>
        <p:txBody>
          <a:bodyPr wrap="none" rtlCol="0">
            <a:spAutoFit/>
          </a:bodyPr>
          <a:lstStyle/>
          <a:p>
            <a:r>
              <a:rPr lang="en-US" dirty="0">
                <a:solidFill>
                  <a:srgbClr val="1E0000"/>
                </a:solidFill>
              </a:rPr>
              <a:t>No Fills Required</a:t>
            </a:r>
          </a:p>
        </p:txBody>
      </p:sp>
      <p:sp>
        <p:nvSpPr>
          <p:cNvPr id="26" name="TextBox 25"/>
          <p:cNvSpPr txBox="1"/>
          <p:nvPr/>
        </p:nvSpPr>
        <p:spPr>
          <a:xfrm>
            <a:off x="3597966" y="5982823"/>
            <a:ext cx="5390586" cy="523220"/>
          </a:xfrm>
          <a:prstGeom prst="rect">
            <a:avLst/>
          </a:prstGeom>
          <a:solidFill>
            <a:srgbClr val="FFE6E6"/>
          </a:solidFill>
        </p:spPr>
        <p:txBody>
          <a:bodyPr wrap="square" rtlCol="0">
            <a:spAutoFit/>
          </a:bodyPr>
          <a:lstStyle/>
          <a:p>
            <a:r>
              <a:rPr lang="en-US" dirty="0">
                <a:solidFill>
                  <a:srgbClr val="1E0000"/>
                </a:solidFill>
              </a:rPr>
              <a:t>Fills Required (matrix becomes full)  </a:t>
            </a:r>
          </a:p>
        </p:txBody>
      </p:sp>
      <p:sp>
        <p:nvSpPr>
          <p:cNvPr id="27" name="Slide Number Placeholder 3">
            <a:extLst>
              <a:ext uri="{FF2B5EF4-FFF2-40B4-BE49-F238E27FC236}">
                <a16:creationId xmlns:a16="http://schemas.microsoft.com/office/drawing/2014/main" id="{8BA50F65-7FCF-48CA-A807-D5D350F44D98}"/>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32</a:t>
            </a:fld>
            <a:endParaRPr lang="en-US" dirty="0">
              <a:solidFill>
                <a:srgbClr val="1E0000"/>
              </a:solidFill>
            </a:endParaRPr>
          </a:p>
        </p:txBody>
      </p:sp>
    </p:spTree>
    <p:extLst>
      <p:ext uri="{BB962C8B-B14F-4D97-AF65-F5344CB8AC3E}">
        <p14:creationId xmlns:p14="http://schemas.microsoft.com/office/powerpoint/2010/main" val="7215551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57200" y="284910"/>
            <a:ext cx="73152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latin typeface="+mj-lt"/>
              </a:rPr>
              <a:t>Example: 7 by 7 Matrix</a:t>
            </a:r>
          </a:p>
        </p:txBody>
      </p:sp>
      <p:sp>
        <p:nvSpPr>
          <p:cNvPr id="13315" name="Text Box 3"/>
          <p:cNvSpPr txBox="1">
            <a:spLocks noChangeArrowheads="1"/>
          </p:cNvSpPr>
          <p:nvPr/>
        </p:nvSpPr>
        <p:spPr bwMode="auto">
          <a:xfrm>
            <a:off x="365760" y="1280160"/>
            <a:ext cx="8244840" cy="2763834"/>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1E0000"/>
                </a:solidFill>
                <a:latin typeface="+mn-lt"/>
              </a:rPr>
              <a:t>Consider the 7 x 7 matrix </a:t>
            </a:r>
            <a:r>
              <a:rPr lang="en-US" sz="2800" b="1" dirty="0">
                <a:solidFill>
                  <a:srgbClr val="1E0000"/>
                </a:solidFill>
                <a:latin typeface="+mn-lt"/>
              </a:rPr>
              <a:t>A</a:t>
            </a:r>
            <a:r>
              <a:rPr lang="en-US" sz="2800" dirty="0">
                <a:solidFill>
                  <a:srgbClr val="1E0000"/>
                </a:solidFill>
                <a:latin typeface="+mn-lt"/>
              </a:rPr>
              <a:t> with the zero-nonzero pattern shown in </a:t>
            </a:r>
            <a:r>
              <a:rPr lang="en-US" sz="2800" dirty="0">
                <a:solidFill>
                  <a:srgbClr val="1E0000"/>
                </a:solidFill>
                <a:latin typeface="+mn-lt"/>
                <a:cs typeface="Times New Roman" pitchFamily="18" charset="0"/>
              </a:rPr>
              <a:t>(</a:t>
            </a:r>
            <a:r>
              <a:rPr lang="en-US" sz="2800" i="1" dirty="0">
                <a:solidFill>
                  <a:srgbClr val="1E0000"/>
                </a:solidFill>
                <a:latin typeface="+mn-lt"/>
              </a:rPr>
              <a:t>a</a:t>
            </a:r>
            <a:r>
              <a:rPr lang="en-US" sz="2800" dirty="0">
                <a:solidFill>
                  <a:srgbClr val="1E0000"/>
                </a:solidFill>
                <a:latin typeface="+mn-lt"/>
                <a:cs typeface="Times New Roman" pitchFamily="18" charset="0"/>
              </a:rPr>
              <a:t>)</a:t>
            </a:r>
            <a:r>
              <a:rPr lang="en-US" sz="2800" dirty="0">
                <a:solidFill>
                  <a:srgbClr val="1E0000"/>
                </a:solidFill>
                <a:latin typeface="+mn-lt"/>
              </a:rPr>
              <a:t>: of the 49 possible elements there are only 31 that are nonzero</a:t>
            </a:r>
          </a:p>
          <a:p>
            <a:pPr marL="457200" indent="-457200">
              <a:buClrTx/>
              <a:buFont typeface="Arial" panose="020B0604020202020204" pitchFamily="34" charset="0"/>
              <a:buChar char="•"/>
            </a:pPr>
            <a:r>
              <a:rPr lang="en-US" sz="2800" dirty="0">
                <a:solidFill>
                  <a:srgbClr val="1E0000"/>
                </a:solidFill>
                <a:latin typeface="+mn-lt"/>
              </a:rPr>
              <a:t>If elimination proceeds with the given ordering, all but two of the 18 originally zero entries, will fill in, as seen in </a:t>
            </a:r>
            <a:r>
              <a:rPr lang="en-US" sz="2800" dirty="0">
                <a:solidFill>
                  <a:srgbClr val="1E0000"/>
                </a:solidFill>
                <a:latin typeface="+mn-lt"/>
                <a:cs typeface="Times New Roman" pitchFamily="18" charset="0"/>
              </a:rPr>
              <a:t>(</a:t>
            </a:r>
            <a:r>
              <a:rPr lang="en-US" sz="2800" i="1" dirty="0">
                <a:solidFill>
                  <a:srgbClr val="1E0000"/>
                </a:solidFill>
                <a:latin typeface="+mn-lt"/>
                <a:cs typeface="Times New Roman" pitchFamily="18" charset="0"/>
              </a:rPr>
              <a:t>b</a:t>
            </a:r>
            <a:r>
              <a:rPr lang="en-US" sz="2800" dirty="0">
                <a:solidFill>
                  <a:srgbClr val="1E0000"/>
                </a:solidFill>
                <a:latin typeface="+mn-lt"/>
                <a:cs typeface="Times New Roman" pitchFamily="18" charset="0"/>
              </a:rPr>
              <a:t>)</a:t>
            </a:r>
          </a:p>
        </p:txBody>
      </p:sp>
      <p:sp>
        <p:nvSpPr>
          <p:cNvPr id="1331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Tree>
    <p:extLst>
      <p:ext uri="{BB962C8B-B14F-4D97-AF65-F5344CB8AC3E}">
        <p14:creationId xmlns:p14="http://schemas.microsoft.com/office/powerpoint/2010/main" val="15841829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560" name="Group 336"/>
          <p:cNvGraphicFramePr>
            <a:graphicFrameLocks noGrp="1"/>
          </p:cNvGraphicFramePr>
          <p:nvPr/>
        </p:nvGraphicFramePr>
        <p:xfrm>
          <a:off x="533400" y="1524000"/>
          <a:ext cx="3733800" cy="3657600"/>
        </p:xfrm>
        <a:graphic>
          <a:graphicData uri="http://schemas.openxmlformats.org/drawingml/2006/table">
            <a:tbl>
              <a:tblPr/>
              <a:tblGrid>
                <a:gridCol w="466725">
                  <a:extLst>
                    <a:ext uri="{9D8B030D-6E8A-4147-A177-3AD203B41FA5}">
                      <a16:colId xmlns:a16="http://schemas.microsoft.com/office/drawing/2014/main" val="20000"/>
                    </a:ext>
                  </a:extLst>
                </a:gridCol>
                <a:gridCol w="466725">
                  <a:extLst>
                    <a:ext uri="{9D8B030D-6E8A-4147-A177-3AD203B41FA5}">
                      <a16:colId xmlns:a16="http://schemas.microsoft.com/office/drawing/2014/main" val="20001"/>
                    </a:ext>
                  </a:extLst>
                </a:gridCol>
                <a:gridCol w="466725">
                  <a:extLst>
                    <a:ext uri="{9D8B030D-6E8A-4147-A177-3AD203B41FA5}">
                      <a16:colId xmlns:a16="http://schemas.microsoft.com/office/drawing/2014/main" val="20002"/>
                    </a:ext>
                  </a:extLst>
                </a:gridCol>
                <a:gridCol w="466725">
                  <a:extLst>
                    <a:ext uri="{9D8B030D-6E8A-4147-A177-3AD203B41FA5}">
                      <a16:colId xmlns:a16="http://schemas.microsoft.com/office/drawing/2014/main" val="20003"/>
                    </a:ext>
                  </a:extLst>
                </a:gridCol>
                <a:gridCol w="466725">
                  <a:extLst>
                    <a:ext uri="{9D8B030D-6E8A-4147-A177-3AD203B41FA5}">
                      <a16:colId xmlns:a16="http://schemas.microsoft.com/office/drawing/2014/main" val="20004"/>
                    </a:ext>
                  </a:extLst>
                </a:gridCol>
                <a:gridCol w="466725">
                  <a:extLst>
                    <a:ext uri="{9D8B030D-6E8A-4147-A177-3AD203B41FA5}">
                      <a16:colId xmlns:a16="http://schemas.microsoft.com/office/drawing/2014/main" val="20005"/>
                    </a:ext>
                  </a:extLst>
                </a:gridCol>
                <a:gridCol w="466725">
                  <a:extLst>
                    <a:ext uri="{9D8B030D-6E8A-4147-A177-3AD203B41FA5}">
                      <a16:colId xmlns:a16="http://schemas.microsoft.com/office/drawing/2014/main" val="20006"/>
                    </a:ext>
                  </a:extLst>
                </a:gridCol>
                <a:gridCol w="466725">
                  <a:extLst>
                    <a:ext uri="{9D8B030D-6E8A-4147-A177-3AD203B41FA5}">
                      <a16:colId xmlns:a16="http://schemas.microsoft.com/office/drawing/2014/main" val="20007"/>
                    </a:ext>
                  </a:extLst>
                </a:gridCol>
              </a:tblGrid>
              <a:tr h="0">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1</a:t>
                      </a: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3</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4</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5</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dirty="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6</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47663">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7</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2309" name="Text Box 85"/>
          <p:cNvSpPr txBox="1">
            <a:spLocks noChangeArrowheads="1"/>
          </p:cNvSpPr>
          <p:nvPr/>
        </p:nvSpPr>
        <p:spPr bwMode="auto">
          <a:xfrm>
            <a:off x="609600" y="5867400"/>
            <a:ext cx="28194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52310" name="Text Box 86"/>
          <p:cNvSpPr txBox="1">
            <a:spLocks noChangeArrowheads="1"/>
          </p:cNvSpPr>
          <p:nvPr/>
        </p:nvSpPr>
        <p:spPr bwMode="auto">
          <a:xfrm>
            <a:off x="595982" y="5398698"/>
            <a:ext cx="3581400" cy="914400"/>
          </a:xfrm>
          <a:prstGeom prst="rect">
            <a:avLst/>
          </a:prstGeom>
          <a:solidFill>
            <a:srgbClr val="FFE6E6"/>
          </a:solidFill>
          <a:ln w="9525">
            <a:noFill/>
            <a:miter lim="800000"/>
            <a:headEnd/>
            <a:tailEnd/>
          </a:ln>
        </p:spPr>
        <p:txBody>
          <a:bodyPr/>
          <a:lstStyle/>
          <a:p>
            <a:pPr marL="0" lvl="1" indent="-457200">
              <a:spcBef>
                <a:spcPts val="0"/>
              </a:spcBef>
            </a:pPr>
            <a:r>
              <a:rPr lang="en-US" altLang="ko-KR" sz="2400" dirty="0" smtClean="0">
                <a:solidFill>
                  <a:srgbClr val="000000"/>
                </a:solidFill>
                <a:ea typeface="Batang" charset="-127"/>
              </a:rPr>
              <a:t>(a) The </a:t>
            </a:r>
            <a:r>
              <a:rPr lang="en-US" altLang="ko-KR" sz="2400" dirty="0">
                <a:solidFill>
                  <a:srgbClr val="000000"/>
                </a:solidFill>
                <a:ea typeface="Batang" charset="-127"/>
              </a:rPr>
              <a:t>original zero-nonzero structure</a:t>
            </a:r>
            <a:endParaRPr lang="en-US" sz="2400" dirty="0">
              <a:solidFill>
                <a:srgbClr val="000000"/>
              </a:solidFill>
            </a:endParaRPr>
          </a:p>
        </p:txBody>
      </p:sp>
      <p:graphicFrame>
        <p:nvGraphicFramePr>
          <p:cNvPr id="52601" name="Group 377"/>
          <p:cNvGraphicFramePr>
            <a:graphicFrameLocks noGrp="1"/>
          </p:cNvGraphicFramePr>
          <p:nvPr/>
        </p:nvGraphicFramePr>
        <p:xfrm>
          <a:off x="4876800" y="1524000"/>
          <a:ext cx="3886200" cy="3657600"/>
        </p:xfrm>
        <a:graphic>
          <a:graphicData uri="http://schemas.openxmlformats.org/drawingml/2006/table">
            <a:tbl>
              <a:tblPr/>
              <a:tblGrid>
                <a:gridCol w="485775">
                  <a:extLst>
                    <a:ext uri="{9D8B030D-6E8A-4147-A177-3AD203B41FA5}">
                      <a16:colId xmlns:a16="http://schemas.microsoft.com/office/drawing/2014/main" val="20000"/>
                    </a:ext>
                  </a:extLst>
                </a:gridCol>
                <a:gridCol w="485775">
                  <a:extLst>
                    <a:ext uri="{9D8B030D-6E8A-4147-A177-3AD203B41FA5}">
                      <a16:colId xmlns:a16="http://schemas.microsoft.com/office/drawing/2014/main" val="20001"/>
                    </a:ext>
                  </a:extLst>
                </a:gridCol>
                <a:gridCol w="485775">
                  <a:extLst>
                    <a:ext uri="{9D8B030D-6E8A-4147-A177-3AD203B41FA5}">
                      <a16:colId xmlns:a16="http://schemas.microsoft.com/office/drawing/2014/main" val="20002"/>
                    </a:ext>
                  </a:extLst>
                </a:gridCol>
                <a:gridCol w="485775">
                  <a:extLst>
                    <a:ext uri="{9D8B030D-6E8A-4147-A177-3AD203B41FA5}">
                      <a16:colId xmlns:a16="http://schemas.microsoft.com/office/drawing/2014/main" val="20003"/>
                    </a:ext>
                  </a:extLst>
                </a:gridCol>
                <a:gridCol w="485775">
                  <a:extLst>
                    <a:ext uri="{9D8B030D-6E8A-4147-A177-3AD203B41FA5}">
                      <a16:colId xmlns:a16="http://schemas.microsoft.com/office/drawing/2014/main" val="20004"/>
                    </a:ext>
                  </a:extLst>
                </a:gridCol>
                <a:gridCol w="485775">
                  <a:extLst>
                    <a:ext uri="{9D8B030D-6E8A-4147-A177-3AD203B41FA5}">
                      <a16:colId xmlns:a16="http://schemas.microsoft.com/office/drawing/2014/main" val="20005"/>
                    </a:ext>
                  </a:extLst>
                </a:gridCol>
                <a:gridCol w="485775">
                  <a:extLst>
                    <a:ext uri="{9D8B030D-6E8A-4147-A177-3AD203B41FA5}">
                      <a16:colId xmlns:a16="http://schemas.microsoft.com/office/drawing/2014/main" val="20006"/>
                    </a:ext>
                  </a:extLst>
                </a:gridCol>
                <a:gridCol w="485775">
                  <a:extLst>
                    <a:ext uri="{9D8B030D-6E8A-4147-A177-3AD203B41FA5}">
                      <a16:colId xmlns:a16="http://schemas.microsoft.com/office/drawing/2014/main" val="20007"/>
                    </a:ext>
                  </a:extLst>
                </a:gridCol>
              </a:tblGrid>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Arial" pitchFamily="34"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1</a:t>
                      </a: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3</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dirty="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4</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5</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6</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87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7</a:t>
                      </a:r>
                    </a:p>
                  </a:txBody>
                  <a:tcPr anchor="ctr" horzOverflow="overflow">
                    <a:lnL cap="flat">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a:ln>
                            <a:noFill/>
                          </a:ln>
                          <a:solidFill>
                            <a:srgbClr val="009900"/>
                          </a:solidFill>
                          <a:effectLst/>
                          <a:latin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r>
                        <a:rPr kumimoji="0" lang="en-US" sz="2000" b="1" i="1" u="none" strike="noStrike" cap="none" normalizeH="0" baseline="0" dirty="0">
                          <a:ln>
                            <a:noFill/>
                          </a:ln>
                          <a:solidFill>
                            <a:schemeClr val="tx1"/>
                          </a:solidFill>
                          <a:effectLst/>
                          <a:latin typeface="Times New Roman" pitchFamily="18" charset="0"/>
                        </a:rPr>
                        <a:t>X</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2394" name="Rectangle 170"/>
          <p:cNvSpPr>
            <a:spLocks noChangeArrowheads="1"/>
          </p:cNvSpPr>
          <p:nvPr/>
        </p:nvSpPr>
        <p:spPr bwMode="auto">
          <a:xfrm>
            <a:off x="4937061" y="5451901"/>
            <a:ext cx="3810000" cy="830997"/>
          </a:xfrm>
          <a:prstGeom prst="rect">
            <a:avLst/>
          </a:prstGeom>
          <a:solidFill>
            <a:srgbClr val="FFE6E6"/>
          </a:solidFill>
          <a:ln w="9525">
            <a:noFill/>
            <a:miter lim="800000"/>
            <a:headEnd/>
            <a:tailEnd/>
          </a:ln>
          <a:effectLst/>
        </p:spPr>
        <p:txBody>
          <a:bodyPr wrap="square" anchor="ctr">
            <a:spAutoFit/>
          </a:bodyPr>
          <a:lstStyle/>
          <a:p>
            <a:pPr>
              <a:spcBef>
                <a:spcPts val="0"/>
              </a:spcBef>
            </a:pPr>
            <a:r>
              <a:rPr lang="en-US" sz="2400" dirty="0" smtClean="0">
                <a:solidFill>
                  <a:srgbClr val="000000"/>
                </a:solidFill>
                <a:cs typeface="Times New Roman" pitchFamily="18" charset="0"/>
              </a:rPr>
              <a:t>(b) T</a:t>
            </a:r>
            <a:r>
              <a:rPr lang="en-US" sz="2400" dirty="0" smtClean="0">
                <a:solidFill>
                  <a:srgbClr val="000000"/>
                </a:solidFill>
              </a:rPr>
              <a:t>he </a:t>
            </a:r>
            <a:r>
              <a:rPr lang="en-US" sz="2400" dirty="0">
                <a:solidFill>
                  <a:srgbClr val="000000"/>
                </a:solidFill>
              </a:rPr>
              <a:t>post- elimination  </a:t>
            </a:r>
            <a:r>
              <a:rPr lang="en-US" sz="2400" dirty="0" smtClean="0">
                <a:solidFill>
                  <a:srgbClr val="000000"/>
                </a:solidFill>
              </a:rPr>
              <a:t>zero nonzero </a:t>
            </a:r>
            <a:r>
              <a:rPr lang="en-US" sz="2400" dirty="0">
                <a:solidFill>
                  <a:srgbClr val="000000"/>
                </a:solidFill>
              </a:rPr>
              <a:t>pattern</a:t>
            </a:r>
          </a:p>
        </p:txBody>
      </p:sp>
      <p:sp>
        <p:nvSpPr>
          <p:cNvPr id="2" name="TextBox 1"/>
          <p:cNvSpPr txBox="1"/>
          <p:nvPr/>
        </p:nvSpPr>
        <p:spPr>
          <a:xfrm>
            <a:off x="487233" y="1600200"/>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10" name="TextBox 9"/>
          <p:cNvSpPr txBox="1"/>
          <p:nvPr/>
        </p:nvSpPr>
        <p:spPr>
          <a:xfrm>
            <a:off x="700418" y="1346793"/>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6" name="Straight Connector 5"/>
          <p:cNvCxnSpPr/>
          <p:nvPr/>
        </p:nvCxnSpPr>
        <p:spPr>
          <a:xfrm flipH="1" flipV="1">
            <a:off x="582483" y="1566532"/>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851875" y="1583539"/>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18" name="TextBox 17"/>
          <p:cNvSpPr txBox="1"/>
          <p:nvPr/>
        </p:nvSpPr>
        <p:spPr>
          <a:xfrm>
            <a:off x="5065060" y="1330132"/>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19" name="Straight Connector 18"/>
          <p:cNvCxnSpPr/>
          <p:nvPr/>
        </p:nvCxnSpPr>
        <p:spPr>
          <a:xfrm flipH="1" flipV="1">
            <a:off x="4947125" y="1549871"/>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Box 2">
            <a:extLst>
              <a:ext uri="{FF2B5EF4-FFF2-40B4-BE49-F238E27FC236}">
                <a16:creationId xmlns:a16="http://schemas.microsoft.com/office/drawing/2014/main" id="{3490F196-554B-4E5D-A7B8-858567BBEED2}"/>
              </a:ext>
            </a:extLst>
          </p:cNvPr>
          <p:cNvSpPr txBox="1">
            <a:spLocks noChangeArrowheads="1"/>
          </p:cNvSpPr>
          <p:nvPr/>
        </p:nvSpPr>
        <p:spPr bwMode="auto">
          <a:xfrm>
            <a:off x="457200" y="284910"/>
            <a:ext cx="73152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latin typeface="+mj-lt"/>
              </a:rPr>
              <a:t>Example: 7 by 7 Matrix Structure</a:t>
            </a:r>
          </a:p>
        </p:txBody>
      </p:sp>
    </p:spTree>
    <p:extLst>
      <p:ext uri="{BB962C8B-B14F-4D97-AF65-F5344CB8AC3E}">
        <p14:creationId xmlns:p14="http://schemas.microsoft.com/office/powerpoint/2010/main" val="1714231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3"/>
          <p:cNvSpPr txBox="1">
            <a:spLocks noChangeArrowheads="1"/>
          </p:cNvSpPr>
          <p:nvPr/>
        </p:nvSpPr>
        <p:spPr bwMode="auto">
          <a:xfrm>
            <a:off x="365760" y="1280160"/>
            <a:ext cx="8549640" cy="2419124"/>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We next reorder the rows and the columns of </a:t>
            </a:r>
            <a:r>
              <a:rPr lang="en-US" sz="2800" b="1" dirty="0">
                <a:solidFill>
                  <a:srgbClr val="000000"/>
                </a:solidFill>
                <a:latin typeface="+mn-lt"/>
              </a:rPr>
              <a:t>A</a:t>
            </a:r>
            <a:r>
              <a:rPr lang="en-US" sz="2800" dirty="0">
                <a:solidFill>
                  <a:srgbClr val="000000"/>
                </a:solidFill>
                <a:latin typeface="+mn-lt"/>
              </a:rPr>
              <a:t> so as to result in the pattern shown in (c)</a:t>
            </a:r>
          </a:p>
          <a:p>
            <a:pPr marL="457200" indent="-457200">
              <a:buClrTx/>
              <a:buFont typeface="Arial" panose="020B0604020202020204" pitchFamily="34" charset="0"/>
              <a:buChar char="•"/>
            </a:pPr>
            <a:r>
              <a:rPr lang="en-US" sz="2800" dirty="0">
                <a:solidFill>
                  <a:srgbClr val="000000"/>
                </a:solidFill>
                <a:latin typeface="+mn-lt"/>
              </a:rPr>
              <a:t>For this reordering, we obtain no fills, as shown in the table of factors given in (d )</a:t>
            </a:r>
          </a:p>
          <a:p>
            <a:pPr marL="457200" indent="-457200">
              <a:buClrTx/>
              <a:buFont typeface="Arial" panose="020B0604020202020204" pitchFamily="34" charset="0"/>
              <a:buChar char="•"/>
            </a:pPr>
            <a:r>
              <a:rPr lang="en-US" sz="2800" dirty="0">
                <a:solidFill>
                  <a:srgbClr val="000000"/>
                </a:solidFill>
                <a:latin typeface="+mn-lt"/>
              </a:rPr>
              <a:t>In this way, we preserve the original sparsity of </a:t>
            </a:r>
            <a:r>
              <a:rPr lang="en-US" sz="2800" b="1" dirty="0">
                <a:solidFill>
                  <a:srgbClr val="000000"/>
                </a:solidFill>
                <a:latin typeface="+mn-lt"/>
              </a:rPr>
              <a:t>A</a:t>
            </a:r>
          </a:p>
        </p:txBody>
      </p:sp>
      <p:sp>
        <p:nvSpPr>
          <p:cNvPr id="49156"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7" name="Text Box 2">
            <a:extLst>
              <a:ext uri="{FF2B5EF4-FFF2-40B4-BE49-F238E27FC236}">
                <a16:creationId xmlns:a16="http://schemas.microsoft.com/office/drawing/2014/main" id="{5ADA5859-BA7C-4059-B0D2-40AB109AFBA7}"/>
              </a:ext>
            </a:extLst>
          </p:cNvPr>
          <p:cNvSpPr txBox="1">
            <a:spLocks noChangeArrowheads="1"/>
          </p:cNvSpPr>
          <p:nvPr/>
        </p:nvSpPr>
        <p:spPr bwMode="auto">
          <a:xfrm>
            <a:off x="457200" y="284910"/>
            <a:ext cx="9144000" cy="646331"/>
          </a:xfrm>
          <a:prstGeom prst="rect">
            <a:avLst/>
          </a:prstGeom>
          <a:noFill/>
          <a:ln w="9525">
            <a:noFill/>
            <a:miter lim="800000"/>
            <a:headEnd/>
            <a:tailEnd/>
          </a:ln>
          <a:effectLst/>
        </p:spPr>
        <p:txBody>
          <a:bodyPr anchor="ctr">
            <a:spAutoFit/>
          </a:bodyPr>
          <a:lstStyle/>
          <a:p>
            <a:pPr>
              <a:spcBef>
                <a:spcPct val="50000"/>
              </a:spcBef>
            </a:pPr>
            <a:r>
              <a:rPr lang="en-US" sz="3600" b="1" dirty="0">
                <a:solidFill>
                  <a:srgbClr val="1E0000"/>
                </a:solidFill>
                <a:latin typeface="Arial" panose="020B0604020202020204" pitchFamily="34" charset="0"/>
                <a:cs typeface="Arial" panose="020B0604020202020204" pitchFamily="34" charset="0"/>
              </a:rPr>
              <a:t>Example: 7 by 7 Matrix Reordering</a:t>
            </a:r>
          </a:p>
        </p:txBody>
      </p:sp>
    </p:spTree>
    <p:extLst>
      <p:ext uri="{BB962C8B-B14F-4D97-AF65-F5344CB8AC3E}">
        <p14:creationId xmlns:p14="http://schemas.microsoft.com/office/powerpoint/2010/main" val="9765044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509" name="Group 261"/>
          <p:cNvGraphicFramePr>
            <a:graphicFrameLocks noGrp="1"/>
          </p:cNvGraphicFramePr>
          <p:nvPr/>
        </p:nvGraphicFramePr>
        <p:xfrm>
          <a:off x="533400" y="1447800"/>
          <a:ext cx="3810000" cy="3721104"/>
        </p:xfrm>
        <a:graphic>
          <a:graphicData uri="http://schemas.openxmlformats.org/drawingml/2006/table">
            <a:tbl>
              <a:tblPr/>
              <a:tblGrid>
                <a:gridCol w="476250">
                  <a:extLst>
                    <a:ext uri="{9D8B030D-6E8A-4147-A177-3AD203B41FA5}">
                      <a16:colId xmlns:a16="http://schemas.microsoft.com/office/drawing/2014/main" val="20000"/>
                    </a:ext>
                  </a:extLst>
                </a:gridCol>
                <a:gridCol w="476250">
                  <a:extLst>
                    <a:ext uri="{9D8B030D-6E8A-4147-A177-3AD203B41FA5}">
                      <a16:colId xmlns:a16="http://schemas.microsoft.com/office/drawing/2014/main" val="20001"/>
                    </a:ext>
                  </a:extLst>
                </a:gridCol>
                <a:gridCol w="476250">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6250">
                  <a:extLst>
                    <a:ext uri="{9D8B030D-6E8A-4147-A177-3AD203B41FA5}">
                      <a16:colId xmlns:a16="http://schemas.microsoft.com/office/drawing/2014/main" val="20004"/>
                    </a:ext>
                  </a:extLst>
                </a:gridCol>
                <a:gridCol w="476250">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6250">
                  <a:extLst>
                    <a:ext uri="{9D8B030D-6E8A-4147-A177-3AD203B41FA5}">
                      <a16:colId xmlns:a16="http://schemas.microsoft.com/office/drawing/2014/main" val="20007"/>
                    </a:ext>
                  </a:extLst>
                </a:gridCol>
              </a:tblGrid>
              <a:tr h="465138">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Arial" pitchFamily="34"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3346" name="Rectangle 98"/>
          <p:cNvSpPr>
            <a:spLocks noChangeArrowheads="1"/>
          </p:cNvSpPr>
          <p:nvPr/>
        </p:nvSpPr>
        <p:spPr bwMode="auto">
          <a:xfrm>
            <a:off x="896745" y="5394204"/>
            <a:ext cx="3338606" cy="461665"/>
          </a:xfrm>
          <a:prstGeom prst="rect">
            <a:avLst/>
          </a:prstGeom>
          <a:solidFill>
            <a:srgbClr val="FFE6E6"/>
          </a:solidFill>
          <a:ln w="9525">
            <a:noFill/>
            <a:miter lim="800000"/>
            <a:headEnd/>
            <a:tailEnd/>
          </a:ln>
          <a:effectLst/>
        </p:spPr>
        <p:txBody>
          <a:bodyPr wrap="none" anchor="ctr">
            <a:spAutoFit/>
          </a:bodyPr>
          <a:lstStyle/>
          <a:p>
            <a:r>
              <a:rPr lang="en-US" sz="2400" dirty="0" smtClean="0">
                <a:solidFill>
                  <a:srgbClr val="000000"/>
                </a:solidFill>
                <a:cs typeface="Times New Roman" pitchFamily="18" charset="0"/>
              </a:rPr>
              <a:t>( c) T</a:t>
            </a:r>
            <a:r>
              <a:rPr lang="en-US" sz="2400" dirty="0" smtClean="0">
                <a:solidFill>
                  <a:srgbClr val="000000"/>
                </a:solidFill>
              </a:rPr>
              <a:t>he </a:t>
            </a:r>
            <a:r>
              <a:rPr lang="en-US" sz="2400" dirty="0">
                <a:solidFill>
                  <a:srgbClr val="000000"/>
                </a:solidFill>
              </a:rPr>
              <a:t>reordered system</a:t>
            </a:r>
          </a:p>
        </p:txBody>
      </p:sp>
      <p:graphicFrame>
        <p:nvGraphicFramePr>
          <p:cNvPr id="53550" name="Group 302"/>
          <p:cNvGraphicFramePr>
            <a:graphicFrameLocks noGrp="1"/>
          </p:cNvGraphicFramePr>
          <p:nvPr/>
        </p:nvGraphicFramePr>
        <p:xfrm>
          <a:off x="4800600" y="1460500"/>
          <a:ext cx="3657600" cy="3657600"/>
        </p:xfrm>
        <a:graphic>
          <a:graphicData uri="http://schemas.openxmlformats.org/drawingml/2006/table">
            <a:tbl>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4572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gridCol w="457200">
                  <a:extLst>
                    <a:ext uri="{9D8B030D-6E8A-4147-A177-3AD203B41FA5}">
                      <a16:colId xmlns:a16="http://schemas.microsoft.com/office/drawing/2014/main" val="20006"/>
                    </a:ext>
                  </a:extLst>
                </a:gridCol>
                <a:gridCol w="457200">
                  <a:extLst>
                    <a:ext uri="{9D8B030D-6E8A-4147-A177-3AD203B41FA5}">
                      <a16:colId xmlns:a16="http://schemas.microsoft.com/office/drawing/2014/main" val="20007"/>
                    </a:ext>
                  </a:extLst>
                </a:gridCol>
              </a:tblGrid>
              <a:tr h="260350">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Arial" pitchFamily="34"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9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9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9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3443" name="Rectangle 195"/>
          <p:cNvSpPr>
            <a:spLocks noChangeArrowheads="1"/>
          </p:cNvSpPr>
          <p:nvPr/>
        </p:nvSpPr>
        <p:spPr bwMode="auto">
          <a:xfrm>
            <a:off x="4800600" y="5257800"/>
            <a:ext cx="3581400" cy="830997"/>
          </a:xfrm>
          <a:prstGeom prst="rect">
            <a:avLst/>
          </a:prstGeom>
          <a:solidFill>
            <a:srgbClr val="FFE6E6"/>
          </a:solidFill>
          <a:ln w="9525">
            <a:noFill/>
            <a:miter lim="800000"/>
            <a:headEnd/>
            <a:tailEnd/>
          </a:ln>
          <a:effectLst/>
        </p:spPr>
        <p:txBody>
          <a:bodyPr wrap="square" anchor="ctr">
            <a:spAutoFit/>
          </a:bodyPr>
          <a:lstStyle/>
          <a:p>
            <a:pPr>
              <a:spcBef>
                <a:spcPts val="0"/>
              </a:spcBef>
            </a:pPr>
            <a:r>
              <a:rPr lang="en-US" sz="2400" dirty="0" smtClean="0">
                <a:cs typeface="Times New Roman" pitchFamily="18" charset="0"/>
              </a:rPr>
              <a:t>(d) T</a:t>
            </a:r>
            <a:r>
              <a:rPr lang="en-US" sz="2400" dirty="0" smtClean="0">
                <a:solidFill>
                  <a:srgbClr val="000000"/>
                </a:solidFill>
                <a:latin typeface="Times New Roman" pitchFamily="18" charset="0"/>
              </a:rPr>
              <a:t>he </a:t>
            </a:r>
            <a:r>
              <a:rPr lang="en-US" sz="2400" dirty="0">
                <a:solidFill>
                  <a:srgbClr val="000000"/>
                </a:solidFill>
                <a:latin typeface="Times New Roman" pitchFamily="18" charset="0"/>
              </a:rPr>
              <a:t>post- elimination reordered system</a:t>
            </a:r>
          </a:p>
        </p:txBody>
      </p:sp>
      <p:sp>
        <p:nvSpPr>
          <p:cNvPr id="7" name="TextBox 6"/>
          <p:cNvSpPr txBox="1"/>
          <p:nvPr/>
        </p:nvSpPr>
        <p:spPr>
          <a:xfrm>
            <a:off x="493060" y="1528504"/>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8" name="TextBox 7"/>
          <p:cNvSpPr txBox="1"/>
          <p:nvPr/>
        </p:nvSpPr>
        <p:spPr>
          <a:xfrm>
            <a:off x="706245" y="1275097"/>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9" name="Straight Connector 8"/>
          <p:cNvCxnSpPr/>
          <p:nvPr/>
        </p:nvCxnSpPr>
        <p:spPr>
          <a:xfrm flipH="1" flipV="1">
            <a:off x="588310" y="1494836"/>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42330" y="1528500"/>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11" name="TextBox 10"/>
          <p:cNvSpPr txBox="1"/>
          <p:nvPr/>
        </p:nvSpPr>
        <p:spPr>
          <a:xfrm>
            <a:off x="4955515" y="1275093"/>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12" name="Straight Connector 11"/>
          <p:cNvCxnSpPr/>
          <p:nvPr/>
        </p:nvCxnSpPr>
        <p:spPr>
          <a:xfrm flipH="1" flipV="1">
            <a:off x="4837580" y="1494832"/>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Box 2">
            <a:extLst>
              <a:ext uri="{FF2B5EF4-FFF2-40B4-BE49-F238E27FC236}">
                <a16:creationId xmlns:a16="http://schemas.microsoft.com/office/drawing/2014/main" id="{EB7C4839-AB09-4BF8-AEE9-0D958118CED6}"/>
              </a:ext>
            </a:extLst>
          </p:cNvPr>
          <p:cNvSpPr txBox="1">
            <a:spLocks noChangeArrowheads="1"/>
          </p:cNvSpPr>
          <p:nvPr/>
        </p:nvSpPr>
        <p:spPr bwMode="auto">
          <a:xfrm>
            <a:off x="457200" y="7911"/>
            <a:ext cx="8686800" cy="1200329"/>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latin typeface="+mj-lt"/>
              </a:rPr>
              <a:t>Example: 7 by 7 Matrix Reordered Structure</a:t>
            </a:r>
          </a:p>
        </p:txBody>
      </p:sp>
    </p:spTree>
    <p:extLst>
      <p:ext uri="{BB962C8B-B14F-4D97-AF65-F5344CB8AC3E}">
        <p14:creationId xmlns:p14="http://schemas.microsoft.com/office/powerpoint/2010/main" val="22231983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65760" y="1280160"/>
            <a:ext cx="8321040" cy="4573560"/>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For structurally symmetric matrices we can gain good insights into the problem by examining the graph-theoretic interpretation of the </a:t>
            </a:r>
            <a:r>
              <a:rPr lang="en-US" sz="2800" dirty="0" err="1">
                <a:solidFill>
                  <a:srgbClr val="000000"/>
                </a:solidFill>
                <a:latin typeface="+mn-lt"/>
              </a:rPr>
              <a:t>triangularization</a:t>
            </a:r>
            <a:r>
              <a:rPr lang="en-US" sz="2800" dirty="0">
                <a:solidFill>
                  <a:srgbClr val="000000"/>
                </a:solidFill>
                <a:latin typeface="+mn-lt"/>
              </a:rPr>
              <a:t> process</a:t>
            </a:r>
          </a:p>
          <a:p>
            <a:pPr marL="457200" indent="-457200">
              <a:buClrTx/>
              <a:buFont typeface="Arial" panose="020B0604020202020204" pitchFamily="34" charset="0"/>
              <a:buChar char="•"/>
            </a:pPr>
            <a:r>
              <a:rPr lang="en-US" sz="2800" dirty="0">
                <a:solidFill>
                  <a:srgbClr val="000000"/>
                </a:solidFill>
                <a:latin typeface="+mn-lt"/>
              </a:rPr>
              <a:t>This assumption involves essentially no loss in generality since if  </a:t>
            </a:r>
            <a:r>
              <a:rPr lang="en-US" sz="2800" b="1" dirty="0" err="1">
                <a:solidFill>
                  <a:srgbClr val="000000"/>
                </a:solidFill>
                <a:latin typeface="+mn-lt"/>
              </a:rPr>
              <a:t>A</a:t>
            </a:r>
            <a:r>
              <a:rPr lang="en-US" sz="2800" baseline="-25000" dirty="0" err="1">
                <a:solidFill>
                  <a:srgbClr val="000000"/>
                </a:solidFill>
                <a:latin typeface="+mn-lt"/>
              </a:rPr>
              <a:t>ij</a:t>
            </a:r>
            <a:r>
              <a:rPr lang="en-US" sz="2800" dirty="0">
                <a:solidFill>
                  <a:srgbClr val="000000"/>
                </a:solidFill>
                <a:latin typeface="+mn-lt"/>
              </a:rPr>
              <a:t> </a:t>
            </a:r>
            <a:r>
              <a:rPr lang="en-US" sz="2800" dirty="0">
                <a:solidFill>
                  <a:srgbClr val="000000"/>
                </a:solidFill>
                <a:latin typeface="+mn-lt"/>
                <a:sym typeface="Symbol"/>
              </a:rPr>
              <a:t> 0 </a:t>
            </a:r>
            <a:r>
              <a:rPr lang="en-US" sz="2800" dirty="0">
                <a:solidFill>
                  <a:srgbClr val="000000"/>
                </a:solidFill>
                <a:latin typeface="+mn-lt"/>
              </a:rPr>
              <a:t>but </a:t>
            </a:r>
            <a:r>
              <a:rPr lang="en-US" sz="2800" b="1" dirty="0" err="1">
                <a:solidFill>
                  <a:srgbClr val="000000"/>
                </a:solidFill>
                <a:latin typeface="+mn-lt"/>
              </a:rPr>
              <a:t>A</a:t>
            </a:r>
            <a:r>
              <a:rPr lang="en-US" sz="2800" baseline="-25000" dirty="0" err="1">
                <a:solidFill>
                  <a:srgbClr val="000000"/>
                </a:solidFill>
                <a:latin typeface="+mn-lt"/>
              </a:rPr>
              <a:t>ji</a:t>
            </a:r>
            <a:r>
              <a:rPr lang="en-US" sz="2800" dirty="0">
                <a:solidFill>
                  <a:srgbClr val="000000"/>
                </a:solidFill>
                <a:latin typeface="+mn-lt"/>
              </a:rPr>
              <a:t> = 0 we simply treat </a:t>
            </a:r>
            <a:r>
              <a:rPr lang="en-US" b="1" dirty="0" err="1">
                <a:solidFill>
                  <a:srgbClr val="000000"/>
                </a:solidFill>
                <a:latin typeface="+mn-lt"/>
              </a:rPr>
              <a:t>A</a:t>
            </a:r>
            <a:r>
              <a:rPr lang="en-US" baseline="-25000" dirty="0" err="1">
                <a:solidFill>
                  <a:srgbClr val="000000"/>
                </a:solidFill>
                <a:latin typeface="+mn-lt"/>
              </a:rPr>
              <a:t>ji</a:t>
            </a:r>
            <a:r>
              <a:rPr lang="en-US" sz="2800" dirty="0" smtClean="0">
                <a:solidFill>
                  <a:srgbClr val="000000"/>
                </a:solidFill>
                <a:latin typeface="+mn-lt"/>
              </a:rPr>
              <a:t> as </a:t>
            </a:r>
            <a:r>
              <a:rPr lang="en-US" sz="2800" dirty="0">
                <a:solidFill>
                  <a:srgbClr val="000000"/>
                </a:solidFill>
                <a:latin typeface="+mn-lt"/>
              </a:rPr>
              <a:t>a </a:t>
            </a:r>
            <a:r>
              <a:rPr lang="en-US" sz="2800" dirty="0">
                <a:solidFill>
                  <a:srgbClr val="000000"/>
                </a:solidFill>
                <a:latin typeface="+mn-lt"/>
                <a:cs typeface="Times New Roman" pitchFamily="18" charset="0"/>
              </a:rPr>
              <a:t>nonzero</a:t>
            </a:r>
            <a:r>
              <a:rPr lang="en-US" sz="2800" dirty="0">
                <a:solidFill>
                  <a:srgbClr val="000000"/>
                </a:solidFill>
                <a:latin typeface="+mn-lt"/>
              </a:rPr>
              <a:t> element with the value 0; in this way, we ensure that  </a:t>
            </a:r>
            <a:r>
              <a:rPr lang="en-US" sz="2800" b="1" dirty="0">
                <a:solidFill>
                  <a:srgbClr val="000000"/>
                </a:solidFill>
                <a:latin typeface="+mn-lt"/>
              </a:rPr>
              <a:t>A</a:t>
            </a:r>
            <a:r>
              <a:rPr lang="en-US" sz="2800" dirty="0">
                <a:solidFill>
                  <a:srgbClr val="000000"/>
                </a:solidFill>
                <a:latin typeface="+mn-lt"/>
              </a:rPr>
              <a:t> has a symmetric structure</a:t>
            </a:r>
          </a:p>
          <a:p>
            <a:pPr marL="457200" indent="-457200">
              <a:buClrTx/>
              <a:buFont typeface="Arial" panose="020B0604020202020204" pitchFamily="34" charset="0"/>
              <a:buChar char="•"/>
            </a:pPr>
            <a:r>
              <a:rPr lang="en-US" sz="2800" dirty="0">
                <a:solidFill>
                  <a:srgbClr val="000000"/>
                </a:solidFill>
                <a:latin typeface="+mn-lt"/>
              </a:rPr>
              <a:t>We term a matrix as structurally symmetric whenever it has a symmetric zero-nonzero pattern</a:t>
            </a:r>
          </a:p>
        </p:txBody>
      </p:sp>
      <p:sp>
        <p:nvSpPr>
          <p:cNvPr id="11269" name="Rectangle 5"/>
          <p:cNvSpPr>
            <a:spLocks noChangeArrowheads="1"/>
          </p:cNvSpPr>
          <p:nvPr/>
        </p:nvSpPr>
        <p:spPr bwMode="auto">
          <a:xfrm>
            <a:off x="0" y="3309938"/>
            <a:ext cx="9144000" cy="0"/>
          </a:xfrm>
          <a:prstGeom prst="rect">
            <a:avLst/>
          </a:prstGeom>
          <a:noFill/>
          <a:ln w="9525">
            <a:noFill/>
            <a:miter lim="800000"/>
            <a:headEnd/>
            <a:tailEnd/>
          </a:ln>
          <a:effectLst/>
        </p:spPr>
        <p:txBody>
          <a:bodyPr wrap="none" anchor="ctr">
            <a:spAutoFit/>
          </a:bodyPr>
          <a:lstStyle/>
          <a:p>
            <a:endParaRPr lang="en-US"/>
          </a:p>
        </p:txBody>
      </p:sp>
      <p:sp>
        <p:nvSpPr>
          <p:cNvPr id="11271"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11273" name="Rectangle 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11274" name="Text Box 10"/>
          <p:cNvSpPr txBox="1">
            <a:spLocks noChangeArrowheads="1"/>
          </p:cNvSpPr>
          <p:nvPr/>
        </p:nvSpPr>
        <p:spPr bwMode="auto">
          <a:xfrm>
            <a:off x="457200" y="7911"/>
            <a:ext cx="8610600" cy="1200329"/>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latin typeface="+mj-lt"/>
              </a:rPr>
              <a:t>Fills for Structurally Symmetric Matrices</a:t>
            </a:r>
          </a:p>
        </p:txBody>
      </p:sp>
    </p:spTree>
    <p:extLst>
      <p:ext uri="{BB962C8B-B14F-4D97-AF65-F5344CB8AC3E}">
        <p14:creationId xmlns:p14="http://schemas.microsoft.com/office/powerpoint/2010/main" val="23415315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533400" y="1280160"/>
            <a:ext cx="8473440" cy="5213735"/>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dirty="0">
                <a:solidFill>
                  <a:srgbClr val="000000"/>
                </a:solidFill>
                <a:latin typeface="+mn-lt"/>
              </a:rPr>
              <a:t>We make use of graph theoretic notions to develop a practical reordering scheme for sparse systems</a:t>
            </a:r>
          </a:p>
          <a:p>
            <a:pPr marL="457200" indent="-457200">
              <a:buClrTx/>
              <a:buFont typeface="Arial" panose="020B0604020202020204" pitchFamily="34" charset="0"/>
              <a:buChar char="•"/>
            </a:pPr>
            <a:r>
              <a:rPr lang="en-US" dirty="0">
                <a:solidFill>
                  <a:srgbClr val="000000"/>
                </a:solidFill>
                <a:latin typeface="+mn-lt"/>
              </a:rPr>
              <a:t>We associate a graph G with the zero-nonzero structure of the </a:t>
            </a:r>
            <a:r>
              <a:rPr lang="en-US" i="1" dirty="0">
                <a:solidFill>
                  <a:srgbClr val="000000"/>
                </a:solidFill>
                <a:latin typeface="+mn-lt"/>
              </a:rPr>
              <a:t>n by n </a:t>
            </a:r>
            <a:r>
              <a:rPr lang="en-US" dirty="0">
                <a:solidFill>
                  <a:srgbClr val="000000"/>
                </a:solidFill>
                <a:latin typeface="+mn-lt"/>
              </a:rPr>
              <a:t>matrix </a:t>
            </a:r>
            <a:r>
              <a:rPr lang="en-US" b="1" dirty="0">
                <a:solidFill>
                  <a:srgbClr val="000000"/>
                </a:solidFill>
                <a:latin typeface="+mn-lt"/>
              </a:rPr>
              <a:t>A</a:t>
            </a:r>
          </a:p>
          <a:p>
            <a:pPr marL="457200" indent="-457200">
              <a:buClrTx/>
              <a:buFont typeface="Arial" panose="020B0604020202020204" pitchFamily="34" charset="0"/>
              <a:buChar char="•"/>
            </a:pPr>
            <a:r>
              <a:rPr lang="en-US" dirty="0">
                <a:solidFill>
                  <a:srgbClr val="000000"/>
                </a:solidFill>
                <a:latin typeface="+mn-lt"/>
              </a:rPr>
              <a:t>We construct the graph  G associated with the matrix </a:t>
            </a:r>
            <a:r>
              <a:rPr lang="en-US" b="1" dirty="0">
                <a:solidFill>
                  <a:srgbClr val="000000"/>
                </a:solidFill>
                <a:latin typeface="+mn-lt"/>
              </a:rPr>
              <a:t>A </a:t>
            </a:r>
            <a:r>
              <a:rPr lang="en-US" dirty="0">
                <a:solidFill>
                  <a:srgbClr val="000000"/>
                </a:solidFill>
                <a:latin typeface="+mn-lt"/>
              </a:rPr>
              <a:t>as follows:</a:t>
            </a:r>
          </a:p>
          <a:p>
            <a:pPr marL="573087">
              <a:buClrTx/>
            </a:pPr>
            <a:r>
              <a:rPr lang="en-US" sz="2400" i="1" dirty="0">
                <a:solidFill>
                  <a:srgbClr val="000000"/>
                </a:solidFill>
                <a:latin typeface="+mn-lt"/>
              </a:rPr>
              <a:t> </a:t>
            </a:r>
            <a:r>
              <a:rPr lang="en-US" sz="2400" i="1" dirty="0" err="1">
                <a:solidFill>
                  <a:srgbClr val="000000"/>
                </a:solidFill>
                <a:latin typeface="+mn-lt"/>
              </a:rPr>
              <a:t>i</a:t>
            </a:r>
            <a:r>
              <a:rPr lang="en-US" sz="2400" i="1" dirty="0">
                <a:solidFill>
                  <a:srgbClr val="000000"/>
                </a:solidFill>
                <a:latin typeface="+mn-lt"/>
              </a:rPr>
              <a:t>.</a:t>
            </a:r>
            <a:r>
              <a:rPr lang="en-US" sz="2400" dirty="0">
                <a:solidFill>
                  <a:srgbClr val="000000"/>
                </a:solidFill>
                <a:latin typeface="+mn-lt"/>
              </a:rPr>
              <a:t>  G has </a:t>
            </a:r>
            <a:r>
              <a:rPr lang="en-US" sz="2400" i="1" dirty="0">
                <a:solidFill>
                  <a:srgbClr val="000000"/>
                </a:solidFill>
                <a:latin typeface="+mn-lt"/>
              </a:rPr>
              <a:t>n</a:t>
            </a:r>
            <a:r>
              <a:rPr lang="en-US" sz="2400" dirty="0">
                <a:solidFill>
                  <a:srgbClr val="000000"/>
                </a:solidFill>
                <a:latin typeface="+mn-lt"/>
              </a:rPr>
              <a:t> nodes corresponding to the dimension </a:t>
            </a:r>
            <a:r>
              <a:rPr lang="en-US" sz="2400" i="1" dirty="0">
                <a:solidFill>
                  <a:srgbClr val="000000"/>
                </a:solidFill>
                <a:latin typeface="+mn-lt"/>
              </a:rPr>
              <a:t>n</a:t>
            </a:r>
            <a:r>
              <a:rPr lang="en-US" sz="2400" dirty="0">
                <a:solidFill>
                  <a:srgbClr val="000000"/>
                </a:solidFill>
                <a:latin typeface="+mn-lt"/>
              </a:rPr>
              <a:t> of the square matrix: node  </a:t>
            </a:r>
            <a:r>
              <a:rPr lang="en-US" sz="2400" i="1" dirty="0" err="1">
                <a:solidFill>
                  <a:srgbClr val="000000"/>
                </a:solidFill>
                <a:latin typeface="+mn-lt"/>
              </a:rPr>
              <a:t>i</a:t>
            </a:r>
            <a:r>
              <a:rPr lang="en-US" sz="2400" i="1" dirty="0">
                <a:solidFill>
                  <a:srgbClr val="000000"/>
                </a:solidFill>
                <a:latin typeface="+mn-lt"/>
              </a:rPr>
              <a:t>  </a:t>
            </a:r>
            <a:r>
              <a:rPr lang="en-US" sz="2400" dirty="0">
                <a:solidFill>
                  <a:srgbClr val="000000"/>
                </a:solidFill>
                <a:latin typeface="+mn-lt"/>
              </a:rPr>
              <a:t>represents both  the column </a:t>
            </a:r>
            <a:r>
              <a:rPr lang="en-US" sz="2400" i="1" dirty="0" err="1">
                <a:solidFill>
                  <a:srgbClr val="000000"/>
                </a:solidFill>
                <a:latin typeface="+mn-lt"/>
                <a:cs typeface="Times New Roman" pitchFamily="18" charset="0"/>
              </a:rPr>
              <a:t>i</a:t>
            </a:r>
            <a:r>
              <a:rPr lang="en-US" sz="2400" dirty="0">
                <a:solidFill>
                  <a:srgbClr val="000000"/>
                </a:solidFill>
                <a:latin typeface="+mn-lt"/>
              </a:rPr>
              <a:t> and the row </a:t>
            </a:r>
            <a:r>
              <a:rPr lang="en-US" sz="2400" i="1" dirty="0" err="1">
                <a:solidFill>
                  <a:srgbClr val="000000"/>
                </a:solidFill>
                <a:latin typeface="+mn-lt"/>
                <a:cs typeface="Times New Roman" pitchFamily="18" charset="0"/>
              </a:rPr>
              <a:t>i</a:t>
            </a:r>
            <a:r>
              <a:rPr lang="en-US" sz="2400" i="1" dirty="0">
                <a:solidFill>
                  <a:srgbClr val="000000"/>
                </a:solidFill>
                <a:latin typeface="+mn-lt"/>
                <a:cs typeface="Times New Roman" pitchFamily="18" charset="0"/>
              </a:rPr>
              <a:t> </a:t>
            </a:r>
            <a:r>
              <a:rPr lang="en-US" sz="2400" dirty="0">
                <a:solidFill>
                  <a:srgbClr val="000000"/>
                </a:solidFill>
                <a:latin typeface="+mn-lt"/>
              </a:rPr>
              <a:t>of </a:t>
            </a:r>
            <a:r>
              <a:rPr lang="en-US" sz="2400" b="1" dirty="0">
                <a:solidFill>
                  <a:srgbClr val="000000"/>
                </a:solidFill>
                <a:latin typeface="+mn-lt"/>
              </a:rPr>
              <a:t>A</a:t>
            </a:r>
            <a:r>
              <a:rPr lang="en-US" sz="2400" dirty="0">
                <a:solidFill>
                  <a:srgbClr val="000000"/>
                </a:solidFill>
                <a:latin typeface="+mn-lt"/>
              </a:rPr>
              <a:t>;</a:t>
            </a:r>
            <a:endParaRPr lang="en-US" sz="2400" i="1" dirty="0">
              <a:solidFill>
                <a:srgbClr val="000000"/>
              </a:solidFill>
              <a:latin typeface="+mn-lt"/>
            </a:endParaRPr>
          </a:p>
          <a:p>
            <a:pPr marL="573087">
              <a:buClrTx/>
            </a:pPr>
            <a:r>
              <a:rPr lang="en-US" sz="2400" i="1" dirty="0">
                <a:solidFill>
                  <a:srgbClr val="000000"/>
                </a:solidFill>
                <a:latin typeface="+mn-lt"/>
              </a:rPr>
              <a:t>ii.</a:t>
            </a:r>
            <a:r>
              <a:rPr lang="en-US" sz="2400" dirty="0">
                <a:solidFill>
                  <a:srgbClr val="000000"/>
                </a:solidFill>
                <a:latin typeface="+mn-lt"/>
              </a:rPr>
              <a:t>  a branch (</a:t>
            </a:r>
            <a:r>
              <a:rPr lang="en-US" sz="2400" i="1" dirty="0">
                <a:solidFill>
                  <a:srgbClr val="000000"/>
                </a:solidFill>
                <a:latin typeface="+mn-lt"/>
              </a:rPr>
              <a:t>k, j</a:t>
            </a:r>
            <a:r>
              <a:rPr lang="en-US" sz="2400" dirty="0">
                <a:solidFill>
                  <a:srgbClr val="000000"/>
                </a:solidFill>
                <a:latin typeface="+mn-lt"/>
              </a:rPr>
              <a:t>) connecting nodes </a:t>
            </a:r>
            <a:r>
              <a:rPr lang="en-US" sz="2400" i="1" dirty="0">
                <a:solidFill>
                  <a:srgbClr val="000000"/>
                </a:solidFill>
                <a:latin typeface="+mn-lt"/>
              </a:rPr>
              <a:t>k</a:t>
            </a:r>
            <a:r>
              <a:rPr lang="en-US" sz="2400" dirty="0">
                <a:solidFill>
                  <a:srgbClr val="000000"/>
                </a:solidFill>
                <a:latin typeface="+mn-lt"/>
              </a:rPr>
              <a:t> and </a:t>
            </a:r>
            <a:r>
              <a:rPr lang="en-US" sz="2400" i="1" dirty="0">
                <a:solidFill>
                  <a:srgbClr val="000000"/>
                </a:solidFill>
                <a:latin typeface="+mn-lt"/>
              </a:rPr>
              <a:t>j</a:t>
            </a:r>
            <a:r>
              <a:rPr lang="en-US" sz="2400" dirty="0">
                <a:solidFill>
                  <a:srgbClr val="000000"/>
                </a:solidFill>
                <a:latin typeface="+mn-lt"/>
              </a:rPr>
              <a:t> exists if and only if the element </a:t>
            </a:r>
            <a:r>
              <a:rPr lang="en-US" sz="2400" b="1" dirty="0" err="1">
                <a:solidFill>
                  <a:srgbClr val="000000"/>
                </a:solidFill>
                <a:latin typeface="+mn-lt"/>
              </a:rPr>
              <a:t>A</a:t>
            </a:r>
            <a:r>
              <a:rPr lang="en-US" sz="2400" baseline="-25000" dirty="0" err="1">
                <a:solidFill>
                  <a:srgbClr val="000000"/>
                </a:solidFill>
                <a:latin typeface="+mn-lt"/>
              </a:rPr>
              <a:t>jk</a:t>
            </a:r>
            <a:r>
              <a:rPr lang="en-US" sz="2400" dirty="0">
                <a:solidFill>
                  <a:srgbClr val="000000"/>
                </a:solidFill>
                <a:latin typeface="+mn-lt"/>
              </a:rPr>
              <a:t> </a:t>
            </a:r>
            <a:r>
              <a:rPr lang="en-US" sz="2400" dirty="0">
                <a:solidFill>
                  <a:srgbClr val="000000"/>
                </a:solidFill>
                <a:latin typeface="+mn-lt"/>
                <a:cs typeface="Times New Roman" pitchFamily="18" charset="0"/>
              </a:rPr>
              <a:t>(</a:t>
            </a:r>
            <a:r>
              <a:rPr lang="en-US" sz="2400" dirty="0">
                <a:solidFill>
                  <a:srgbClr val="000000"/>
                </a:solidFill>
                <a:latin typeface="+mn-lt"/>
              </a:rPr>
              <a:t>and, by structural symmetry, </a:t>
            </a:r>
            <a:r>
              <a:rPr lang="en-US" sz="2400" b="1" dirty="0" err="1">
                <a:solidFill>
                  <a:srgbClr val="000000"/>
                </a:solidFill>
                <a:latin typeface="+mn-lt"/>
              </a:rPr>
              <a:t>A</a:t>
            </a:r>
            <a:r>
              <a:rPr lang="en-US" sz="2400" baseline="-25000" dirty="0" err="1">
                <a:solidFill>
                  <a:srgbClr val="000000"/>
                </a:solidFill>
                <a:latin typeface="+mn-lt"/>
              </a:rPr>
              <a:t>kj</a:t>
            </a:r>
            <a:r>
              <a:rPr lang="en-US" sz="2400" dirty="0">
                <a:solidFill>
                  <a:srgbClr val="000000"/>
                </a:solidFill>
                <a:latin typeface="+mn-lt"/>
              </a:rPr>
              <a:t>) is nonzero; the self loop corresponding to </a:t>
            </a:r>
            <a:r>
              <a:rPr lang="en-US" sz="2400" b="1" dirty="0" err="1">
                <a:solidFill>
                  <a:srgbClr val="000000"/>
                </a:solidFill>
                <a:latin typeface="+mn-lt"/>
              </a:rPr>
              <a:t>A</a:t>
            </a:r>
            <a:r>
              <a:rPr lang="en-US" sz="2400" baseline="-25000" dirty="0" err="1">
                <a:solidFill>
                  <a:srgbClr val="000000"/>
                </a:solidFill>
                <a:latin typeface="+mn-lt"/>
              </a:rPr>
              <a:t>kk</a:t>
            </a:r>
            <a:r>
              <a:rPr lang="en-US" sz="2400" dirty="0">
                <a:solidFill>
                  <a:srgbClr val="000000"/>
                </a:solidFill>
                <a:latin typeface="+mn-lt"/>
              </a:rPr>
              <a:t> is not represented</a:t>
            </a:r>
          </a:p>
        </p:txBody>
      </p:sp>
      <p:sp>
        <p:nvSpPr>
          <p:cNvPr id="8196" name="Rectangle 4"/>
          <p:cNvSpPr>
            <a:spLocks noChangeArrowheads="1"/>
          </p:cNvSpPr>
          <p:nvPr/>
        </p:nvSpPr>
        <p:spPr bwMode="auto">
          <a:xfrm>
            <a:off x="0" y="3338513"/>
            <a:ext cx="9144000" cy="0"/>
          </a:xfrm>
          <a:prstGeom prst="rect">
            <a:avLst/>
          </a:prstGeom>
          <a:noFill/>
          <a:ln w="9525">
            <a:noFill/>
            <a:miter lim="800000"/>
            <a:headEnd/>
            <a:tailEnd/>
          </a:ln>
          <a:effectLst/>
        </p:spPr>
        <p:txBody>
          <a:bodyPr wrap="none" anchor="ctr">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8" name="Text Box 10">
            <a:extLst>
              <a:ext uri="{FF2B5EF4-FFF2-40B4-BE49-F238E27FC236}">
                <a16:creationId xmlns:a16="http://schemas.microsoft.com/office/drawing/2014/main" id="{5FC49574-4F6E-48DF-97EE-CE48A3F15BE2}"/>
              </a:ext>
            </a:extLst>
          </p:cNvPr>
          <p:cNvSpPr txBox="1">
            <a:spLocks noChangeArrowheads="1"/>
          </p:cNvSpPr>
          <p:nvPr/>
        </p:nvSpPr>
        <p:spPr bwMode="auto">
          <a:xfrm>
            <a:off x="457200" y="284910"/>
            <a:ext cx="9144000" cy="646331"/>
          </a:xfrm>
          <a:prstGeom prst="rect">
            <a:avLst/>
          </a:prstGeom>
          <a:noFill/>
          <a:ln w="9525">
            <a:noFill/>
            <a:miter lim="800000"/>
            <a:headEnd/>
            <a:tailEnd/>
          </a:ln>
          <a:effectLst/>
        </p:spPr>
        <p:txBody>
          <a:bodyPr anchor="ctr">
            <a:spAutoFit/>
          </a:bodyPr>
          <a:lstStyle/>
          <a:p>
            <a:pPr>
              <a:spcBef>
                <a:spcPct val="50000"/>
              </a:spcBef>
            </a:pPr>
            <a:r>
              <a:rPr lang="en-US" sz="3600" b="1" dirty="0">
                <a:solidFill>
                  <a:srgbClr val="1E0000"/>
                </a:solidFill>
                <a:latin typeface="+mj-lt"/>
                <a:cs typeface="Arial" panose="020B0604020202020204" pitchFamily="34" charset="0"/>
              </a:rPr>
              <a:t>Graph Associated with A</a:t>
            </a:r>
          </a:p>
        </p:txBody>
      </p:sp>
    </p:spTree>
    <p:extLst>
      <p:ext uri="{BB962C8B-B14F-4D97-AF65-F5344CB8AC3E}">
        <p14:creationId xmlns:p14="http://schemas.microsoft.com/office/powerpoint/2010/main" val="2893419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10600" cy="1066800"/>
          </a:xfrm>
        </p:spPr>
        <p:txBody>
          <a:bodyPr/>
          <a:lstStyle/>
          <a:p>
            <a:r>
              <a:rPr lang="en-US" dirty="0"/>
              <a:t>Full Matrix versus Sparse Matrix Storage</a:t>
            </a:r>
          </a:p>
        </p:txBody>
      </p:sp>
      <p:sp>
        <p:nvSpPr>
          <p:cNvPr id="3" name="Content Placeholder 2"/>
          <p:cNvSpPr>
            <a:spLocks noGrp="1"/>
          </p:cNvSpPr>
          <p:nvPr>
            <p:ph idx="1"/>
          </p:nvPr>
        </p:nvSpPr>
        <p:spPr>
          <a:xfrm>
            <a:off x="365760" y="1280160"/>
            <a:ext cx="8625840" cy="3733800"/>
          </a:xfrm>
        </p:spPr>
        <p:txBody>
          <a:bodyPr/>
          <a:lstStyle/>
          <a:p>
            <a:r>
              <a:rPr lang="en-US" dirty="0"/>
              <a:t>Full matrices are easily stored in arrays with just one variable needed to store each value since the value’s row and column are implicitly available from its matrix position</a:t>
            </a:r>
          </a:p>
          <a:p>
            <a:r>
              <a:rPr lang="en-US" dirty="0"/>
              <a:t>With sparse matrices two or three elements are needed to store each value</a:t>
            </a:r>
          </a:p>
          <a:p>
            <a:pPr lvl="1"/>
            <a:r>
              <a:rPr lang="en-US" dirty="0"/>
              <a:t>The zero values are not explicitly stored</a:t>
            </a:r>
          </a:p>
          <a:p>
            <a:pPr lvl="1"/>
            <a:r>
              <a:rPr lang="en-US" dirty="0"/>
              <a:t>The value itself, its row number and its column number</a:t>
            </a:r>
          </a:p>
          <a:p>
            <a:pPr lvl="1"/>
            <a:r>
              <a:rPr lang="en-US" dirty="0"/>
              <a:t>Storage can be reduced by storing all the elements in a particular row or column together</a:t>
            </a:r>
          </a:p>
          <a:p>
            <a:r>
              <a:rPr lang="en-US" dirty="0"/>
              <a:t>Because large matrices are often quite sparse, the total storage is still substantially reduced</a:t>
            </a:r>
          </a:p>
          <a:p>
            <a:endParaRPr lang="en-US" dirty="0"/>
          </a:p>
        </p:txBody>
      </p:sp>
    </p:spTree>
    <p:extLst>
      <p:ext uri="{BB962C8B-B14F-4D97-AF65-F5344CB8AC3E}">
        <p14:creationId xmlns:p14="http://schemas.microsoft.com/office/powerpoint/2010/main" val="11262159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5 by 5 System</a:t>
            </a:r>
          </a:p>
        </p:txBody>
      </p:sp>
      <p:sp>
        <p:nvSpPr>
          <p:cNvPr id="3" name="Content Placeholder 2"/>
          <p:cNvSpPr>
            <a:spLocks noGrp="1"/>
          </p:cNvSpPr>
          <p:nvPr>
            <p:ph idx="1"/>
          </p:nvPr>
        </p:nvSpPr>
        <p:spPr/>
        <p:txBody>
          <a:bodyPr/>
          <a:lstStyle/>
          <a:p>
            <a:r>
              <a:rPr lang="en-US" dirty="0"/>
              <a:t>Suppose that </a:t>
            </a:r>
            <a:r>
              <a:rPr lang="en-US" b="1" dirty="0"/>
              <a:t>A</a:t>
            </a:r>
            <a:r>
              <a:rPr lang="en-US" dirty="0"/>
              <a:t> has the zero-nonzero pattern </a:t>
            </a:r>
          </a:p>
          <a:p>
            <a:endParaRPr lang="en-US" dirty="0"/>
          </a:p>
        </p:txBody>
      </p:sp>
      <p:graphicFrame>
        <p:nvGraphicFramePr>
          <p:cNvPr id="5" name="Group 290"/>
          <p:cNvGraphicFramePr>
            <a:graphicFrameLocks noGrp="1"/>
          </p:cNvGraphicFramePr>
          <p:nvPr>
            <p:extLst>
              <p:ext uri="{D42A27DB-BD31-4B8C-83A1-F6EECF244321}">
                <p14:modId xmlns:p14="http://schemas.microsoft.com/office/powerpoint/2010/main" val="3213108854"/>
              </p:ext>
            </p:extLst>
          </p:nvPr>
        </p:nvGraphicFramePr>
        <p:xfrm>
          <a:off x="2252870" y="2209800"/>
          <a:ext cx="4038600" cy="3571878"/>
        </p:xfrm>
        <a:graphic>
          <a:graphicData uri="http://schemas.openxmlformats.org/drawingml/2006/table">
            <a:tbl>
              <a:tblPr/>
              <a:tblGrid>
                <a:gridCol w="673100">
                  <a:extLst>
                    <a:ext uri="{9D8B030D-6E8A-4147-A177-3AD203B41FA5}">
                      <a16:colId xmlns:a16="http://schemas.microsoft.com/office/drawing/2014/main" val="20000"/>
                    </a:ext>
                  </a:extLst>
                </a:gridCol>
                <a:gridCol w="673100">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3100">
                  <a:extLst>
                    <a:ext uri="{9D8B030D-6E8A-4147-A177-3AD203B41FA5}">
                      <a16:colId xmlns:a16="http://schemas.microsoft.com/office/drawing/2014/main" val="20003"/>
                    </a:ext>
                  </a:extLst>
                </a:gridCol>
                <a:gridCol w="673100">
                  <a:extLst>
                    <a:ext uri="{9D8B030D-6E8A-4147-A177-3AD203B41FA5}">
                      <a16:colId xmlns:a16="http://schemas.microsoft.com/office/drawing/2014/main" val="20004"/>
                    </a:ext>
                  </a:extLst>
                </a:gridCol>
                <a:gridCol w="673100">
                  <a:extLst>
                    <a:ext uri="{9D8B030D-6E8A-4147-A177-3AD203B41FA5}">
                      <a16:colId xmlns:a16="http://schemas.microsoft.com/office/drawing/2014/main" val="20005"/>
                    </a:ext>
                  </a:extLst>
                </a:gridCol>
              </a:tblGrid>
              <a:tr h="595313">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2246145" y="2305145"/>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r</a:t>
            </a:r>
          </a:p>
        </p:txBody>
      </p:sp>
      <p:sp>
        <p:nvSpPr>
          <p:cNvPr id="7" name="TextBox 6"/>
          <p:cNvSpPr txBox="1"/>
          <p:nvPr/>
        </p:nvSpPr>
        <p:spPr>
          <a:xfrm>
            <a:off x="2575600" y="2017060"/>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c</a:t>
            </a:r>
          </a:p>
        </p:txBody>
      </p:sp>
      <p:cxnSp>
        <p:nvCxnSpPr>
          <p:cNvPr id="8" name="Straight Connector 7"/>
          <p:cNvCxnSpPr/>
          <p:nvPr/>
        </p:nvCxnSpPr>
        <p:spPr>
          <a:xfrm flipH="1" flipV="1">
            <a:off x="2358289" y="2230580"/>
            <a:ext cx="577245" cy="5865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lide Number Placeholder 3">
            <a:extLst>
              <a:ext uri="{FF2B5EF4-FFF2-40B4-BE49-F238E27FC236}">
                <a16:creationId xmlns:a16="http://schemas.microsoft.com/office/drawing/2014/main" id="{C7108299-50BD-4E3D-A33A-7750867913E5}"/>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39</a:t>
            </a:fld>
            <a:endParaRPr lang="en-US" dirty="0">
              <a:solidFill>
                <a:srgbClr val="1E0000"/>
              </a:solidFill>
            </a:endParaRPr>
          </a:p>
        </p:txBody>
      </p:sp>
    </p:spTree>
    <p:extLst>
      <p:ext uri="{BB962C8B-B14F-4D97-AF65-F5344CB8AC3E}">
        <p14:creationId xmlns:p14="http://schemas.microsoft.com/office/powerpoint/2010/main" val="8798988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5 by 5 System</a:t>
            </a:r>
          </a:p>
        </p:txBody>
      </p:sp>
      <p:sp>
        <p:nvSpPr>
          <p:cNvPr id="3" name="Content Placeholder 2"/>
          <p:cNvSpPr>
            <a:spLocks noGrp="1"/>
          </p:cNvSpPr>
          <p:nvPr>
            <p:ph idx="1"/>
          </p:nvPr>
        </p:nvSpPr>
        <p:spPr/>
        <p:txBody>
          <a:bodyPr/>
          <a:lstStyle/>
          <a:p>
            <a:r>
              <a:rPr lang="en-US" dirty="0"/>
              <a:t>Then, the associated graph G is </a:t>
            </a:r>
          </a:p>
          <a:p>
            <a:endParaRPr lang="en-US" dirty="0"/>
          </a:p>
        </p:txBody>
      </p:sp>
      <p:grpSp>
        <p:nvGrpSpPr>
          <p:cNvPr id="18" name="Group 17"/>
          <p:cNvGrpSpPr/>
          <p:nvPr/>
        </p:nvGrpSpPr>
        <p:grpSpPr>
          <a:xfrm>
            <a:off x="1318729" y="2146300"/>
            <a:ext cx="6183313" cy="2771775"/>
            <a:chOff x="1741487" y="2819400"/>
            <a:chExt cx="6183313" cy="2771775"/>
          </a:xfrm>
        </p:grpSpPr>
        <p:sp>
          <p:nvSpPr>
            <p:cNvPr id="19" name="Text Box 6"/>
            <p:cNvSpPr txBox="1">
              <a:spLocks noChangeArrowheads="1"/>
            </p:cNvSpPr>
            <p:nvPr/>
          </p:nvSpPr>
          <p:spPr bwMode="auto">
            <a:xfrm>
              <a:off x="4502150" y="2819400"/>
              <a:ext cx="450850" cy="48577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1</a:t>
              </a:r>
              <a:endParaRPr lang="en-US" sz="2800" dirty="0">
                <a:solidFill>
                  <a:srgbClr val="1E0000"/>
                </a:solidFill>
              </a:endParaRPr>
            </a:p>
          </p:txBody>
        </p:sp>
        <p:sp>
          <p:nvSpPr>
            <p:cNvPr id="20" name="Text Box 7"/>
            <p:cNvSpPr txBox="1">
              <a:spLocks noChangeArrowheads="1"/>
            </p:cNvSpPr>
            <p:nvPr/>
          </p:nvSpPr>
          <p:spPr bwMode="auto">
            <a:xfrm>
              <a:off x="7473950" y="2819400"/>
              <a:ext cx="450850" cy="48577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2</a:t>
              </a:r>
              <a:endParaRPr lang="en-US" sz="2800" dirty="0">
                <a:solidFill>
                  <a:srgbClr val="1E0000"/>
                </a:solidFill>
              </a:endParaRPr>
            </a:p>
          </p:txBody>
        </p:sp>
        <p:sp>
          <p:nvSpPr>
            <p:cNvPr id="21" name="Text Box 8"/>
            <p:cNvSpPr txBox="1">
              <a:spLocks noChangeArrowheads="1"/>
            </p:cNvSpPr>
            <p:nvPr/>
          </p:nvSpPr>
          <p:spPr bwMode="auto">
            <a:xfrm>
              <a:off x="7475538" y="5105400"/>
              <a:ext cx="449262" cy="48577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3</a:t>
              </a:r>
              <a:endParaRPr lang="en-US" sz="2800" dirty="0">
                <a:solidFill>
                  <a:srgbClr val="1E0000"/>
                </a:solidFill>
              </a:endParaRPr>
            </a:p>
          </p:txBody>
        </p:sp>
        <p:sp>
          <p:nvSpPr>
            <p:cNvPr id="22" name="Text Box 9"/>
            <p:cNvSpPr txBox="1">
              <a:spLocks noChangeArrowheads="1"/>
            </p:cNvSpPr>
            <p:nvPr/>
          </p:nvSpPr>
          <p:spPr bwMode="auto">
            <a:xfrm>
              <a:off x="4578350" y="5105400"/>
              <a:ext cx="450850" cy="48577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4</a:t>
              </a:r>
              <a:endParaRPr lang="en-US" sz="2800" dirty="0">
                <a:solidFill>
                  <a:srgbClr val="1E0000"/>
                </a:solidFill>
              </a:endParaRPr>
            </a:p>
          </p:txBody>
        </p:sp>
        <p:sp>
          <p:nvSpPr>
            <p:cNvPr id="23" name="Text Box 10"/>
            <p:cNvSpPr txBox="1">
              <a:spLocks noChangeArrowheads="1"/>
            </p:cNvSpPr>
            <p:nvPr/>
          </p:nvSpPr>
          <p:spPr bwMode="auto">
            <a:xfrm>
              <a:off x="2362200" y="3048000"/>
              <a:ext cx="449263" cy="484188"/>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5</a:t>
              </a:r>
              <a:endParaRPr lang="en-US" sz="2800" dirty="0">
                <a:solidFill>
                  <a:srgbClr val="1E0000"/>
                </a:solidFill>
              </a:endParaRPr>
            </a:p>
          </p:txBody>
        </p:sp>
        <p:grpSp>
          <p:nvGrpSpPr>
            <p:cNvPr id="24" name="Group 11"/>
            <p:cNvGrpSpPr>
              <a:grpSpLocks/>
            </p:cNvGrpSpPr>
            <p:nvPr/>
          </p:nvGrpSpPr>
          <p:grpSpPr bwMode="auto">
            <a:xfrm>
              <a:off x="1741487" y="3305175"/>
              <a:ext cx="6030913" cy="1839913"/>
              <a:chOff x="2535" y="2170"/>
              <a:chExt cx="5628" cy="1593"/>
            </a:xfrm>
          </p:grpSpPr>
          <p:grpSp>
            <p:nvGrpSpPr>
              <p:cNvPr id="25" name="Group 12"/>
              <p:cNvGrpSpPr>
                <a:grpSpLocks/>
              </p:cNvGrpSpPr>
              <p:nvPr/>
            </p:nvGrpSpPr>
            <p:grpSpPr bwMode="auto">
              <a:xfrm>
                <a:off x="3560" y="2170"/>
                <a:ext cx="4603" cy="1593"/>
                <a:chOff x="2220" y="2120"/>
                <a:chExt cx="4603" cy="1593"/>
              </a:xfrm>
            </p:grpSpPr>
            <p:sp>
              <p:nvSpPr>
                <p:cNvPr id="27" name="Oval 13"/>
                <p:cNvSpPr>
                  <a:spLocks noChangeArrowheads="1"/>
                </p:cNvSpPr>
                <p:nvPr/>
              </p:nvSpPr>
              <p:spPr bwMode="auto">
                <a:xfrm>
                  <a:off x="2220" y="212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8" name="Oval 14"/>
                <p:cNvSpPr>
                  <a:spLocks noChangeArrowheads="1"/>
                </p:cNvSpPr>
                <p:nvPr/>
              </p:nvSpPr>
              <p:spPr bwMode="auto">
                <a:xfrm>
                  <a:off x="3900" y="212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9" name="Oval 15"/>
                <p:cNvSpPr>
                  <a:spLocks noChangeArrowheads="1"/>
                </p:cNvSpPr>
                <p:nvPr/>
              </p:nvSpPr>
              <p:spPr bwMode="auto">
                <a:xfrm>
                  <a:off x="6660" y="212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30" name="Oval 16"/>
                <p:cNvSpPr>
                  <a:spLocks noChangeArrowheads="1"/>
                </p:cNvSpPr>
                <p:nvPr/>
              </p:nvSpPr>
              <p:spPr bwMode="auto">
                <a:xfrm>
                  <a:off x="6680" y="357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31" name="Oval 17"/>
                <p:cNvSpPr>
                  <a:spLocks noChangeArrowheads="1"/>
                </p:cNvSpPr>
                <p:nvPr/>
              </p:nvSpPr>
              <p:spPr bwMode="auto">
                <a:xfrm>
                  <a:off x="3900" y="357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32" name="Line 18"/>
                <p:cNvSpPr>
                  <a:spLocks noChangeShapeType="1"/>
                </p:cNvSpPr>
                <p:nvPr/>
              </p:nvSpPr>
              <p:spPr bwMode="auto">
                <a:xfrm>
                  <a:off x="2280" y="2180"/>
                  <a:ext cx="4440" cy="0"/>
                </a:xfrm>
                <a:prstGeom prst="line">
                  <a:avLst/>
                </a:prstGeom>
                <a:noFill/>
                <a:ln w="19050">
                  <a:solidFill>
                    <a:srgbClr val="000000"/>
                  </a:solidFill>
                  <a:round/>
                  <a:headEnd/>
                  <a:tailEnd/>
                </a:ln>
                <a:effectLst/>
              </p:spPr>
              <p:txBody>
                <a:bodyPr/>
                <a:lstStyle/>
                <a:p>
                  <a:endParaRPr lang="en-US"/>
                </a:p>
              </p:txBody>
            </p:sp>
            <p:sp>
              <p:nvSpPr>
                <p:cNvPr id="33" name="Line 19"/>
                <p:cNvSpPr>
                  <a:spLocks noChangeShapeType="1"/>
                </p:cNvSpPr>
                <p:nvPr/>
              </p:nvSpPr>
              <p:spPr bwMode="auto">
                <a:xfrm>
                  <a:off x="3960" y="2180"/>
                  <a:ext cx="0" cy="1480"/>
                </a:xfrm>
                <a:prstGeom prst="line">
                  <a:avLst/>
                </a:prstGeom>
                <a:noFill/>
                <a:ln w="19050">
                  <a:solidFill>
                    <a:srgbClr val="000000"/>
                  </a:solidFill>
                  <a:round/>
                  <a:headEnd/>
                  <a:tailEnd/>
                </a:ln>
                <a:effectLst/>
              </p:spPr>
              <p:txBody>
                <a:bodyPr/>
                <a:lstStyle/>
                <a:p>
                  <a:endParaRPr lang="en-US"/>
                </a:p>
              </p:txBody>
            </p:sp>
            <p:sp>
              <p:nvSpPr>
                <p:cNvPr id="34" name="Line 20"/>
                <p:cNvSpPr>
                  <a:spLocks noChangeShapeType="1"/>
                </p:cNvSpPr>
                <p:nvPr/>
              </p:nvSpPr>
              <p:spPr bwMode="auto">
                <a:xfrm>
                  <a:off x="6740" y="2220"/>
                  <a:ext cx="0" cy="1480"/>
                </a:xfrm>
                <a:prstGeom prst="line">
                  <a:avLst/>
                </a:prstGeom>
                <a:noFill/>
                <a:ln w="19050">
                  <a:solidFill>
                    <a:srgbClr val="000000"/>
                  </a:solidFill>
                  <a:round/>
                  <a:headEnd/>
                  <a:tailEnd/>
                </a:ln>
                <a:effectLst/>
              </p:spPr>
              <p:txBody>
                <a:bodyPr/>
                <a:lstStyle/>
                <a:p>
                  <a:endParaRPr lang="en-US"/>
                </a:p>
              </p:txBody>
            </p:sp>
            <p:sp>
              <p:nvSpPr>
                <p:cNvPr id="35" name="Line 21"/>
                <p:cNvSpPr>
                  <a:spLocks noChangeShapeType="1"/>
                </p:cNvSpPr>
                <p:nvPr/>
              </p:nvSpPr>
              <p:spPr bwMode="auto">
                <a:xfrm>
                  <a:off x="4000" y="3640"/>
                  <a:ext cx="2740" cy="0"/>
                </a:xfrm>
                <a:prstGeom prst="line">
                  <a:avLst/>
                </a:prstGeom>
                <a:noFill/>
                <a:ln w="19050">
                  <a:solidFill>
                    <a:srgbClr val="000000"/>
                  </a:solidFill>
                  <a:round/>
                  <a:headEnd/>
                  <a:tailEnd/>
                </a:ln>
                <a:effectLst/>
              </p:spPr>
              <p:txBody>
                <a:bodyPr/>
                <a:lstStyle/>
                <a:p>
                  <a:endParaRPr lang="en-US"/>
                </a:p>
              </p:txBody>
            </p:sp>
            <p:sp>
              <p:nvSpPr>
                <p:cNvPr id="36" name="Line 22"/>
                <p:cNvSpPr>
                  <a:spLocks noChangeShapeType="1"/>
                </p:cNvSpPr>
                <p:nvPr/>
              </p:nvSpPr>
              <p:spPr bwMode="auto">
                <a:xfrm>
                  <a:off x="2280" y="2180"/>
                  <a:ext cx="1660" cy="1460"/>
                </a:xfrm>
                <a:prstGeom prst="line">
                  <a:avLst/>
                </a:prstGeom>
                <a:noFill/>
                <a:ln w="19050">
                  <a:solidFill>
                    <a:srgbClr val="000000"/>
                  </a:solidFill>
                  <a:round/>
                  <a:headEnd/>
                  <a:tailEnd/>
                </a:ln>
                <a:effectLst/>
              </p:spPr>
              <p:txBody>
                <a:bodyPr/>
                <a:lstStyle/>
                <a:p>
                  <a:endParaRPr lang="en-US"/>
                </a:p>
              </p:txBody>
            </p:sp>
          </p:grpSp>
          <p:sp>
            <p:nvSpPr>
              <p:cNvPr id="26" name="Text Box 23"/>
              <p:cNvSpPr txBox="1">
                <a:spLocks noChangeArrowheads="1"/>
              </p:cNvSpPr>
              <p:nvPr/>
            </p:nvSpPr>
            <p:spPr bwMode="auto">
              <a:xfrm>
                <a:off x="2535" y="2805"/>
                <a:ext cx="172" cy="318"/>
              </a:xfrm>
              <a:prstGeom prst="rect">
                <a:avLst/>
              </a:prstGeom>
              <a:noFill/>
              <a:ln w="9525" algn="ctr">
                <a:noFill/>
                <a:miter lim="800000"/>
                <a:headEnd/>
                <a:tailEnd/>
              </a:ln>
              <a:effectLst/>
            </p:spPr>
            <p:txBody>
              <a:bodyPr wrap="none">
                <a:spAutoFit/>
              </a:bodyPr>
              <a:lstStyle/>
              <a:p>
                <a:endParaRPr lang="en-US"/>
              </a:p>
            </p:txBody>
          </p:sp>
        </p:grpSp>
      </p:grpSp>
      <p:sp>
        <p:nvSpPr>
          <p:cNvPr id="37" name="Slide Number Placeholder 3">
            <a:extLst>
              <a:ext uri="{FF2B5EF4-FFF2-40B4-BE49-F238E27FC236}">
                <a16:creationId xmlns:a16="http://schemas.microsoft.com/office/drawing/2014/main" id="{E4FB2815-A7EC-448E-B2C0-F222DED27EB6}"/>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40</a:t>
            </a:fld>
            <a:endParaRPr lang="en-US" dirty="0">
              <a:solidFill>
                <a:srgbClr val="1E0000"/>
              </a:solidFill>
            </a:endParaRPr>
          </a:p>
        </p:txBody>
      </p:sp>
    </p:spTree>
    <p:extLst>
      <p:ext uri="{BB962C8B-B14F-4D97-AF65-F5344CB8AC3E}">
        <p14:creationId xmlns:p14="http://schemas.microsoft.com/office/powerpoint/2010/main" val="27260961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65760" y="1280160"/>
            <a:ext cx="8473440" cy="3711785"/>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The graph-theoretic interpretation of the elimination of the node (bus) j is as follows</a:t>
            </a:r>
          </a:p>
          <a:p>
            <a:pPr marL="457200" indent="-457200">
              <a:buClrTx/>
              <a:buFont typeface="Arial" panose="020B0604020202020204" pitchFamily="34" charset="0"/>
              <a:buChar char="•"/>
            </a:pPr>
            <a:r>
              <a:rPr lang="en-US" sz="2800" dirty="0">
                <a:solidFill>
                  <a:srgbClr val="000000"/>
                </a:solidFill>
                <a:latin typeface="+mn-lt"/>
              </a:rPr>
              <a:t>The deletion of the node j involves all its incident branches (k, j) and ( j, k) connected to j, </a:t>
            </a:r>
            <a:r>
              <a:rPr lang="en-US" sz="2800" dirty="0" err="1">
                <a:solidFill>
                  <a:srgbClr val="000000"/>
                </a:solidFill>
                <a:latin typeface="+mn-lt"/>
              </a:rPr>
              <a:t>k</a:t>
            </a:r>
            <a:r>
              <a:rPr lang="en-US" sz="2800" dirty="0" err="1">
                <a:solidFill>
                  <a:srgbClr val="000000"/>
                </a:solidFill>
                <a:latin typeface="+mn-lt"/>
                <a:sym typeface="Symbol"/>
              </a:rPr>
              <a:t>j</a:t>
            </a:r>
            <a:endParaRPr lang="en-US" sz="2800" dirty="0">
              <a:solidFill>
                <a:srgbClr val="000000"/>
              </a:solidFill>
              <a:latin typeface="+mn-lt"/>
            </a:endParaRPr>
          </a:p>
          <a:p>
            <a:pPr marL="457200" indent="-457200">
              <a:buClrTx/>
              <a:buFont typeface="Arial" panose="020B0604020202020204" pitchFamily="34" charset="0"/>
              <a:buChar char="•"/>
            </a:pPr>
            <a:r>
              <a:rPr lang="en-US" sz="2800" dirty="0">
                <a:solidFill>
                  <a:srgbClr val="000000"/>
                </a:solidFill>
                <a:latin typeface="+mn-lt"/>
              </a:rPr>
              <a:t>In the pre-elimination graph of the eliminated node j, the elimination of the branches ( j, k) and (l, j) results in the addition of the new branch (k, l), if one does not already exist</a:t>
            </a:r>
          </a:p>
        </p:txBody>
      </p:sp>
      <p:sp>
        <p:nvSpPr>
          <p:cNvPr id="15364" name="Rectangle 4"/>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sp>
        <p:nvSpPr>
          <p:cNvPr id="15366" name="Rectangle 6"/>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n-US"/>
          </a:p>
        </p:txBody>
      </p:sp>
      <p:sp>
        <p:nvSpPr>
          <p:cNvPr id="15371" name="Rectangle 11"/>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sp>
        <p:nvSpPr>
          <p:cNvPr id="15381" name="Text Box 21"/>
          <p:cNvSpPr txBox="1">
            <a:spLocks noChangeArrowheads="1"/>
          </p:cNvSpPr>
          <p:nvPr/>
        </p:nvSpPr>
        <p:spPr bwMode="auto">
          <a:xfrm>
            <a:off x="457200" y="284910"/>
            <a:ext cx="9144000" cy="646331"/>
          </a:xfrm>
          <a:prstGeom prst="rect">
            <a:avLst/>
          </a:prstGeom>
          <a:noFill/>
          <a:ln w="9525">
            <a:noFill/>
            <a:miter lim="800000"/>
            <a:headEnd/>
            <a:tailEnd/>
          </a:ln>
          <a:effectLst/>
        </p:spPr>
        <p:txBody>
          <a:bodyPr anchor="ctr">
            <a:spAutoFit/>
          </a:bodyPr>
          <a:lstStyle/>
          <a:p>
            <a:pPr>
              <a:spcBef>
                <a:spcPct val="50000"/>
              </a:spcBef>
            </a:pPr>
            <a:r>
              <a:rPr lang="en-US" sz="3600" b="1" dirty="0">
                <a:solidFill>
                  <a:srgbClr val="1E0000"/>
                </a:solidFill>
                <a:latin typeface="+mj-lt"/>
              </a:rPr>
              <a:t>Graph-Theoretic Interpretation</a:t>
            </a:r>
          </a:p>
        </p:txBody>
      </p:sp>
    </p:spTree>
    <p:extLst>
      <p:ext uri="{BB962C8B-B14F-4D97-AF65-F5344CB8AC3E}">
        <p14:creationId xmlns:p14="http://schemas.microsoft.com/office/powerpoint/2010/main" val="1960121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65760" y="1280160"/>
            <a:ext cx="8092440" cy="954107"/>
          </a:xfrm>
          <a:prstGeom prst="rect">
            <a:avLst/>
          </a:prstGeom>
          <a:noFill/>
          <a:ln w="9525">
            <a:noFill/>
            <a:miter lim="800000"/>
            <a:headEnd/>
            <a:tailEnd/>
          </a:ln>
          <a:effectLst/>
        </p:spPr>
        <p:txBody>
          <a:bodyPr wrap="square">
            <a:spAutoFit/>
          </a:bodyPr>
          <a:lstStyle/>
          <a:p>
            <a:pPr marL="457200" indent="-457200">
              <a:spcBef>
                <a:spcPct val="50000"/>
              </a:spcBef>
              <a:buClrTx/>
              <a:buFont typeface="Arial" panose="020B0604020202020204" pitchFamily="34" charset="0"/>
              <a:buChar char="•"/>
            </a:pPr>
            <a:r>
              <a:rPr lang="en-US" sz="2800" dirty="0">
                <a:solidFill>
                  <a:srgbClr val="000000"/>
                </a:solidFill>
                <a:latin typeface="+mn-lt"/>
              </a:rPr>
              <a:t>We eliminate the Bus (Node) 1 variable with the resulting zero-nonzero pattern as shown the array</a:t>
            </a:r>
          </a:p>
        </p:txBody>
      </p:sp>
      <p:sp>
        <p:nvSpPr>
          <p:cNvPr id="20484" name="Text Box 4"/>
          <p:cNvSpPr txBox="1">
            <a:spLocks noChangeArrowheads="1"/>
          </p:cNvSpPr>
          <p:nvPr/>
        </p:nvSpPr>
        <p:spPr bwMode="auto">
          <a:xfrm>
            <a:off x="5105400" y="4038600"/>
            <a:ext cx="3132138" cy="1274763"/>
          </a:xfrm>
          <a:prstGeom prst="rect">
            <a:avLst/>
          </a:prstGeom>
          <a:solidFill>
            <a:srgbClr val="FFE6E6"/>
          </a:solidFill>
          <a:ln w="9525">
            <a:solidFill>
              <a:srgbClr val="1E0000"/>
            </a:solidFill>
            <a:miter lim="800000"/>
            <a:headEnd/>
            <a:tailEnd/>
          </a:ln>
        </p:spPr>
        <p:txBody>
          <a:bodyPr/>
          <a:lstStyle/>
          <a:p>
            <a:pPr algn="ctr">
              <a:spcBef>
                <a:spcPts val="0"/>
              </a:spcBef>
            </a:pPr>
            <a:r>
              <a:rPr lang="en-US" sz="2400" dirty="0">
                <a:solidFill>
                  <a:srgbClr val="1E0000"/>
                </a:solidFill>
                <a:cs typeface="Times New Roman" pitchFamily="18" charset="0"/>
              </a:rPr>
              <a:t>B</a:t>
            </a:r>
            <a:r>
              <a:rPr lang="en-US" sz="2400" dirty="0" smtClean="0">
                <a:solidFill>
                  <a:srgbClr val="1E0000"/>
                </a:solidFill>
                <a:cs typeface="Times New Roman" pitchFamily="18" charset="0"/>
              </a:rPr>
              <a:t>ordered </a:t>
            </a:r>
            <a:r>
              <a:rPr lang="en-US" sz="2400" dirty="0">
                <a:solidFill>
                  <a:srgbClr val="1E0000"/>
                </a:solidFill>
                <a:cs typeface="Times New Roman" pitchFamily="18" charset="0"/>
              </a:rPr>
              <a:t>by the broken lines with on the new graph new G1</a:t>
            </a:r>
            <a:endParaRPr lang="en-US" sz="2400" dirty="0">
              <a:solidFill>
                <a:srgbClr val="1E0000"/>
              </a:solidFill>
            </a:endParaRPr>
          </a:p>
        </p:txBody>
      </p:sp>
      <p:sp>
        <p:nvSpPr>
          <p:cNvPr id="20496" name="Rectangle 16"/>
          <p:cNvSpPr>
            <a:spLocks noChangeArrowheads="1"/>
          </p:cNvSpPr>
          <p:nvPr/>
        </p:nvSpPr>
        <p:spPr bwMode="auto">
          <a:xfrm>
            <a:off x="2379663" y="2093913"/>
            <a:ext cx="393700" cy="0"/>
          </a:xfrm>
          <a:prstGeom prst="rect">
            <a:avLst/>
          </a:prstGeom>
          <a:noFill/>
          <a:ln w="9525">
            <a:noFill/>
            <a:miter lim="800000"/>
            <a:headEnd/>
            <a:tailEnd/>
          </a:ln>
          <a:effectLst/>
        </p:spPr>
        <p:txBody>
          <a:bodyPr wrap="none" anchor="ctr">
            <a:spAutoFit/>
          </a:bodyPr>
          <a:lstStyle/>
          <a:p>
            <a:endParaRPr lang="en-US"/>
          </a:p>
        </p:txBody>
      </p:sp>
      <p:sp>
        <p:nvSpPr>
          <p:cNvPr id="20503" name="Rectangle 23"/>
          <p:cNvSpPr>
            <a:spLocks noChangeArrowheads="1"/>
          </p:cNvSpPr>
          <p:nvPr/>
        </p:nvSpPr>
        <p:spPr bwMode="auto">
          <a:xfrm>
            <a:off x="2379663" y="2093913"/>
            <a:ext cx="393700" cy="0"/>
          </a:xfrm>
          <a:prstGeom prst="rect">
            <a:avLst/>
          </a:prstGeom>
          <a:noFill/>
          <a:ln w="9525">
            <a:noFill/>
            <a:miter lim="800000"/>
            <a:headEnd/>
            <a:tailEnd/>
          </a:ln>
          <a:effectLst/>
        </p:spPr>
        <p:txBody>
          <a:bodyPr wrap="none" anchor="ctr">
            <a:spAutoFit/>
          </a:bodyPr>
          <a:lstStyle/>
          <a:p>
            <a:endParaRPr lang="en-US"/>
          </a:p>
        </p:txBody>
      </p:sp>
      <p:graphicFrame>
        <p:nvGraphicFramePr>
          <p:cNvPr id="20780" name="Group 300"/>
          <p:cNvGraphicFramePr>
            <a:graphicFrameLocks noGrp="1"/>
          </p:cNvGraphicFramePr>
          <p:nvPr/>
        </p:nvGraphicFramePr>
        <p:xfrm>
          <a:off x="685800" y="2819400"/>
          <a:ext cx="3276600" cy="3202496"/>
        </p:xfrm>
        <a:graphic>
          <a:graphicData uri="http://schemas.openxmlformats.org/drawingml/2006/table">
            <a:tbl>
              <a:tblPr/>
              <a:tblGrid>
                <a:gridCol w="54610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6100">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tblGrid>
              <a:tr h="282575">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4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5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rgbClr val="009900"/>
                          </a:solidFill>
                          <a:effectLst/>
                          <a:latin typeface="Times New Roman" pitchFamily="18" charset="0"/>
                          <a:cs typeface="Times New Roman" pitchFamily="18" charset="0"/>
                        </a:rPr>
                        <a:t>F</a:t>
                      </a:r>
                      <a:endParaRPr kumimoji="0" lang="en-US" sz="2400" b="1" i="1" u="none" strike="noStrike" cap="none" normalizeH="0" baseline="0" dirty="0">
                        <a:ln>
                          <a:noFill/>
                        </a:ln>
                        <a:solidFill>
                          <a:srgbClr val="009900"/>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rgbClr val="009900"/>
                          </a:solidFill>
                          <a:effectLst/>
                          <a:latin typeface="Times New Roman" pitchFamily="18" charset="0"/>
                          <a:cs typeface="Times New Roman" pitchFamily="18" charset="0"/>
                        </a:rPr>
                        <a:t>F</a:t>
                      </a:r>
                      <a:endParaRPr kumimoji="0" lang="en-US" sz="2400" b="1" i="1" u="none" strike="noStrike" cap="none" normalizeH="0" baseline="0">
                        <a:ln>
                          <a:noFill/>
                        </a:ln>
                        <a:solidFill>
                          <a:srgbClr val="009900"/>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8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rgbClr val="009900"/>
                          </a:solidFill>
                          <a:effectLst/>
                          <a:latin typeface="Times New Roman" pitchFamily="18" charset="0"/>
                          <a:cs typeface="Times New Roman" pitchFamily="18" charset="0"/>
                        </a:rPr>
                        <a:t>F</a:t>
                      </a:r>
                      <a:endParaRPr kumimoji="0" lang="en-US" sz="2400" b="1" i="1" u="none" strike="noStrike" cap="none" normalizeH="0" baseline="0">
                        <a:ln>
                          <a:noFill/>
                        </a:ln>
                        <a:solidFill>
                          <a:srgbClr val="009900"/>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rgbClr val="009900"/>
                          </a:solidFill>
                          <a:effectLst/>
                          <a:latin typeface="Times New Roman" pitchFamily="18" charset="0"/>
                          <a:cs typeface="Times New Roman" pitchFamily="18" charset="0"/>
                        </a:rPr>
                        <a:t>F</a:t>
                      </a:r>
                      <a:endParaRPr kumimoji="0" lang="en-US" sz="2400" b="1" i="1" u="none" strike="noStrike" cap="none" normalizeH="0" baseline="0">
                        <a:ln>
                          <a:noFill/>
                        </a:ln>
                        <a:solidFill>
                          <a:srgbClr val="009900"/>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 typeface="Wingdings" pitchFamily="2" charset="2"/>
                        <a:buNone/>
                        <a:tabLst/>
                      </a:pP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0751" name="AutoShape 271"/>
          <p:cNvSpPr>
            <a:spLocks/>
          </p:cNvSpPr>
          <p:nvPr/>
        </p:nvSpPr>
        <p:spPr bwMode="auto">
          <a:xfrm>
            <a:off x="4267200" y="3886200"/>
            <a:ext cx="609600" cy="2133600"/>
          </a:xfrm>
          <a:prstGeom prst="rightBrace">
            <a:avLst>
              <a:gd name="adj1" fmla="val 29167"/>
              <a:gd name="adj2" fmla="val 50000"/>
            </a:avLst>
          </a:prstGeom>
          <a:noFill/>
          <a:ln w="38100">
            <a:solidFill>
              <a:srgbClr val="1E0000"/>
            </a:solidFill>
            <a:round/>
            <a:headEnd/>
            <a:tailEnd/>
          </a:ln>
          <a:effectLst/>
        </p:spPr>
        <p:txBody>
          <a:bodyPr wrap="none" anchor="ctr"/>
          <a:lstStyle/>
          <a:p>
            <a:endParaRPr lang="en-US"/>
          </a:p>
        </p:txBody>
      </p:sp>
      <p:pic>
        <p:nvPicPr>
          <p:cNvPr id="20785" name="Picture 305"/>
          <p:cNvPicPr>
            <a:picLocks noChangeAspect="1" noChangeArrowheads="1"/>
          </p:cNvPicPr>
          <p:nvPr/>
        </p:nvPicPr>
        <p:blipFill>
          <a:blip r:embed="rId2" cstate="print"/>
          <a:srcRect/>
          <a:stretch>
            <a:fillRect/>
          </a:stretch>
        </p:blipFill>
        <p:spPr bwMode="auto">
          <a:xfrm>
            <a:off x="609600" y="2743200"/>
            <a:ext cx="3495675" cy="3352800"/>
          </a:xfrm>
          <a:prstGeom prst="rect">
            <a:avLst/>
          </a:prstGeom>
          <a:noFill/>
          <a:ln w="9525">
            <a:noFill/>
            <a:miter lim="800000"/>
            <a:headEnd/>
            <a:tailEnd/>
          </a:ln>
        </p:spPr>
      </p:pic>
      <p:sp>
        <p:nvSpPr>
          <p:cNvPr id="13" name="TextBox 12"/>
          <p:cNvSpPr txBox="1"/>
          <p:nvPr/>
        </p:nvSpPr>
        <p:spPr>
          <a:xfrm>
            <a:off x="674595" y="2872950"/>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r</a:t>
            </a:r>
          </a:p>
        </p:txBody>
      </p:sp>
      <p:sp>
        <p:nvSpPr>
          <p:cNvPr id="14" name="TextBox 13"/>
          <p:cNvSpPr txBox="1"/>
          <p:nvPr/>
        </p:nvSpPr>
        <p:spPr>
          <a:xfrm>
            <a:off x="905435" y="2620402"/>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c</a:t>
            </a:r>
          </a:p>
        </p:txBody>
      </p:sp>
      <p:cxnSp>
        <p:nvCxnSpPr>
          <p:cNvPr id="15" name="Straight Connector 14"/>
          <p:cNvCxnSpPr/>
          <p:nvPr/>
        </p:nvCxnSpPr>
        <p:spPr>
          <a:xfrm flipH="1" flipV="1">
            <a:off x="721660" y="2824209"/>
            <a:ext cx="498889" cy="5068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itle 1">
            <a:extLst>
              <a:ext uri="{FF2B5EF4-FFF2-40B4-BE49-F238E27FC236}">
                <a16:creationId xmlns:a16="http://schemas.microsoft.com/office/drawing/2014/main" id="{84E735F2-105C-4C6C-88CC-AD0A39C8CD06}"/>
              </a:ext>
            </a:extLst>
          </p:cNvPr>
          <p:cNvSpPr txBox="1">
            <a:spLocks/>
          </p:cNvSpPr>
          <p:nvPr/>
        </p:nvSpPr>
        <p:spPr>
          <a:xfrm>
            <a:off x="457200" y="76200"/>
            <a:ext cx="8001000" cy="1066800"/>
          </a:xfrm>
          <a:prstGeom prst="rect">
            <a:avLst/>
          </a:prstGeom>
        </p:spPr>
        <p:txBody>
          <a:bodyPr anchor="ctr"/>
          <a:lst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a:lstStyle>
          <a:p>
            <a:pPr>
              <a:buClrTx/>
              <a:buSzTx/>
              <a:buFontTx/>
            </a:pPr>
            <a:r>
              <a:rPr lang="en-US" kern="0" dirty="0"/>
              <a:t>Example: 5 by 5 System</a:t>
            </a:r>
          </a:p>
        </p:txBody>
      </p:sp>
    </p:spTree>
    <p:extLst>
      <p:ext uri="{BB962C8B-B14F-4D97-AF65-F5344CB8AC3E}">
        <p14:creationId xmlns:p14="http://schemas.microsoft.com/office/powerpoint/2010/main" val="6913927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65760" y="1905000"/>
            <a:ext cx="8092440" cy="4044184"/>
          </a:xfrm>
          <a:prstGeom prst="rect">
            <a:avLst/>
          </a:prstGeom>
          <a:noFill/>
          <a:ln w="9525">
            <a:noFill/>
            <a:miter lim="800000"/>
            <a:headEnd/>
            <a:tailEnd/>
          </a:ln>
          <a:effectLst/>
        </p:spPr>
        <p:txBody>
          <a:bodyPr wrap="square">
            <a:spAutoFit/>
          </a:bodyPr>
          <a:lstStyle/>
          <a:p>
            <a:pPr marL="461963" indent="-461963">
              <a:lnSpc>
                <a:spcPct val="160000"/>
              </a:lnSpc>
            </a:pPr>
            <a:r>
              <a:rPr lang="en-US" sz="2800" b="1" dirty="0"/>
              <a:t>	</a:t>
            </a:r>
            <a:r>
              <a:rPr lang="en-US" sz="2800" dirty="0">
                <a:solidFill>
                  <a:srgbClr val="1E0000"/>
                </a:solidFill>
              </a:rPr>
              <a:t>Graph G1</a:t>
            </a:r>
          </a:p>
          <a:p>
            <a:pPr marL="461963" indent="-461963">
              <a:lnSpc>
                <a:spcPct val="160000"/>
              </a:lnSpc>
            </a:pPr>
            <a:endParaRPr lang="en-US" sz="2800" b="1" dirty="0"/>
          </a:p>
          <a:p>
            <a:pPr marL="461963" indent="-461963">
              <a:lnSpc>
                <a:spcPct val="160000"/>
              </a:lnSpc>
            </a:pPr>
            <a:endParaRPr lang="en-US" sz="4000" b="1" dirty="0"/>
          </a:p>
          <a:p>
            <a:pPr marL="457200" indent="-457200">
              <a:buClrTx/>
              <a:buFont typeface="Arial" panose="020B0604020202020204" pitchFamily="34" charset="0"/>
              <a:buChar char="•"/>
            </a:pPr>
            <a:r>
              <a:rPr lang="en-US" sz="2800" dirty="0">
                <a:solidFill>
                  <a:srgbClr val="000000"/>
                </a:solidFill>
                <a:latin typeface="+mn-lt"/>
              </a:rPr>
              <a:t>We obtain the graph G1 from G by removing Bus 1 with the new added branches </a:t>
            </a:r>
            <a:r>
              <a:rPr lang="en-US" sz="2800" dirty="0">
                <a:solidFill>
                  <a:srgbClr val="000000"/>
                </a:solidFill>
                <a:latin typeface="+mn-lt"/>
                <a:cs typeface="Times New Roman" pitchFamily="18" charset="0"/>
              </a:rPr>
              <a:t>(</a:t>
            </a:r>
            <a:r>
              <a:rPr lang="en-US" sz="2800" dirty="0">
                <a:solidFill>
                  <a:srgbClr val="000000"/>
                </a:solidFill>
                <a:latin typeface="+mn-lt"/>
              </a:rPr>
              <a:t>2, 4</a:t>
            </a:r>
            <a:r>
              <a:rPr lang="en-US" sz="2800" dirty="0">
                <a:solidFill>
                  <a:srgbClr val="000000"/>
                </a:solidFill>
                <a:latin typeface="+mn-lt"/>
                <a:cs typeface="Times New Roman" pitchFamily="18" charset="0"/>
              </a:rPr>
              <a:t>)</a:t>
            </a:r>
            <a:r>
              <a:rPr lang="en-US" sz="2800" dirty="0">
                <a:solidFill>
                  <a:srgbClr val="000000"/>
                </a:solidFill>
                <a:latin typeface="+mn-lt"/>
              </a:rPr>
              <a:t> and </a:t>
            </a:r>
            <a:r>
              <a:rPr lang="en-US" sz="2800" dirty="0">
                <a:solidFill>
                  <a:srgbClr val="000000"/>
                </a:solidFill>
                <a:latin typeface="+mn-lt"/>
                <a:cs typeface="Times New Roman" pitchFamily="18" charset="0"/>
              </a:rPr>
              <a:t>(</a:t>
            </a:r>
            <a:r>
              <a:rPr lang="en-US" sz="2800" dirty="0">
                <a:solidFill>
                  <a:srgbClr val="000000"/>
                </a:solidFill>
                <a:latin typeface="+mn-lt"/>
              </a:rPr>
              <a:t>2, 5</a:t>
            </a:r>
            <a:r>
              <a:rPr lang="en-US" sz="2800" dirty="0">
                <a:solidFill>
                  <a:srgbClr val="000000"/>
                </a:solidFill>
                <a:latin typeface="+mn-lt"/>
                <a:cs typeface="Times New Roman" pitchFamily="18" charset="0"/>
              </a:rPr>
              <a:t>)</a:t>
            </a:r>
            <a:r>
              <a:rPr lang="en-US" sz="2800" dirty="0">
                <a:solidFill>
                  <a:srgbClr val="000000"/>
                </a:solidFill>
                <a:latin typeface="+mn-lt"/>
              </a:rPr>
              <a:t> corresponding to the fills</a:t>
            </a:r>
          </a:p>
        </p:txBody>
      </p:sp>
      <p:sp>
        <p:nvSpPr>
          <p:cNvPr id="19462" name="Rectangle 6"/>
          <p:cNvSpPr>
            <a:spLocks noChangeArrowheads="1"/>
          </p:cNvSpPr>
          <p:nvPr/>
        </p:nvSpPr>
        <p:spPr bwMode="auto">
          <a:xfrm>
            <a:off x="2709863" y="1690687"/>
            <a:ext cx="4454525" cy="2120900"/>
          </a:xfrm>
          <a:prstGeom prst="rect">
            <a:avLst/>
          </a:prstGeom>
          <a:noFill/>
          <a:ln w="19050" algn="ctr">
            <a:solidFill>
              <a:srgbClr val="000000"/>
            </a:solidFill>
            <a:prstDash val="dash"/>
            <a:miter lim="800000"/>
            <a:headEnd/>
            <a:tailEnd/>
          </a:ln>
          <a:effectLst/>
        </p:spPr>
        <p:txBody>
          <a:bodyPr/>
          <a:lstStyle/>
          <a:p>
            <a:endParaRPr lang="en-US"/>
          </a:p>
        </p:txBody>
      </p:sp>
      <p:sp>
        <p:nvSpPr>
          <p:cNvPr id="19463" name="Line 7"/>
          <p:cNvSpPr>
            <a:spLocks noChangeShapeType="1"/>
          </p:cNvSpPr>
          <p:nvPr/>
        </p:nvSpPr>
        <p:spPr bwMode="auto">
          <a:xfrm>
            <a:off x="2709863" y="1700212"/>
            <a:ext cx="0" cy="2120900"/>
          </a:xfrm>
          <a:prstGeom prst="line">
            <a:avLst/>
          </a:prstGeom>
          <a:noFill/>
          <a:ln w="19050">
            <a:solidFill>
              <a:srgbClr val="000000"/>
            </a:solidFill>
            <a:round/>
            <a:headEnd/>
            <a:tailEnd/>
          </a:ln>
          <a:effectLst/>
        </p:spPr>
        <p:txBody>
          <a:bodyPr/>
          <a:lstStyle/>
          <a:p>
            <a:endParaRPr lang="en-US"/>
          </a:p>
        </p:txBody>
      </p:sp>
      <p:sp>
        <p:nvSpPr>
          <p:cNvPr id="19464" name="Line 8"/>
          <p:cNvSpPr>
            <a:spLocks noChangeShapeType="1"/>
          </p:cNvSpPr>
          <p:nvPr/>
        </p:nvSpPr>
        <p:spPr bwMode="auto">
          <a:xfrm>
            <a:off x="2709863" y="3821112"/>
            <a:ext cx="4454525" cy="0"/>
          </a:xfrm>
          <a:prstGeom prst="line">
            <a:avLst/>
          </a:prstGeom>
          <a:noFill/>
          <a:ln w="19050">
            <a:solidFill>
              <a:srgbClr val="000000"/>
            </a:solidFill>
            <a:round/>
            <a:headEnd/>
            <a:tailEnd/>
          </a:ln>
          <a:effectLst/>
        </p:spPr>
        <p:txBody>
          <a:bodyPr/>
          <a:lstStyle/>
          <a:p>
            <a:endParaRPr lang="en-US"/>
          </a:p>
        </p:txBody>
      </p:sp>
      <p:sp>
        <p:nvSpPr>
          <p:cNvPr id="19465" name="Line 9"/>
          <p:cNvSpPr>
            <a:spLocks noChangeShapeType="1"/>
          </p:cNvSpPr>
          <p:nvPr/>
        </p:nvSpPr>
        <p:spPr bwMode="auto">
          <a:xfrm flipV="1">
            <a:off x="7164388" y="1700212"/>
            <a:ext cx="0" cy="2120900"/>
          </a:xfrm>
          <a:prstGeom prst="line">
            <a:avLst/>
          </a:prstGeom>
          <a:noFill/>
          <a:ln w="19050">
            <a:solidFill>
              <a:srgbClr val="000000"/>
            </a:solidFill>
            <a:round/>
            <a:headEnd/>
            <a:tailEnd/>
          </a:ln>
          <a:effectLst/>
        </p:spPr>
        <p:txBody>
          <a:bodyPr/>
          <a:lstStyle/>
          <a:p>
            <a:endParaRPr lang="en-US"/>
          </a:p>
        </p:txBody>
      </p:sp>
      <p:sp>
        <p:nvSpPr>
          <p:cNvPr id="19466" name="Line 10"/>
          <p:cNvSpPr>
            <a:spLocks noChangeShapeType="1"/>
          </p:cNvSpPr>
          <p:nvPr/>
        </p:nvSpPr>
        <p:spPr bwMode="auto">
          <a:xfrm flipV="1">
            <a:off x="2693988" y="1676400"/>
            <a:ext cx="4470400" cy="2120900"/>
          </a:xfrm>
          <a:prstGeom prst="line">
            <a:avLst/>
          </a:prstGeom>
          <a:noFill/>
          <a:ln w="19050">
            <a:solidFill>
              <a:srgbClr val="000000"/>
            </a:solidFill>
            <a:prstDash val="dash"/>
            <a:round/>
            <a:headEnd/>
            <a:tailEnd/>
          </a:ln>
          <a:effectLst/>
        </p:spPr>
        <p:txBody>
          <a:bodyPr/>
          <a:lstStyle/>
          <a:p>
            <a:endParaRPr lang="en-US"/>
          </a:p>
        </p:txBody>
      </p:sp>
      <p:sp>
        <p:nvSpPr>
          <p:cNvPr id="19467" name="Text Box 11"/>
          <p:cNvSpPr txBox="1">
            <a:spLocks noChangeArrowheads="1"/>
          </p:cNvSpPr>
          <p:nvPr/>
        </p:nvSpPr>
        <p:spPr bwMode="auto">
          <a:xfrm>
            <a:off x="2303463" y="1243012"/>
            <a:ext cx="439737" cy="357188"/>
          </a:xfrm>
          <a:prstGeom prst="rect">
            <a:avLst/>
          </a:prstGeom>
          <a:noFill/>
          <a:ln w="9525" algn="ctr">
            <a:noFill/>
            <a:miter lim="800000"/>
            <a:headEnd/>
            <a:tailEnd/>
          </a:ln>
          <a:effectLst/>
        </p:spPr>
        <p:txBody>
          <a:bodyPr/>
          <a:lstStyle/>
          <a:p>
            <a:r>
              <a:rPr lang="en-US" altLang="ko-KR" sz="2800" b="1" dirty="0">
                <a:ea typeface="Batang" charset="-127"/>
              </a:rPr>
              <a:t>5</a:t>
            </a:r>
            <a:endParaRPr lang="en-US" sz="2800" dirty="0"/>
          </a:p>
        </p:txBody>
      </p:sp>
      <p:sp>
        <p:nvSpPr>
          <p:cNvPr id="19468" name="Text Box 12"/>
          <p:cNvSpPr txBox="1">
            <a:spLocks noChangeArrowheads="1"/>
          </p:cNvSpPr>
          <p:nvPr/>
        </p:nvSpPr>
        <p:spPr bwMode="auto">
          <a:xfrm>
            <a:off x="7256463" y="1166812"/>
            <a:ext cx="439737" cy="357188"/>
          </a:xfrm>
          <a:prstGeom prst="rect">
            <a:avLst/>
          </a:prstGeom>
          <a:noFill/>
          <a:ln w="9525" algn="ctr">
            <a:noFill/>
            <a:miter lim="800000"/>
            <a:headEnd/>
            <a:tailEnd/>
          </a:ln>
          <a:effectLst/>
        </p:spPr>
        <p:txBody>
          <a:bodyPr/>
          <a:lstStyle/>
          <a:p>
            <a:r>
              <a:rPr lang="en-US" altLang="ko-KR" sz="2800" b="1">
                <a:ea typeface="Batang" charset="-127"/>
              </a:rPr>
              <a:t>2</a:t>
            </a:r>
            <a:endParaRPr lang="en-US" sz="2800"/>
          </a:p>
        </p:txBody>
      </p:sp>
      <p:sp>
        <p:nvSpPr>
          <p:cNvPr id="19469" name="Text Box 13"/>
          <p:cNvSpPr txBox="1">
            <a:spLocks noChangeArrowheads="1"/>
          </p:cNvSpPr>
          <p:nvPr/>
        </p:nvSpPr>
        <p:spPr bwMode="auto">
          <a:xfrm>
            <a:off x="2303463" y="3757612"/>
            <a:ext cx="439737" cy="357188"/>
          </a:xfrm>
          <a:prstGeom prst="rect">
            <a:avLst/>
          </a:prstGeom>
          <a:noFill/>
          <a:ln w="9525" algn="ctr">
            <a:noFill/>
            <a:miter lim="800000"/>
            <a:headEnd/>
            <a:tailEnd/>
          </a:ln>
          <a:effectLst/>
        </p:spPr>
        <p:txBody>
          <a:bodyPr/>
          <a:lstStyle/>
          <a:p>
            <a:r>
              <a:rPr lang="en-US" altLang="ko-KR" sz="2800" b="1">
                <a:ea typeface="Batang" charset="-127"/>
              </a:rPr>
              <a:t>4</a:t>
            </a:r>
            <a:endParaRPr lang="en-US" sz="2800"/>
          </a:p>
        </p:txBody>
      </p:sp>
      <p:sp>
        <p:nvSpPr>
          <p:cNvPr id="19470" name="Text Box 14"/>
          <p:cNvSpPr txBox="1">
            <a:spLocks noChangeArrowheads="1"/>
          </p:cNvSpPr>
          <p:nvPr/>
        </p:nvSpPr>
        <p:spPr bwMode="auto">
          <a:xfrm>
            <a:off x="7162800" y="3833812"/>
            <a:ext cx="439738" cy="357188"/>
          </a:xfrm>
          <a:prstGeom prst="rect">
            <a:avLst/>
          </a:prstGeom>
          <a:noFill/>
          <a:ln w="9525" algn="ctr">
            <a:noFill/>
            <a:miter lim="800000"/>
            <a:headEnd/>
            <a:tailEnd/>
          </a:ln>
          <a:effectLst/>
        </p:spPr>
        <p:txBody>
          <a:bodyPr/>
          <a:lstStyle/>
          <a:p>
            <a:r>
              <a:rPr lang="en-US" altLang="ko-KR" sz="2800" b="1">
                <a:ea typeface="Batang" charset="-127"/>
              </a:rPr>
              <a:t>3</a:t>
            </a:r>
            <a:endParaRPr lang="en-US" sz="2800"/>
          </a:p>
        </p:txBody>
      </p:sp>
      <p:sp>
        <p:nvSpPr>
          <p:cNvPr id="19471" name="Oval 15"/>
          <p:cNvSpPr>
            <a:spLocks noChangeArrowheads="1"/>
          </p:cNvSpPr>
          <p:nvPr/>
        </p:nvSpPr>
        <p:spPr bwMode="auto">
          <a:xfrm>
            <a:off x="2646363" y="1624012"/>
            <a:ext cx="150812" cy="130175"/>
          </a:xfrm>
          <a:prstGeom prst="ellipse">
            <a:avLst/>
          </a:prstGeom>
          <a:solidFill>
            <a:srgbClr val="000000"/>
          </a:solidFill>
          <a:ln w="9525" algn="ctr">
            <a:solidFill>
              <a:srgbClr val="000000"/>
            </a:solidFill>
            <a:round/>
            <a:headEnd/>
            <a:tailEnd/>
          </a:ln>
          <a:effectLst/>
        </p:spPr>
        <p:txBody>
          <a:bodyPr/>
          <a:lstStyle/>
          <a:p>
            <a:endParaRPr lang="en-US"/>
          </a:p>
        </p:txBody>
      </p:sp>
      <p:sp>
        <p:nvSpPr>
          <p:cNvPr id="19472" name="Oval 16"/>
          <p:cNvSpPr>
            <a:spLocks noChangeArrowheads="1"/>
          </p:cNvSpPr>
          <p:nvPr/>
        </p:nvSpPr>
        <p:spPr bwMode="auto">
          <a:xfrm>
            <a:off x="2630488" y="3757612"/>
            <a:ext cx="150812" cy="131763"/>
          </a:xfrm>
          <a:prstGeom prst="ellipse">
            <a:avLst/>
          </a:prstGeom>
          <a:solidFill>
            <a:srgbClr val="000000"/>
          </a:solidFill>
          <a:ln w="9525" algn="ctr">
            <a:solidFill>
              <a:srgbClr val="000000"/>
            </a:solidFill>
            <a:round/>
            <a:headEnd/>
            <a:tailEnd/>
          </a:ln>
          <a:effectLst/>
        </p:spPr>
        <p:txBody>
          <a:bodyPr/>
          <a:lstStyle/>
          <a:p>
            <a:endParaRPr lang="en-US"/>
          </a:p>
        </p:txBody>
      </p:sp>
      <p:sp>
        <p:nvSpPr>
          <p:cNvPr id="19473" name="Oval 17"/>
          <p:cNvSpPr>
            <a:spLocks noChangeArrowheads="1"/>
          </p:cNvSpPr>
          <p:nvPr/>
        </p:nvSpPr>
        <p:spPr bwMode="auto">
          <a:xfrm>
            <a:off x="7086600" y="1624012"/>
            <a:ext cx="149225" cy="130175"/>
          </a:xfrm>
          <a:prstGeom prst="ellipse">
            <a:avLst/>
          </a:prstGeom>
          <a:solidFill>
            <a:srgbClr val="000000"/>
          </a:solidFill>
          <a:ln w="9525" algn="ctr">
            <a:solidFill>
              <a:srgbClr val="000000"/>
            </a:solidFill>
            <a:round/>
            <a:headEnd/>
            <a:tailEnd/>
          </a:ln>
          <a:effectLst/>
        </p:spPr>
        <p:txBody>
          <a:bodyPr/>
          <a:lstStyle/>
          <a:p>
            <a:endParaRPr lang="en-US"/>
          </a:p>
        </p:txBody>
      </p:sp>
      <p:sp>
        <p:nvSpPr>
          <p:cNvPr id="19474" name="Oval 18"/>
          <p:cNvSpPr>
            <a:spLocks noChangeArrowheads="1"/>
          </p:cNvSpPr>
          <p:nvPr/>
        </p:nvSpPr>
        <p:spPr bwMode="auto">
          <a:xfrm>
            <a:off x="7086600" y="3757612"/>
            <a:ext cx="149225" cy="131763"/>
          </a:xfrm>
          <a:prstGeom prst="ellipse">
            <a:avLst/>
          </a:prstGeom>
          <a:solidFill>
            <a:srgbClr val="000000"/>
          </a:solidFill>
          <a:ln w="9525" algn="ctr">
            <a:solidFill>
              <a:srgbClr val="000000"/>
            </a:solidFill>
            <a:round/>
            <a:headEnd/>
            <a:tailEnd/>
          </a:ln>
          <a:effectLst/>
        </p:spPr>
        <p:txBody>
          <a:bodyPr/>
          <a:lstStyle/>
          <a:p>
            <a:endParaRPr lang="en-US"/>
          </a:p>
        </p:txBody>
      </p:sp>
      <p:sp>
        <p:nvSpPr>
          <p:cNvPr id="19475" name="Text Box 19"/>
          <p:cNvSpPr txBox="1">
            <a:spLocks noChangeArrowheads="1"/>
          </p:cNvSpPr>
          <p:nvPr/>
        </p:nvSpPr>
        <p:spPr bwMode="auto">
          <a:xfrm>
            <a:off x="2727232" y="2182905"/>
            <a:ext cx="2228850" cy="357188"/>
          </a:xfrm>
          <a:prstGeom prst="rect">
            <a:avLst/>
          </a:prstGeom>
          <a:noFill/>
          <a:ln w="9525" algn="ctr">
            <a:noFill/>
            <a:miter lim="800000"/>
            <a:headEnd/>
            <a:tailEnd/>
          </a:ln>
          <a:effectLst/>
        </p:spPr>
        <p:txBody>
          <a:bodyPr/>
          <a:lstStyle/>
          <a:p>
            <a:r>
              <a:rPr lang="en-US" altLang="ko-KR" sz="2800" b="1" i="1" dirty="0">
                <a:solidFill>
                  <a:srgbClr val="1E0000"/>
                </a:solidFill>
                <a:latin typeface="Times New Roman" pitchFamily="18" charset="0"/>
                <a:ea typeface="Batang" charset="-127"/>
                <a:cs typeface="Times New Roman" pitchFamily="18" charset="0"/>
              </a:rPr>
              <a:t>new branch</a:t>
            </a:r>
            <a:endParaRPr lang="en-US" sz="2800" i="1" dirty="0">
              <a:solidFill>
                <a:srgbClr val="1E0000"/>
              </a:solidFill>
              <a:latin typeface="Times New Roman" pitchFamily="18" charset="0"/>
              <a:cs typeface="Times New Roman" pitchFamily="18" charset="0"/>
            </a:endParaRPr>
          </a:p>
        </p:txBody>
      </p:sp>
      <p:sp>
        <p:nvSpPr>
          <p:cNvPr id="19476" name="Line 20"/>
          <p:cNvSpPr>
            <a:spLocks noChangeShapeType="1"/>
          </p:cNvSpPr>
          <p:nvPr/>
        </p:nvSpPr>
        <p:spPr bwMode="auto">
          <a:xfrm flipH="1" flipV="1">
            <a:off x="3446463" y="1704975"/>
            <a:ext cx="0" cy="509587"/>
          </a:xfrm>
          <a:prstGeom prst="line">
            <a:avLst/>
          </a:prstGeom>
          <a:noFill/>
          <a:ln w="25400">
            <a:solidFill>
              <a:srgbClr val="000000"/>
            </a:solidFill>
            <a:round/>
            <a:headEnd/>
            <a:tailEnd type="triangle" w="lg" len="lg"/>
          </a:ln>
          <a:effectLst/>
        </p:spPr>
        <p:txBody>
          <a:bodyPr/>
          <a:lstStyle/>
          <a:p>
            <a:endParaRPr lang="en-US"/>
          </a:p>
        </p:txBody>
      </p:sp>
      <p:sp>
        <p:nvSpPr>
          <p:cNvPr id="19477" name="Line 21"/>
          <p:cNvSpPr>
            <a:spLocks noChangeShapeType="1"/>
          </p:cNvSpPr>
          <p:nvPr/>
        </p:nvSpPr>
        <p:spPr bwMode="auto">
          <a:xfrm>
            <a:off x="3525838" y="2667000"/>
            <a:ext cx="595312" cy="304800"/>
          </a:xfrm>
          <a:prstGeom prst="line">
            <a:avLst/>
          </a:prstGeom>
          <a:noFill/>
          <a:ln w="25400">
            <a:solidFill>
              <a:srgbClr val="000000"/>
            </a:solidFill>
            <a:round/>
            <a:headEnd/>
            <a:tailEnd type="triangle" w="lg" len="lg"/>
          </a:ln>
          <a:effectLst/>
        </p:spPr>
        <p:txBody>
          <a:bodyPr/>
          <a:lstStyle/>
          <a:p>
            <a:endParaRPr lang="en-US"/>
          </a:p>
        </p:txBody>
      </p:sp>
      <p:sp>
        <p:nvSpPr>
          <p:cNvPr id="21" name="Title 1">
            <a:extLst>
              <a:ext uri="{FF2B5EF4-FFF2-40B4-BE49-F238E27FC236}">
                <a16:creationId xmlns:a16="http://schemas.microsoft.com/office/drawing/2014/main" id="{AC13511D-AEA3-452A-9019-E5F72E7352F3}"/>
              </a:ext>
            </a:extLst>
          </p:cNvPr>
          <p:cNvSpPr txBox="1">
            <a:spLocks/>
          </p:cNvSpPr>
          <p:nvPr/>
        </p:nvSpPr>
        <p:spPr>
          <a:xfrm>
            <a:off x="457200" y="76200"/>
            <a:ext cx="8001000" cy="1066800"/>
          </a:xfrm>
          <a:prstGeom prst="rect">
            <a:avLst/>
          </a:prstGeom>
        </p:spPr>
        <p:txBody>
          <a:bodyPr anchor="ctr"/>
          <a:lst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a:lstStyle>
          <a:p>
            <a:pPr>
              <a:buClrTx/>
              <a:buSzTx/>
              <a:buFontTx/>
            </a:pPr>
            <a:r>
              <a:rPr lang="en-US" kern="0" dirty="0"/>
              <a:t>Example: 5 by 5 System</a:t>
            </a:r>
          </a:p>
        </p:txBody>
      </p:sp>
    </p:spTree>
    <p:extLst>
      <p:ext uri="{BB962C8B-B14F-4D97-AF65-F5344CB8AC3E}">
        <p14:creationId xmlns:p14="http://schemas.microsoft.com/office/powerpoint/2010/main" val="17917572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65760" y="1280160"/>
            <a:ext cx="7559040" cy="954107"/>
          </a:xfrm>
          <a:prstGeom prst="rect">
            <a:avLst/>
          </a:prstGeom>
          <a:noFill/>
          <a:ln w="9525">
            <a:noFill/>
            <a:miter lim="800000"/>
            <a:headEnd/>
            <a:tailEnd/>
          </a:ln>
          <a:effectLst/>
        </p:spPr>
        <p:txBody>
          <a:bodyPr wrap="square">
            <a:spAutoFit/>
          </a:bodyPr>
          <a:lstStyle/>
          <a:p>
            <a:pPr marL="457200" indent="-457200">
              <a:buFont typeface="Arial" panose="020B0604020202020204" pitchFamily="34" charset="0"/>
              <a:buChar char="•"/>
            </a:pPr>
            <a:r>
              <a:rPr lang="en-US" sz="2800" dirty="0">
                <a:solidFill>
                  <a:srgbClr val="000000"/>
                </a:solidFill>
                <a:latin typeface="+mn-lt"/>
              </a:rPr>
              <a:t>The elimination of Bus 2 results in the </a:t>
            </a:r>
            <a:r>
              <a:rPr lang="en-US" sz="2800" dirty="0" err="1">
                <a:solidFill>
                  <a:srgbClr val="000000"/>
                </a:solidFill>
                <a:latin typeface="+mn-lt"/>
              </a:rPr>
              <a:t>submatrix</a:t>
            </a:r>
            <a:r>
              <a:rPr lang="en-US" sz="2800" dirty="0">
                <a:solidFill>
                  <a:srgbClr val="000000"/>
                </a:solidFill>
                <a:latin typeface="+mn-lt"/>
              </a:rPr>
              <a:t> shown below </a:t>
            </a:r>
          </a:p>
        </p:txBody>
      </p:sp>
      <p:sp>
        <p:nvSpPr>
          <p:cNvPr id="18439"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8592" name="Group 160"/>
          <p:cNvGraphicFramePr>
            <a:graphicFrameLocks noGrp="1"/>
          </p:cNvGraphicFramePr>
          <p:nvPr>
            <p:extLst>
              <p:ext uri="{D42A27DB-BD31-4B8C-83A1-F6EECF244321}">
                <p14:modId xmlns:p14="http://schemas.microsoft.com/office/powerpoint/2010/main" val="4084211906"/>
              </p:ext>
            </p:extLst>
          </p:nvPr>
        </p:nvGraphicFramePr>
        <p:xfrm>
          <a:off x="3238500" y="2819400"/>
          <a:ext cx="2667000" cy="2287588"/>
        </p:xfrm>
        <a:graphic>
          <a:graphicData uri="http://schemas.openxmlformats.org/drawingml/2006/table">
            <a:tbl>
              <a:tblPr/>
              <a:tblGrid>
                <a:gridCol w="666750">
                  <a:extLst>
                    <a:ext uri="{9D8B030D-6E8A-4147-A177-3AD203B41FA5}">
                      <a16:colId xmlns:a16="http://schemas.microsoft.com/office/drawing/2014/main" val="20000"/>
                    </a:ext>
                  </a:extLst>
                </a:gridCol>
                <a:gridCol w="666750">
                  <a:extLst>
                    <a:ext uri="{9D8B030D-6E8A-4147-A177-3AD203B41FA5}">
                      <a16:colId xmlns:a16="http://schemas.microsoft.com/office/drawing/2014/main" val="20001"/>
                    </a:ext>
                  </a:extLst>
                </a:gridCol>
                <a:gridCol w="666750">
                  <a:extLst>
                    <a:ext uri="{9D8B030D-6E8A-4147-A177-3AD203B41FA5}">
                      <a16:colId xmlns:a16="http://schemas.microsoft.com/office/drawing/2014/main" val="20002"/>
                    </a:ext>
                  </a:extLst>
                </a:gridCol>
                <a:gridCol w="666750">
                  <a:extLst>
                    <a:ext uri="{9D8B030D-6E8A-4147-A177-3AD203B41FA5}">
                      <a16:colId xmlns:a16="http://schemas.microsoft.com/office/drawing/2014/main" val="20003"/>
                    </a:ext>
                  </a:extLst>
                </a:gridCol>
              </a:tblGrid>
              <a:tr h="609600">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4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400" b="1" i="0" u="none" strike="noStrike" cap="none" normalizeH="0" baseline="0" dirty="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400" b="1" i="0" u="none" strike="noStrike" cap="none" normalizeH="0" baseline="0" dirty="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400" b="1" i="0" u="none" strike="noStrike" cap="none" normalizeH="0" baseline="0" dirty="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8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F</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0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8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4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F</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 name="TextBox 7"/>
          <p:cNvSpPr txBox="1"/>
          <p:nvPr/>
        </p:nvSpPr>
        <p:spPr>
          <a:xfrm>
            <a:off x="3238500" y="2905780"/>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r</a:t>
            </a:r>
          </a:p>
        </p:txBody>
      </p:sp>
      <p:sp>
        <p:nvSpPr>
          <p:cNvPr id="9" name="TextBox 8"/>
          <p:cNvSpPr txBox="1"/>
          <p:nvPr/>
        </p:nvSpPr>
        <p:spPr>
          <a:xfrm>
            <a:off x="3543300" y="2667000"/>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c</a:t>
            </a:r>
          </a:p>
        </p:txBody>
      </p:sp>
      <p:cxnSp>
        <p:nvCxnSpPr>
          <p:cNvPr id="10" name="Straight Connector 9"/>
          <p:cNvCxnSpPr/>
          <p:nvPr/>
        </p:nvCxnSpPr>
        <p:spPr>
          <a:xfrm flipH="1" flipV="1">
            <a:off x="3333750" y="2936758"/>
            <a:ext cx="556040" cy="4681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291AE32D-4B72-435B-ACC4-E0F79B52C36F}"/>
              </a:ext>
            </a:extLst>
          </p:cNvPr>
          <p:cNvSpPr txBox="1">
            <a:spLocks/>
          </p:cNvSpPr>
          <p:nvPr/>
        </p:nvSpPr>
        <p:spPr>
          <a:xfrm>
            <a:off x="457200" y="76200"/>
            <a:ext cx="8001000" cy="1066800"/>
          </a:xfrm>
          <a:prstGeom prst="rect">
            <a:avLst/>
          </a:prstGeom>
        </p:spPr>
        <p:txBody>
          <a:bodyPr anchor="ctr"/>
          <a:lst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a:lstStyle>
          <a:p>
            <a:pPr>
              <a:buClrTx/>
              <a:buSzTx/>
              <a:buFontTx/>
            </a:pPr>
            <a:r>
              <a:rPr lang="en-US" kern="0" dirty="0"/>
              <a:t>Example: 5 by 5 System</a:t>
            </a:r>
          </a:p>
        </p:txBody>
      </p:sp>
    </p:spTree>
    <p:extLst>
      <p:ext uri="{BB962C8B-B14F-4D97-AF65-F5344CB8AC3E}">
        <p14:creationId xmlns:p14="http://schemas.microsoft.com/office/powerpoint/2010/main" val="9411855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65760" y="1280160"/>
            <a:ext cx="8244840" cy="4142673"/>
          </a:xfrm>
          <a:prstGeom prst="rect">
            <a:avLst/>
          </a:prstGeom>
          <a:noFill/>
          <a:ln w="9525">
            <a:noFill/>
            <a:miter lim="800000"/>
            <a:headEnd/>
            <a:tailEnd/>
          </a:ln>
          <a:effectLst/>
        </p:spPr>
        <p:txBody>
          <a:bodyPr wrap="square">
            <a:spAutoFit/>
          </a:bodyPr>
          <a:lstStyle/>
          <a:p>
            <a:pPr marL="461963" indent="-461963">
              <a:buFont typeface="Wingdings" pitchFamily="2" charset="2"/>
              <a:buNone/>
            </a:pPr>
            <a:r>
              <a:rPr lang="en-US" sz="2800" dirty="0">
                <a:solidFill>
                  <a:srgbClr val="000000"/>
                </a:solidFill>
                <a:latin typeface="+mn-lt"/>
              </a:rPr>
              <a:t>with the corresponding graph G2        </a:t>
            </a:r>
          </a:p>
          <a:p>
            <a:pPr marL="461963" indent="-461963">
              <a:lnSpc>
                <a:spcPct val="190000"/>
              </a:lnSpc>
              <a:buFont typeface="Wingdings" pitchFamily="2" charset="2"/>
              <a:buNone/>
            </a:pPr>
            <a:endParaRPr lang="en-US" sz="2800" b="1" dirty="0"/>
          </a:p>
          <a:p>
            <a:pPr marL="461963" indent="-461963">
              <a:lnSpc>
                <a:spcPct val="190000"/>
              </a:lnSpc>
              <a:buFont typeface="Wingdings" pitchFamily="2" charset="2"/>
              <a:buNone/>
            </a:pPr>
            <a:endParaRPr lang="en-US" sz="2800" b="1" dirty="0"/>
          </a:p>
          <a:p>
            <a:pPr marL="457200" indent="-457200">
              <a:lnSpc>
                <a:spcPct val="190000"/>
              </a:lnSpc>
              <a:buClrTx/>
              <a:buFont typeface="Arial" panose="020B0604020202020204" pitchFamily="34" charset="0"/>
              <a:buChar char="•"/>
            </a:pPr>
            <a:r>
              <a:rPr lang="en-US" sz="2800" dirty="0">
                <a:solidFill>
                  <a:srgbClr val="000000"/>
                </a:solidFill>
                <a:latin typeface="+mn-lt"/>
              </a:rPr>
              <a:t>The elimination of Bus 3 yields</a:t>
            </a:r>
          </a:p>
          <a:p>
            <a:pPr marL="461963" indent="-461963">
              <a:lnSpc>
                <a:spcPct val="190000"/>
              </a:lnSpc>
            </a:pPr>
            <a:r>
              <a:rPr lang="en-US" b="1" dirty="0"/>
              <a:t>	</a:t>
            </a:r>
            <a:endParaRPr lang="en-US" sz="2800" b="1" dirty="0"/>
          </a:p>
        </p:txBody>
      </p:sp>
      <p:sp>
        <p:nvSpPr>
          <p:cNvPr id="17416" name="Oval 8"/>
          <p:cNvSpPr>
            <a:spLocks noChangeArrowheads="1"/>
          </p:cNvSpPr>
          <p:nvPr/>
        </p:nvSpPr>
        <p:spPr bwMode="auto">
          <a:xfrm>
            <a:off x="3371850" y="1981200"/>
            <a:ext cx="109538" cy="104775"/>
          </a:xfrm>
          <a:prstGeom prst="ellipse">
            <a:avLst/>
          </a:prstGeom>
          <a:solidFill>
            <a:srgbClr val="000000"/>
          </a:solidFill>
          <a:ln w="38100" algn="ctr">
            <a:solidFill>
              <a:srgbClr val="000000"/>
            </a:solidFill>
            <a:round/>
            <a:headEnd/>
            <a:tailEnd/>
          </a:ln>
          <a:effectLst/>
        </p:spPr>
        <p:txBody>
          <a:bodyPr/>
          <a:lstStyle/>
          <a:p>
            <a:endParaRPr lang="en-US"/>
          </a:p>
        </p:txBody>
      </p:sp>
      <p:sp>
        <p:nvSpPr>
          <p:cNvPr id="17417" name="Oval 9"/>
          <p:cNvSpPr>
            <a:spLocks noChangeArrowheads="1"/>
          </p:cNvSpPr>
          <p:nvPr/>
        </p:nvSpPr>
        <p:spPr bwMode="auto">
          <a:xfrm>
            <a:off x="3397250" y="3200400"/>
            <a:ext cx="107950" cy="104775"/>
          </a:xfrm>
          <a:prstGeom prst="ellipse">
            <a:avLst/>
          </a:prstGeom>
          <a:solidFill>
            <a:srgbClr val="000000"/>
          </a:solidFill>
          <a:ln w="38100" algn="ctr">
            <a:solidFill>
              <a:srgbClr val="000000"/>
            </a:solidFill>
            <a:round/>
            <a:headEnd/>
            <a:tailEnd/>
          </a:ln>
          <a:effectLst/>
        </p:spPr>
        <p:txBody>
          <a:bodyPr/>
          <a:lstStyle/>
          <a:p>
            <a:endParaRPr lang="en-US"/>
          </a:p>
        </p:txBody>
      </p:sp>
      <p:sp>
        <p:nvSpPr>
          <p:cNvPr id="17425" name="Text Box 17"/>
          <p:cNvSpPr txBox="1">
            <a:spLocks noChangeArrowheads="1"/>
          </p:cNvSpPr>
          <p:nvPr/>
        </p:nvSpPr>
        <p:spPr bwMode="auto">
          <a:xfrm>
            <a:off x="2286000" y="2563813"/>
            <a:ext cx="184150" cy="366712"/>
          </a:xfrm>
          <a:prstGeom prst="rect">
            <a:avLst/>
          </a:prstGeom>
          <a:noFill/>
          <a:ln w="9525" algn="ctr">
            <a:noFill/>
            <a:miter lim="800000"/>
            <a:headEnd/>
            <a:tailEnd/>
          </a:ln>
          <a:effectLst/>
        </p:spPr>
        <p:txBody>
          <a:bodyPr wrap="none">
            <a:spAutoFit/>
          </a:bodyPr>
          <a:lstStyle/>
          <a:p>
            <a:endParaRPr lang="en-US"/>
          </a:p>
        </p:txBody>
      </p:sp>
      <p:sp>
        <p:nvSpPr>
          <p:cNvPr id="17427" name="Rectangle 1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17419" name="Line 11"/>
          <p:cNvSpPr>
            <a:spLocks noChangeShapeType="1"/>
          </p:cNvSpPr>
          <p:nvPr/>
        </p:nvSpPr>
        <p:spPr bwMode="auto">
          <a:xfrm>
            <a:off x="3429000" y="2057400"/>
            <a:ext cx="0" cy="1219200"/>
          </a:xfrm>
          <a:prstGeom prst="line">
            <a:avLst/>
          </a:prstGeom>
          <a:noFill/>
          <a:ln w="19050">
            <a:solidFill>
              <a:srgbClr val="000000"/>
            </a:solidFill>
            <a:round/>
            <a:headEnd/>
            <a:tailEnd/>
          </a:ln>
          <a:effectLst/>
        </p:spPr>
        <p:txBody>
          <a:bodyPr/>
          <a:lstStyle/>
          <a:p>
            <a:endParaRPr lang="en-US"/>
          </a:p>
        </p:txBody>
      </p:sp>
      <p:sp>
        <p:nvSpPr>
          <p:cNvPr id="17420" name="Line 12"/>
          <p:cNvSpPr>
            <a:spLocks noChangeShapeType="1"/>
          </p:cNvSpPr>
          <p:nvPr/>
        </p:nvSpPr>
        <p:spPr bwMode="auto">
          <a:xfrm>
            <a:off x="3429000" y="3276600"/>
            <a:ext cx="2728913" cy="0"/>
          </a:xfrm>
          <a:prstGeom prst="line">
            <a:avLst/>
          </a:prstGeom>
          <a:noFill/>
          <a:ln w="19050">
            <a:solidFill>
              <a:srgbClr val="000000"/>
            </a:solidFill>
            <a:round/>
            <a:headEnd/>
            <a:tailEnd/>
          </a:ln>
          <a:effectLst/>
        </p:spPr>
        <p:txBody>
          <a:bodyPr/>
          <a:lstStyle/>
          <a:p>
            <a:endParaRPr lang="en-US"/>
          </a:p>
        </p:txBody>
      </p:sp>
      <p:sp>
        <p:nvSpPr>
          <p:cNvPr id="17421" name="Line 13"/>
          <p:cNvSpPr>
            <a:spLocks noChangeShapeType="1"/>
          </p:cNvSpPr>
          <p:nvPr/>
        </p:nvSpPr>
        <p:spPr bwMode="auto">
          <a:xfrm>
            <a:off x="3429000" y="2057400"/>
            <a:ext cx="2741613" cy="1187450"/>
          </a:xfrm>
          <a:prstGeom prst="line">
            <a:avLst/>
          </a:prstGeom>
          <a:noFill/>
          <a:ln w="19050">
            <a:solidFill>
              <a:srgbClr val="000000"/>
            </a:solidFill>
            <a:prstDash val="dash"/>
            <a:round/>
            <a:headEnd/>
            <a:tailEnd/>
          </a:ln>
          <a:effectLst/>
        </p:spPr>
        <p:txBody>
          <a:bodyPr/>
          <a:lstStyle/>
          <a:p>
            <a:endParaRPr lang="en-US"/>
          </a:p>
        </p:txBody>
      </p:sp>
      <p:sp>
        <p:nvSpPr>
          <p:cNvPr id="17422" name="Text Box 14"/>
          <p:cNvSpPr txBox="1">
            <a:spLocks noChangeArrowheads="1"/>
          </p:cNvSpPr>
          <p:nvPr/>
        </p:nvSpPr>
        <p:spPr bwMode="auto">
          <a:xfrm>
            <a:off x="2986088" y="1763713"/>
            <a:ext cx="442912" cy="369887"/>
          </a:xfrm>
          <a:prstGeom prst="rect">
            <a:avLst/>
          </a:prstGeom>
          <a:noFill/>
          <a:ln w="9525" algn="ctr">
            <a:noFill/>
            <a:miter lim="800000"/>
            <a:headEnd/>
            <a:tailEnd/>
          </a:ln>
          <a:effectLst/>
        </p:spPr>
        <p:txBody>
          <a:bodyPr/>
          <a:lstStyle/>
          <a:p>
            <a:r>
              <a:rPr lang="en-US" altLang="ko-KR" sz="2800" b="1">
                <a:latin typeface="Times New Roman" pitchFamily="18" charset="0"/>
                <a:ea typeface="Batang" charset="-127"/>
              </a:rPr>
              <a:t>5</a:t>
            </a:r>
            <a:endParaRPr lang="en-US" sz="2800"/>
          </a:p>
        </p:txBody>
      </p:sp>
      <p:sp>
        <p:nvSpPr>
          <p:cNvPr id="17423" name="Text Box 15"/>
          <p:cNvSpPr txBox="1">
            <a:spLocks noChangeArrowheads="1"/>
          </p:cNvSpPr>
          <p:nvPr/>
        </p:nvSpPr>
        <p:spPr bwMode="auto">
          <a:xfrm>
            <a:off x="3076575" y="3276600"/>
            <a:ext cx="200025" cy="268288"/>
          </a:xfrm>
          <a:prstGeom prst="rect">
            <a:avLst/>
          </a:prstGeom>
          <a:noFill/>
          <a:ln w="9525" algn="ctr">
            <a:noFill/>
            <a:miter lim="800000"/>
            <a:headEnd/>
            <a:tailEnd/>
          </a:ln>
          <a:effectLst/>
        </p:spPr>
        <p:txBody>
          <a:bodyPr/>
          <a:lstStyle/>
          <a:p>
            <a:r>
              <a:rPr lang="en-US" altLang="ko-KR" sz="2800" b="1">
                <a:latin typeface="Times New Roman" pitchFamily="18" charset="0"/>
                <a:ea typeface="Batang" charset="-127"/>
              </a:rPr>
              <a:t>4</a:t>
            </a:r>
            <a:endParaRPr lang="en-US" sz="2800"/>
          </a:p>
        </p:txBody>
      </p:sp>
      <p:sp>
        <p:nvSpPr>
          <p:cNvPr id="17424" name="Text Box 16"/>
          <p:cNvSpPr txBox="1">
            <a:spLocks noChangeArrowheads="1"/>
          </p:cNvSpPr>
          <p:nvPr/>
        </p:nvSpPr>
        <p:spPr bwMode="auto">
          <a:xfrm>
            <a:off x="6248400" y="3124200"/>
            <a:ext cx="441325" cy="368300"/>
          </a:xfrm>
          <a:prstGeom prst="rect">
            <a:avLst/>
          </a:prstGeom>
          <a:noFill/>
          <a:ln w="9525" algn="ctr">
            <a:noFill/>
            <a:miter lim="800000"/>
            <a:headEnd/>
            <a:tailEnd/>
          </a:ln>
          <a:effectLst/>
        </p:spPr>
        <p:txBody>
          <a:bodyPr/>
          <a:lstStyle/>
          <a:p>
            <a:r>
              <a:rPr lang="en-US" altLang="ko-KR" sz="2800" b="1">
                <a:latin typeface="Times New Roman" pitchFamily="18" charset="0"/>
                <a:ea typeface="Batang" charset="-127"/>
              </a:rPr>
              <a:t>3</a:t>
            </a:r>
            <a:endParaRPr lang="en-US" sz="2800"/>
          </a:p>
        </p:txBody>
      </p:sp>
      <p:graphicFrame>
        <p:nvGraphicFramePr>
          <p:cNvPr id="17517" name="Group 109"/>
          <p:cNvGraphicFramePr>
            <a:graphicFrameLocks noGrp="1"/>
          </p:cNvGraphicFramePr>
          <p:nvPr/>
        </p:nvGraphicFramePr>
        <p:xfrm>
          <a:off x="3810000" y="4419600"/>
          <a:ext cx="1600200" cy="1474788"/>
        </p:xfrm>
        <a:graphic>
          <a:graphicData uri="http://schemas.openxmlformats.org/drawingml/2006/table">
            <a:tbl>
              <a:tblPr/>
              <a:tblGrid>
                <a:gridCol w="5334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tblGrid>
              <a:tr h="539750">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6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8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7506" name="Oval 98"/>
          <p:cNvSpPr>
            <a:spLocks noChangeArrowheads="1"/>
          </p:cNvSpPr>
          <p:nvPr/>
        </p:nvSpPr>
        <p:spPr bwMode="auto">
          <a:xfrm>
            <a:off x="6096000" y="3200400"/>
            <a:ext cx="109538" cy="104775"/>
          </a:xfrm>
          <a:prstGeom prst="ellipse">
            <a:avLst/>
          </a:prstGeom>
          <a:solidFill>
            <a:srgbClr val="000000"/>
          </a:solidFill>
          <a:ln w="38100" algn="ctr">
            <a:solidFill>
              <a:srgbClr val="000000"/>
            </a:solidFill>
            <a:round/>
            <a:headEnd/>
            <a:tailEnd/>
          </a:ln>
          <a:effectLst/>
        </p:spPr>
        <p:txBody>
          <a:bodyPr/>
          <a:lstStyle/>
          <a:p>
            <a:endParaRPr lang="en-US"/>
          </a:p>
        </p:txBody>
      </p:sp>
      <p:sp>
        <p:nvSpPr>
          <p:cNvPr id="20" name="TextBox 19"/>
          <p:cNvSpPr txBox="1"/>
          <p:nvPr/>
        </p:nvSpPr>
        <p:spPr>
          <a:xfrm>
            <a:off x="3745005" y="4488050"/>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r</a:t>
            </a:r>
          </a:p>
        </p:txBody>
      </p:sp>
      <p:sp>
        <p:nvSpPr>
          <p:cNvPr id="21" name="TextBox 20"/>
          <p:cNvSpPr txBox="1"/>
          <p:nvPr/>
        </p:nvSpPr>
        <p:spPr>
          <a:xfrm>
            <a:off x="3994897" y="4243972"/>
            <a:ext cx="190500" cy="523220"/>
          </a:xfrm>
          <a:prstGeom prst="rect">
            <a:avLst/>
          </a:prstGeom>
          <a:noFill/>
        </p:spPr>
        <p:txBody>
          <a:bodyPr wrap="square" rtlCol="0">
            <a:spAutoFit/>
          </a:bodyPr>
          <a:lstStyle/>
          <a:p>
            <a:r>
              <a:rPr lang="en-US" sz="2800" b="1" i="1" dirty="0">
                <a:latin typeface="Times New Roman" pitchFamily="18" charset="0"/>
                <a:cs typeface="Times New Roman" pitchFamily="18" charset="0"/>
              </a:rPr>
              <a:t>c</a:t>
            </a:r>
          </a:p>
        </p:txBody>
      </p:sp>
      <p:cxnSp>
        <p:nvCxnSpPr>
          <p:cNvPr id="22" name="Straight Connector 21"/>
          <p:cNvCxnSpPr>
            <a:endCxn id="20" idx="0"/>
          </p:cNvCxnSpPr>
          <p:nvPr/>
        </p:nvCxnSpPr>
        <p:spPr>
          <a:xfrm flipH="1" flipV="1">
            <a:off x="3840255" y="4488050"/>
            <a:ext cx="510097" cy="4759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itle 1">
            <a:extLst>
              <a:ext uri="{FF2B5EF4-FFF2-40B4-BE49-F238E27FC236}">
                <a16:creationId xmlns:a16="http://schemas.microsoft.com/office/drawing/2014/main" id="{7657EA0B-9C0B-4146-9C48-EC47312A3508}"/>
              </a:ext>
            </a:extLst>
          </p:cNvPr>
          <p:cNvSpPr txBox="1">
            <a:spLocks/>
          </p:cNvSpPr>
          <p:nvPr/>
        </p:nvSpPr>
        <p:spPr>
          <a:xfrm>
            <a:off x="457200" y="76200"/>
            <a:ext cx="8001000" cy="1066800"/>
          </a:xfrm>
          <a:prstGeom prst="rect">
            <a:avLst/>
          </a:prstGeom>
        </p:spPr>
        <p:txBody>
          <a:bodyPr anchor="ctr"/>
          <a:lst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a:lstStyle>
          <a:p>
            <a:pPr>
              <a:buClrTx/>
              <a:buSzTx/>
              <a:buFontTx/>
            </a:pPr>
            <a:r>
              <a:rPr lang="en-US" kern="0" dirty="0"/>
              <a:t>Example: 5 by 5 System</a:t>
            </a:r>
          </a:p>
        </p:txBody>
      </p:sp>
    </p:spTree>
    <p:extLst>
      <p:ext uri="{BB962C8B-B14F-4D97-AF65-F5344CB8AC3E}">
        <p14:creationId xmlns:p14="http://schemas.microsoft.com/office/powerpoint/2010/main" val="18346148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65760" y="1280160"/>
            <a:ext cx="7863840" cy="5290936"/>
          </a:xfrm>
          <a:prstGeom prst="rect">
            <a:avLst/>
          </a:prstGeom>
          <a:noFill/>
          <a:ln w="9525">
            <a:noFill/>
            <a:miter lim="800000"/>
            <a:headEnd/>
            <a:tailEnd/>
          </a:ln>
          <a:effectLst/>
        </p:spPr>
        <p:txBody>
          <a:bodyPr wrap="square">
            <a:spAutoFit/>
          </a:bodyPr>
          <a:lstStyle/>
          <a:p>
            <a:pPr marL="461963" indent="-461963"/>
            <a:r>
              <a:rPr lang="en-US" sz="2800" dirty="0">
                <a:solidFill>
                  <a:srgbClr val="000000"/>
                </a:solidFill>
              </a:rPr>
              <a:t>with the corresponding graph G3</a:t>
            </a:r>
          </a:p>
          <a:p>
            <a:pPr marL="461963" indent="-461963">
              <a:lnSpc>
                <a:spcPct val="200000"/>
              </a:lnSpc>
            </a:pPr>
            <a:endParaRPr lang="en-US" sz="2800" b="1" dirty="0"/>
          </a:p>
          <a:p>
            <a:pPr marL="461963" indent="-461963">
              <a:lnSpc>
                <a:spcPct val="225000"/>
              </a:lnSpc>
            </a:pPr>
            <a:endParaRPr lang="en-US" sz="1400" b="1" dirty="0"/>
          </a:p>
          <a:p>
            <a:pPr marL="457200" indent="-457200">
              <a:lnSpc>
                <a:spcPct val="185000"/>
              </a:lnSpc>
              <a:spcBef>
                <a:spcPts val="1200"/>
              </a:spcBef>
              <a:buClrTx/>
              <a:buFont typeface="Arial" panose="020B0604020202020204" pitchFamily="34" charset="0"/>
              <a:buChar char="•"/>
            </a:pPr>
            <a:r>
              <a:rPr lang="en-US" sz="2800" dirty="0">
                <a:solidFill>
                  <a:srgbClr val="000000"/>
                </a:solidFill>
                <a:latin typeface="+mn-lt"/>
              </a:rPr>
              <a:t>Finally, upon Bus 4 we have</a:t>
            </a:r>
          </a:p>
          <a:p>
            <a:pPr marL="457200" indent="-457200">
              <a:lnSpc>
                <a:spcPct val="185000"/>
              </a:lnSpc>
              <a:buFont typeface="Arial" panose="020B0604020202020204" pitchFamily="34" charset="0"/>
              <a:buChar char="•"/>
            </a:pPr>
            <a:endParaRPr lang="en-US" dirty="0">
              <a:latin typeface="+mj-lt"/>
            </a:endParaRPr>
          </a:p>
          <a:p>
            <a:pPr marL="342900" indent="-342900">
              <a:lnSpc>
                <a:spcPct val="185000"/>
              </a:lnSpc>
              <a:buClrTx/>
              <a:buFont typeface="Arial" panose="020B0604020202020204" pitchFamily="34" charset="0"/>
              <a:buChar char="•"/>
            </a:pPr>
            <a:r>
              <a:rPr lang="en-US" sz="2800" dirty="0">
                <a:solidFill>
                  <a:srgbClr val="000000"/>
                </a:solidFill>
                <a:latin typeface="+mn-lt"/>
              </a:rPr>
              <a:t>and the corresponding G4 is simply the point</a:t>
            </a:r>
          </a:p>
          <a:p>
            <a:pPr marL="461963" indent="-461963">
              <a:lnSpc>
                <a:spcPct val="125000"/>
              </a:lnSpc>
              <a:buFont typeface="Wingdings" pitchFamily="2" charset="2"/>
              <a:buChar char="q"/>
            </a:pPr>
            <a:endParaRPr lang="en-US" sz="2800" b="1" dirty="0"/>
          </a:p>
        </p:txBody>
      </p:sp>
      <p:sp>
        <p:nvSpPr>
          <p:cNvPr id="16396" name="Text Box 12"/>
          <p:cNvSpPr txBox="1">
            <a:spLocks noChangeArrowheads="1"/>
          </p:cNvSpPr>
          <p:nvPr/>
        </p:nvSpPr>
        <p:spPr bwMode="auto">
          <a:xfrm>
            <a:off x="3571875" y="2436813"/>
            <a:ext cx="184150" cy="366712"/>
          </a:xfrm>
          <a:prstGeom prst="rect">
            <a:avLst/>
          </a:prstGeom>
          <a:noFill/>
          <a:ln w="9525" algn="ctr">
            <a:noFill/>
            <a:miter lim="800000"/>
            <a:headEnd/>
            <a:tailEnd/>
          </a:ln>
          <a:effectLst/>
        </p:spPr>
        <p:txBody>
          <a:bodyPr wrap="none">
            <a:spAutoFit/>
          </a:bodyPr>
          <a:lstStyle/>
          <a:p>
            <a:endParaRPr lang="en-US"/>
          </a:p>
        </p:txBody>
      </p:sp>
      <p:graphicFrame>
        <p:nvGraphicFramePr>
          <p:cNvPr id="16462" name="Group 78"/>
          <p:cNvGraphicFramePr>
            <a:graphicFrameLocks noGrp="1"/>
          </p:cNvGraphicFramePr>
          <p:nvPr>
            <p:extLst>
              <p:ext uri="{D42A27DB-BD31-4B8C-83A1-F6EECF244321}">
                <p14:modId xmlns:p14="http://schemas.microsoft.com/office/powerpoint/2010/main" val="3244050876"/>
              </p:ext>
            </p:extLst>
          </p:nvPr>
        </p:nvGraphicFramePr>
        <p:xfrm>
          <a:off x="4191000" y="4472622"/>
          <a:ext cx="806450" cy="853440"/>
        </p:xfrm>
        <a:graphic>
          <a:graphicData uri="http://schemas.openxmlformats.org/drawingml/2006/table">
            <a:tbl>
              <a:tblPr/>
              <a:tblGrid>
                <a:gridCol w="403225">
                  <a:extLst>
                    <a:ext uri="{9D8B030D-6E8A-4147-A177-3AD203B41FA5}">
                      <a16:colId xmlns:a16="http://schemas.microsoft.com/office/drawing/2014/main" val="20000"/>
                    </a:ext>
                  </a:extLst>
                </a:gridCol>
                <a:gridCol w="403225">
                  <a:extLst>
                    <a:ext uri="{9D8B030D-6E8A-4147-A177-3AD203B41FA5}">
                      <a16:colId xmlns:a16="http://schemas.microsoft.com/office/drawing/2014/main" val="20001"/>
                    </a:ext>
                  </a:extLst>
                </a:gridCol>
              </a:tblGrid>
              <a:tr h="388938">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2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16444" name="Group 60"/>
          <p:cNvGrpSpPr>
            <a:grpSpLocks/>
          </p:cNvGrpSpPr>
          <p:nvPr/>
        </p:nvGrpSpPr>
        <p:grpSpPr bwMode="auto">
          <a:xfrm>
            <a:off x="4477658" y="1857375"/>
            <a:ext cx="551543" cy="1724025"/>
            <a:chOff x="2736" y="1200"/>
            <a:chExt cx="384" cy="1182"/>
          </a:xfrm>
        </p:grpSpPr>
        <p:sp>
          <p:nvSpPr>
            <p:cNvPr id="16394" name="Text Box 10"/>
            <p:cNvSpPr txBox="1">
              <a:spLocks noChangeArrowheads="1"/>
            </p:cNvSpPr>
            <p:nvPr/>
          </p:nvSpPr>
          <p:spPr bwMode="auto">
            <a:xfrm>
              <a:off x="2832" y="1200"/>
              <a:ext cx="264" cy="270"/>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5</a:t>
              </a:r>
              <a:endParaRPr lang="en-US" sz="2800" dirty="0">
                <a:solidFill>
                  <a:srgbClr val="1E0000"/>
                </a:solidFill>
              </a:endParaRPr>
            </a:p>
          </p:txBody>
        </p:sp>
        <p:grpSp>
          <p:nvGrpSpPr>
            <p:cNvPr id="16439" name="Group 55"/>
            <p:cNvGrpSpPr>
              <a:grpSpLocks/>
            </p:cNvGrpSpPr>
            <p:nvPr/>
          </p:nvGrpSpPr>
          <p:grpSpPr bwMode="auto">
            <a:xfrm>
              <a:off x="2736" y="1332"/>
              <a:ext cx="96" cy="1020"/>
              <a:chOff x="2778" y="1332"/>
              <a:chExt cx="69" cy="920"/>
            </a:xfrm>
          </p:grpSpPr>
          <p:sp>
            <p:nvSpPr>
              <p:cNvPr id="16391" name="Line 7"/>
              <p:cNvSpPr>
                <a:spLocks noChangeShapeType="1"/>
              </p:cNvSpPr>
              <p:nvPr/>
            </p:nvSpPr>
            <p:spPr bwMode="auto">
              <a:xfrm>
                <a:off x="2814" y="1416"/>
                <a:ext cx="0" cy="756"/>
              </a:xfrm>
              <a:prstGeom prst="line">
                <a:avLst/>
              </a:prstGeom>
              <a:noFill/>
              <a:ln w="19050">
                <a:solidFill>
                  <a:srgbClr val="000000"/>
                </a:solidFill>
                <a:round/>
                <a:headEnd/>
                <a:tailEnd/>
              </a:ln>
              <a:effectLst/>
            </p:spPr>
            <p:txBody>
              <a:bodyPr/>
              <a:lstStyle/>
              <a:p>
                <a:endParaRPr lang="en-US"/>
              </a:p>
            </p:txBody>
          </p:sp>
          <p:sp>
            <p:nvSpPr>
              <p:cNvPr id="16392" name="Oval 8"/>
              <p:cNvSpPr>
                <a:spLocks noChangeArrowheads="1"/>
              </p:cNvSpPr>
              <p:nvPr/>
            </p:nvSpPr>
            <p:spPr bwMode="auto">
              <a:xfrm>
                <a:off x="2778" y="1332"/>
                <a:ext cx="69" cy="80"/>
              </a:xfrm>
              <a:prstGeom prst="ellipse">
                <a:avLst/>
              </a:prstGeom>
              <a:solidFill>
                <a:srgbClr val="000000"/>
              </a:solidFill>
              <a:ln w="9525" algn="ctr">
                <a:solidFill>
                  <a:srgbClr val="000000"/>
                </a:solidFill>
                <a:round/>
                <a:headEnd/>
                <a:tailEnd/>
              </a:ln>
              <a:effectLst/>
            </p:spPr>
            <p:txBody>
              <a:bodyPr/>
              <a:lstStyle/>
              <a:p>
                <a:endParaRPr lang="en-US"/>
              </a:p>
            </p:txBody>
          </p:sp>
          <p:sp>
            <p:nvSpPr>
              <p:cNvPr id="16393" name="Oval 9"/>
              <p:cNvSpPr>
                <a:spLocks noChangeArrowheads="1"/>
              </p:cNvSpPr>
              <p:nvPr/>
            </p:nvSpPr>
            <p:spPr bwMode="auto">
              <a:xfrm>
                <a:off x="2778" y="2172"/>
                <a:ext cx="69" cy="80"/>
              </a:xfrm>
              <a:prstGeom prst="ellipse">
                <a:avLst/>
              </a:prstGeom>
              <a:solidFill>
                <a:srgbClr val="000000"/>
              </a:solidFill>
              <a:ln w="6350" algn="ctr">
                <a:solidFill>
                  <a:srgbClr val="000000"/>
                </a:solidFill>
                <a:round/>
                <a:headEnd/>
                <a:tailEnd/>
              </a:ln>
              <a:effectLst/>
            </p:spPr>
            <p:txBody>
              <a:bodyPr/>
              <a:lstStyle/>
              <a:p>
                <a:endParaRPr lang="en-US"/>
              </a:p>
            </p:txBody>
          </p:sp>
        </p:grpSp>
        <p:sp>
          <p:nvSpPr>
            <p:cNvPr id="16395" name="Text Box 11"/>
            <p:cNvSpPr txBox="1">
              <a:spLocks noChangeArrowheads="1"/>
            </p:cNvSpPr>
            <p:nvPr/>
          </p:nvSpPr>
          <p:spPr bwMode="auto">
            <a:xfrm>
              <a:off x="2856" y="2112"/>
              <a:ext cx="264" cy="270"/>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4</a:t>
              </a:r>
              <a:endParaRPr lang="en-US" sz="2800" dirty="0">
                <a:solidFill>
                  <a:srgbClr val="1E0000"/>
                </a:solidFill>
              </a:endParaRPr>
            </a:p>
          </p:txBody>
        </p:sp>
      </p:grpSp>
      <p:grpSp>
        <p:nvGrpSpPr>
          <p:cNvPr id="16447" name="Group 63"/>
          <p:cNvGrpSpPr>
            <a:grpSpLocks/>
          </p:cNvGrpSpPr>
          <p:nvPr/>
        </p:nvGrpSpPr>
        <p:grpSpPr bwMode="auto">
          <a:xfrm>
            <a:off x="4307544" y="5954254"/>
            <a:ext cx="561975" cy="338138"/>
            <a:chOff x="2112" y="1092"/>
            <a:chExt cx="354" cy="213"/>
          </a:xfrm>
        </p:grpSpPr>
        <p:sp>
          <p:nvSpPr>
            <p:cNvPr id="16448" name="Oval 64"/>
            <p:cNvSpPr>
              <a:spLocks noChangeArrowheads="1"/>
            </p:cNvSpPr>
            <p:nvPr/>
          </p:nvSpPr>
          <p:spPr bwMode="auto">
            <a:xfrm>
              <a:off x="2112" y="1248"/>
              <a:ext cx="57" cy="57"/>
            </a:xfrm>
            <a:prstGeom prst="ellipse">
              <a:avLst/>
            </a:prstGeom>
            <a:solidFill>
              <a:srgbClr val="000000"/>
            </a:solidFill>
            <a:ln w="38100" algn="ctr">
              <a:solidFill>
                <a:srgbClr val="000000"/>
              </a:solidFill>
              <a:round/>
              <a:headEnd/>
              <a:tailEnd/>
            </a:ln>
            <a:effectLst/>
          </p:spPr>
          <p:txBody>
            <a:bodyPr/>
            <a:lstStyle/>
            <a:p>
              <a:endParaRPr lang="en-US"/>
            </a:p>
          </p:txBody>
        </p:sp>
        <p:sp>
          <p:nvSpPr>
            <p:cNvPr id="16449" name="Text Box 65"/>
            <p:cNvSpPr txBox="1">
              <a:spLocks noChangeArrowheads="1"/>
            </p:cNvSpPr>
            <p:nvPr/>
          </p:nvSpPr>
          <p:spPr bwMode="auto">
            <a:xfrm>
              <a:off x="2256" y="1092"/>
              <a:ext cx="210" cy="204"/>
            </a:xfrm>
            <a:prstGeom prst="rect">
              <a:avLst/>
            </a:prstGeom>
            <a:noFill/>
            <a:ln w="9525" algn="ctr">
              <a:noFill/>
              <a:miter lim="800000"/>
              <a:headEnd/>
              <a:tailEnd/>
            </a:ln>
            <a:effectLst/>
          </p:spPr>
          <p:txBody>
            <a:bodyPr/>
            <a:lstStyle/>
            <a:p>
              <a:r>
                <a:rPr lang="en-US" altLang="ko-KR" sz="2800" b="1" dirty="0">
                  <a:solidFill>
                    <a:srgbClr val="1E0000"/>
                  </a:solidFill>
                  <a:latin typeface="Times New Roman" pitchFamily="18" charset="0"/>
                  <a:ea typeface="Batang" charset="-127"/>
                </a:rPr>
                <a:t>5</a:t>
              </a:r>
              <a:endParaRPr lang="en-US" sz="2800" b="1" dirty="0">
                <a:solidFill>
                  <a:srgbClr val="1E0000"/>
                </a:solidFill>
                <a:latin typeface="Times New Roman" pitchFamily="18" charset="0"/>
              </a:endParaRPr>
            </a:p>
          </p:txBody>
        </p:sp>
      </p:grpSp>
      <p:sp>
        <p:nvSpPr>
          <p:cNvPr id="22" name="TextBox 21"/>
          <p:cNvSpPr txBox="1"/>
          <p:nvPr/>
        </p:nvSpPr>
        <p:spPr>
          <a:xfrm>
            <a:off x="4130489" y="4566278"/>
            <a:ext cx="190500" cy="400110"/>
          </a:xfrm>
          <a:prstGeom prst="rect">
            <a:avLst/>
          </a:prstGeom>
          <a:noFill/>
        </p:spPr>
        <p:txBody>
          <a:bodyPr wrap="square" rtlCol="0">
            <a:spAutoFit/>
          </a:bodyPr>
          <a:lstStyle/>
          <a:p>
            <a:r>
              <a:rPr lang="en-US" sz="2000" b="1" i="1" dirty="0">
                <a:latin typeface="Times New Roman" pitchFamily="18" charset="0"/>
                <a:cs typeface="Times New Roman" pitchFamily="18" charset="0"/>
              </a:rPr>
              <a:t>r</a:t>
            </a:r>
          </a:p>
        </p:txBody>
      </p:sp>
      <p:sp>
        <p:nvSpPr>
          <p:cNvPr id="23" name="TextBox 22"/>
          <p:cNvSpPr txBox="1"/>
          <p:nvPr/>
        </p:nvSpPr>
        <p:spPr>
          <a:xfrm>
            <a:off x="4307544" y="4352365"/>
            <a:ext cx="190500" cy="400110"/>
          </a:xfrm>
          <a:prstGeom prst="rect">
            <a:avLst/>
          </a:prstGeom>
          <a:noFill/>
        </p:spPr>
        <p:txBody>
          <a:bodyPr wrap="square" rtlCol="0">
            <a:spAutoFit/>
          </a:bodyPr>
          <a:lstStyle/>
          <a:p>
            <a:r>
              <a:rPr lang="en-US" sz="2000" b="1" i="1" dirty="0">
                <a:latin typeface="Times New Roman" pitchFamily="18" charset="0"/>
                <a:cs typeface="Times New Roman" pitchFamily="18" charset="0"/>
              </a:rPr>
              <a:t>c</a:t>
            </a:r>
          </a:p>
        </p:txBody>
      </p:sp>
      <p:cxnSp>
        <p:nvCxnSpPr>
          <p:cNvPr id="24" name="Straight Connector 23"/>
          <p:cNvCxnSpPr/>
          <p:nvPr/>
        </p:nvCxnSpPr>
        <p:spPr>
          <a:xfrm flipH="1" flipV="1">
            <a:off x="4185397" y="4495800"/>
            <a:ext cx="414848" cy="4266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id="{E8EFAF2E-16B2-4F96-B4A3-BD43EEBFE227}"/>
              </a:ext>
            </a:extLst>
          </p:cNvPr>
          <p:cNvSpPr txBox="1">
            <a:spLocks/>
          </p:cNvSpPr>
          <p:nvPr/>
        </p:nvSpPr>
        <p:spPr>
          <a:xfrm>
            <a:off x="457200" y="76200"/>
            <a:ext cx="8001000" cy="1066800"/>
          </a:xfrm>
          <a:prstGeom prst="rect">
            <a:avLst/>
          </a:prstGeom>
        </p:spPr>
        <p:txBody>
          <a:bodyPr anchor="ctr"/>
          <a:lst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a:lstStyle>
          <a:p>
            <a:pPr>
              <a:buClrTx/>
              <a:buSzTx/>
              <a:buFontTx/>
            </a:pPr>
            <a:r>
              <a:rPr lang="en-US" kern="0" dirty="0"/>
              <a:t>Example: 5 by 5 System</a:t>
            </a:r>
          </a:p>
        </p:txBody>
      </p:sp>
    </p:spTree>
    <p:extLst>
      <p:ext uri="{BB962C8B-B14F-4D97-AF65-F5344CB8AC3E}">
        <p14:creationId xmlns:p14="http://schemas.microsoft.com/office/powerpoint/2010/main" val="3276618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3"/>
          <p:cNvSpPr txBox="1">
            <a:spLocks noChangeArrowheads="1"/>
          </p:cNvSpPr>
          <p:nvPr/>
        </p:nvSpPr>
        <p:spPr bwMode="auto">
          <a:xfrm>
            <a:off x="365760" y="1280160"/>
            <a:ext cx="8229600" cy="2850011"/>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We next examine how we may reorder the rows and columns of </a:t>
            </a:r>
            <a:r>
              <a:rPr lang="en-US" sz="2800" b="1" dirty="0">
                <a:solidFill>
                  <a:srgbClr val="000000"/>
                </a:solidFill>
                <a:latin typeface="+mn-lt"/>
              </a:rPr>
              <a:t>A</a:t>
            </a:r>
            <a:r>
              <a:rPr lang="en-US" sz="2800" dirty="0">
                <a:solidFill>
                  <a:srgbClr val="000000"/>
                </a:solidFill>
                <a:latin typeface="+mn-lt"/>
              </a:rPr>
              <a:t> to preserve its sparsity, i.e., to minimize the number of fills </a:t>
            </a:r>
          </a:p>
          <a:p>
            <a:pPr marL="457200" indent="-457200">
              <a:buClrTx/>
              <a:buFont typeface="Arial" panose="020B0604020202020204" pitchFamily="34" charset="0"/>
              <a:buChar char="•"/>
            </a:pPr>
            <a:r>
              <a:rPr lang="en-US" sz="2800" dirty="0">
                <a:solidFill>
                  <a:srgbClr val="000000"/>
                </a:solidFill>
                <a:latin typeface="+mn-lt"/>
              </a:rPr>
              <a:t>Eventually we’ll introduce an algorithm to try to minimize the fills</a:t>
            </a:r>
          </a:p>
          <a:p>
            <a:pPr marL="457200" indent="-457200">
              <a:buClrTx/>
              <a:buFont typeface="Arial" panose="020B0604020202020204" pitchFamily="34" charset="0"/>
              <a:buChar char="•"/>
            </a:pPr>
            <a:r>
              <a:rPr lang="en-US" sz="2800" dirty="0">
                <a:solidFill>
                  <a:srgbClr val="000000"/>
                </a:solidFill>
                <a:latin typeface="+mn-lt"/>
              </a:rPr>
              <a:t>This is motivated by revisiting the graph G</a:t>
            </a:r>
          </a:p>
        </p:txBody>
      </p:sp>
      <p:sp>
        <p:nvSpPr>
          <p:cNvPr id="31749" name="Rectangle 5"/>
          <p:cNvSpPr>
            <a:spLocks noChangeArrowheads="1"/>
          </p:cNvSpPr>
          <p:nvPr/>
        </p:nvSpPr>
        <p:spPr bwMode="auto">
          <a:xfrm>
            <a:off x="0" y="3724622"/>
            <a:ext cx="9144000" cy="0"/>
          </a:xfrm>
          <a:prstGeom prst="rect">
            <a:avLst/>
          </a:prstGeom>
          <a:noFill/>
          <a:ln w="9525">
            <a:noFill/>
            <a:miter lim="800000"/>
            <a:headEnd/>
            <a:tailEnd/>
          </a:ln>
          <a:effectLst/>
        </p:spPr>
        <p:txBody>
          <a:bodyPr wrap="none" anchor="ctr">
            <a:spAutoFit/>
          </a:bodyPr>
          <a:lstStyle/>
          <a:p>
            <a:endParaRPr lang="en-US"/>
          </a:p>
        </p:txBody>
      </p:sp>
      <p:sp>
        <p:nvSpPr>
          <p:cNvPr id="31751" name="Rectangle 7"/>
          <p:cNvSpPr>
            <a:spLocks noChangeArrowheads="1"/>
          </p:cNvSpPr>
          <p:nvPr/>
        </p:nvSpPr>
        <p:spPr bwMode="auto">
          <a:xfrm>
            <a:off x="0" y="3338513"/>
            <a:ext cx="9144000" cy="0"/>
          </a:xfrm>
          <a:prstGeom prst="rect">
            <a:avLst/>
          </a:prstGeom>
          <a:noFill/>
          <a:ln w="9525">
            <a:noFill/>
            <a:miter lim="800000"/>
            <a:headEnd/>
            <a:tailEnd/>
          </a:ln>
          <a:effectLst/>
        </p:spPr>
        <p:txBody>
          <a:bodyPr wrap="none" anchor="ctr">
            <a:spAutoFit/>
          </a:bodyPr>
          <a:lstStyle/>
          <a:p>
            <a:endParaRPr lang="en-US"/>
          </a:p>
        </p:txBody>
      </p:sp>
      <p:sp>
        <p:nvSpPr>
          <p:cNvPr id="31753" name="Text Box 9"/>
          <p:cNvSpPr txBox="1">
            <a:spLocks noChangeArrowheads="1"/>
          </p:cNvSpPr>
          <p:nvPr/>
        </p:nvSpPr>
        <p:spPr bwMode="auto">
          <a:xfrm>
            <a:off x="4173538" y="4346575"/>
            <a:ext cx="322262"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1</a:t>
            </a:r>
            <a:endParaRPr lang="en-US" sz="2800" dirty="0">
              <a:solidFill>
                <a:srgbClr val="1E0000"/>
              </a:solidFill>
            </a:endParaRPr>
          </a:p>
        </p:txBody>
      </p:sp>
      <p:sp>
        <p:nvSpPr>
          <p:cNvPr id="31754" name="Text Box 10"/>
          <p:cNvSpPr txBox="1">
            <a:spLocks noChangeArrowheads="1"/>
          </p:cNvSpPr>
          <p:nvPr/>
        </p:nvSpPr>
        <p:spPr bwMode="auto">
          <a:xfrm>
            <a:off x="6307138" y="4343400"/>
            <a:ext cx="322262"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2</a:t>
            </a:r>
            <a:endParaRPr lang="en-US" sz="2800" dirty="0">
              <a:solidFill>
                <a:srgbClr val="1E0000"/>
              </a:solidFill>
            </a:endParaRPr>
          </a:p>
        </p:txBody>
      </p:sp>
      <p:grpSp>
        <p:nvGrpSpPr>
          <p:cNvPr id="2" name="Group 1"/>
          <p:cNvGrpSpPr/>
          <p:nvPr/>
        </p:nvGrpSpPr>
        <p:grpSpPr>
          <a:xfrm>
            <a:off x="2124869" y="4024486"/>
            <a:ext cx="4419600" cy="2000250"/>
            <a:chOff x="2209800" y="4572000"/>
            <a:chExt cx="4419600" cy="2000250"/>
          </a:xfrm>
        </p:grpSpPr>
        <p:sp>
          <p:nvSpPr>
            <p:cNvPr id="31755" name="Text Box 11"/>
            <p:cNvSpPr txBox="1">
              <a:spLocks noChangeArrowheads="1"/>
            </p:cNvSpPr>
            <p:nvPr/>
          </p:nvSpPr>
          <p:spPr bwMode="auto">
            <a:xfrm>
              <a:off x="6307138" y="6194425"/>
              <a:ext cx="322262"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3</a:t>
              </a:r>
              <a:endParaRPr lang="en-US" sz="2800" dirty="0">
                <a:solidFill>
                  <a:srgbClr val="1E0000"/>
                </a:solidFill>
              </a:endParaRPr>
            </a:p>
          </p:txBody>
        </p:sp>
        <p:sp>
          <p:nvSpPr>
            <p:cNvPr id="31756" name="Text Box 12"/>
            <p:cNvSpPr txBox="1">
              <a:spLocks noChangeArrowheads="1"/>
            </p:cNvSpPr>
            <p:nvPr/>
          </p:nvSpPr>
          <p:spPr bwMode="auto">
            <a:xfrm>
              <a:off x="4178300" y="6194425"/>
              <a:ext cx="322263"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4</a:t>
              </a:r>
              <a:endParaRPr lang="en-US" sz="2800" dirty="0">
                <a:solidFill>
                  <a:srgbClr val="1E0000"/>
                </a:solidFill>
              </a:endParaRPr>
            </a:p>
          </p:txBody>
        </p:sp>
        <p:sp>
          <p:nvSpPr>
            <p:cNvPr id="31757" name="Text Box 13"/>
            <p:cNvSpPr txBox="1">
              <a:spLocks noChangeArrowheads="1"/>
            </p:cNvSpPr>
            <p:nvPr/>
          </p:nvSpPr>
          <p:spPr bwMode="auto">
            <a:xfrm>
              <a:off x="2590800" y="4572000"/>
              <a:ext cx="322263"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5</a:t>
              </a:r>
              <a:endParaRPr lang="en-US" sz="2800" dirty="0">
                <a:solidFill>
                  <a:srgbClr val="1E0000"/>
                </a:solidFill>
              </a:endParaRPr>
            </a:p>
          </p:txBody>
        </p:sp>
        <p:grpSp>
          <p:nvGrpSpPr>
            <p:cNvPr id="31758" name="Group 14"/>
            <p:cNvGrpSpPr>
              <a:grpSpLocks/>
            </p:cNvGrpSpPr>
            <p:nvPr/>
          </p:nvGrpSpPr>
          <p:grpSpPr bwMode="auto">
            <a:xfrm>
              <a:off x="2209800" y="4814888"/>
              <a:ext cx="4318000" cy="1433512"/>
              <a:chOff x="2535" y="2170"/>
              <a:chExt cx="5628" cy="1593"/>
            </a:xfrm>
          </p:grpSpPr>
          <p:grpSp>
            <p:nvGrpSpPr>
              <p:cNvPr id="31759" name="Group 15"/>
              <p:cNvGrpSpPr>
                <a:grpSpLocks/>
              </p:cNvGrpSpPr>
              <p:nvPr/>
            </p:nvGrpSpPr>
            <p:grpSpPr bwMode="auto">
              <a:xfrm>
                <a:off x="3560" y="2170"/>
                <a:ext cx="4603" cy="1593"/>
                <a:chOff x="2220" y="2120"/>
                <a:chExt cx="4603" cy="1593"/>
              </a:xfrm>
            </p:grpSpPr>
            <p:sp>
              <p:nvSpPr>
                <p:cNvPr id="31760" name="Oval 16"/>
                <p:cNvSpPr>
                  <a:spLocks noChangeArrowheads="1"/>
                </p:cNvSpPr>
                <p:nvPr/>
              </p:nvSpPr>
              <p:spPr bwMode="auto">
                <a:xfrm>
                  <a:off x="2220" y="2120"/>
                  <a:ext cx="143" cy="143"/>
                </a:xfrm>
                <a:prstGeom prst="ellipse">
                  <a:avLst/>
                </a:prstGeom>
                <a:solidFill>
                  <a:srgbClr val="000000"/>
                </a:solidFill>
                <a:ln w="25400" algn="ctr">
                  <a:solidFill>
                    <a:srgbClr val="000000"/>
                  </a:solidFill>
                  <a:round/>
                  <a:headEnd/>
                  <a:tailEnd/>
                </a:ln>
                <a:effectLst/>
              </p:spPr>
              <p:txBody>
                <a:bodyPr/>
                <a:lstStyle/>
                <a:p>
                  <a:endParaRPr lang="en-US"/>
                </a:p>
              </p:txBody>
            </p:sp>
            <p:sp>
              <p:nvSpPr>
                <p:cNvPr id="31761" name="Oval 17"/>
                <p:cNvSpPr>
                  <a:spLocks noChangeArrowheads="1"/>
                </p:cNvSpPr>
                <p:nvPr/>
              </p:nvSpPr>
              <p:spPr bwMode="auto">
                <a:xfrm>
                  <a:off x="3900" y="2120"/>
                  <a:ext cx="143" cy="143"/>
                </a:xfrm>
                <a:prstGeom prst="ellipse">
                  <a:avLst/>
                </a:prstGeom>
                <a:solidFill>
                  <a:srgbClr val="000000"/>
                </a:solidFill>
                <a:ln w="25400" algn="ctr">
                  <a:solidFill>
                    <a:srgbClr val="000000"/>
                  </a:solidFill>
                  <a:round/>
                  <a:headEnd/>
                  <a:tailEnd/>
                </a:ln>
                <a:effectLst/>
              </p:spPr>
              <p:txBody>
                <a:bodyPr/>
                <a:lstStyle/>
                <a:p>
                  <a:endParaRPr lang="en-US"/>
                </a:p>
              </p:txBody>
            </p:sp>
            <p:sp>
              <p:nvSpPr>
                <p:cNvPr id="31762" name="Oval 18"/>
                <p:cNvSpPr>
                  <a:spLocks noChangeArrowheads="1"/>
                </p:cNvSpPr>
                <p:nvPr/>
              </p:nvSpPr>
              <p:spPr bwMode="auto">
                <a:xfrm>
                  <a:off x="6660" y="2120"/>
                  <a:ext cx="143" cy="143"/>
                </a:xfrm>
                <a:prstGeom prst="ellipse">
                  <a:avLst/>
                </a:prstGeom>
                <a:solidFill>
                  <a:srgbClr val="000000"/>
                </a:solidFill>
                <a:ln w="25400" algn="ctr">
                  <a:solidFill>
                    <a:srgbClr val="000000"/>
                  </a:solidFill>
                  <a:round/>
                  <a:headEnd/>
                  <a:tailEnd/>
                </a:ln>
                <a:effectLst/>
              </p:spPr>
              <p:txBody>
                <a:bodyPr/>
                <a:lstStyle/>
                <a:p>
                  <a:endParaRPr lang="en-US"/>
                </a:p>
              </p:txBody>
            </p:sp>
            <p:sp>
              <p:nvSpPr>
                <p:cNvPr id="31763" name="Oval 19"/>
                <p:cNvSpPr>
                  <a:spLocks noChangeArrowheads="1"/>
                </p:cNvSpPr>
                <p:nvPr/>
              </p:nvSpPr>
              <p:spPr bwMode="auto">
                <a:xfrm>
                  <a:off x="6680" y="3570"/>
                  <a:ext cx="143" cy="143"/>
                </a:xfrm>
                <a:prstGeom prst="ellipse">
                  <a:avLst/>
                </a:prstGeom>
                <a:solidFill>
                  <a:srgbClr val="000000"/>
                </a:solidFill>
                <a:ln w="25400" algn="ctr">
                  <a:solidFill>
                    <a:srgbClr val="000000"/>
                  </a:solidFill>
                  <a:round/>
                  <a:headEnd/>
                  <a:tailEnd/>
                </a:ln>
                <a:effectLst/>
              </p:spPr>
              <p:txBody>
                <a:bodyPr/>
                <a:lstStyle/>
                <a:p>
                  <a:endParaRPr lang="en-US"/>
                </a:p>
              </p:txBody>
            </p:sp>
            <p:sp>
              <p:nvSpPr>
                <p:cNvPr id="31764" name="Oval 20"/>
                <p:cNvSpPr>
                  <a:spLocks noChangeArrowheads="1"/>
                </p:cNvSpPr>
                <p:nvPr/>
              </p:nvSpPr>
              <p:spPr bwMode="auto">
                <a:xfrm>
                  <a:off x="3900" y="3570"/>
                  <a:ext cx="143" cy="143"/>
                </a:xfrm>
                <a:prstGeom prst="ellipse">
                  <a:avLst/>
                </a:prstGeom>
                <a:solidFill>
                  <a:srgbClr val="000000"/>
                </a:solidFill>
                <a:ln w="25400" algn="ctr">
                  <a:solidFill>
                    <a:srgbClr val="000000"/>
                  </a:solidFill>
                  <a:round/>
                  <a:headEnd/>
                  <a:tailEnd/>
                </a:ln>
                <a:effectLst/>
              </p:spPr>
              <p:txBody>
                <a:bodyPr/>
                <a:lstStyle/>
                <a:p>
                  <a:endParaRPr lang="en-US"/>
                </a:p>
              </p:txBody>
            </p:sp>
            <p:sp>
              <p:nvSpPr>
                <p:cNvPr id="31765" name="Line 21"/>
                <p:cNvSpPr>
                  <a:spLocks noChangeShapeType="1"/>
                </p:cNvSpPr>
                <p:nvPr/>
              </p:nvSpPr>
              <p:spPr bwMode="auto">
                <a:xfrm>
                  <a:off x="2280" y="2180"/>
                  <a:ext cx="4440" cy="0"/>
                </a:xfrm>
                <a:prstGeom prst="line">
                  <a:avLst/>
                </a:prstGeom>
                <a:noFill/>
                <a:ln w="19050">
                  <a:solidFill>
                    <a:srgbClr val="000000"/>
                  </a:solidFill>
                  <a:round/>
                  <a:headEnd/>
                  <a:tailEnd/>
                </a:ln>
                <a:effectLst/>
              </p:spPr>
              <p:txBody>
                <a:bodyPr/>
                <a:lstStyle/>
                <a:p>
                  <a:endParaRPr lang="en-US"/>
                </a:p>
              </p:txBody>
            </p:sp>
            <p:sp>
              <p:nvSpPr>
                <p:cNvPr id="31766" name="Line 22"/>
                <p:cNvSpPr>
                  <a:spLocks noChangeShapeType="1"/>
                </p:cNvSpPr>
                <p:nvPr/>
              </p:nvSpPr>
              <p:spPr bwMode="auto">
                <a:xfrm>
                  <a:off x="3960" y="2180"/>
                  <a:ext cx="0" cy="1480"/>
                </a:xfrm>
                <a:prstGeom prst="line">
                  <a:avLst/>
                </a:prstGeom>
                <a:noFill/>
                <a:ln w="19050">
                  <a:solidFill>
                    <a:srgbClr val="000000"/>
                  </a:solidFill>
                  <a:round/>
                  <a:headEnd/>
                  <a:tailEnd/>
                </a:ln>
                <a:effectLst/>
              </p:spPr>
              <p:txBody>
                <a:bodyPr/>
                <a:lstStyle/>
                <a:p>
                  <a:endParaRPr lang="en-US"/>
                </a:p>
              </p:txBody>
            </p:sp>
            <p:sp>
              <p:nvSpPr>
                <p:cNvPr id="31767" name="Line 23"/>
                <p:cNvSpPr>
                  <a:spLocks noChangeShapeType="1"/>
                </p:cNvSpPr>
                <p:nvPr/>
              </p:nvSpPr>
              <p:spPr bwMode="auto">
                <a:xfrm>
                  <a:off x="6740" y="2220"/>
                  <a:ext cx="0" cy="1480"/>
                </a:xfrm>
                <a:prstGeom prst="line">
                  <a:avLst/>
                </a:prstGeom>
                <a:noFill/>
                <a:ln w="19050">
                  <a:solidFill>
                    <a:srgbClr val="000000"/>
                  </a:solidFill>
                  <a:round/>
                  <a:headEnd/>
                  <a:tailEnd/>
                </a:ln>
                <a:effectLst/>
              </p:spPr>
              <p:txBody>
                <a:bodyPr/>
                <a:lstStyle/>
                <a:p>
                  <a:endParaRPr lang="en-US"/>
                </a:p>
              </p:txBody>
            </p:sp>
            <p:sp>
              <p:nvSpPr>
                <p:cNvPr id="31768" name="Line 24"/>
                <p:cNvSpPr>
                  <a:spLocks noChangeShapeType="1"/>
                </p:cNvSpPr>
                <p:nvPr/>
              </p:nvSpPr>
              <p:spPr bwMode="auto">
                <a:xfrm>
                  <a:off x="4000" y="3640"/>
                  <a:ext cx="2740" cy="0"/>
                </a:xfrm>
                <a:prstGeom prst="line">
                  <a:avLst/>
                </a:prstGeom>
                <a:noFill/>
                <a:ln w="19050">
                  <a:solidFill>
                    <a:srgbClr val="000000"/>
                  </a:solidFill>
                  <a:round/>
                  <a:headEnd/>
                  <a:tailEnd/>
                </a:ln>
                <a:effectLst/>
              </p:spPr>
              <p:txBody>
                <a:bodyPr/>
                <a:lstStyle/>
                <a:p>
                  <a:endParaRPr lang="en-US"/>
                </a:p>
              </p:txBody>
            </p:sp>
            <p:sp>
              <p:nvSpPr>
                <p:cNvPr id="31769" name="Line 25"/>
                <p:cNvSpPr>
                  <a:spLocks noChangeShapeType="1"/>
                </p:cNvSpPr>
                <p:nvPr/>
              </p:nvSpPr>
              <p:spPr bwMode="auto">
                <a:xfrm>
                  <a:off x="2280" y="2180"/>
                  <a:ext cx="1660" cy="1460"/>
                </a:xfrm>
                <a:prstGeom prst="line">
                  <a:avLst/>
                </a:prstGeom>
                <a:noFill/>
                <a:ln w="19050">
                  <a:solidFill>
                    <a:srgbClr val="000000"/>
                  </a:solidFill>
                  <a:round/>
                  <a:headEnd/>
                  <a:tailEnd/>
                </a:ln>
                <a:effectLst/>
              </p:spPr>
              <p:txBody>
                <a:bodyPr/>
                <a:lstStyle/>
                <a:p>
                  <a:endParaRPr lang="en-US"/>
                </a:p>
              </p:txBody>
            </p:sp>
          </p:grpSp>
          <p:sp>
            <p:nvSpPr>
              <p:cNvPr id="31770" name="Text Box 26"/>
              <p:cNvSpPr txBox="1">
                <a:spLocks noChangeArrowheads="1"/>
              </p:cNvSpPr>
              <p:nvPr/>
            </p:nvSpPr>
            <p:spPr bwMode="auto">
              <a:xfrm>
                <a:off x="2535" y="2803"/>
                <a:ext cx="240" cy="408"/>
              </a:xfrm>
              <a:prstGeom prst="rect">
                <a:avLst/>
              </a:prstGeom>
              <a:noFill/>
              <a:ln w="9525" algn="ctr">
                <a:noFill/>
                <a:miter lim="800000"/>
                <a:headEnd/>
                <a:tailEnd/>
              </a:ln>
              <a:effectLst/>
            </p:spPr>
            <p:txBody>
              <a:bodyPr wrap="none">
                <a:spAutoFit/>
              </a:bodyPr>
              <a:lstStyle/>
              <a:p>
                <a:endParaRPr lang="en-US"/>
              </a:p>
            </p:txBody>
          </p:sp>
        </p:grpSp>
      </p:grpSp>
      <p:sp>
        <p:nvSpPr>
          <p:cNvPr id="31774" name="Text Box 30"/>
          <p:cNvSpPr txBox="1">
            <a:spLocks noChangeArrowheads="1"/>
          </p:cNvSpPr>
          <p:nvPr/>
        </p:nvSpPr>
        <p:spPr bwMode="auto">
          <a:xfrm>
            <a:off x="457200" y="73152"/>
            <a:ext cx="8229600" cy="1069848"/>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rPr>
              <a:t>Reording the Rows/Columns</a:t>
            </a:r>
          </a:p>
        </p:txBody>
      </p:sp>
    </p:spTree>
    <p:extLst>
      <p:ext uri="{BB962C8B-B14F-4D97-AF65-F5344CB8AC3E}">
        <p14:creationId xmlns:p14="http://schemas.microsoft.com/office/powerpoint/2010/main" val="9479416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65760" y="1280160"/>
            <a:ext cx="8168640" cy="2763834"/>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To minimize the number of fills, i.e., the number of new branches in G, we eliminate first the node which upon deletion introduces the least number of new branches</a:t>
            </a:r>
          </a:p>
          <a:p>
            <a:pPr marL="457200" indent="-457200">
              <a:buClrTx/>
              <a:buFont typeface="Arial" panose="020B0604020202020204" pitchFamily="34" charset="0"/>
              <a:buChar char="•"/>
            </a:pPr>
            <a:r>
              <a:rPr lang="en-US" sz="2800" dirty="0">
                <a:solidFill>
                  <a:srgbClr val="000000"/>
                </a:solidFill>
                <a:latin typeface="+mn-lt"/>
              </a:rPr>
              <a:t>This is node 5 and upon deletion no new branches are added and the resulting graph G1 is</a:t>
            </a:r>
          </a:p>
        </p:txBody>
      </p:sp>
      <p:grpSp>
        <p:nvGrpSpPr>
          <p:cNvPr id="5" name="Group 4"/>
          <p:cNvGrpSpPr/>
          <p:nvPr/>
        </p:nvGrpSpPr>
        <p:grpSpPr>
          <a:xfrm>
            <a:off x="3214688" y="4043362"/>
            <a:ext cx="2438400" cy="1990725"/>
            <a:chOff x="3276600" y="4495800"/>
            <a:chExt cx="2438400" cy="1990725"/>
          </a:xfrm>
        </p:grpSpPr>
        <p:grpSp>
          <p:nvGrpSpPr>
            <p:cNvPr id="30735" name="Group 15"/>
            <p:cNvGrpSpPr>
              <a:grpSpLocks/>
            </p:cNvGrpSpPr>
            <p:nvPr/>
          </p:nvGrpSpPr>
          <p:grpSpPr bwMode="auto">
            <a:xfrm>
              <a:off x="3276600" y="4495800"/>
              <a:ext cx="2438400" cy="1990725"/>
              <a:chOff x="2064" y="2976"/>
              <a:chExt cx="1536" cy="1254"/>
            </a:xfrm>
          </p:grpSpPr>
          <p:sp>
            <p:nvSpPr>
              <p:cNvPr id="30724" name="Rectangle 4"/>
              <p:cNvSpPr>
                <a:spLocks noChangeArrowheads="1"/>
              </p:cNvSpPr>
              <p:nvPr/>
            </p:nvSpPr>
            <p:spPr bwMode="auto">
              <a:xfrm>
                <a:off x="2184" y="3318"/>
                <a:ext cx="1350" cy="708"/>
              </a:xfrm>
              <a:prstGeom prst="rect">
                <a:avLst/>
              </a:prstGeom>
              <a:noFill/>
              <a:ln w="19050" algn="ctr">
                <a:solidFill>
                  <a:srgbClr val="000000"/>
                </a:solidFill>
                <a:miter lim="800000"/>
                <a:headEnd/>
                <a:tailEnd/>
              </a:ln>
              <a:effectLst/>
            </p:spPr>
            <p:txBody>
              <a:bodyPr/>
              <a:lstStyle/>
              <a:p>
                <a:endParaRPr lang="en-US"/>
              </a:p>
            </p:txBody>
          </p:sp>
          <p:sp>
            <p:nvSpPr>
              <p:cNvPr id="30729" name="Text Box 9"/>
              <p:cNvSpPr txBox="1">
                <a:spLocks noChangeArrowheads="1"/>
              </p:cNvSpPr>
              <p:nvPr/>
            </p:nvSpPr>
            <p:spPr bwMode="auto">
              <a:xfrm>
                <a:off x="2064" y="2976"/>
                <a:ext cx="222" cy="240"/>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1</a:t>
                </a:r>
                <a:endParaRPr lang="en-US" sz="2800" dirty="0">
                  <a:solidFill>
                    <a:srgbClr val="1E0000"/>
                  </a:solidFill>
                </a:endParaRPr>
              </a:p>
            </p:txBody>
          </p:sp>
          <p:sp>
            <p:nvSpPr>
              <p:cNvPr id="30730" name="Text Box 10"/>
              <p:cNvSpPr txBox="1">
                <a:spLocks noChangeArrowheads="1"/>
              </p:cNvSpPr>
              <p:nvPr/>
            </p:nvSpPr>
            <p:spPr bwMode="auto">
              <a:xfrm>
                <a:off x="2064" y="4032"/>
                <a:ext cx="174" cy="198"/>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4</a:t>
                </a:r>
                <a:endParaRPr lang="en-US" sz="2800" dirty="0">
                  <a:solidFill>
                    <a:srgbClr val="1E0000"/>
                  </a:solidFill>
                </a:endParaRPr>
              </a:p>
            </p:txBody>
          </p:sp>
          <p:sp>
            <p:nvSpPr>
              <p:cNvPr id="30731" name="Text Box 11"/>
              <p:cNvSpPr txBox="1">
                <a:spLocks noChangeArrowheads="1"/>
              </p:cNvSpPr>
              <p:nvPr/>
            </p:nvSpPr>
            <p:spPr bwMode="auto">
              <a:xfrm>
                <a:off x="3408" y="2976"/>
                <a:ext cx="174" cy="198"/>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2</a:t>
                </a:r>
                <a:endParaRPr lang="en-US" sz="2800" dirty="0">
                  <a:solidFill>
                    <a:srgbClr val="1E0000"/>
                  </a:solidFill>
                </a:endParaRPr>
              </a:p>
            </p:txBody>
          </p:sp>
          <p:sp>
            <p:nvSpPr>
              <p:cNvPr id="30732" name="Text Box 12"/>
              <p:cNvSpPr txBox="1">
                <a:spLocks noChangeArrowheads="1"/>
              </p:cNvSpPr>
              <p:nvPr/>
            </p:nvSpPr>
            <p:spPr bwMode="auto">
              <a:xfrm>
                <a:off x="3426" y="4032"/>
                <a:ext cx="174" cy="198"/>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3</a:t>
                </a:r>
                <a:endParaRPr lang="en-US" sz="2800" dirty="0">
                  <a:solidFill>
                    <a:srgbClr val="1E0000"/>
                  </a:solidFill>
                </a:endParaRPr>
              </a:p>
            </p:txBody>
          </p:sp>
        </p:grpSp>
        <p:sp>
          <p:nvSpPr>
            <p:cNvPr id="30726" name="Oval 6"/>
            <p:cNvSpPr>
              <a:spLocks noChangeArrowheads="1"/>
            </p:cNvSpPr>
            <p:nvPr/>
          </p:nvSpPr>
          <p:spPr bwMode="auto">
            <a:xfrm>
              <a:off x="5562600" y="5029200"/>
              <a:ext cx="90488" cy="90488"/>
            </a:xfrm>
            <a:prstGeom prst="ellipse">
              <a:avLst/>
            </a:prstGeom>
            <a:solidFill>
              <a:srgbClr val="000000"/>
            </a:solidFill>
            <a:ln w="50800" algn="ctr">
              <a:solidFill>
                <a:srgbClr val="000000"/>
              </a:solidFill>
              <a:round/>
              <a:headEnd/>
              <a:tailEnd/>
            </a:ln>
            <a:effectLst/>
          </p:spPr>
          <p:txBody>
            <a:bodyPr/>
            <a:lstStyle/>
            <a:p>
              <a:endParaRPr lang="en-US"/>
            </a:p>
          </p:txBody>
        </p:sp>
        <p:sp>
          <p:nvSpPr>
            <p:cNvPr id="30727" name="Oval 7"/>
            <p:cNvSpPr>
              <a:spLocks noChangeArrowheads="1"/>
            </p:cNvSpPr>
            <p:nvPr/>
          </p:nvSpPr>
          <p:spPr bwMode="auto">
            <a:xfrm>
              <a:off x="3429000" y="6096000"/>
              <a:ext cx="90488" cy="90488"/>
            </a:xfrm>
            <a:prstGeom prst="ellipse">
              <a:avLst/>
            </a:prstGeom>
            <a:solidFill>
              <a:srgbClr val="000000"/>
            </a:solidFill>
            <a:ln w="50800" algn="ctr">
              <a:solidFill>
                <a:srgbClr val="000000"/>
              </a:solidFill>
              <a:round/>
              <a:headEnd/>
              <a:tailEnd/>
            </a:ln>
            <a:effectLst/>
          </p:spPr>
          <p:txBody>
            <a:bodyPr/>
            <a:lstStyle/>
            <a:p>
              <a:endParaRPr lang="en-US"/>
            </a:p>
          </p:txBody>
        </p:sp>
        <p:sp>
          <p:nvSpPr>
            <p:cNvPr id="30728" name="Oval 8"/>
            <p:cNvSpPr>
              <a:spLocks noChangeArrowheads="1"/>
            </p:cNvSpPr>
            <p:nvPr/>
          </p:nvSpPr>
          <p:spPr bwMode="auto">
            <a:xfrm>
              <a:off x="5562600" y="6096000"/>
              <a:ext cx="90488" cy="90488"/>
            </a:xfrm>
            <a:prstGeom prst="ellipse">
              <a:avLst/>
            </a:prstGeom>
            <a:solidFill>
              <a:srgbClr val="000000"/>
            </a:solidFill>
            <a:ln w="50800" algn="ctr">
              <a:solidFill>
                <a:srgbClr val="000000"/>
              </a:solidFill>
              <a:round/>
              <a:headEnd/>
              <a:tailEnd/>
            </a:ln>
            <a:effectLst/>
          </p:spPr>
          <p:txBody>
            <a:bodyPr/>
            <a:lstStyle/>
            <a:p>
              <a:endParaRPr lang="en-US"/>
            </a:p>
          </p:txBody>
        </p:sp>
        <p:sp>
          <p:nvSpPr>
            <p:cNvPr id="30725" name="Oval 5"/>
            <p:cNvSpPr>
              <a:spLocks noChangeArrowheads="1"/>
            </p:cNvSpPr>
            <p:nvPr/>
          </p:nvSpPr>
          <p:spPr bwMode="auto">
            <a:xfrm>
              <a:off x="3429000" y="5029200"/>
              <a:ext cx="90488" cy="90488"/>
            </a:xfrm>
            <a:prstGeom prst="ellipse">
              <a:avLst/>
            </a:prstGeom>
            <a:solidFill>
              <a:srgbClr val="000000"/>
            </a:solidFill>
            <a:ln w="50800" algn="ctr">
              <a:solidFill>
                <a:srgbClr val="000000"/>
              </a:solidFill>
              <a:round/>
              <a:headEnd/>
              <a:tailEnd/>
            </a:ln>
            <a:effectLst/>
          </p:spPr>
          <p:txBody>
            <a:bodyPr/>
            <a:lstStyle/>
            <a:p>
              <a:endParaRPr lang="en-US"/>
            </a:p>
          </p:txBody>
        </p:sp>
      </p:grpSp>
      <p:sp>
        <p:nvSpPr>
          <p:cNvPr id="18" name="Text Box 30"/>
          <p:cNvSpPr txBox="1">
            <a:spLocks noChangeArrowheads="1"/>
          </p:cNvSpPr>
          <p:nvPr/>
        </p:nvSpPr>
        <p:spPr bwMode="auto">
          <a:xfrm>
            <a:off x="457200" y="284910"/>
            <a:ext cx="81534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a:solidFill>
                  <a:srgbClr val="1E0000"/>
                </a:solidFill>
              </a:rPr>
              <a:t>Reording Motivating Example</a:t>
            </a:r>
          </a:p>
        </p:txBody>
      </p:sp>
    </p:spTree>
    <p:extLst>
      <p:ext uri="{BB962C8B-B14F-4D97-AF65-F5344CB8AC3E}">
        <p14:creationId xmlns:p14="http://schemas.microsoft.com/office/powerpoint/2010/main" val="1674405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Usage Can Determine the Optimal Storage</a:t>
            </a:r>
          </a:p>
        </p:txBody>
      </p:sp>
      <p:sp>
        <p:nvSpPr>
          <p:cNvPr id="3" name="Content Placeholder 2"/>
          <p:cNvSpPr>
            <a:spLocks noGrp="1"/>
          </p:cNvSpPr>
          <p:nvPr>
            <p:ph idx="1"/>
          </p:nvPr>
        </p:nvSpPr>
        <p:spPr>
          <a:xfrm>
            <a:off x="365760" y="1280160"/>
            <a:ext cx="8625840" cy="3733800"/>
          </a:xfrm>
        </p:spPr>
        <p:txBody>
          <a:bodyPr/>
          <a:lstStyle/>
          <a:p>
            <a:r>
              <a:rPr lang="en-US" dirty="0"/>
              <a:t>How a sparse matrix is used can determine the best storage scheme to use</a:t>
            </a:r>
          </a:p>
          <a:p>
            <a:pPr lvl="1"/>
            <a:r>
              <a:rPr lang="en-US" dirty="0"/>
              <a:t>Row versus column access; does structure change </a:t>
            </a:r>
          </a:p>
          <a:p>
            <a:r>
              <a:rPr lang="en-US" dirty="0"/>
              <a:t>Is the matrix essentially used only once? That is, its structure and values are assumed new each time used </a:t>
            </a:r>
          </a:p>
          <a:p>
            <a:r>
              <a:rPr lang="en-US" dirty="0"/>
              <a:t>Is the matrix structure constant, with its values changed</a:t>
            </a:r>
          </a:p>
          <a:p>
            <a:pPr lvl="1"/>
            <a:r>
              <a:rPr lang="en-US" dirty="0"/>
              <a:t>This would be common in the N-R power flow, in which the  structure doesn’t change each iteration, but its values do</a:t>
            </a:r>
          </a:p>
          <a:p>
            <a:r>
              <a:rPr lang="en-US" dirty="0"/>
              <a:t>Is the matrix structure and values constant, with just the </a:t>
            </a:r>
            <a:r>
              <a:rPr lang="en-US" b="1" dirty="0"/>
              <a:t>b</a:t>
            </a:r>
            <a:r>
              <a:rPr lang="en-US" dirty="0"/>
              <a:t> vector in </a:t>
            </a:r>
            <a:r>
              <a:rPr lang="en-US" b="1" dirty="0"/>
              <a:t>Ax=b</a:t>
            </a:r>
            <a:r>
              <a:rPr lang="en-US" dirty="0"/>
              <a:t> changing</a:t>
            </a:r>
          </a:p>
          <a:p>
            <a:pPr lvl="1"/>
            <a:r>
              <a:rPr lang="en-US" dirty="0"/>
              <a:t>Quite common in transient stability solutions</a:t>
            </a:r>
          </a:p>
          <a:p>
            <a:endParaRPr lang="en-US" dirty="0"/>
          </a:p>
        </p:txBody>
      </p:sp>
    </p:spTree>
    <p:extLst>
      <p:ext uri="{BB962C8B-B14F-4D97-AF65-F5344CB8AC3E}">
        <p14:creationId xmlns:p14="http://schemas.microsoft.com/office/powerpoint/2010/main" val="32190412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65760" y="1280160"/>
            <a:ext cx="8542020" cy="3280898"/>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dirty="0">
                <a:solidFill>
                  <a:srgbClr val="000000"/>
                </a:solidFill>
                <a:latin typeface="+mn-lt"/>
              </a:rPr>
              <a:t>The structure of G1 is such that any one of the remaining nodes may be chosen as the next node to be eliminated since each of the </a:t>
            </a:r>
            <a:r>
              <a:rPr lang="en-US" dirty="0">
                <a:solidFill>
                  <a:srgbClr val="000000"/>
                </a:solidFill>
                <a:latin typeface="+mn-lt"/>
                <a:cs typeface="Times New Roman" pitchFamily="18" charset="0"/>
              </a:rPr>
              <a:t>4</a:t>
            </a:r>
            <a:r>
              <a:rPr lang="en-US" dirty="0">
                <a:solidFill>
                  <a:srgbClr val="000000"/>
                </a:solidFill>
                <a:latin typeface="+mn-lt"/>
              </a:rPr>
              <a:t> remaining nodes introduces a new branch after its elimination</a:t>
            </a:r>
          </a:p>
          <a:p>
            <a:pPr marL="457200" indent="-457200">
              <a:buClrTx/>
              <a:buFont typeface="Arial" panose="020B0604020202020204" pitchFamily="34" charset="0"/>
              <a:buChar char="•"/>
            </a:pPr>
            <a:r>
              <a:rPr lang="en-US" dirty="0">
                <a:solidFill>
                  <a:srgbClr val="000000"/>
                </a:solidFill>
                <a:latin typeface="+mn-lt"/>
              </a:rPr>
              <a:t>We arbitrarily pick node 1 and we obtain the graph G2</a:t>
            </a:r>
          </a:p>
          <a:p>
            <a:pPr marL="457200" indent="-457200">
              <a:buClrTx/>
              <a:buFont typeface="Arial" panose="020B0604020202020204" pitchFamily="34" charset="0"/>
              <a:buChar char="•"/>
            </a:pPr>
            <a:r>
              <a:rPr lang="en-US" dirty="0">
                <a:solidFill>
                  <a:srgbClr val="000000"/>
                </a:solidFill>
                <a:latin typeface="+mn-lt"/>
              </a:rPr>
              <a:t>We continue with the next three choices arbitrary, resulting in no new fills</a:t>
            </a:r>
          </a:p>
        </p:txBody>
      </p:sp>
      <p:grpSp>
        <p:nvGrpSpPr>
          <p:cNvPr id="3" name="Group 2"/>
          <p:cNvGrpSpPr/>
          <p:nvPr/>
        </p:nvGrpSpPr>
        <p:grpSpPr>
          <a:xfrm>
            <a:off x="3578580" y="4719233"/>
            <a:ext cx="3279419" cy="1776817"/>
            <a:chOff x="3124200" y="4181475"/>
            <a:chExt cx="3733800" cy="2314575"/>
          </a:xfrm>
        </p:grpSpPr>
        <p:sp>
          <p:nvSpPr>
            <p:cNvPr id="29707" name="Text Box 11"/>
            <p:cNvSpPr txBox="1">
              <a:spLocks noChangeArrowheads="1"/>
            </p:cNvSpPr>
            <p:nvPr/>
          </p:nvSpPr>
          <p:spPr bwMode="auto">
            <a:xfrm>
              <a:off x="6376988" y="4181475"/>
              <a:ext cx="481012" cy="3905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2</a:t>
              </a:r>
              <a:endParaRPr lang="en-US" sz="2800" dirty="0">
                <a:solidFill>
                  <a:srgbClr val="1E0000"/>
                </a:solidFill>
              </a:endParaRPr>
            </a:p>
          </p:txBody>
        </p:sp>
        <p:grpSp>
          <p:nvGrpSpPr>
            <p:cNvPr id="2" name="Group 1"/>
            <p:cNvGrpSpPr/>
            <p:nvPr/>
          </p:nvGrpSpPr>
          <p:grpSpPr>
            <a:xfrm>
              <a:off x="3124200" y="4748213"/>
              <a:ext cx="3733800" cy="1747837"/>
              <a:chOff x="3124200" y="4748213"/>
              <a:chExt cx="3733800" cy="1747837"/>
            </a:xfrm>
          </p:grpSpPr>
          <p:sp>
            <p:nvSpPr>
              <p:cNvPr id="29701" name="Oval 5"/>
              <p:cNvSpPr>
                <a:spLocks noChangeArrowheads="1"/>
              </p:cNvSpPr>
              <p:nvPr/>
            </p:nvSpPr>
            <p:spPr bwMode="auto">
              <a:xfrm>
                <a:off x="6408738" y="4748213"/>
                <a:ext cx="120650" cy="117475"/>
              </a:xfrm>
              <a:prstGeom prst="ellipse">
                <a:avLst/>
              </a:prstGeom>
              <a:solidFill>
                <a:srgbClr val="000000"/>
              </a:solidFill>
              <a:ln w="25400" algn="ctr">
                <a:solidFill>
                  <a:srgbClr val="000000"/>
                </a:solidFill>
                <a:round/>
                <a:headEnd/>
                <a:tailEnd/>
              </a:ln>
              <a:effectLst/>
            </p:spPr>
            <p:txBody>
              <a:bodyPr/>
              <a:lstStyle/>
              <a:p>
                <a:endParaRPr lang="en-US"/>
              </a:p>
            </p:txBody>
          </p:sp>
          <p:sp>
            <p:nvSpPr>
              <p:cNvPr id="29702" name="Oval 6"/>
              <p:cNvSpPr>
                <a:spLocks noChangeArrowheads="1"/>
              </p:cNvSpPr>
              <p:nvPr/>
            </p:nvSpPr>
            <p:spPr bwMode="auto">
              <a:xfrm>
                <a:off x="6419850" y="6029325"/>
                <a:ext cx="122238" cy="117475"/>
              </a:xfrm>
              <a:prstGeom prst="ellipse">
                <a:avLst/>
              </a:prstGeom>
              <a:solidFill>
                <a:srgbClr val="000000"/>
              </a:solidFill>
              <a:ln w="25400" algn="ctr">
                <a:solidFill>
                  <a:srgbClr val="000000"/>
                </a:solidFill>
                <a:round/>
                <a:headEnd/>
                <a:tailEnd/>
              </a:ln>
              <a:effectLst/>
            </p:spPr>
            <p:txBody>
              <a:bodyPr/>
              <a:lstStyle/>
              <a:p>
                <a:endParaRPr lang="en-US"/>
              </a:p>
            </p:txBody>
          </p:sp>
          <p:sp>
            <p:nvSpPr>
              <p:cNvPr id="29703" name="Oval 7"/>
              <p:cNvSpPr>
                <a:spLocks noChangeArrowheads="1"/>
              </p:cNvSpPr>
              <p:nvPr/>
            </p:nvSpPr>
            <p:spPr bwMode="auto">
              <a:xfrm>
                <a:off x="3459163" y="6056312"/>
                <a:ext cx="120650" cy="115888"/>
              </a:xfrm>
              <a:prstGeom prst="ellipse">
                <a:avLst/>
              </a:prstGeom>
              <a:solidFill>
                <a:srgbClr val="000000"/>
              </a:solidFill>
              <a:ln w="25400" algn="ctr">
                <a:solidFill>
                  <a:srgbClr val="000000"/>
                </a:solidFill>
                <a:round/>
                <a:headEnd/>
                <a:tailEnd/>
              </a:ln>
              <a:effectLst/>
            </p:spPr>
            <p:txBody>
              <a:bodyPr/>
              <a:lstStyle/>
              <a:p>
                <a:endParaRPr lang="en-US"/>
              </a:p>
            </p:txBody>
          </p:sp>
          <p:sp>
            <p:nvSpPr>
              <p:cNvPr id="29704" name="Line 8"/>
              <p:cNvSpPr>
                <a:spLocks noChangeShapeType="1"/>
              </p:cNvSpPr>
              <p:nvPr/>
            </p:nvSpPr>
            <p:spPr bwMode="auto">
              <a:xfrm flipH="1">
                <a:off x="6475412" y="4800600"/>
                <a:ext cx="1588" cy="1273175"/>
              </a:xfrm>
              <a:prstGeom prst="line">
                <a:avLst/>
              </a:prstGeom>
              <a:noFill/>
              <a:ln w="19050">
                <a:solidFill>
                  <a:srgbClr val="000000"/>
                </a:solidFill>
                <a:round/>
                <a:headEnd/>
                <a:tailEnd/>
              </a:ln>
              <a:effectLst/>
            </p:spPr>
            <p:txBody>
              <a:bodyPr/>
              <a:lstStyle/>
              <a:p>
                <a:endParaRPr lang="en-US"/>
              </a:p>
            </p:txBody>
          </p:sp>
          <p:sp>
            <p:nvSpPr>
              <p:cNvPr id="29705" name="Line 9"/>
              <p:cNvSpPr>
                <a:spLocks noChangeShapeType="1"/>
              </p:cNvSpPr>
              <p:nvPr/>
            </p:nvSpPr>
            <p:spPr bwMode="auto">
              <a:xfrm flipV="1">
                <a:off x="3505200" y="6076950"/>
                <a:ext cx="2979738" cy="22225"/>
              </a:xfrm>
              <a:prstGeom prst="line">
                <a:avLst/>
              </a:prstGeom>
              <a:noFill/>
              <a:ln w="19050">
                <a:solidFill>
                  <a:srgbClr val="000000"/>
                </a:solidFill>
                <a:round/>
                <a:headEnd/>
                <a:tailEnd/>
              </a:ln>
              <a:effectLst/>
            </p:spPr>
            <p:txBody>
              <a:bodyPr/>
              <a:lstStyle/>
              <a:p>
                <a:endParaRPr lang="en-US"/>
              </a:p>
            </p:txBody>
          </p:sp>
          <p:sp>
            <p:nvSpPr>
              <p:cNvPr id="29706" name="Line 10"/>
              <p:cNvSpPr>
                <a:spLocks noChangeShapeType="1"/>
              </p:cNvSpPr>
              <p:nvPr/>
            </p:nvSpPr>
            <p:spPr bwMode="auto">
              <a:xfrm flipH="1">
                <a:off x="3509963" y="4849813"/>
                <a:ext cx="2879725" cy="1227137"/>
              </a:xfrm>
              <a:prstGeom prst="line">
                <a:avLst/>
              </a:prstGeom>
              <a:noFill/>
              <a:ln w="19050">
                <a:solidFill>
                  <a:srgbClr val="000000"/>
                </a:solidFill>
                <a:prstDash val="dash"/>
                <a:round/>
                <a:headEnd/>
                <a:tailEnd/>
              </a:ln>
              <a:effectLst/>
            </p:spPr>
            <p:txBody>
              <a:bodyPr/>
              <a:lstStyle/>
              <a:p>
                <a:endParaRPr lang="en-US"/>
              </a:p>
            </p:txBody>
          </p:sp>
          <p:sp>
            <p:nvSpPr>
              <p:cNvPr id="29708" name="Text Box 12"/>
              <p:cNvSpPr txBox="1">
                <a:spLocks noChangeArrowheads="1"/>
              </p:cNvSpPr>
              <p:nvPr/>
            </p:nvSpPr>
            <p:spPr bwMode="auto">
              <a:xfrm>
                <a:off x="6376987" y="6105525"/>
                <a:ext cx="481013" cy="3905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3</a:t>
                </a:r>
                <a:endParaRPr lang="en-US" sz="2800" dirty="0">
                  <a:solidFill>
                    <a:srgbClr val="1E0000"/>
                  </a:solidFill>
                </a:endParaRPr>
              </a:p>
            </p:txBody>
          </p:sp>
          <p:sp>
            <p:nvSpPr>
              <p:cNvPr id="29709" name="Text Box 13"/>
              <p:cNvSpPr txBox="1">
                <a:spLocks noChangeArrowheads="1"/>
              </p:cNvSpPr>
              <p:nvPr/>
            </p:nvSpPr>
            <p:spPr bwMode="auto">
              <a:xfrm>
                <a:off x="3124200" y="6096000"/>
                <a:ext cx="481013" cy="3905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4</a:t>
                </a:r>
                <a:endParaRPr lang="en-US" sz="2800" dirty="0">
                  <a:solidFill>
                    <a:srgbClr val="1E0000"/>
                  </a:solidFill>
                </a:endParaRPr>
              </a:p>
            </p:txBody>
          </p:sp>
          <p:sp>
            <p:nvSpPr>
              <p:cNvPr id="29710" name="Text Box 14"/>
              <p:cNvSpPr txBox="1">
                <a:spLocks noChangeArrowheads="1"/>
              </p:cNvSpPr>
              <p:nvPr/>
            </p:nvSpPr>
            <p:spPr bwMode="auto">
              <a:xfrm>
                <a:off x="4086225" y="4800600"/>
                <a:ext cx="1646238" cy="596900"/>
              </a:xfrm>
              <a:prstGeom prst="rect">
                <a:avLst/>
              </a:prstGeom>
              <a:noFill/>
              <a:ln w="9525" algn="ctr">
                <a:noFill/>
                <a:miter lim="800000"/>
                <a:headEnd/>
                <a:tailEnd/>
              </a:ln>
              <a:effectLst/>
            </p:spPr>
            <p:txBody>
              <a:bodyPr/>
              <a:lstStyle/>
              <a:p>
                <a:r>
                  <a:rPr lang="en-US" altLang="ko-KR" sz="2000" b="1" i="1" dirty="0">
                    <a:solidFill>
                      <a:srgbClr val="1E0000"/>
                    </a:solidFill>
                    <a:ea typeface="Batang" charset="-127"/>
                  </a:rPr>
                  <a:t>new branch</a:t>
                </a:r>
                <a:endParaRPr lang="en-US" sz="2000" i="1" dirty="0">
                  <a:solidFill>
                    <a:srgbClr val="1E0000"/>
                  </a:solidFill>
                </a:endParaRPr>
              </a:p>
            </p:txBody>
          </p:sp>
        </p:grpSp>
      </p:grpSp>
      <p:sp>
        <p:nvSpPr>
          <p:cNvPr id="18" name="Text Box 30"/>
          <p:cNvSpPr txBox="1">
            <a:spLocks noChangeArrowheads="1"/>
          </p:cNvSpPr>
          <p:nvPr/>
        </p:nvSpPr>
        <p:spPr bwMode="auto">
          <a:xfrm>
            <a:off x="457200" y="284910"/>
            <a:ext cx="82296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err="1">
                <a:solidFill>
                  <a:srgbClr val="1E0000"/>
                </a:solidFill>
              </a:rPr>
              <a:t>Reording</a:t>
            </a:r>
            <a:r>
              <a:rPr lang="en-US" sz="3600" b="1" dirty="0">
                <a:solidFill>
                  <a:srgbClr val="1E0000"/>
                </a:solidFill>
              </a:rPr>
              <a:t> </a:t>
            </a:r>
            <a:r>
              <a:rPr lang="en-US" sz="3600" b="1" dirty="0" smtClean="0">
                <a:solidFill>
                  <a:srgbClr val="1E0000"/>
                </a:solidFill>
              </a:rPr>
              <a:t>Motivating Example</a:t>
            </a:r>
            <a:endParaRPr lang="en-US" sz="3600" b="1" dirty="0">
              <a:solidFill>
                <a:srgbClr val="1E0000"/>
              </a:solidFill>
            </a:endParaRPr>
          </a:p>
        </p:txBody>
      </p:sp>
    </p:spTree>
    <p:extLst>
      <p:ext uri="{BB962C8B-B14F-4D97-AF65-F5344CB8AC3E}">
        <p14:creationId xmlns:p14="http://schemas.microsoft.com/office/powerpoint/2010/main" val="34431978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65760" y="1280160"/>
            <a:ext cx="8382000" cy="1902059"/>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We may </a:t>
            </a:r>
            <a:r>
              <a:rPr lang="en-US" sz="2800" dirty="0" err="1">
                <a:solidFill>
                  <a:srgbClr val="000000"/>
                </a:solidFill>
                <a:latin typeface="+mn-lt"/>
              </a:rPr>
              <a:t>relabel</a:t>
            </a:r>
            <a:r>
              <a:rPr lang="en-US" sz="2800" dirty="0">
                <a:solidFill>
                  <a:srgbClr val="000000"/>
                </a:solidFill>
                <a:latin typeface="+mn-lt"/>
              </a:rPr>
              <a:t> the original graph in such a way that the label of the node refers to the order in which it is eliminated</a:t>
            </a:r>
          </a:p>
          <a:p>
            <a:pPr marL="457200" indent="-457200">
              <a:buClrTx/>
              <a:buFont typeface="Arial" panose="020B0604020202020204" pitchFamily="34" charset="0"/>
              <a:buChar char="•"/>
            </a:pPr>
            <a:r>
              <a:rPr lang="en-US" sz="2800" dirty="0">
                <a:solidFill>
                  <a:srgbClr val="000000"/>
                </a:solidFill>
                <a:latin typeface="+mn-lt"/>
              </a:rPr>
              <a:t>Thus we renumber the nodes as shown below</a:t>
            </a:r>
          </a:p>
        </p:txBody>
      </p:sp>
      <p:grpSp>
        <p:nvGrpSpPr>
          <p:cNvPr id="4" name="Group 3"/>
          <p:cNvGrpSpPr/>
          <p:nvPr/>
        </p:nvGrpSpPr>
        <p:grpSpPr>
          <a:xfrm>
            <a:off x="2286000" y="3516313"/>
            <a:ext cx="4343400" cy="2228850"/>
            <a:chOff x="2286000" y="4171950"/>
            <a:chExt cx="4343400" cy="2228850"/>
          </a:xfrm>
        </p:grpSpPr>
        <p:sp>
          <p:nvSpPr>
            <p:cNvPr id="27652" name="Text Box 4"/>
            <p:cNvSpPr txBox="1">
              <a:spLocks noChangeArrowheads="1"/>
            </p:cNvSpPr>
            <p:nvPr/>
          </p:nvSpPr>
          <p:spPr bwMode="auto">
            <a:xfrm>
              <a:off x="2286000" y="4379913"/>
              <a:ext cx="352425" cy="376237"/>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1</a:t>
              </a:r>
              <a:endParaRPr lang="en-US" sz="2800" dirty="0">
                <a:solidFill>
                  <a:srgbClr val="1E0000"/>
                </a:solidFill>
              </a:endParaRPr>
            </a:p>
          </p:txBody>
        </p:sp>
        <p:sp>
          <p:nvSpPr>
            <p:cNvPr id="27653" name="Text Box 5"/>
            <p:cNvSpPr txBox="1">
              <a:spLocks noChangeArrowheads="1"/>
            </p:cNvSpPr>
            <p:nvPr/>
          </p:nvSpPr>
          <p:spPr bwMode="auto">
            <a:xfrm>
              <a:off x="3914775" y="4171950"/>
              <a:ext cx="352425"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2</a:t>
              </a:r>
              <a:endParaRPr lang="en-US" sz="2800" dirty="0">
                <a:solidFill>
                  <a:srgbClr val="1E0000"/>
                </a:solidFill>
              </a:endParaRPr>
            </a:p>
          </p:txBody>
        </p:sp>
        <p:sp>
          <p:nvSpPr>
            <p:cNvPr id="27654" name="Text Box 6"/>
            <p:cNvSpPr txBox="1">
              <a:spLocks noChangeArrowheads="1"/>
            </p:cNvSpPr>
            <p:nvPr/>
          </p:nvSpPr>
          <p:spPr bwMode="auto">
            <a:xfrm>
              <a:off x="6276975" y="4171950"/>
              <a:ext cx="352425"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3</a:t>
              </a:r>
              <a:endParaRPr lang="en-US" sz="2800" dirty="0">
                <a:solidFill>
                  <a:srgbClr val="1E0000"/>
                </a:solidFill>
              </a:endParaRPr>
            </a:p>
          </p:txBody>
        </p:sp>
        <p:sp>
          <p:nvSpPr>
            <p:cNvPr id="27655" name="Text Box 7"/>
            <p:cNvSpPr txBox="1">
              <a:spLocks noChangeArrowheads="1"/>
            </p:cNvSpPr>
            <p:nvPr/>
          </p:nvSpPr>
          <p:spPr bwMode="auto">
            <a:xfrm>
              <a:off x="6264275" y="6022975"/>
              <a:ext cx="352425" cy="377825"/>
            </a:xfrm>
            <a:prstGeom prst="rect">
              <a:avLst/>
            </a:prstGeom>
            <a:noFill/>
            <a:ln w="9525" algn="ctr">
              <a:noFill/>
              <a:miter lim="800000"/>
              <a:headEnd/>
              <a:tailEnd/>
            </a:ln>
            <a:effectLst/>
          </p:spPr>
          <p:txBody>
            <a:bodyPr/>
            <a:lstStyle/>
            <a:p>
              <a:r>
                <a:rPr lang="en-US" altLang="ko-KR" sz="2800" b="1" dirty="0">
                  <a:solidFill>
                    <a:srgbClr val="1E0000"/>
                  </a:solidFill>
                  <a:ea typeface="Batang" charset="-127"/>
                </a:rPr>
                <a:t>4</a:t>
              </a:r>
              <a:endParaRPr lang="en-US" sz="2800" dirty="0">
                <a:solidFill>
                  <a:srgbClr val="1E0000"/>
                </a:solidFill>
              </a:endParaRPr>
            </a:p>
          </p:txBody>
        </p:sp>
        <p:sp>
          <p:nvSpPr>
            <p:cNvPr id="27656" name="Text Box 8"/>
            <p:cNvSpPr txBox="1">
              <a:spLocks noChangeArrowheads="1"/>
            </p:cNvSpPr>
            <p:nvPr/>
          </p:nvSpPr>
          <p:spPr bwMode="auto">
            <a:xfrm>
              <a:off x="3935413" y="6022975"/>
              <a:ext cx="352425" cy="377825"/>
            </a:xfrm>
            <a:prstGeom prst="rect">
              <a:avLst/>
            </a:prstGeom>
            <a:noFill/>
            <a:ln w="9525" algn="ctr">
              <a:noFill/>
              <a:miter lim="800000"/>
              <a:headEnd/>
              <a:tailEnd/>
            </a:ln>
            <a:effectLst/>
          </p:spPr>
          <p:txBody>
            <a:bodyPr/>
            <a:lstStyle/>
            <a:p>
              <a:r>
                <a:rPr lang="en-US" altLang="ko-KR" sz="2800" b="1" dirty="0">
                  <a:solidFill>
                    <a:srgbClr val="1E0000"/>
                  </a:solidFill>
                  <a:latin typeface="Times New Roman" pitchFamily="18" charset="0"/>
                  <a:ea typeface="Batang" charset="-127"/>
                </a:rPr>
                <a:t>5</a:t>
              </a:r>
            </a:p>
            <a:p>
              <a:endParaRPr lang="en-US" sz="2000" dirty="0"/>
            </a:p>
          </p:txBody>
        </p:sp>
        <p:grpSp>
          <p:nvGrpSpPr>
            <p:cNvPr id="27657" name="Group 9"/>
            <p:cNvGrpSpPr>
              <a:grpSpLocks/>
            </p:cNvGrpSpPr>
            <p:nvPr/>
          </p:nvGrpSpPr>
          <p:grpSpPr bwMode="auto">
            <a:xfrm>
              <a:off x="2643188" y="4630738"/>
              <a:ext cx="3862387" cy="1431925"/>
              <a:chOff x="2220" y="2120"/>
              <a:chExt cx="4603" cy="1593"/>
            </a:xfrm>
          </p:grpSpPr>
          <p:sp>
            <p:nvSpPr>
              <p:cNvPr id="27658" name="Oval 10"/>
              <p:cNvSpPr>
                <a:spLocks noChangeArrowheads="1"/>
              </p:cNvSpPr>
              <p:nvPr/>
            </p:nvSpPr>
            <p:spPr bwMode="auto">
              <a:xfrm>
                <a:off x="2220" y="212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7659" name="Oval 11"/>
              <p:cNvSpPr>
                <a:spLocks noChangeArrowheads="1"/>
              </p:cNvSpPr>
              <p:nvPr/>
            </p:nvSpPr>
            <p:spPr bwMode="auto">
              <a:xfrm>
                <a:off x="3900" y="212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7660" name="Oval 12"/>
              <p:cNvSpPr>
                <a:spLocks noChangeArrowheads="1"/>
              </p:cNvSpPr>
              <p:nvPr/>
            </p:nvSpPr>
            <p:spPr bwMode="auto">
              <a:xfrm>
                <a:off x="6660" y="212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7661" name="Oval 13"/>
              <p:cNvSpPr>
                <a:spLocks noChangeArrowheads="1"/>
              </p:cNvSpPr>
              <p:nvPr/>
            </p:nvSpPr>
            <p:spPr bwMode="auto">
              <a:xfrm>
                <a:off x="6680" y="357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7662" name="Oval 14"/>
              <p:cNvSpPr>
                <a:spLocks noChangeArrowheads="1"/>
              </p:cNvSpPr>
              <p:nvPr/>
            </p:nvSpPr>
            <p:spPr bwMode="auto">
              <a:xfrm>
                <a:off x="3900" y="3570"/>
                <a:ext cx="143" cy="143"/>
              </a:xfrm>
              <a:prstGeom prst="ellipse">
                <a:avLst/>
              </a:prstGeom>
              <a:solidFill>
                <a:srgbClr val="000000"/>
              </a:solidFill>
              <a:ln w="19050" algn="ctr">
                <a:solidFill>
                  <a:srgbClr val="000000"/>
                </a:solidFill>
                <a:round/>
                <a:headEnd/>
                <a:tailEnd/>
              </a:ln>
              <a:effectLst/>
            </p:spPr>
            <p:txBody>
              <a:bodyPr/>
              <a:lstStyle/>
              <a:p>
                <a:endParaRPr lang="en-US"/>
              </a:p>
            </p:txBody>
          </p:sp>
          <p:sp>
            <p:nvSpPr>
              <p:cNvPr id="27663" name="Line 15"/>
              <p:cNvSpPr>
                <a:spLocks noChangeShapeType="1"/>
              </p:cNvSpPr>
              <p:nvPr/>
            </p:nvSpPr>
            <p:spPr bwMode="auto">
              <a:xfrm>
                <a:off x="2280" y="2180"/>
                <a:ext cx="4440" cy="0"/>
              </a:xfrm>
              <a:prstGeom prst="line">
                <a:avLst/>
              </a:prstGeom>
              <a:noFill/>
              <a:ln w="19050">
                <a:solidFill>
                  <a:srgbClr val="000000"/>
                </a:solidFill>
                <a:round/>
                <a:headEnd/>
                <a:tailEnd/>
              </a:ln>
              <a:effectLst/>
            </p:spPr>
            <p:txBody>
              <a:bodyPr/>
              <a:lstStyle/>
              <a:p>
                <a:endParaRPr lang="en-US"/>
              </a:p>
            </p:txBody>
          </p:sp>
          <p:sp>
            <p:nvSpPr>
              <p:cNvPr id="27664" name="Line 16"/>
              <p:cNvSpPr>
                <a:spLocks noChangeShapeType="1"/>
              </p:cNvSpPr>
              <p:nvPr/>
            </p:nvSpPr>
            <p:spPr bwMode="auto">
              <a:xfrm>
                <a:off x="3960" y="2180"/>
                <a:ext cx="0" cy="1480"/>
              </a:xfrm>
              <a:prstGeom prst="line">
                <a:avLst/>
              </a:prstGeom>
              <a:noFill/>
              <a:ln w="19050">
                <a:solidFill>
                  <a:srgbClr val="000000"/>
                </a:solidFill>
                <a:round/>
                <a:headEnd/>
                <a:tailEnd/>
              </a:ln>
              <a:effectLst/>
            </p:spPr>
            <p:txBody>
              <a:bodyPr/>
              <a:lstStyle/>
              <a:p>
                <a:endParaRPr lang="en-US"/>
              </a:p>
            </p:txBody>
          </p:sp>
          <p:sp>
            <p:nvSpPr>
              <p:cNvPr id="27665" name="Line 17"/>
              <p:cNvSpPr>
                <a:spLocks noChangeShapeType="1"/>
              </p:cNvSpPr>
              <p:nvPr/>
            </p:nvSpPr>
            <p:spPr bwMode="auto">
              <a:xfrm>
                <a:off x="6740" y="2220"/>
                <a:ext cx="0" cy="1480"/>
              </a:xfrm>
              <a:prstGeom prst="line">
                <a:avLst/>
              </a:prstGeom>
              <a:noFill/>
              <a:ln w="19050">
                <a:solidFill>
                  <a:srgbClr val="000000"/>
                </a:solidFill>
                <a:round/>
                <a:headEnd/>
                <a:tailEnd/>
              </a:ln>
              <a:effectLst/>
            </p:spPr>
            <p:txBody>
              <a:bodyPr/>
              <a:lstStyle/>
              <a:p>
                <a:endParaRPr lang="en-US"/>
              </a:p>
            </p:txBody>
          </p:sp>
          <p:sp>
            <p:nvSpPr>
              <p:cNvPr id="27666" name="Line 18"/>
              <p:cNvSpPr>
                <a:spLocks noChangeShapeType="1"/>
              </p:cNvSpPr>
              <p:nvPr/>
            </p:nvSpPr>
            <p:spPr bwMode="auto">
              <a:xfrm>
                <a:off x="4000" y="3640"/>
                <a:ext cx="2740" cy="0"/>
              </a:xfrm>
              <a:prstGeom prst="line">
                <a:avLst/>
              </a:prstGeom>
              <a:noFill/>
              <a:ln w="19050">
                <a:solidFill>
                  <a:srgbClr val="000000"/>
                </a:solidFill>
                <a:round/>
                <a:headEnd/>
                <a:tailEnd/>
              </a:ln>
              <a:effectLst/>
            </p:spPr>
            <p:txBody>
              <a:bodyPr/>
              <a:lstStyle/>
              <a:p>
                <a:endParaRPr lang="en-US"/>
              </a:p>
            </p:txBody>
          </p:sp>
          <p:sp>
            <p:nvSpPr>
              <p:cNvPr id="27667" name="Line 19"/>
              <p:cNvSpPr>
                <a:spLocks noChangeShapeType="1"/>
              </p:cNvSpPr>
              <p:nvPr/>
            </p:nvSpPr>
            <p:spPr bwMode="auto">
              <a:xfrm>
                <a:off x="2280" y="2180"/>
                <a:ext cx="1660" cy="1460"/>
              </a:xfrm>
              <a:prstGeom prst="line">
                <a:avLst/>
              </a:prstGeom>
              <a:noFill/>
              <a:ln w="19050">
                <a:solidFill>
                  <a:srgbClr val="000000"/>
                </a:solidFill>
                <a:round/>
                <a:headEnd/>
                <a:tailEnd/>
              </a:ln>
              <a:effectLst/>
            </p:spPr>
            <p:txBody>
              <a:bodyPr/>
              <a:lstStyle/>
              <a:p>
                <a:endParaRPr lang="en-US"/>
              </a:p>
            </p:txBody>
          </p:sp>
        </p:grpSp>
      </p:grpSp>
      <p:sp>
        <p:nvSpPr>
          <p:cNvPr id="22" name="Text Box 30"/>
          <p:cNvSpPr txBox="1">
            <a:spLocks noChangeArrowheads="1"/>
          </p:cNvSpPr>
          <p:nvPr/>
        </p:nvSpPr>
        <p:spPr bwMode="auto">
          <a:xfrm>
            <a:off x="457200" y="284910"/>
            <a:ext cx="82296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err="1">
                <a:solidFill>
                  <a:srgbClr val="1E0000"/>
                </a:solidFill>
              </a:rPr>
              <a:t>Reording</a:t>
            </a:r>
            <a:r>
              <a:rPr lang="en-US" sz="3600" b="1" dirty="0">
                <a:solidFill>
                  <a:srgbClr val="1E0000"/>
                </a:solidFill>
              </a:rPr>
              <a:t> </a:t>
            </a:r>
            <a:r>
              <a:rPr lang="en-US" sz="3600" b="1" dirty="0" smtClean="0">
                <a:solidFill>
                  <a:srgbClr val="1E0000"/>
                </a:solidFill>
              </a:rPr>
              <a:t>Motivating Example</a:t>
            </a:r>
            <a:endParaRPr lang="en-US" sz="3600" b="1" dirty="0">
              <a:solidFill>
                <a:srgbClr val="1E0000"/>
              </a:solidFill>
            </a:endParaRPr>
          </a:p>
        </p:txBody>
      </p:sp>
    </p:spTree>
    <p:extLst>
      <p:ext uri="{BB962C8B-B14F-4D97-AF65-F5344CB8AC3E}">
        <p14:creationId xmlns:p14="http://schemas.microsoft.com/office/powerpoint/2010/main" val="4553447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65760" y="1280160"/>
            <a:ext cx="7787640" cy="1902059"/>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Clearly, relabeling the nodes corresponds to reordering the rows and columns of </a:t>
            </a:r>
            <a:r>
              <a:rPr lang="en-US" sz="2800" b="1" dirty="0">
                <a:solidFill>
                  <a:srgbClr val="000000"/>
                </a:solidFill>
                <a:latin typeface="+mn-lt"/>
              </a:rPr>
              <a:t>A</a:t>
            </a:r>
          </a:p>
          <a:p>
            <a:pPr marL="457200" indent="-457200">
              <a:buClrTx/>
              <a:buFont typeface="Arial" panose="020B0604020202020204" pitchFamily="34" charset="0"/>
              <a:buChar char="•"/>
            </a:pPr>
            <a:r>
              <a:rPr lang="en-US" sz="2800" dirty="0">
                <a:solidFill>
                  <a:srgbClr val="000000"/>
                </a:solidFill>
                <a:latin typeface="+mn-lt"/>
              </a:rPr>
              <a:t>For the reordered system, the zero-nonzero pattern of </a:t>
            </a:r>
            <a:r>
              <a:rPr lang="en-US" sz="2800" b="1" dirty="0" smtClean="0">
                <a:solidFill>
                  <a:srgbClr val="000000"/>
                </a:solidFill>
                <a:latin typeface="+mn-lt"/>
              </a:rPr>
              <a:t>A</a:t>
            </a:r>
            <a:r>
              <a:rPr lang="en-US" sz="2800" dirty="0" smtClean="0">
                <a:solidFill>
                  <a:srgbClr val="000000"/>
                </a:solidFill>
                <a:latin typeface="+mn-lt"/>
              </a:rPr>
              <a:t> is</a:t>
            </a:r>
            <a:endParaRPr lang="en-US" sz="2800" b="1" dirty="0">
              <a:solidFill>
                <a:srgbClr val="000000"/>
              </a:solidFill>
              <a:latin typeface="+mn-lt"/>
            </a:endParaRPr>
          </a:p>
        </p:txBody>
      </p:sp>
      <p:sp>
        <p:nvSpPr>
          <p:cNvPr id="26628" name="Rectangle 4"/>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sp>
        <p:nvSpPr>
          <p:cNvPr id="26630" name="Rectangle 6"/>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6921" name="Group 297"/>
          <p:cNvGraphicFramePr>
            <a:graphicFrameLocks noGrp="1"/>
          </p:cNvGraphicFramePr>
          <p:nvPr>
            <p:extLst>
              <p:ext uri="{D42A27DB-BD31-4B8C-83A1-F6EECF244321}">
                <p14:modId xmlns:p14="http://schemas.microsoft.com/office/powerpoint/2010/main" val="3390585802"/>
              </p:ext>
            </p:extLst>
          </p:nvPr>
        </p:nvGraphicFramePr>
        <p:xfrm>
          <a:off x="3299460" y="3200400"/>
          <a:ext cx="2819400" cy="2743200"/>
        </p:xfrm>
        <a:graphic>
          <a:graphicData uri="http://schemas.openxmlformats.org/drawingml/2006/table">
            <a:tbl>
              <a:tblPr/>
              <a:tblGrid>
                <a:gridCol w="469900">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9900">
                  <a:extLst>
                    <a:ext uri="{9D8B030D-6E8A-4147-A177-3AD203B41FA5}">
                      <a16:colId xmlns:a16="http://schemas.microsoft.com/office/drawing/2014/main" val="20002"/>
                    </a:ext>
                  </a:extLst>
                </a:gridCol>
                <a:gridCol w="469900">
                  <a:extLst>
                    <a:ext uri="{9D8B030D-6E8A-4147-A177-3AD203B41FA5}">
                      <a16:colId xmlns:a16="http://schemas.microsoft.com/office/drawing/2014/main" val="20003"/>
                    </a:ext>
                  </a:extLst>
                </a:gridCol>
                <a:gridCol w="469900">
                  <a:extLst>
                    <a:ext uri="{9D8B030D-6E8A-4147-A177-3AD203B41FA5}">
                      <a16:colId xmlns:a16="http://schemas.microsoft.com/office/drawing/2014/main" val="20004"/>
                    </a:ext>
                  </a:extLst>
                </a:gridCol>
                <a:gridCol w="469900">
                  <a:extLst>
                    <a:ext uri="{9D8B030D-6E8A-4147-A177-3AD203B41FA5}">
                      <a16:colId xmlns:a16="http://schemas.microsoft.com/office/drawing/2014/main" val="20005"/>
                    </a:ext>
                  </a:extLst>
                </a:gridCol>
              </a:tblGrid>
              <a:tr h="282575">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Arial" pitchFamily="34"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3" name="TextBox 12"/>
          <p:cNvSpPr txBox="1"/>
          <p:nvPr/>
        </p:nvSpPr>
        <p:spPr>
          <a:xfrm>
            <a:off x="3262480" y="3248192"/>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14" name="TextBox 13"/>
          <p:cNvSpPr txBox="1"/>
          <p:nvPr/>
        </p:nvSpPr>
        <p:spPr>
          <a:xfrm>
            <a:off x="3475665" y="2994785"/>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15" name="Straight Connector 14"/>
          <p:cNvCxnSpPr/>
          <p:nvPr/>
        </p:nvCxnSpPr>
        <p:spPr>
          <a:xfrm flipH="1" flipV="1">
            <a:off x="3357730" y="3214524"/>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Box 30"/>
          <p:cNvSpPr txBox="1">
            <a:spLocks noChangeArrowheads="1"/>
          </p:cNvSpPr>
          <p:nvPr/>
        </p:nvSpPr>
        <p:spPr bwMode="auto">
          <a:xfrm>
            <a:off x="457200" y="284910"/>
            <a:ext cx="8229600" cy="646331"/>
          </a:xfrm>
          <a:prstGeom prst="rect">
            <a:avLst/>
          </a:prstGeom>
          <a:noFill/>
          <a:ln w="9525">
            <a:noFill/>
            <a:miter lim="800000"/>
            <a:headEnd/>
            <a:tailEnd/>
          </a:ln>
          <a:effectLst/>
        </p:spPr>
        <p:txBody>
          <a:bodyPr wrap="square" anchor="ctr">
            <a:spAutoFit/>
          </a:bodyPr>
          <a:lstStyle/>
          <a:p>
            <a:pPr>
              <a:spcBef>
                <a:spcPct val="50000"/>
              </a:spcBef>
            </a:pPr>
            <a:r>
              <a:rPr lang="en-US" sz="3600" b="1" dirty="0" err="1">
                <a:solidFill>
                  <a:srgbClr val="1E0000"/>
                </a:solidFill>
              </a:rPr>
              <a:t>Reording</a:t>
            </a:r>
            <a:r>
              <a:rPr lang="en-US" sz="3600" b="1" dirty="0">
                <a:solidFill>
                  <a:srgbClr val="1E0000"/>
                </a:solidFill>
              </a:rPr>
              <a:t> </a:t>
            </a:r>
            <a:r>
              <a:rPr lang="en-US" sz="3600" b="1" dirty="0" smtClean="0">
                <a:solidFill>
                  <a:srgbClr val="1E0000"/>
                </a:solidFill>
              </a:rPr>
              <a:t>Motivating Example</a:t>
            </a:r>
            <a:endParaRPr lang="en-US" sz="3600" b="1" dirty="0">
              <a:solidFill>
                <a:srgbClr val="1E0000"/>
              </a:solidFill>
            </a:endParaRPr>
          </a:p>
        </p:txBody>
      </p:sp>
    </p:spTree>
    <p:extLst>
      <p:ext uri="{BB962C8B-B14F-4D97-AF65-F5344CB8AC3E}">
        <p14:creationId xmlns:p14="http://schemas.microsoft.com/office/powerpoint/2010/main" val="32119964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65760" y="1280160"/>
            <a:ext cx="8244840" cy="5025991"/>
          </a:xfrm>
          <a:prstGeom prst="rect">
            <a:avLst/>
          </a:prstGeom>
          <a:noFill/>
          <a:ln w="9525">
            <a:noFill/>
            <a:miter lim="800000"/>
            <a:headEnd/>
            <a:tailEnd/>
          </a:ln>
          <a:effectLst/>
        </p:spPr>
        <p:txBody>
          <a:bodyPr wrap="square">
            <a:spAutoFit/>
          </a:bodyPr>
          <a:lstStyle/>
          <a:p>
            <a:pPr marL="461963" indent="-461963"/>
            <a:r>
              <a:rPr lang="en-US" sz="2800" dirty="0">
                <a:latin typeface="+mj-lt"/>
              </a:rPr>
              <a:t>	</a:t>
            </a:r>
            <a:r>
              <a:rPr lang="en-US" sz="2800" dirty="0">
                <a:solidFill>
                  <a:srgbClr val="000000"/>
                </a:solidFill>
                <a:latin typeface="+mn-lt"/>
              </a:rPr>
              <a:t>and of its table of factors has the zero-nonzero structure</a:t>
            </a:r>
          </a:p>
          <a:p>
            <a:pPr marL="461963" indent="-461963">
              <a:lnSpc>
                <a:spcPct val="125000"/>
              </a:lnSpc>
            </a:pPr>
            <a:endParaRPr lang="en-US" sz="2800" b="1" dirty="0"/>
          </a:p>
          <a:p>
            <a:pPr marL="461963" indent="-461963">
              <a:lnSpc>
                <a:spcPct val="125000"/>
              </a:lnSpc>
            </a:pPr>
            <a:endParaRPr lang="en-US" sz="2800" b="1" dirty="0"/>
          </a:p>
          <a:p>
            <a:pPr marL="461963" indent="-461963">
              <a:lnSpc>
                <a:spcPct val="125000"/>
              </a:lnSpc>
            </a:pPr>
            <a:endParaRPr lang="en-US" sz="2800" b="1" dirty="0"/>
          </a:p>
          <a:p>
            <a:pPr marL="461963" indent="-461963">
              <a:lnSpc>
                <a:spcPct val="125000"/>
              </a:lnSpc>
              <a:buFont typeface="Wingdings" pitchFamily="2" charset="2"/>
              <a:buChar char="q"/>
            </a:pPr>
            <a:endParaRPr lang="en-US" sz="2800" b="1" dirty="0"/>
          </a:p>
          <a:p>
            <a:pPr>
              <a:lnSpc>
                <a:spcPct val="125000"/>
              </a:lnSpc>
            </a:pPr>
            <a:endParaRPr lang="en-US" sz="2800" dirty="0">
              <a:latin typeface="+mj-lt"/>
            </a:endParaRPr>
          </a:p>
          <a:p>
            <a:r>
              <a:rPr lang="en-US" sz="2800" dirty="0">
                <a:solidFill>
                  <a:srgbClr val="000000"/>
                </a:solidFill>
                <a:latin typeface="+mn-lt"/>
              </a:rPr>
              <a:t>Compared to the original ordering scheme, the new ordering scheme has saved us 4 fill-ins </a:t>
            </a:r>
          </a:p>
        </p:txBody>
      </p:sp>
      <p:graphicFrame>
        <p:nvGraphicFramePr>
          <p:cNvPr id="25890" name="Group 290"/>
          <p:cNvGraphicFramePr>
            <a:graphicFrameLocks noGrp="1"/>
          </p:cNvGraphicFramePr>
          <p:nvPr>
            <p:extLst>
              <p:ext uri="{D42A27DB-BD31-4B8C-83A1-F6EECF244321}">
                <p14:modId xmlns:p14="http://schemas.microsoft.com/office/powerpoint/2010/main" val="1464286213"/>
              </p:ext>
            </p:extLst>
          </p:nvPr>
        </p:nvGraphicFramePr>
        <p:xfrm>
          <a:off x="3074895" y="2057400"/>
          <a:ext cx="2781300" cy="2682240"/>
        </p:xfrm>
        <a:graphic>
          <a:graphicData uri="http://schemas.openxmlformats.org/drawingml/2006/table">
            <a:tbl>
              <a:tblPr/>
              <a:tblGrid>
                <a:gridCol w="463550">
                  <a:extLst>
                    <a:ext uri="{9D8B030D-6E8A-4147-A177-3AD203B41FA5}">
                      <a16:colId xmlns:a16="http://schemas.microsoft.com/office/drawing/2014/main" val="20000"/>
                    </a:ext>
                  </a:extLst>
                </a:gridCol>
                <a:gridCol w="463550">
                  <a:extLst>
                    <a:ext uri="{9D8B030D-6E8A-4147-A177-3AD203B41FA5}">
                      <a16:colId xmlns:a16="http://schemas.microsoft.com/office/drawing/2014/main" val="20001"/>
                    </a:ext>
                  </a:extLst>
                </a:gridCol>
                <a:gridCol w="463550">
                  <a:extLst>
                    <a:ext uri="{9D8B030D-6E8A-4147-A177-3AD203B41FA5}">
                      <a16:colId xmlns:a16="http://schemas.microsoft.com/office/drawing/2014/main" val="20002"/>
                    </a:ext>
                  </a:extLst>
                </a:gridCol>
                <a:gridCol w="463550">
                  <a:extLst>
                    <a:ext uri="{9D8B030D-6E8A-4147-A177-3AD203B41FA5}">
                      <a16:colId xmlns:a16="http://schemas.microsoft.com/office/drawing/2014/main" val="20003"/>
                    </a:ext>
                  </a:extLst>
                </a:gridCol>
                <a:gridCol w="463550">
                  <a:extLst>
                    <a:ext uri="{9D8B030D-6E8A-4147-A177-3AD203B41FA5}">
                      <a16:colId xmlns:a16="http://schemas.microsoft.com/office/drawing/2014/main" val="20004"/>
                    </a:ext>
                  </a:extLst>
                </a:gridCol>
                <a:gridCol w="463550">
                  <a:extLst>
                    <a:ext uri="{9D8B030D-6E8A-4147-A177-3AD203B41FA5}">
                      <a16:colId xmlns:a16="http://schemas.microsoft.com/office/drawing/2014/main" val="20005"/>
                    </a:ext>
                  </a:extLst>
                </a:gridCol>
              </a:tblGrid>
              <a:tr h="358775">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rgbClr val="009900"/>
                          </a:solidFill>
                          <a:effectLst/>
                          <a:latin typeface="Times New Roman" pitchFamily="18" charset="0"/>
                          <a:cs typeface="Times New Roman" pitchFamily="18" charset="0"/>
                        </a:rPr>
                        <a:t>F</a:t>
                      </a:r>
                      <a:endParaRPr kumimoji="0" lang="en-US" sz="2000" b="1" i="1" u="none" strike="noStrike" cap="none" normalizeH="0" baseline="0">
                        <a:ln>
                          <a:noFill/>
                        </a:ln>
                        <a:solidFill>
                          <a:srgbClr val="009900"/>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Wingdings" pitchFamily="2" charset="2"/>
                        <a:buNone/>
                        <a:tabLst/>
                      </a:pP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a:ln>
                          <a:noFill/>
                        </a:ln>
                        <a:solidFill>
                          <a:schemeClr val="tx1"/>
                        </a:solidFill>
                        <a:effectLst/>
                        <a:latin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rgbClr val="009900"/>
                          </a:solidFill>
                          <a:effectLst/>
                          <a:latin typeface="Times New Roman" pitchFamily="18" charset="0"/>
                          <a:cs typeface="Times New Roman" pitchFamily="18" charset="0"/>
                        </a:rPr>
                        <a:t>F</a:t>
                      </a:r>
                      <a:endParaRPr kumimoji="0" lang="en-US" sz="2000" b="1" i="1" u="none" strike="noStrike" cap="none" normalizeH="0" baseline="0">
                        <a:ln>
                          <a:noFill/>
                        </a:ln>
                        <a:solidFill>
                          <a:srgbClr val="009900"/>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000" b="1" i="1"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3025590" y="2108998"/>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r</a:t>
            </a:r>
          </a:p>
        </p:txBody>
      </p:sp>
      <p:sp>
        <p:nvSpPr>
          <p:cNvPr id="7" name="TextBox 6"/>
          <p:cNvSpPr txBox="1"/>
          <p:nvPr/>
        </p:nvSpPr>
        <p:spPr>
          <a:xfrm>
            <a:off x="3238775" y="1855591"/>
            <a:ext cx="190500" cy="461665"/>
          </a:xfrm>
          <a:prstGeom prst="rect">
            <a:avLst/>
          </a:prstGeom>
          <a:noFill/>
        </p:spPr>
        <p:txBody>
          <a:bodyPr wrap="square" rtlCol="0">
            <a:spAutoFit/>
          </a:bodyPr>
          <a:lstStyle/>
          <a:p>
            <a:r>
              <a:rPr lang="en-US" sz="2400" b="1" i="1" dirty="0">
                <a:latin typeface="Times New Roman" pitchFamily="18" charset="0"/>
                <a:cs typeface="Times New Roman" pitchFamily="18" charset="0"/>
              </a:rPr>
              <a:t>c</a:t>
            </a:r>
          </a:p>
        </p:txBody>
      </p:sp>
      <p:cxnSp>
        <p:nvCxnSpPr>
          <p:cNvPr id="8" name="Straight Connector 7"/>
          <p:cNvCxnSpPr/>
          <p:nvPr/>
        </p:nvCxnSpPr>
        <p:spPr>
          <a:xfrm flipH="1" flipV="1">
            <a:off x="3120840" y="2075330"/>
            <a:ext cx="408118" cy="414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 Box 30"/>
          <p:cNvSpPr txBox="1">
            <a:spLocks noChangeArrowheads="1"/>
          </p:cNvSpPr>
          <p:nvPr/>
        </p:nvSpPr>
        <p:spPr bwMode="auto">
          <a:xfrm>
            <a:off x="457200" y="73151"/>
            <a:ext cx="8229600" cy="1069848"/>
          </a:xfrm>
          <a:prstGeom prst="rect">
            <a:avLst/>
          </a:prstGeom>
          <a:noFill/>
          <a:ln w="9525">
            <a:noFill/>
            <a:miter lim="800000"/>
            <a:headEnd/>
            <a:tailEnd/>
          </a:ln>
          <a:effectLst/>
        </p:spPr>
        <p:txBody>
          <a:bodyPr wrap="square" anchor="ctr">
            <a:spAutoFit/>
          </a:bodyPr>
          <a:lstStyle/>
          <a:p>
            <a:pPr>
              <a:spcBef>
                <a:spcPct val="50000"/>
              </a:spcBef>
            </a:pPr>
            <a:r>
              <a:rPr lang="en-US" sz="3600" b="1" dirty="0" err="1">
                <a:solidFill>
                  <a:srgbClr val="1E0000"/>
                </a:solidFill>
              </a:rPr>
              <a:t>Reording</a:t>
            </a:r>
            <a:r>
              <a:rPr lang="en-US" sz="3600" b="1" dirty="0">
                <a:solidFill>
                  <a:srgbClr val="1E0000"/>
                </a:solidFill>
              </a:rPr>
              <a:t> </a:t>
            </a:r>
            <a:r>
              <a:rPr lang="en-US" sz="3600" b="1" dirty="0" smtClean="0">
                <a:solidFill>
                  <a:srgbClr val="1E0000"/>
                </a:solidFill>
              </a:rPr>
              <a:t>Motivating Example</a:t>
            </a:r>
            <a:endParaRPr lang="en-US" sz="3600" b="1" dirty="0">
              <a:solidFill>
                <a:srgbClr val="1E0000"/>
              </a:solidFill>
            </a:endParaRPr>
          </a:p>
        </p:txBody>
      </p:sp>
    </p:spTree>
    <p:extLst>
      <p:ext uri="{BB962C8B-B14F-4D97-AF65-F5344CB8AC3E}">
        <p14:creationId xmlns:p14="http://schemas.microsoft.com/office/powerpoint/2010/main" val="32637226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65760" y="1280160"/>
            <a:ext cx="8321040" cy="4228850"/>
          </a:xfrm>
          <a:prstGeom prst="rect">
            <a:avLst/>
          </a:prstGeom>
          <a:noFill/>
          <a:ln w="9525">
            <a:noFill/>
            <a:miter lim="800000"/>
            <a:headEnd/>
            <a:tailEnd/>
          </a:ln>
          <a:effectLst/>
        </p:spPr>
        <p:txBody>
          <a:bodyPr wrap="square">
            <a:spAutoFit/>
          </a:bodyPr>
          <a:lstStyle/>
          <a:p>
            <a:pPr marL="457200" indent="-457200">
              <a:buClrTx/>
              <a:buFont typeface="Arial" panose="020B0604020202020204" pitchFamily="34" charset="0"/>
              <a:buChar char="•"/>
            </a:pPr>
            <a:r>
              <a:rPr lang="en-US" sz="2800" dirty="0">
                <a:solidFill>
                  <a:srgbClr val="000000"/>
                </a:solidFill>
                <a:latin typeface="+mn-lt"/>
              </a:rPr>
              <a:t>The associated graph of the structurally symmetric matrix </a:t>
            </a:r>
            <a:r>
              <a:rPr lang="en-US" sz="2800" b="1" dirty="0">
                <a:solidFill>
                  <a:srgbClr val="000000"/>
                </a:solidFill>
                <a:latin typeface="+mn-lt"/>
              </a:rPr>
              <a:t>A</a:t>
            </a:r>
            <a:r>
              <a:rPr lang="en-US" sz="2800" dirty="0">
                <a:solidFill>
                  <a:srgbClr val="000000"/>
                </a:solidFill>
                <a:latin typeface="+mn-lt"/>
              </a:rPr>
              <a:t> is useful in gaining insights into the factorization process</a:t>
            </a:r>
          </a:p>
          <a:p>
            <a:pPr marL="457200" indent="-457200">
              <a:buClrTx/>
              <a:buFont typeface="Arial" panose="020B0604020202020204" pitchFamily="34" charset="0"/>
              <a:buChar char="•"/>
            </a:pPr>
            <a:r>
              <a:rPr lang="en-US" sz="2800" dirty="0">
                <a:solidFill>
                  <a:srgbClr val="000000"/>
                </a:solidFill>
                <a:latin typeface="+mn-lt"/>
              </a:rPr>
              <a:t>We make the following observations</a:t>
            </a:r>
          </a:p>
          <a:p>
            <a:pPr marL="1033462" lvl="1" indent="-457200">
              <a:buClrTx/>
              <a:buFont typeface="Arial" panose="020B0604020202020204" pitchFamily="34" charset="0"/>
              <a:buChar char="•"/>
            </a:pPr>
            <a:r>
              <a:rPr lang="en-US" dirty="0">
                <a:solidFill>
                  <a:srgbClr val="000000"/>
                </a:solidFill>
                <a:latin typeface="+mn-lt"/>
              </a:rPr>
              <a:t>If </a:t>
            </a:r>
            <a:r>
              <a:rPr lang="en-US" b="1" dirty="0">
                <a:solidFill>
                  <a:srgbClr val="000000"/>
                </a:solidFill>
                <a:latin typeface="+mn-lt"/>
              </a:rPr>
              <a:t>A</a:t>
            </a:r>
            <a:r>
              <a:rPr lang="en-US" dirty="0">
                <a:solidFill>
                  <a:srgbClr val="000000"/>
                </a:solidFill>
                <a:latin typeface="+mn-lt"/>
              </a:rPr>
              <a:t> is originally structurally symmetric, then it remains so in all the steps of the factorization;</a:t>
            </a:r>
          </a:p>
          <a:p>
            <a:pPr marL="1033462" lvl="1" indent="-457200">
              <a:buClrTx/>
              <a:buFont typeface="Arial" panose="020B0604020202020204" pitchFamily="34" charset="0"/>
              <a:buChar char="•"/>
            </a:pPr>
            <a:r>
              <a:rPr lang="en-US" dirty="0">
                <a:solidFill>
                  <a:srgbClr val="000000"/>
                </a:solidFill>
                <a:latin typeface="+mn-lt"/>
              </a:rPr>
              <a:t>A</a:t>
            </a:r>
            <a:r>
              <a:rPr lang="en-US" dirty="0" smtClean="0">
                <a:solidFill>
                  <a:srgbClr val="000000"/>
                </a:solidFill>
                <a:latin typeface="+mn-lt"/>
              </a:rPr>
              <a:t> </a:t>
            </a:r>
            <a:r>
              <a:rPr lang="en-US" dirty="0">
                <a:solidFill>
                  <a:srgbClr val="000000"/>
                </a:solidFill>
                <a:latin typeface="+mn-lt"/>
              </a:rPr>
              <a:t>good ordering scheme is independent of the values of the elements of </a:t>
            </a:r>
            <a:r>
              <a:rPr lang="en-US" b="1" dirty="0">
                <a:solidFill>
                  <a:srgbClr val="000000"/>
                </a:solidFill>
                <a:latin typeface="+mn-lt"/>
              </a:rPr>
              <a:t>A</a:t>
            </a:r>
            <a:r>
              <a:rPr lang="en-US" dirty="0">
                <a:solidFill>
                  <a:srgbClr val="000000"/>
                </a:solidFill>
                <a:latin typeface="+mn-lt"/>
              </a:rPr>
              <a:t> and depends only on its the zero-nonzero pattern</a:t>
            </a:r>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6" name="Text Box 30"/>
          <p:cNvSpPr txBox="1">
            <a:spLocks noChangeArrowheads="1"/>
          </p:cNvSpPr>
          <p:nvPr/>
        </p:nvSpPr>
        <p:spPr bwMode="auto">
          <a:xfrm>
            <a:off x="457200" y="73152"/>
            <a:ext cx="8229600" cy="1069848"/>
          </a:xfrm>
          <a:prstGeom prst="rect">
            <a:avLst/>
          </a:prstGeom>
          <a:noFill/>
          <a:ln w="9525">
            <a:noFill/>
            <a:miter lim="800000"/>
            <a:headEnd/>
            <a:tailEnd/>
          </a:ln>
          <a:effectLst/>
        </p:spPr>
        <p:txBody>
          <a:bodyPr wrap="square" anchor="ctr">
            <a:spAutoFit/>
          </a:bodyPr>
          <a:lstStyle/>
          <a:p>
            <a:pPr>
              <a:spcBef>
                <a:spcPct val="50000"/>
              </a:spcBef>
            </a:pPr>
            <a:r>
              <a:rPr lang="en-US" sz="3600" b="1" dirty="0" smtClean="0">
                <a:solidFill>
                  <a:srgbClr val="1E0000"/>
                </a:solidFill>
              </a:rPr>
              <a:t>General Findings</a:t>
            </a:r>
            <a:endParaRPr lang="en-US" sz="3600" b="1" dirty="0">
              <a:solidFill>
                <a:srgbClr val="1E0000"/>
              </a:solidFill>
            </a:endParaRPr>
          </a:p>
        </p:txBody>
      </p:sp>
    </p:spTree>
    <p:extLst>
      <p:ext uri="{BB962C8B-B14F-4D97-AF65-F5344CB8AC3E}">
        <p14:creationId xmlns:p14="http://schemas.microsoft.com/office/powerpoint/2010/main" val="36171961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Permutation Vectors</a:t>
            </a:r>
          </a:p>
        </p:txBody>
      </p:sp>
      <p:sp>
        <p:nvSpPr>
          <p:cNvPr id="3" name="Content Placeholder 2"/>
          <p:cNvSpPr>
            <a:spLocks noGrp="1"/>
          </p:cNvSpPr>
          <p:nvPr>
            <p:ph idx="1"/>
          </p:nvPr>
        </p:nvSpPr>
        <p:spPr>
          <a:xfrm>
            <a:off x="365761" y="1280160"/>
            <a:ext cx="8622790" cy="4114800"/>
          </a:xfrm>
        </p:spPr>
        <p:txBody>
          <a:bodyPr/>
          <a:lstStyle/>
          <a:p>
            <a:r>
              <a:rPr lang="en-US" dirty="0"/>
              <a:t>Often the matrix itself is not physically </a:t>
            </a:r>
            <a:r>
              <a:rPr lang="en-US" dirty="0" err="1"/>
              <a:t>reorded</a:t>
            </a:r>
            <a:r>
              <a:rPr lang="en-US" dirty="0"/>
              <a:t> when it is renumbered.  Rather we can make use of what is known as a permutation vector, and (if needed) an inverse permutation vector</a:t>
            </a:r>
          </a:p>
          <a:p>
            <a:r>
              <a:rPr lang="en-US" dirty="0"/>
              <a:t>These vectors implement the following functions</a:t>
            </a:r>
          </a:p>
          <a:p>
            <a:pPr lvl="1"/>
            <a:r>
              <a:rPr lang="en-US" dirty="0" err="1"/>
              <a:t>i</a:t>
            </a:r>
            <a:r>
              <a:rPr lang="en-US" baseline="-25000" dirty="0" err="1"/>
              <a:t>new</a:t>
            </a:r>
            <a:r>
              <a:rPr lang="en-US" dirty="0"/>
              <a:t> = New(</a:t>
            </a:r>
            <a:r>
              <a:rPr lang="en-US" dirty="0" err="1"/>
              <a:t>i</a:t>
            </a:r>
            <a:r>
              <a:rPr lang="en-US" baseline="-25000" dirty="0" err="1"/>
              <a:t>old</a:t>
            </a:r>
            <a:r>
              <a:rPr lang="en-US" dirty="0"/>
              <a:t>)</a:t>
            </a:r>
          </a:p>
          <a:p>
            <a:pPr lvl="1"/>
            <a:r>
              <a:rPr lang="en-US" dirty="0" err="1"/>
              <a:t>i</a:t>
            </a:r>
            <a:r>
              <a:rPr lang="en-US" baseline="-25000" dirty="0" err="1"/>
              <a:t>old</a:t>
            </a:r>
            <a:r>
              <a:rPr lang="en-US" dirty="0"/>
              <a:t> = Old(</a:t>
            </a:r>
            <a:r>
              <a:rPr lang="en-US" dirty="0" err="1"/>
              <a:t>i</a:t>
            </a:r>
            <a:r>
              <a:rPr lang="en-US" baseline="-25000" dirty="0" err="1"/>
              <a:t>new</a:t>
            </a:r>
            <a:r>
              <a:rPr lang="en-US" dirty="0"/>
              <a:t>)</a:t>
            </a:r>
          </a:p>
          <a:p>
            <a:r>
              <a:rPr lang="en-US" dirty="0"/>
              <a:t>For an n by n matrix the permutation vector is an n-sized integer vector</a:t>
            </a:r>
          </a:p>
          <a:p>
            <a:r>
              <a:rPr lang="en-US" dirty="0"/>
              <a:t>If ordered lists are needed, then the linked lists do need to be reordered, but this can be done quickly</a:t>
            </a:r>
          </a:p>
        </p:txBody>
      </p:sp>
      <p:sp>
        <p:nvSpPr>
          <p:cNvPr id="5" name="Slide Number Placeholder 3">
            <a:extLst>
              <a:ext uri="{FF2B5EF4-FFF2-40B4-BE49-F238E27FC236}">
                <a16:creationId xmlns:a16="http://schemas.microsoft.com/office/drawing/2014/main" id="{5E750BB8-3FB4-49EB-AC6D-FA0DFC6D59EB}"/>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54</a:t>
            </a:fld>
            <a:endParaRPr lang="en-US" dirty="0">
              <a:solidFill>
                <a:srgbClr val="1E0000"/>
              </a:solidFill>
            </a:endParaRPr>
          </a:p>
        </p:txBody>
      </p:sp>
    </p:spTree>
    <p:extLst>
      <p:ext uri="{BB962C8B-B14F-4D97-AF65-F5344CB8AC3E}">
        <p14:creationId xmlns:p14="http://schemas.microsoft.com/office/powerpoint/2010/main" val="36175283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Permutation Vectors, cont.</a:t>
            </a:r>
          </a:p>
        </p:txBody>
      </p:sp>
      <p:sp>
        <p:nvSpPr>
          <p:cNvPr id="3" name="Content Placeholder 2"/>
          <p:cNvSpPr>
            <a:spLocks noGrp="1"/>
          </p:cNvSpPr>
          <p:nvPr>
            <p:ph idx="1"/>
          </p:nvPr>
        </p:nvSpPr>
        <p:spPr>
          <a:xfrm>
            <a:off x="365760" y="1280160"/>
            <a:ext cx="8535987" cy="1615440"/>
          </a:xfrm>
        </p:spPr>
        <p:txBody>
          <a:bodyPr/>
          <a:lstStyle/>
          <a:p>
            <a:r>
              <a:rPr lang="en-US" dirty="0"/>
              <a:t>For the previous five bus example, in which the buses are to be reordered to (5,1,2,3,4), the permutation vector would be </a:t>
            </a:r>
            <a:r>
              <a:rPr lang="en-US" b="1" dirty="0" err="1"/>
              <a:t>rowPerm</a:t>
            </a:r>
            <a:r>
              <a:rPr lang="en-US" dirty="0"/>
              <a:t>=[5,1,2,3,4]</a:t>
            </a:r>
          </a:p>
          <a:p>
            <a:pPr lvl="1"/>
            <a:r>
              <a:rPr lang="en-US" dirty="0"/>
              <a:t>That is, the first row to consider is row 5, then row 1, …</a:t>
            </a:r>
          </a:p>
          <a:p>
            <a:r>
              <a:rPr lang="en-US" dirty="0"/>
              <a:t>If needed, the inverse permutation vector is </a:t>
            </a:r>
            <a:r>
              <a:rPr lang="en-US" b="1" dirty="0" err="1"/>
              <a:t>invRowPerm</a:t>
            </a:r>
            <a:r>
              <a:rPr lang="en-US" dirty="0"/>
              <a:t> = [2,3,4,5,1]</a:t>
            </a:r>
          </a:p>
          <a:p>
            <a:pPr lvl="1"/>
            <a:r>
              <a:rPr lang="en-US" dirty="0"/>
              <a:t>That is, with the reordering the first element is in position 2, the second element in position 2, ….</a:t>
            </a:r>
          </a:p>
          <a:p>
            <a:r>
              <a:rPr lang="en-US" dirty="0"/>
              <a:t>Hence </a:t>
            </a:r>
            <a:r>
              <a:rPr lang="en-US" dirty="0" err="1"/>
              <a:t>i</a:t>
            </a:r>
            <a:r>
              <a:rPr lang="en-US" dirty="0"/>
              <a:t> = </a:t>
            </a:r>
            <a:r>
              <a:rPr lang="en-US" dirty="0" err="1"/>
              <a:t>invRowPerm</a:t>
            </a:r>
            <a:r>
              <a:rPr lang="en-US" dirty="0"/>
              <a:t>[</a:t>
            </a:r>
            <a:r>
              <a:rPr lang="en-US" dirty="0" err="1"/>
              <a:t>rowPerm</a:t>
            </a:r>
            <a:r>
              <a:rPr lang="en-US" dirty="0"/>
              <a:t>[</a:t>
            </a:r>
            <a:r>
              <a:rPr lang="en-US" dirty="0" err="1"/>
              <a:t>i</a:t>
            </a:r>
            <a:r>
              <a:rPr lang="en-US" dirty="0"/>
              <a:t>]]</a:t>
            </a:r>
          </a:p>
          <a:p>
            <a:endParaRPr lang="en-US" dirty="0"/>
          </a:p>
          <a:p>
            <a:endParaRPr lang="en-US" dirty="0"/>
          </a:p>
        </p:txBody>
      </p:sp>
      <p:sp>
        <p:nvSpPr>
          <p:cNvPr id="5" name="Slide Number Placeholder 3">
            <a:extLst>
              <a:ext uri="{FF2B5EF4-FFF2-40B4-BE49-F238E27FC236}">
                <a16:creationId xmlns:a16="http://schemas.microsoft.com/office/drawing/2014/main" id="{30277FDB-B9DA-41BA-9B4C-D8198FFB8EA8}"/>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55</a:t>
            </a:fld>
            <a:endParaRPr lang="en-US" dirty="0">
              <a:solidFill>
                <a:srgbClr val="1E0000"/>
              </a:solidFill>
            </a:endParaRPr>
          </a:p>
        </p:txBody>
      </p:sp>
    </p:spTree>
    <p:extLst>
      <p:ext uri="{BB962C8B-B14F-4D97-AF65-F5344CB8AC3E}">
        <p14:creationId xmlns:p14="http://schemas.microsoft.com/office/powerpoint/2010/main" val="1188015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using a Permutation Vector</a:t>
            </a:r>
          </a:p>
        </p:txBody>
      </p:sp>
      <p:sp>
        <p:nvSpPr>
          <p:cNvPr id="5" name="Rectangle 4"/>
          <p:cNvSpPr/>
          <p:nvPr/>
        </p:nvSpPr>
        <p:spPr>
          <a:xfrm>
            <a:off x="304800" y="1137082"/>
            <a:ext cx="8305800" cy="5977021"/>
          </a:xfrm>
          <a:prstGeom prst="rect">
            <a:avLst/>
          </a:prstGeom>
        </p:spPr>
        <p:txBody>
          <a:bodyPr wrap="square">
            <a:spAutoFit/>
          </a:bodyPr>
          <a:lstStyle/>
          <a:p>
            <a:pPr>
              <a:spcBef>
                <a:spcPts val="0"/>
              </a:spcBef>
            </a:pPr>
            <a:r>
              <a:rPr lang="en-US" sz="2000" dirty="0"/>
              <a:t> </a:t>
            </a:r>
            <a:r>
              <a:rPr lang="en-US" sz="1800" dirty="0"/>
              <a:t>For </a:t>
            </a:r>
            <a:r>
              <a:rPr lang="en-US" sz="1800" dirty="0" err="1"/>
              <a:t>i</a:t>
            </a:r>
            <a:r>
              <a:rPr lang="en-US" sz="1800" dirty="0"/>
              <a:t> := 1 to n Do Begin </a:t>
            </a:r>
          </a:p>
          <a:p>
            <a:pPr>
              <a:spcBef>
                <a:spcPts val="0"/>
              </a:spcBef>
            </a:pPr>
            <a:r>
              <a:rPr lang="en-US" sz="2000" dirty="0">
                <a:solidFill>
                  <a:srgbClr val="990033"/>
                </a:solidFill>
              </a:rPr>
              <a:t>   k = </a:t>
            </a:r>
            <a:r>
              <a:rPr lang="en-US" sz="2000" dirty="0" err="1">
                <a:solidFill>
                  <a:srgbClr val="990033"/>
                </a:solidFill>
              </a:rPr>
              <a:t>rowPerm</a:t>
            </a:r>
            <a:r>
              <a:rPr lang="en-US" sz="2000" dirty="0">
                <a:solidFill>
                  <a:srgbClr val="990033"/>
                </a:solidFill>
              </a:rPr>
              <a:t>[</a:t>
            </a:r>
            <a:r>
              <a:rPr lang="en-US" sz="2000" dirty="0" err="1">
                <a:solidFill>
                  <a:srgbClr val="990033"/>
                </a:solidFill>
              </a:rPr>
              <a:t>i</a:t>
            </a:r>
            <a:r>
              <a:rPr lang="en-US" sz="2000" dirty="0">
                <a:solidFill>
                  <a:srgbClr val="990033"/>
                </a:solidFill>
              </a:rPr>
              <a:t>];  // this is the only change, except using k</a:t>
            </a:r>
          </a:p>
          <a:p>
            <a:r>
              <a:rPr lang="en-US" sz="1800" dirty="0"/>
              <a:t>   </a:t>
            </a:r>
            <a:r>
              <a:rPr lang="en-US" sz="1800" dirty="0" err="1"/>
              <a:t>LoadSWRbyCol</a:t>
            </a:r>
            <a:r>
              <a:rPr lang="en-US" sz="1800" dirty="0"/>
              <a:t>(</a:t>
            </a:r>
            <a:r>
              <a:rPr lang="en-US" sz="2400" dirty="0" err="1">
                <a:solidFill>
                  <a:srgbClr val="990033"/>
                </a:solidFill>
              </a:rPr>
              <a:t>k</a:t>
            </a:r>
            <a:r>
              <a:rPr lang="en-US" sz="1800" dirty="0" err="1"/>
              <a:t>,SWR</a:t>
            </a:r>
            <a:r>
              <a:rPr lang="en-US" sz="1800" dirty="0"/>
              <a:t>);   // Load Sparse Working Row }</a:t>
            </a:r>
          </a:p>
          <a:p>
            <a:r>
              <a:rPr lang="en-US" sz="1800" dirty="0"/>
              <a:t>   p2 := </a:t>
            </a:r>
            <a:r>
              <a:rPr lang="en-US" sz="1800" dirty="0" err="1"/>
              <a:t>rowHead</a:t>
            </a:r>
            <a:r>
              <a:rPr lang="en-US" sz="1800" dirty="0"/>
              <a:t>[</a:t>
            </a:r>
            <a:r>
              <a:rPr lang="en-US" sz="2400" dirty="0">
                <a:solidFill>
                  <a:srgbClr val="990033"/>
                </a:solidFill>
              </a:rPr>
              <a:t>k</a:t>
            </a:r>
            <a:r>
              <a:rPr lang="en-US" sz="1800" dirty="0"/>
              <a:t>];  // </a:t>
            </a:r>
            <a:r>
              <a:rPr lang="en-US" sz="2000" dirty="0">
                <a:solidFill>
                  <a:srgbClr val="990033"/>
                </a:solidFill>
              </a:rPr>
              <a:t>the row needs to be ordered correctly!</a:t>
            </a:r>
          </a:p>
          <a:p>
            <a:r>
              <a:rPr lang="en-US" sz="1800" dirty="0"/>
              <a:t>   While p2 &lt;&gt; </a:t>
            </a:r>
            <a:r>
              <a:rPr lang="en-US" sz="1800" dirty="0" err="1"/>
              <a:t>rowDiag</a:t>
            </a:r>
            <a:r>
              <a:rPr lang="en-US" sz="1800" dirty="0"/>
              <a:t>[</a:t>
            </a:r>
            <a:r>
              <a:rPr lang="en-US" sz="2400" dirty="0">
                <a:solidFill>
                  <a:srgbClr val="990033"/>
                </a:solidFill>
              </a:rPr>
              <a:t>k</a:t>
            </a:r>
            <a:r>
              <a:rPr lang="en-US" sz="1800" dirty="0"/>
              <a:t>] Do Begin </a:t>
            </a:r>
          </a:p>
          <a:p>
            <a:r>
              <a:rPr lang="en-US" sz="1800" dirty="0"/>
              <a:t>      p1 := </a:t>
            </a:r>
            <a:r>
              <a:rPr lang="en-US" sz="1800" dirty="0" err="1"/>
              <a:t>rowDiag</a:t>
            </a:r>
            <a:r>
              <a:rPr lang="en-US" sz="1800" dirty="0"/>
              <a:t>[p2.col];</a:t>
            </a:r>
          </a:p>
          <a:p>
            <a:r>
              <a:rPr lang="en-US" sz="1800" dirty="0"/>
              <a:t>      SWR[p2.col] := SWR[p2.col] / p1.value;</a:t>
            </a:r>
          </a:p>
          <a:p>
            <a:r>
              <a:rPr lang="en-US" sz="1800" dirty="0"/>
              <a:t>      p1 := p1.next;</a:t>
            </a:r>
          </a:p>
          <a:p>
            <a:r>
              <a:rPr lang="en-US" sz="1800" dirty="0"/>
              <a:t>      While p1 &lt;&gt; nil Do Begin   // Go to the end of the row</a:t>
            </a:r>
          </a:p>
          <a:p>
            <a:r>
              <a:rPr lang="en-US" sz="1800" dirty="0"/>
              <a:t>        SWR[p1.col] := SWR[p1.col] - SWR[p2.col] *p1.value;</a:t>
            </a:r>
          </a:p>
          <a:p>
            <a:r>
              <a:rPr lang="en-US" sz="1800" dirty="0"/>
              <a:t>        p1 := p1.next;</a:t>
            </a:r>
          </a:p>
          <a:p>
            <a:r>
              <a:rPr lang="en-US" sz="1800" dirty="0"/>
              <a:t>      End;</a:t>
            </a:r>
          </a:p>
          <a:p>
            <a:r>
              <a:rPr lang="en-US" sz="1800" dirty="0"/>
              <a:t>      p2 := p2.next;</a:t>
            </a:r>
          </a:p>
          <a:p>
            <a:r>
              <a:rPr lang="en-US" sz="1800" dirty="0"/>
              <a:t>    End;</a:t>
            </a:r>
          </a:p>
          <a:p>
            <a:r>
              <a:rPr lang="en-US" sz="1800" dirty="0"/>
              <a:t>    </a:t>
            </a:r>
            <a:r>
              <a:rPr lang="en-US" sz="1800" dirty="0" err="1"/>
              <a:t>UnloadSWRByCol</a:t>
            </a:r>
            <a:r>
              <a:rPr lang="en-US" sz="1800" dirty="0"/>
              <a:t>(</a:t>
            </a:r>
            <a:r>
              <a:rPr lang="en-US" sz="2400" dirty="0" err="1">
                <a:solidFill>
                  <a:srgbClr val="990033"/>
                </a:solidFill>
              </a:rPr>
              <a:t>k</a:t>
            </a:r>
            <a:r>
              <a:rPr lang="en-US" sz="1800" dirty="0" err="1"/>
              <a:t>,SWR</a:t>
            </a:r>
            <a:r>
              <a:rPr lang="en-US" sz="1800" dirty="0"/>
              <a:t>);</a:t>
            </a:r>
          </a:p>
          <a:p>
            <a:r>
              <a:rPr lang="en-US" sz="1800" dirty="0"/>
              <a:t>  End;</a:t>
            </a:r>
          </a:p>
        </p:txBody>
      </p:sp>
      <p:sp>
        <p:nvSpPr>
          <p:cNvPr id="6" name="Slide Number Placeholder 3">
            <a:extLst>
              <a:ext uri="{FF2B5EF4-FFF2-40B4-BE49-F238E27FC236}">
                <a16:creationId xmlns:a16="http://schemas.microsoft.com/office/drawing/2014/main" id="{FB306515-CBBA-42B3-BDC7-56AD5B939901}"/>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56</a:t>
            </a:fld>
            <a:endParaRPr lang="en-US" dirty="0">
              <a:solidFill>
                <a:srgbClr val="1E0000"/>
              </a:solidFill>
            </a:endParaRPr>
          </a:p>
        </p:txBody>
      </p:sp>
    </p:spTree>
    <p:extLst>
      <p:ext uri="{BB962C8B-B14F-4D97-AF65-F5344CB8AC3E}">
        <p14:creationId xmlns:p14="http://schemas.microsoft.com/office/powerpoint/2010/main" val="29370807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Reordering</a:t>
            </a:r>
          </a:p>
        </p:txBody>
      </p:sp>
      <p:sp>
        <p:nvSpPr>
          <p:cNvPr id="3" name="Content Placeholder 2"/>
          <p:cNvSpPr>
            <a:spLocks noGrp="1"/>
          </p:cNvSpPr>
          <p:nvPr>
            <p:ph idx="1"/>
          </p:nvPr>
        </p:nvSpPr>
        <p:spPr>
          <a:xfrm>
            <a:off x="533400" y="1295400"/>
            <a:ext cx="8535987" cy="4114800"/>
          </a:xfrm>
        </p:spPr>
        <p:txBody>
          <a:bodyPr/>
          <a:lstStyle/>
          <a:p>
            <a:r>
              <a:rPr lang="en-US" dirty="0"/>
              <a:t>There is no </a:t>
            </a:r>
            <a:r>
              <a:rPr lang="en-US" dirty="0" smtClean="0"/>
              <a:t>computationally </a:t>
            </a:r>
            <a:r>
              <a:rPr lang="en-US" dirty="0"/>
              <a:t>efficient way to optimally reorder a sparse matrix; however there are very efficient algorithms to greatly reduce the fills</a:t>
            </a:r>
          </a:p>
          <a:p>
            <a:r>
              <a:rPr lang="en-US" dirty="0"/>
              <a:t>Two steps here: 1) order the matrix, 2) add fills</a:t>
            </a:r>
          </a:p>
          <a:p>
            <a:r>
              <a:rPr lang="en-US" dirty="0"/>
              <a:t>A quite common algorithm combines ordering the matrix with adding the fills</a:t>
            </a:r>
          </a:p>
          <a:p>
            <a:r>
              <a:rPr lang="en-US" dirty="0"/>
              <a:t>The two methods discussed here were presented in the 1963 paper by Sato and Tinney from BPA; known as Tinney Scheme 1 and Tinney Scheme 2 since they are more explicitly described in </a:t>
            </a:r>
            <a:r>
              <a:rPr lang="en-US" dirty="0" err="1"/>
              <a:t>Tinney’s</a:t>
            </a:r>
            <a:r>
              <a:rPr lang="en-US" dirty="0"/>
              <a:t> 1967 paper</a:t>
            </a:r>
          </a:p>
          <a:p>
            <a:pPr lvl="1"/>
            <a:r>
              <a:rPr lang="en-US" dirty="0"/>
              <a:t>1967 paper also has Tinney Scheme 3 (briefly covered)</a:t>
            </a:r>
          </a:p>
        </p:txBody>
      </p:sp>
      <p:sp>
        <p:nvSpPr>
          <p:cNvPr id="5" name="Slide Number Placeholder 3">
            <a:extLst>
              <a:ext uri="{FF2B5EF4-FFF2-40B4-BE49-F238E27FC236}">
                <a16:creationId xmlns:a16="http://schemas.microsoft.com/office/drawing/2014/main" id="{1D8D4BD0-BD6A-4E12-8DBF-3D8BD6E50CD5}"/>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57</a:t>
            </a:fld>
            <a:endParaRPr lang="en-US" dirty="0">
              <a:solidFill>
                <a:srgbClr val="1E0000"/>
              </a:solidFill>
            </a:endParaRPr>
          </a:p>
        </p:txBody>
      </p:sp>
    </p:spTree>
    <p:extLst>
      <p:ext uri="{BB962C8B-B14F-4D97-AF65-F5344CB8AC3E}">
        <p14:creationId xmlns:p14="http://schemas.microsoft.com/office/powerpoint/2010/main" val="225765304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Tinney Scheme 1</a:t>
            </a:r>
          </a:p>
        </p:txBody>
      </p:sp>
      <p:sp>
        <p:nvSpPr>
          <p:cNvPr id="3" name="Content Placeholder 2"/>
          <p:cNvSpPr>
            <a:spLocks noGrp="1"/>
          </p:cNvSpPr>
          <p:nvPr>
            <p:ph idx="1"/>
          </p:nvPr>
        </p:nvSpPr>
        <p:spPr>
          <a:xfrm>
            <a:off x="365760" y="1280160"/>
            <a:ext cx="8473440" cy="3733800"/>
          </a:xfrm>
        </p:spPr>
        <p:txBody>
          <a:bodyPr/>
          <a:lstStyle/>
          <a:p>
            <a:r>
              <a:rPr lang="en-US" dirty="0"/>
              <a:t>Easy to describe, but not really used since the number of fills, while reduced, is still quite high</a:t>
            </a:r>
          </a:p>
          <a:p>
            <a:r>
              <a:rPr lang="en-US" dirty="0"/>
              <a:t>In graph theory the degree (or valence or </a:t>
            </a:r>
            <a:r>
              <a:rPr lang="en-US" dirty="0" err="1"/>
              <a:t>valency</a:t>
            </a:r>
            <a:r>
              <a:rPr lang="en-US" dirty="0"/>
              <a:t>) of a vertex is the number of edges incident to the vertex</a:t>
            </a:r>
          </a:p>
          <a:p>
            <a:r>
              <a:rPr lang="en-US" dirty="0"/>
              <a:t>Order the nodes (buses) by the number of incident branches (i.e., its valence) those with the lowest valence are ordered first</a:t>
            </a:r>
          </a:p>
          <a:p>
            <a:pPr lvl="1"/>
            <a:r>
              <a:rPr lang="en-US" dirty="0"/>
              <a:t>Nodes with just one incident line result in no new fills</a:t>
            </a:r>
          </a:p>
          <a:p>
            <a:pPr lvl="1"/>
            <a:r>
              <a:rPr lang="en-US" dirty="0"/>
              <a:t>Obviously in a large system many nodes will have the same number of incident branches; ties can be handled arbitrarily</a:t>
            </a:r>
          </a:p>
        </p:txBody>
      </p:sp>
      <p:sp>
        <p:nvSpPr>
          <p:cNvPr id="5" name="Slide Number Placeholder 3">
            <a:extLst>
              <a:ext uri="{FF2B5EF4-FFF2-40B4-BE49-F238E27FC236}">
                <a16:creationId xmlns:a16="http://schemas.microsoft.com/office/drawing/2014/main" id="{96B4DE0A-CF94-41D9-83E6-FB165369A6B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58</a:t>
            </a:fld>
            <a:endParaRPr lang="en-US" dirty="0">
              <a:solidFill>
                <a:srgbClr val="1E0000"/>
              </a:solidFill>
            </a:endParaRPr>
          </a:p>
        </p:txBody>
      </p:sp>
    </p:spTree>
    <p:extLst>
      <p:ext uri="{BB962C8B-B14F-4D97-AF65-F5344CB8AC3E}">
        <p14:creationId xmlns:p14="http://schemas.microsoft.com/office/powerpoint/2010/main" val="1322334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Numerical Precision</a:t>
            </a:r>
          </a:p>
        </p:txBody>
      </p:sp>
      <p:sp>
        <p:nvSpPr>
          <p:cNvPr id="3" name="Content Placeholder 2"/>
          <p:cNvSpPr>
            <a:spLocks noGrp="1"/>
          </p:cNvSpPr>
          <p:nvPr>
            <p:ph idx="1"/>
          </p:nvPr>
        </p:nvSpPr>
        <p:spPr>
          <a:xfrm>
            <a:off x="365760" y="1280160"/>
            <a:ext cx="8625840" cy="3733800"/>
          </a:xfrm>
        </p:spPr>
        <p:txBody>
          <a:bodyPr/>
          <a:lstStyle/>
          <a:p>
            <a:r>
              <a:rPr lang="en-US" dirty="0"/>
              <a:t>Required numerical precision determines type of variables used to represent numbers</a:t>
            </a:r>
          </a:p>
          <a:p>
            <a:pPr lvl="1"/>
            <a:r>
              <a:rPr lang="en-US" dirty="0"/>
              <a:t>Specified as number of bytes, and whether signed or not</a:t>
            </a:r>
          </a:p>
          <a:p>
            <a:r>
              <a:rPr lang="en-US" dirty="0"/>
              <a:t>For Integers</a:t>
            </a:r>
          </a:p>
          <a:p>
            <a:pPr lvl="1"/>
            <a:r>
              <a:rPr lang="en-US" dirty="0"/>
              <a:t>One byte is either 0 to 255 or -128 to 127</a:t>
            </a:r>
          </a:p>
          <a:p>
            <a:pPr lvl="1"/>
            <a:r>
              <a:rPr lang="en-US" dirty="0"/>
              <a:t>Two bytes is either </a:t>
            </a:r>
            <a:r>
              <a:rPr lang="en-US" dirty="0" err="1"/>
              <a:t>smallint</a:t>
            </a:r>
            <a:r>
              <a:rPr lang="en-US" dirty="0"/>
              <a:t> (-32,768 to 32,767) or word (0 to 65,536)</a:t>
            </a:r>
          </a:p>
          <a:p>
            <a:pPr lvl="1"/>
            <a:r>
              <a:rPr lang="en-US" dirty="0"/>
              <a:t>Four bytes is either Integer (-2,147,483,648 to 2,147,483,647) or Cardinal (0 to 4,294,967,295)</a:t>
            </a:r>
          </a:p>
          <a:p>
            <a:pPr lvl="2"/>
            <a:r>
              <a:rPr lang="en-US" dirty="0"/>
              <a:t>This is usually sufficient for power system row/column numbers</a:t>
            </a:r>
          </a:p>
          <a:p>
            <a:pPr lvl="1"/>
            <a:r>
              <a:rPr lang="en-US" dirty="0"/>
              <a:t>Eight bytes (Int64) if four bytes is not enough</a:t>
            </a:r>
          </a:p>
          <a:p>
            <a:endParaRPr lang="en-US" dirty="0"/>
          </a:p>
        </p:txBody>
      </p:sp>
    </p:spTree>
    <p:extLst>
      <p:ext uri="{BB962C8B-B14F-4D97-AF65-F5344CB8AC3E}">
        <p14:creationId xmlns:p14="http://schemas.microsoft.com/office/powerpoint/2010/main" val="151683509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Tinney Scheme 1, Cont.</a:t>
            </a:r>
          </a:p>
        </p:txBody>
      </p:sp>
      <p:sp>
        <p:nvSpPr>
          <p:cNvPr id="3" name="Content Placeholder 2"/>
          <p:cNvSpPr>
            <a:spLocks noGrp="1"/>
          </p:cNvSpPr>
          <p:nvPr>
            <p:ph idx="1"/>
          </p:nvPr>
        </p:nvSpPr>
        <p:spPr>
          <a:xfrm>
            <a:off x="365760" y="1280160"/>
            <a:ext cx="8702040" cy="1615440"/>
          </a:xfrm>
        </p:spPr>
        <p:txBody>
          <a:bodyPr/>
          <a:lstStyle/>
          <a:p>
            <a:r>
              <a:rPr lang="en-US" dirty="0"/>
              <a:t>Once the nodes are reordered, the fills are added</a:t>
            </a:r>
          </a:p>
          <a:p>
            <a:pPr lvl="1"/>
            <a:r>
              <a:rPr lang="en-US" sz="2200" dirty="0"/>
              <a:t>Common approach to ties is to take the lower numbered node first</a:t>
            </a:r>
          </a:p>
          <a:p>
            <a:r>
              <a:rPr lang="en-US" dirty="0"/>
              <a:t>A shortcoming of this method is as the fills are added the valence of the adjacent nodes changes</a:t>
            </a:r>
          </a:p>
          <a:p>
            <a:endParaRPr lang="en-US" sz="2400" dirty="0"/>
          </a:p>
        </p:txBody>
      </p:sp>
      <p:grpSp>
        <p:nvGrpSpPr>
          <p:cNvPr id="28" name="Group 27"/>
          <p:cNvGrpSpPr>
            <a:grpSpLocks/>
          </p:cNvGrpSpPr>
          <p:nvPr/>
        </p:nvGrpSpPr>
        <p:grpSpPr bwMode="auto">
          <a:xfrm>
            <a:off x="1143000" y="3144678"/>
            <a:ext cx="3960813" cy="1881187"/>
            <a:chOff x="758" y="2265"/>
            <a:chExt cx="2495" cy="1185"/>
          </a:xfrm>
        </p:grpSpPr>
        <p:sp>
          <p:nvSpPr>
            <p:cNvPr id="29" name="Line 3"/>
            <p:cNvSpPr>
              <a:spLocks noChangeShapeType="1"/>
            </p:cNvSpPr>
            <p:nvPr/>
          </p:nvSpPr>
          <p:spPr bwMode="auto">
            <a:xfrm>
              <a:off x="912" y="2544"/>
              <a:ext cx="336" cy="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 name="Line 4"/>
            <p:cNvSpPr>
              <a:spLocks noChangeShapeType="1"/>
            </p:cNvSpPr>
            <p:nvPr/>
          </p:nvSpPr>
          <p:spPr bwMode="auto">
            <a:xfrm flipV="1">
              <a:off x="1248" y="2544"/>
              <a:ext cx="0" cy="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1" name="Line 5"/>
            <p:cNvSpPr>
              <a:spLocks noChangeShapeType="1"/>
            </p:cNvSpPr>
            <p:nvPr/>
          </p:nvSpPr>
          <p:spPr bwMode="auto">
            <a:xfrm flipV="1">
              <a:off x="1248" y="2544"/>
              <a:ext cx="304" cy="5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2" name="Line 6"/>
            <p:cNvSpPr>
              <a:spLocks noChangeShapeType="1"/>
            </p:cNvSpPr>
            <p:nvPr/>
          </p:nvSpPr>
          <p:spPr bwMode="auto">
            <a:xfrm>
              <a:off x="1248" y="3072"/>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3" name="Rectangle 7"/>
            <p:cNvSpPr>
              <a:spLocks noChangeArrowheads="1"/>
            </p:cNvSpPr>
            <p:nvPr/>
          </p:nvSpPr>
          <p:spPr bwMode="auto">
            <a:xfrm>
              <a:off x="2256" y="2496"/>
              <a:ext cx="768" cy="57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4" name="Line 8"/>
            <p:cNvSpPr>
              <a:spLocks noChangeShapeType="1"/>
            </p:cNvSpPr>
            <p:nvPr/>
          </p:nvSpPr>
          <p:spPr bwMode="auto">
            <a:xfrm>
              <a:off x="2256" y="2496"/>
              <a:ext cx="768" cy="5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5" name="Oval 9"/>
            <p:cNvSpPr>
              <a:spLocks noChangeArrowheads="1"/>
            </p:cNvSpPr>
            <p:nvPr/>
          </p:nvSpPr>
          <p:spPr bwMode="auto">
            <a:xfrm>
              <a:off x="884" y="2506"/>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Oval 10"/>
            <p:cNvSpPr>
              <a:spLocks noChangeArrowheads="1"/>
            </p:cNvSpPr>
            <p:nvPr/>
          </p:nvSpPr>
          <p:spPr bwMode="auto">
            <a:xfrm>
              <a:off x="1228" y="2524"/>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Oval 11"/>
            <p:cNvSpPr>
              <a:spLocks noChangeArrowheads="1"/>
            </p:cNvSpPr>
            <p:nvPr/>
          </p:nvSpPr>
          <p:spPr bwMode="auto">
            <a:xfrm>
              <a:off x="1532" y="2512"/>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Oval 12"/>
            <p:cNvSpPr>
              <a:spLocks noChangeArrowheads="1"/>
            </p:cNvSpPr>
            <p:nvPr/>
          </p:nvSpPr>
          <p:spPr bwMode="auto">
            <a:xfrm>
              <a:off x="2246" y="2486"/>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 name="Oval 13"/>
            <p:cNvSpPr>
              <a:spLocks noChangeArrowheads="1"/>
            </p:cNvSpPr>
            <p:nvPr/>
          </p:nvSpPr>
          <p:spPr bwMode="auto">
            <a:xfrm>
              <a:off x="2990" y="2480"/>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 name="Oval 14"/>
            <p:cNvSpPr>
              <a:spLocks noChangeArrowheads="1"/>
            </p:cNvSpPr>
            <p:nvPr/>
          </p:nvSpPr>
          <p:spPr bwMode="auto">
            <a:xfrm>
              <a:off x="1230" y="3044"/>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Oval 15"/>
            <p:cNvSpPr>
              <a:spLocks noChangeArrowheads="1"/>
            </p:cNvSpPr>
            <p:nvPr/>
          </p:nvSpPr>
          <p:spPr bwMode="auto">
            <a:xfrm>
              <a:off x="2236" y="3044"/>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Oval 16"/>
            <p:cNvSpPr>
              <a:spLocks noChangeArrowheads="1"/>
            </p:cNvSpPr>
            <p:nvPr/>
          </p:nvSpPr>
          <p:spPr bwMode="auto">
            <a:xfrm>
              <a:off x="2996" y="3044"/>
              <a:ext cx="48" cy="4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Text Box 17"/>
            <p:cNvSpPr txBox="1">
              <a:spLocks noChangeArrowheads="1"/>
            </p:cNvSpPr>
            <p:nvPr/>
          </p:nvSpPr>
          <p:spPr bwMode="auto">
            <a:xfrm>
              <a:off x="758" y="2265"/>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1</a:t>
              </a:r>
            </a:p>
          </p:txBody>
        </p:sp>
        <p:sp>
          <p:nvSpPr>
            <p:cNvPr id="44" name="Text Box 18"/>
            <p:cNvSpPr txBox="1">
              <a:spLocks noChangeArrowheads="1"/>
            </p:cNvSpPr>
            <p:nvPr/>
          </p:nvSpPr>
          <p:spPr bwMode="auto">
            <a:xfrm>
              <a:off x="1190" y="2265"/>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2</a:t>
              </a:r>
            </a:p>
          </p:txBody>
        </p:sp>
        <p:sp>
          <p:nvSpPr>
            <p:cNvPr id="45" name="Text Box 19"/>
            <p:cNvSpPr txBox="1">
              <a:spLocks noChangeArrowheads="1"/>
            </p:cNvSpPr>
            <p:nvPr/>
          </p:nvSpPr>
          <p:spPr bwMode="auto">
            <a:xfrm>
              <a:off x="1478" y="2265"/>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3</a:t>
              </a:r>
            </a:p>
          </p:txBody>
        </p:sp>
        <p:sp>
          <p:nvSpPr>
            <p:cNvPr id="46" name="Text Box 20"/>
            <p:cNvSpPr txBox="1">
              <a:spLocks noChangeArrowheads="1"/>
            </p:cNvSpPr>
            <p:nvPr/>
          </p:nvSpPr>
          <p:spPr bwMode="auto">
            <a:xfrm>
              <a:off x="1152" y="3120"/>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4</a:t>
              </a:r>
            </a:p>
          </p:txBody>
        </p:sp>
        <p:sp>
          <p:nvSpPr>
            <p:cNvPr id="47" name="Text Box 21"/>
            <p:cNvSpPr txBox="1">
              <a:spLocks noChangeArrowheads="1"/>
            </p:cNvSpPr>
            <p:nvPr/>
          </p:nvSpPr>
          <p:spPr bwMode="auto">
            <a:xfrm>
              <a:off x="2172" y="3057"/>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dirty="0">
                  <a:solidFill>
                    <a:srgbClr val="1E0000"/>
                  </a:solidFill>
                </a:rPr>
                <a:t>5</a:t>
              </a:r>
            </a:p>
          </p:txBody>
        </p:sp>
        <p:sp>
          <p:nvSpPr>
            <p:cNvPr id="48" name="Text Box 22"/>
            <p:cNvSpPr txBox="1">
              <a:spLocks noChangeArrowheads="1"/>
            </p:cNvSpPr>
            <p:nvPr/>
          </p:nvSpPr>
          <p:spPr bwMode="auto">
            <a:xfrm>
              <a:off x="3024" y="2928"/>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6</a:t>
              </a:r>
            </a:p>
          </p:txBody>
        </p:sp>
        <p:sp>
          <p:nvSpPr>
            <p:cNvPr id="49" name="Text Box 23"/>
            <p:cNvSpPr txBox="1">
              <a:spLocks noChangeArrowheads="1"/>
            </p:cNvSpPr>
            <p:nvPr/>
          </p:nvSpPr>
          <p:spPr bwMode="auto">
            <a:xfrm>
              <a:off x="2976" y="2294"/>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7</a:t>
              </a:r>
            </a:p>
          </p:txBody>
        </p:sp>
        <p:sp>
          <p:nvSpPr>
            <p:cNvPr id="50" name="Text Box 24"/>
            <p:cNvSpPr txBox="1">
              <a:spLocks noChangeArrowheads="1"/>
            </p:cNvSpPr>
            <p:nvPr/>
          </p:nvSpPr>
          <p:spPr bwMode="auto">
            <a:xfrm>
              <a:off x="2064" y="2304"/>
              <a:ext cx="229" cy="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1E0000"/>
                  </a:solidFill>
                </a:rPr>
                <a:t>8</a:t>
              </a:r>
            </a:p>
          </p:txBody>
        </p:sp>
      </p:grpSp>
      <p:graphicFrame>
        <p:nvGraphicFramePr>
          <p:cNvPr id="52" name="Object 51"/>
          <p:cNvGraphicFramePr>
            <a:graphicFrameLocks noChangeAspect="1"/>
          </p:cNvGraphicFramePr>
          <p:nvPr>
            <p:extLst>
              <p:ext uri="{D42A27DB-BD31-4B8C-83A1-F6EECF244321}">
                <p14:modId xmlns:p14="http://schemas.microsoft.com/office/powerpoint/2010/main" val="2840279233"/>
              </p:ext>
            </p:extLst>
          </p:nvPr>
        </p:nvGraphicFramePr>
        <p:xfrm>
          <a:off x="6368412" y="3156584"/>
          <a:ext cx="1872769" cy="2314575"/>
        </p:xfrm>
        <a:graphic>
          <a:graphicData uri="http://schemas.openxmlformats.org/presentationml/2006/ole">
            <mc:AlternateContent xmlns:mc="http://schemas.openxmlformats.org/markup-compatibility/2006">
              <mc:Choice xmlns:v="urn:schemas-microsoft-com:vml" Requires="v">
                <p:oleObj spid="_x0000_s147471" name="Worksheet" r:id="rId3" imgW="1226753" imgH="1516482" progId="Excel.Sheet.8">
                  <p:embed/>
                </p:oleObj>
              </mc:Choice>
              <mc:Fallback>
                <p:oleObj name="Worksheet" r:id="rId3" imgW="1226753" imgH="1516482"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8412" y="3156584"/>
                        <a:ext cx="1872769" cy="2314575"/>
                      </a:xfrm>
                      <a:prstGeom prst="rect">
                        <a:avLst/>
                      </a:prstGeom>
                      <a:noFill/>
                      <a:ln>
                        <a:noFill/>
                      </a:ln>
                      <a:effectLst/>
                    </p:spPr>
                  </p:pic>
                </p:oleObj>
              </mc:Fallback>
            </mc:AlternateContent>
          </a:graphicData>
        </a:graphic>
      </p:graphicFrame>
      <p:sp>
        <p:nvSpPr>
          <p:cNvPr id="53" name="TextBox 52"/>
          <p:cNvSpPr txBox="1"/>
          <p:nvPr/>
        </p:nvSpPr>
        <p:spPr>
          <a:xfrm>
            <a:off x="304800" y="4977358"/>
            <a:ext cx="5868914" cy="1557349"/>
          </a:xfrm>
          <a:prstGeom prst="rect">
            <a:avLst/>
          </a:prstGeom>
          <a:noFill/>
        </p:spPr>
        <p:txBody>
          <a:bodyPr wrap="none" rtlCol="0">
            <a:spAutoFit/>
          </a:bodyPr>
          <a:lstStyle/>
          <a:p>
            <a:r>
              <a:rPr lang="en-US" dirty="0">
                <a:solidFill>
                  <a:srgbClr val="000000"/>
                </a:solidFill>
              </a:rPr>
              <a:t>Tinney 1 order is 1,2,3,7,5,6,8,4</a:t>
            </a:r>
          </a:p>
          <a:p>
            <a:endParaRPr lang="en-US" dirty="0">
              <a:solidFill>
                <a:srgbClr val="000000"/>
              </a:solidFill>
            </a:endParaRPr>
          </a:p>
          <a:p>
            <a:r>
              <a:rPr lang="en-US" dirty="0">
                <a:solidFill>
                  <a:srgbClr val="000000"/>
                </a:solidFill>
              </a:rPr>
              <a:t>Number of new branches is 2 (4-8, 4-6)</a:t>
            </a:r>
          </a:p>
        </p:txBody>
      </p:sp>
      <p:sp>
        <p:nvSpPr>
          <p:cNvPr id="51" name="Slide Number Placeholder 3">
            <a:extLst>
              <a:ext uri="{FF2B5EF4-FFF2-40B4-BE49-F238E27FC236}">
                <a16:creationId xmlns:a16="http://schemas.microsoft.com/office/drawing/2014/main" id="{E48C1EF7-1DCD-4FB6-B9D3-A414F83106EF}"/>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59</a:t>
            </a:fld>
            <a:endParaRPr lang="en-US" dirty="0">
              <a:solidFill>
                <a:srgbClr val="1E0000"/>
              </a:solidFill>
            </a:endParaRPr>
          </a:p>
        </p:txBody>
      </p:sp>
    </p:spTree>
    <p:extLst>
      <p:ext uri="{BB962C8B-B14F-4D97-AF65-F5344CB8AC3E}">
        <p14:creationId xmlns:p14="http://schemas.microsoft.com/office/powerpoint/2010/main" val="261641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dissolve">
                                      <p:cBhvr>
                                        <p:cTn id="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Numerical Precision, cont.</a:t>
            </a:r>
          </a:p>
        </p:txBody>
      </p:sp>
      <p:sp>
        <p:nvSpPr>
          <p:cNvPr id="3" name="Content Placeholder 2"/>
          <p:cNvSpPr>
            <a:spLocks noGrp="1"/>
          </p:cNvSpPr>
          <p:nvPr>
            <p:ph idx="1"/>
          </p:nvPr>
        </p:nvSpPr>
        <p:spPr/>
        <p:txBody>
          <a:bodyPr/>
          <a:lstStyle/>
          <a:p>
            <a:r>
              <a:rPr lang="en-US" dirty="0"/>
              <a:t>For floating point values using choice is between four bytes (single precision) or eight bytes (double precision); extended precision has ten bytes</a:t>
            </a:r>
          </a:p>
          <a:p>
            <a:pPr lvl="1"/>
            <a:r>
              <a:rPr lang="en-US" dirty="0"/>
              <a:t>Single precision allows for 6 to 7 significant digits</a:t>
            </a:r>
          </a:p>
          <a:p>
            <a:pPr lvl="1"/>
            <a:r>
              <a:rPr lang="en-US" dirty="0"/>
              <a:t>Double precision allows for 15 to 17 significant digits</a:t>
            </a:r>
          </a:p>
          <a:p>
            <a:pPr lvl="1"/>
            <a:r>
              <a:rPr lang="en-US" dirty="0"/>
              <a:t>Extended allows for about 18 significant digits</a:t>
            </a:r>
          </a:p>
          <a:p>
            <a:pPr lvl="1"/>
            <a:r>
              <a:rPr lang="en-US" dirty="0"/>
              <a:t>More bytes requires more storage</a:t>
            </a:r>
          </a:p>
          <a:p>
            <a:pPr lvl="1"/>
            <a:r>
              <a:rPr lang="en-US" dirty="0"/>
              <a:t>Computational impacts depend on the underlying device; on PCs there isn’t much impact; GPUs can be 3 to 8 times slower for double precision</a:t>
            </a:r>
          </a:p>
          <a:p>
            <a:r>
              <a:rPr lang="en-US" dirty="0"/>
              <a:t>For most power problems double precision is best</a:t>
            </a:r>
          </a:p>
          <a:p>
            <a:endParaRPr lang="en-US" dirty="0"/>
          </a:p>
        </p:txBody>
      </p:sp>
    </p:spTree>
    <p:extLst>
      <p:ext uri="{BB962C8B-B14F-4D97-AF65-F5344CB8AC3E}">
        <p14:creationId xmlns:p14="http://schemas.microsoft.com/office/powerpoint/2010/main" val="2360246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Sparse Matrix Storage</a:t>
            </a:r>
          </a:p>
        </p:txBody>
      </p:sp>
      <p:sp>
        <p:nvSpPr>
          <p:cNvPr id="3" name="Content Placeholder 2"/>
          <p:cNvSpPr>
            <a:spLocks noGrp="1"/>
          </p:cNvSpPr>
          <p:nvPr>
            <p:ph idx="1"/>
          </p:nvPr>
        </p:nvSpPr>
        <p:spPr>
          <a:xfrm>
            <a:off x="365760" y="1280160"/>
            <a:ext cx="8854440" cy="3733800"/>
          </a:xfrm>
        </p:spPr>
        <p:txBody>
          <a:bodyPr/>
          <a:lstStyle/>
          <a:p>
            <a:r>
              <a:rPr lang="en-US" dirty="0"/>
              <a:t>A general approach for storing a sparse matrix would be using three vectors, each dimensioned to number of elements</a:t>
            </a:r>
          </a:p>
          <a:p>
            <a:pPr marL="800100" lvl="3" indent="-342900"/>
            <a:r>
              <a:rPr lang="en-US" dirty="0"/>
              <a:t>AA: Stores the values, usually in power system analysis as double precision values (8 bytes)</a:t>
            </a:r>
          </a:p>
          <a:p>
            <a:pPr marL="800100" lvl="3" indent="-342900"/>
            <a:r>
              <a:rPr lang="en-US" dirty="0"/>
              <a:t>JR: Stores the row number; for power problems usually as an integer (4 bytes)</a:t>
            </a:r>
          </a:p>
          <a:p>
            <a:pPr marL="800100" lvl="3" indent="-342900"/>
            <a:r>
              <a:rPr lang="en-US" dirty="0"/>
              <a:t>JC: Stores the column number, again as an integer</a:t>
            </a:r>
          </a:p>
          <a:p>
            <a:pPr marL="342900" lvl="2"/>
            <a:r>
              <a:rPr lang="en-US" sz="2600" dirty="0"/>
              <a:t>If unsorted then both row and column are needed</a:t>
            </a:r>
          </a:p>
          <a:p>
            <a:pPr marL="342900" lvl="2"/>
            <a:r>
              <a:rPr lang="en-US" sz="2600" dirty="0"/>
              <a:t>New elements could easily be added, but costly to </a:t>
            </a:r>
            <a:r>
              <a:rPr lang="en-US" sz="2600" dirty="0" smtClean="0"/>
              <a:t>delete</a:t>
            </a:r>
          </a:p>
          <a:p>
            <a:pPr marL="342900" lvl="2"/>
            <a:r>
              <a:rPr lang="en-US" sz="2600" dirty="0" smtClean="0"/>
              <a:t>Unordered </a:t>
            </a:r>
            <a:r>
              <a:rPr lang="en-US" sz="2600" dirty="0"/>
              <a:t>approach doesn’t make for good computation since elements used next computationally aren’t necessarily nearby</a:t>
            </a:r>
          </a:p>
          <a:p>
            <a:pPr marL="342900" lvl="2"/>
            <a:r>
              <a:rPr lang="en-US" sz="2600" dirty="0"/>
              <a:t>Usually ordered, either by row or column </a:t>
            </a:r>
          </a:p>
          <a:p>
            <a:endParaRPr lang="en-US" dirty="0"/>
          </a:p>
        </p:txBody>
      </p:sp>
    </p:spTree>
    <p:extLst>
      <p:ext uri="{BB962C8B-B14F-4D97-AF65-F5344CB8AC3E}">
        <p14:creationId xmlns:p14="http://schemas.microsoft.com/office/powerpoint/2010/main" val="1493516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Storage Example</a:t>
            </a:r>
          </a:p>
        </p:txBody>
      </p:sp>
      <p:sp>
        <p:nvSpPr>
          <p:cNvPr id="3" name="Content Placeholder 2"/>
          <p:cNvSpPr>
            <a:spLocks noGrp="1"/>
          </p:cNvSpPr>
          <p:nvPr>
            <p:ph idx="1"/>
          </p:nvPr>
        </p:nvSpPr>
        <p:spPr/>
        <p:txBody>
          <a:bodyPr/>
          <a:lstStyle/>
          <a:p>
            <a:r>
              <a:rPr lang="en-US" dirty="0"/>
              <a:t>Assume</a:t>
            </a:r>
          </a:p>
          <a:p>
            <a:endParaRPr lang="en-US" dirty="0"/>
          </a:p>
          <a:p>
            <a:endParaRPr lang="en-US" dirty="0"/>
          </a:p>
          <a:p>
            <a:endParaRPr lang="en-US" dirty="0"/>
          </a:p>
          <a:p>
            <a:endParaRPr lang="en-US" dirty="0"/>
          </a:p>
          <a:p>
            <a:r>
              <a:rPr lang="en-US" dirty="0"/>
              <a:t>Then </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23289735"/>
              </p:ext>
            </p:extLst>
          </p:nvPr>
        </p:nvGraphicFramePr>
        <p:xfrm>
          <a:off x="2195513" y="1295400"/>
          <a:ext cx="3584575" cy="2133600"/>
        </p:xfrm>
        <a:graphic>
          <a:graphicData uri="http://schemas.openxmlformats.org/presentationml/2006/ole">
            <mc:AlternateContent xmlns:mc="http://schemas.openxmlformats.org/markup-compatibility/2006">
              <mc:Choice xmlns:v="urn:schemas-microsoft-com:vml" Requires="v">
                <p:oleObj spid="_x0000_s139298" name="Equation" r:id="rId3" imgW="1536480" imgH="914400" progId="Equation.DSMT4">
                  <p:embed/>
                </p:oleObj>
              </mc:Choice>
              <mc:Fallback>
                <p:oleObj name="Equation" r:id="rId3" imgW="1536480" imgH="914400" progId="Equation.DSMT4">
                  <p:embed/>
                  <p:pic>
                    <p:nvPicPr>
                      <p:cNvPr id="0" name=""/>
                      <p:cNvPicPr/>
                      <p:nvPr/>
                    </p:nvPicPr>
                    <p:blipFill>
                      <a:blip r:embed="rId4"/>
                      <a:stretch>
                        <a:fillRect/>
                      </a:stretch>
                    </p:blipFill>
                    <p:spPr>
                      <a:xfrm>
                        <a:off x="2195513" y="1295400"/>
                        <a:ext cx="3584575" cy="21336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965582681"/>
              </p:ext>
            </p:extLst>
          </p:nvPr>
        </p:nvGraphicFramePr>
        <p:xfrm>
          <a:off x="1828800" y="3708400"/>
          <a:ext cx="6215063" cy="1498600"/>
        </p:xfrm>
        <a:graphic>
          <a:graphicData uri="http://schemas.openxmlformats.org/presentationml/2006/ole">
            <mc:AlternateContent xmlns:mc="http://schemas.openxmlformats.org/markup-compatibility/2006">
              <mc:Choice xmlns:v="urn:schemas-microsoft-com:vml" Requires="v">
                <p:oleObj spid="_x0000_s139299" name="Equation" r:id="rId5" imgW="3162240" imgH="761760" progId="Equation.DSMT4">
                  <p:embed/>
                </p:oleObj>
              </mc:Choice>
              <mc:Fallback>
                <p:oleObj name="Equation" r:id="rId5" imgW="3162240" imgH="761760" progId="Equation.DSMT4">
                  <p:embed/>
                  <p:pic>
                    <p:nvPicPr>
                      <p:cNvPr id="0" name=""/>
                      <p:cNvPicPr/>
                      <p:nvPr/>
                    </p:nvPicPr>
                    <p:blipFill>
                      <a:blip r:embed="rId6"/>
                      <a:stretch>
                        <a:fillRect/>
                      </a:stretch>
                    </p:blipFill>
                    <p:spPr>
                      <a:xfrm>
                        <a:off x="1828800" y="3708400"/>
                        <a:ext cx="6215063" cy="1498600"/>
                      </a:xfrm>
                      <a:prstGeom prst="rect">
                        <a:avLst/>
                      </a:prstGeom>
                    </p:spPr>
                  </p:pic>
                </p:oleObj>
              </mc:Fallback>
            </mc:AlternateContent>
          </a:graphicData>
        </a:graphic>
      </p:graphicFrame>
      <p:sp>
        <p:nvSpPr>
          <p:cNvPr id="7" name="TextBox 6"/>
          <p:cNvSpPr txBox="1"/>
          <p:nvPr/>
        </p:nvSpPr>
        <p:spPr>
          <a:xfrm>
            <a:off x="304801" y="5486400"/>
            <a:ext cx="7696200" cy="830997"/>
          </a:xfrm>
          <a:prstGeom prst="rect">
            <a:avLst/>
          </a:prstGeom>
          <a:solidFill>
            <a:srgbClr val="FFE6E6"/>
          </a:solidFill>
        </p:spPr>
        <p:txBody>
          <a:bodyPr wrap="square" rtlCol="0">
            <a:spAutoFit/>
          </a:bodyPr>
          <a:lstStyle/>
          <a:p>
            <a:r>
              <a:rPr lang="en-US" sz="2400" dirty="0" smtClean="0">
                <a:solidFill>
                  <a:srgbClr val="1E0000"/>
                </a:solidFill>
              </a:rPr>
              <a:t>Note, this example is a symmetric matrix, but the technique is general</a:t>
            </a:r>
            <a:endParaRPr lang="en-US" sz="2400" dirty="0">
              <a:solidFill>
                <a:srgbClr val="1E0000"/>
              </a:solidFill>
            </a:endParaRPr>
          </a:p>
        </p:txBody>
      </p:sp>
    </p:spTree>
    <p:extLst>
      <p:ext uri="{BB962C8B-B14F-4D97-AF65-F5344CB8AC3E}">
        <p14:creationId xmlns:p14="http://schemas.microsoft.com/office/powerpoint/2010/main" val="2780863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bwMode="auto">
        <a:solidFill>
          <a:schemeClr val="accent3">
            <a:lumMod val="95000"/>
          </a:schemeClr>
        </a:solidFill>
        <a:ln>
          <a:noFill/>
        </a:ln>
      </a:spPr>
      <a:bodyPr wrap="none">
        <a:spAutoFit/>
      </a:bodyPr>
      <a:lstStyle>
        <a:defPPr eaLnBrk="1" hangingPunct="1">
          <a:spcBef>
            <a:spcPts val="0"/>
          </a:spcBef>
          <a:defRPr dirty="0">
            <a:solidFill>
              <a:srgbClr val="1E0000"/>
            </a:solidFill>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Designs\Capsules.pot</Template>
  <TotalTime>5948</TotalTime>
  <Words>4296</Words>
  <Application>Microsoft Office PowerPoint</Application>
  <PresentationFormat>On-screen Show (4:3)</PresentationFormat>
  <Paragraphs>846</Paragraphs>
  <Slides>60</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60</vt:i4>
      </vt:variant>
    </vt:vector>
  </HeadingPairs>
  <TitlesOfParts>
    <vt:vector size="70" baseType="lpstr">
      <vt:lpstr>Arial</vt:lpstr>
      <vt:lpstr>Batang</vt:lpstr>
      <vt:lpstr>Calibri</vt:lpstr>
      <vt:lpstr>Helvetica</vt:lpstr>
      <vt:lpstr>Symbol</vt:lpstr>
      <vt:lpstr>Times New Roman</vt:lpstr>
      <vt:lpstr>Wingdings</vt:lpstr>
      <vt:lpstr>Capsules</vt:lpstr>
      <vt:lpstr>Equation</vt:lpstr>
      <vt:lpstr>Worksheet</vt:lpstr>
      <vt:lpstr>ECEN 615 Methods of Electric Power  Systems Analysis</vt:lpstr>
      <vt:lpstr>Announcements</vt:lpstr>
      <vt:lpstr>ECEN 615 Sparsity Limitations</vt:lpstr>
      <vt:lpstr>Full Matrix versus Sparse Matrix Storage</vt:lpstr>
      <vt:lpstr>Sparse Matrix Usage Can Determine the Optimal Storage</vt:lpstr>
      <vt:lpstr>Numerical Precision</vt:lpstr>
      <vt:lpstr>Numerical Precision, cont.</vt:lpstr>
      <vt:lpstr>General Sparse Matrix Storage</vt:lpstr>
      <vt:lpstr>Sparse Storage Example</vt:lpstr>
      <vt:lpstr>Compressed Sparse Row Storage</vt:lpstr>
      <vt:lpstr>CSR Format Example</vt:lpstr>
      <vt:lpstr>CSR Comments</vt:lpstr>
      <vt:lpstr>Linked Lists: Classes and Objects</vt:lpstr>
      <vt:lpstr>Linked Lists</vt:lpstr>
      <vt:lpstr>Sparse Matrix Storage with  Linked Lists by Rows</vt:lpstr>
      <vt:lpstr>Linked Lists, cont.</vt:lpstr>
      <vt:lpstr>On Board Example</vt:lpstr>
      <vt:lpstr>Example Pascal Code for  Writing a Sparse Matrix</vt:lpstr>
      <vt:lpstr>Sparse Working Row</vt:lpstr>
      <vt:lpstr>Loading the Sparse Working Row</vt:lpstr>
      <vt:lpstr>Unloading the Sparse Working Row</vt:lpstr>
      <vt:lpstr>Doing an LU Factorization of a Sparse Matrix with Linked Lists</vt:lpstr>
      <vt:lpstr>Sparse Factorization</vt:lpstr>
      <vt:lpstr>Sparse Factorization, cont.</vt:lpstr>
      <vt:lpstr>Sparse Factorization, cont.</vt:lpstr>
      <vt:lpstr>Sparse Factorization Example</vt:lpstr>
      <vt:lpstr>Sparse Factorization Example, Cont.</vt:lpstr>
      <vt:lpstr>Sparse Factorization Example, Cont.</vt:lpstr>
      <vt:lpstr>Sparse Factorization Examples, Cont.</vt:lpstr>
      <vt:lpstr>Sparse Factorization Examples, Cont.</vt:lpstr>
      <vt:lpstr>Fills</vt:lpstr>
      <vt:lpstr>Fills</vt:lpstr>
      <vt:lpstr>Fill Examples</vt:lpstr>
      <vt:lpstr>PowerPoint Presentation</vt:lpstr>
      <vt:lpstr>PowerPoint Presentation</vt:lpstr>
      <vt:lpstr>PowerPoint Presentation</vt:lpstr>
      <vt:lpstr>PowerPoint Presentation</vt:lpstr>
      <vt:lpstr>PowerPoint Presentation</vt:lpstr>
      <vt:lpstr>PowerPoint Presentation</vt:lpstr>
      <vt:lpstr>Example: 5 by 5 System</vt:lpstr>
      <vt:lpstr>Example: 5 by 5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Permutation Vectors</vt:lpstr>
      <vt:lpstr>Permutation Vectors, cont.</vt:lpstr>
      <vt:lpstr>Sparse Factorization using a Permutation Vector</vt:lpstr>
      <vt:lpstr>Sparse Matrix Reordering</vt:lpstr>
      <vt:lpstr>Tinney Scheme 1</vt:lpstr>
      <vt:lpstr>Tinney Scheme 1, Cont.</vt:lpstr>
    </vt:vector>
  </TitlesOfParts>
  <Company>ECE - UIUC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615_Lect1</dc:title>
  <dc:creator>ECE Publications</dc:creator>
  <cp:lastModifiedBy>Overbye, Thomas J</cp:lastModifiedBy>
  <cp:revision>428</cp:revision>
  <cp:lastPrinted>2019-09-22T16:46:28Z</cp:lastPrinted>
  <dcterms:created xsi:type="dcterms:W3CDTF">2000-05-11T14:27:08Z</dcterms:created>
  <dcterms:modified xsi:type="dcterms:W3CDTF">2019-09-24T19:25:23Z</dcterms:modified>
</cp:coreProperties>
</file>