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258" r:id="rId2"/>
    <p:sldId id="320" r:id="rId3"/>
    <p:sldId id="854" r:id="rId4"/>
    <p:sldId id="855" r:id="rId5"/>
    <p:sldId id="856" r:id="rId6"/>
    <p:sldId id="857" r:id="rId7"/>
    <p:sldId id="858" r:id="rId8"/>
    <p:sldId id="859" r:id="rId9"/>
    <p:sldId id="860" r:id="rId10"/>
    <p:sldId id="861" r:id="rId11"/>
    <p:sldId id="862" r:id="rId12"/>
    <p:sldId id="863" r:id="rId13"/>
    <p:sldId id="864" r:id="rId14"/>
    <p:sldId id="865" r:id="rId15"/>
    <p:sldId id="779" r:id="rId16"/>
    <p:sldId id="780" r:id="rId17"/>
    <p:sldId id="781" r:id="rId18"/>
    <p:sldId id="782" r:id="rId19"/>
    <p:sldId id="783" r:id="rId20"/>
    <p:sldId id="784" r:id="rId21"/>
    <p:sldId id="785" r:id="rId22"/>
    <p:sldId id="786" r:id="rId23"/>
    <p:sldId id="787" r:id="rId24"/>
    <p:sldId id="788" r:id="rId25"/>
    <p:sldId id="789" r:id="rId26"/>
    <p:sldId id="790" r:id="rId27"/>
    <p:sldId id="791" r:id="rId28"/>
    <p:sldId id="792" r:id="rId29"/>
    <p:sldId id="793" r:id="rId30"/>
    <p:sldId id="794" r:id="rId31"/>
    <p:sldId id="795" r:id="rId32"/>
    <p:sldId id="796" r:id="rId33"/>
    <p:sldId id="797" r:id="rId34"/>
    <p:sldId id="798" r:id="rId35"/>
    <p:sldId id="799" r:id="rId36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21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86" y="-9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5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615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Methods of Electric Power </a:t>
            </a:r>
            <a:br>
              <a:rPr lang="en-US" altLang="en-US" dirty="0" smtClean="0"/>
            </a:br>
            <a:r>
              <a:rPr lang="en-US" altLang="en-US" dirty="0" smtClean="0"/>
              <a:t>Systems Analysis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kern="0" dirty="0">
                <a:solidFill>
                  <a:srgbClr val="1E0000"/>
                </a:solidFill>
                <a:latin typeface="Arial" panose="020B0604020202020204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19: </a:t>
            </a:r>
            <a:r>
              <a:rPr lang="en-US" sz="3200" b="1" dirty="0" smtClean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Equivalents, Voltage Stability</a:t>
            </a:r>
            <a:endParaRPr lang="en-US" sz="3200" b="1" dirty="0">
              <a:solidFill>
                <a:srgbClr val="1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Givens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368040"/>
          </a:xfrm>
        </p:spPr>
        <p:txBody>
          <a:bodyPr/>
          <a:lstStyle/>
          <a:p>
            <a:r>
              <a:rPr lang="en-US" dirty="0"/>
              <a:t>Next zero out </a:t>
            </a:r>
            <a:r>
              <a:rPr lang="en-US" dirty="0" smtClean="0"/>
              <a:t>A[2,1] </a:t>
            </a:r>
            <a:r>
              <a:rPr lang="en-US" dirty="0"/>
              <a:t>with </a:t>
            </a:r>
            <a:r>
              <a:rPr lang="en-US" dirty="0" smtClean="0"/>
              <a:t>a=4, b=-2.236, </a:t>
            </a:r>
            <a:r>
              <a:rPr lang="en-US" dirty="0"/>
              <a:t>giving </a:t>
            </a:r>
            <a:br>
              <a:rPr lang="en-US" dirty="0"/>
            </a:br>
            <a:r>
              <a:rPr lang="en-US" dirty="0"/>
              <a:t>c= -0.8729, s=0.4880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Next zero out A[4,2] with a=5, b=-0.447, c=0.996, s=0.089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084354"/>
              </p:ext>
            </p:extLst>
          </p:nvPr>
        </p:nvGraphicFramePr>
        <p:xfrm>
          <a:off x="1066800" y="2362200"/>
          <a:ext cx="5587033" cy="1644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4" name="Equation" r:id="rId3" imgW="3682800" imgH="914400" progId="Equation.DSMT4">
                  <p:embed/>
                </p:oleObj>
              </mc:Choice>
              <mc:Fallback>
                <p:oleObj name="Equation" r:id="rId3" imgW="36828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5587033" cy="1644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829374"/>
              </p:ext>
            </p:extLst>
          </p:nvPr>
        </p:nvGraphicFramePr>
        <p:xfrm>
          <a:off x="2438400" y="4873497"/>
          <a:ext cx="576103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5" name="Equation" r:id="rId5" imgW="3797280" imgH="914400" progId="Equation.DSMT4">
                  <p:embed/>
                </p:oleObj>
              </mc:Choice>
              <mc:Fallback>
                <p:oleObj name="Equation" r:id="rId5" imgW="37972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73497"/>
                        <a:ext cx="5761037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3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Givens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zero out </a:t>
            </a:r>
            <a:r>
              <a:rPr lang="en-US" dirty="0" smtClean="0"/>
              <a:t>A[3,2</a:t>
            </a:r>
            <a:r>
              <a:rPr lang="en-US" dirty="0"/>
              <a:t>] with </a:t>
            </a:r>
            <a:r>
              <a:rPr lang="en-US" dirty="0" smtClean="0"/>
              <a:t>a=0.195, b=5.02, c=0.996</a:t>
            </a:r>
            <a:r>
              <a:rPr lang="en-US" dirty="0"/>
              <a:t>, </a:t>
            </a:r>
            <a:r>
              <a:rPr lang="en-US" dirty="0" smtClean="0"/>
              <a:t>s=0.089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Also we have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951529"/>
              </p:ext>
            </p:extLst>
          </p:nvPr>
        </p:nvGraphicFramePr>
        <p:xfrm>
          <a:off x="538163" y="2286000"/>
          <a:ext cx="749776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8" name="Equation" r:id="rId3" imgW="4444920" imgH="914400" progId="Equation.DSMT4">
                  <p:embed/>
                </p:oleObj>
              </mc:Choice>
              <mc:Fallback>
                <p:oleObj name="Equation" r:id="rId3" imgW="44449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286000"/>
                        <a:ext cx="7497762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09240"/>
              </p:ext>
            </p:extLst>
          </p:nvPr>
        </p:nvGraphicFramePr>
        <p:xfrm>
          <a:off x="990600" y="4800600"/>
          <a:ext cx="6146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9" name="Equation" r:id="rId5" imgW="3352680" imgH="914400" progId="Equation.DSMT4">
                  <p:embed/>
                </p:oleObj>
              </mc:Choice>
              <mc:Fallback>
                <p:oleObj name="Equation" r:id="rId5" imgW="33526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4800600"/>
                        <a:ext cx="61468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of Givens for 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75256"/>
            <a:ext cx="8535987" cy="929640"/>
          </a:xfrm>
        </p:spPr>
        <p:txBody>
          <a:bodyPr>
            <a:noAutofit/>
          </a:bodyPr>
          <a:lstStyle/>
          <a:p>
            <a:r>
              <a:rPr lang="en-US" dirty="0"/>
              <a:t>Starting with the </a:t>
            </a:r>
            <a:r>
              <a:rPr lang="en-US" b="1" dirty="0"/>
              <a:t>H</a:t>
            </a:r>
            <a:r>
              <a:rPr lang="en-US" dirty="0"/>
              <a:t> matrix we get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To zero out </a:t>
            </a:r>
            <a:r>
              <a:rPr lang="en-US" b="1" dirty="0"/>
              <a:t>H</a:t>
            </a:r>
            <a:r>
              <a:rPr lang="en-US" dirty="0"/>
              <a:t>'[5,1]=1 we have</a:t>
            </a:r>
            <a:br>
              <a:rPr lang="en-US" dirty="0"/>
            </a:br>
            <a:r>
              <a:rPr lang="en-US" dirty="0"/>
              <a:t>b=100, a=-1000, giving</a:t>
            </a:r>
            <a:br>
              <a:rPr lang="en-US" dirty="0"/>
            </a:br>
            <a:r>
              <a:rPr lang="en-US" dirty="0"/>
              <a:t>c=0.995, s=0.0995</a:t>
            </a:r>
            <a:br>
              <a:rPr lang="en-US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endParaRPr lang="en-US" sz="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653885"/>
              </p:ext>
            </p:extLst>
          </p:nvPr>
        </p:nvGraphicFramePr>
        <p:xfrm>
          <a:off x="3771900" y="1447800"/>
          <a:ext cx="4189413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2" name="Equation" r:id="rId3" imgW="2387520" imgH="1371600" progId="Equation.DSMT4">
                  <p:embed/>
                </p:oleObj>
              </mc:Choice>
              <mc:Fallback>
                <p:oleObj name="Equation" r:id="rId3" imgW="238752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447800"/>
                        <a:ext cx="4189413" cy="239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735097"/>
              </p:ext>
            </p:extLst>
          </p:nvPr>
        </p:nvGraphicFramePr>
        <p:xfrm>
          <a:off x="4137025" y="4038600"/>
          <a:ext cx="4122738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3" name="Equation" r:id="rId5" imgW="2450880" imgH="1371600" progId="Equation.DSMT4">
                  <p:embed/>
                </p:oleObj>
              </mc:Choice>
              <mc:Fallback>
                <p:oleObj name="Equation" r:id="rId5" imgW="245088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4038600"/>
                        <a:ext cx="4122738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0344B3-2B60-4D88-9C0B-0E063FA52FDF}"/>
              </a:ext>
            </a:extLst>
          </p:cNvPr>
          <p:cNvSpPr txBox="1"/>
          <p:nvPr/>
        </p:nvSpPr>
        <p:spPr>
          <a:xfrm>
            <a:off x="685800" y="5029200"/>
            <a:ext cx="3974165" cy="830997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Here the column (j) is 1,</a:t>
            </a:r>
            <a:r>
              <a:rPr lang="en-US" sz="2400" dirty="0">
                <a:solidFill>
                  <a:srgbClr val="1E0000"/>
                </a:solidFill>
              </a:rPr>
              <a:t> </a:t>
            </a:r>
            <a:r>
              <a:rPr lang="en-US" sz="2400" dirty="0" smtClean="0">
                <a:solidFill>
                  <a:srgbClr val="1E0000"/>
                </a:solidFill>
              </a:rPr>
              <a:t>while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i is 5 and k is 4.  </a:t>
            </a:r>
            <a:endParaRPr lang="en-US" sz="24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of Givens for 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0755"/>
            <a:ext cx="7863840" cy="929640"/>
          </a:xfrm>
        </p:spPr>
        <p:txBody>
          <a:bodyPr>
            <a:noAutofit/>
          </a:bodyPr>
          <a:lstStyle/>
          <a:p>
            <a:r>
              <a:rPr lang="en-US" dirty="0"/>
              <a:t>Which gives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next rotation would be to zero out element [4,1], continuing until all the elements in the lower triangle have been reduced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896285"/>
              </p:ext>
            </p:extLst>
          </p:nvPr>
        </p:nvGraphicFramePr>
        <p:xfrm>
          <a:off x="3352800" y="1725805"/>
          <a:ext cx="4030663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8" name="Equation" r:id="rId3" imgW="2298600" imgH="1371600" progId="Equation.DSMT4">
                  <p:embed/>
                </p:oleObj>
              </mc:Choice>
              <mc:Fallback>
                <p:oleObj name="Equation" r:id="rId3" imgW="22986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25805"/>
                        <a:ext cx="4030663" cy="239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Givens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full matrix, Givens is O(mn</a:t>
            </a:r>
            <a:r>
              <a:rPr lang="en-US" baseline="30000" dirty="0"/>
              <a:t>2</a:t>
            </a:r>
            <a:r>
              <a:rPr lang="en-US" dirty="0"/>
              <a:t>) since each element in the lower triangle needs to be zeroed O(nm), and each operation is O(n)</a:t>
            </a:r>
          </a:p>
          <a:p>
            <a:r>
              <a:rPr lang="en-US" dirty="0"/>
              <a:t>Computation can be drastically reduced for a sparse matrix since we only need to zero out the elements that are initially non-zero, and any that become non-zero (i.e., the fills)</a:t>
            </a:r>
          </a:p>
          <a:p>
            <a:pPr lvl="1"/>
            <a:r>
              <a:rPr lang="en-US" dirty="0"/>
              <a:t>Also, for each multiply we only need to deal with the </a:t>
            </a:r>
            <a:r>
              <a:rPr lang="en-US" dirty="0" err="1"/>
              <a:t>nonzeros</a:t>
            </a:r>
            <a:r>
              <a:rPr lang="en-US" dirty="0"/>
              <a:t> in the impacted row</a:t>
            </a:r>
          </a:p>
          <a:p>
            <a:r>
              <a:rPr lang="en-US" dirty="0"/>
              <a:t>Givens rotation is commonly used to solve the SE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Equivalents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No electric grid model is ever going to completely represent a real electric grid</a:t>
            </a:r>
          </a:p>
          <a:p>
            <a:pPr lvl="1"/>
            <a:r>
              <a:rPr lang="en-US" dirty="0"/>
              <a:t>“All models are wrong but some models are useful”</a:t>
            </a:r>
          </a:p>
          <a:p>
            <a:r>
              <a:rPr lang="en-US" dirty="0"/>
              <a:t>A key modeling consideration is how much of the electric grid to represent</a:t>
            </a:r>
          </a:p>
          <a:p>
            <a:pPr lvl="1"/>
            <a:r>
              <a:rPr lang="en-US" dirty="0"/>
              <a:t>For large-scale systems the distribution system is usually </a:t>
            </a:r>
            <a:r>
              <a:rPr lang="en-US" dirty="0" err="1" smtClean="0"/>
              <a:t>equivalenced</a:t>
            </a:r>
            <a:r>
              <a:rPr lang="en-US" dirty="0" smtClean="0"/>
              <a:t> </a:t>
            </a:r>
            <a:r>
              <a:rPr lang="en-US" dirty="0"/>
              <a:t>at some point; this has few system level ramifications if it is radial; if it is networked then there are potential issues</a:t>
            </a:r>
          </a:p>
          <a:p>
            <a:pPr lvl="1"/>
            <a:r>
              <a:rPr lang="en-US" dirty="0"/>
              <a:t>At the transmission level either the full interconnect is represented or it is </a:t>
            </a:r>
            <a:r>
              <a:rPr lang="en-US" dirty="0" err="1" smtClean="0"/>
              <a:t>equivalenced</a:t>
            </a:r>
            <a:endParaRPr lang="en-US" dirty="0"/>
          </a:p>
          <a:p>
            <a:pPr lvl="1"/>
            <a:r>
              <a:rPr lang="en-US" dirty="0"/>
              <a:t>In an SE model in large grids (like the Eastern Interconnect) it is always an electrical equivalent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</a:t>
            </a:r>
            <a:r>
              <a:rPr lang="en-US" dirty="0"/>
              <a:t> Reduction, Ward Equivalents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altLang="en-US" dirty="0"/>
              <a:t>For decades power system network models have been </a:t>
            </a:r>
            <a:r>
              <a:rPr lang="en-US" altLang="en-US" dirty="0" err="1"/>
              <a:t>equivalenced</a:t>
            </a:r>
            <a:r>
              <a:rPr lang="en-US" altLang="en-US" dirty="0"/>
              <a:t> using the approach originally presented by J.B. Ward in 1949 AIEE paper “Equivalent Circuits for Power-Flow Studies”</a:t>
            </a:r>
          </a:p>
          <a:p>
            <a:pPr lvl="1"/>
            <a:r>
              <a:rPr lang="en-US" altLang="en-US" sz="2600" dirty="0"/>
              <a:t>Paper’s single reference is to 1939 book by Gabriel </a:t>
            </a:r>
            <a:r>
              <a:rPr lang="en-US" altLang="en-US" sz="2600" dirty="0" err="1"/>
              <a:t>Kron</a:t>
            </a:r>
            <a:r>
              <a:rPr lang="en-US" altLang="en-US" sz="2600" dirty="0"/>
              <a:t>, so this is also known as </a:t>
            </a:r>
            <a:r>
              <a:rPr lang="en-US" altLang="en-US" sz="2600" dirty="0" err="1"/>
              <a:t>Kron’s</a:t>
            </a:r>
            <a:r>
              <a:rPr lang="en-US" altLang="en-US" sz="2600" dirty="0"/>
              <a:t> reduction or </a:t>
            </a:r>
            <a:r>
              <a:rPr lang="en-US" altLang="en-US" sz="2600" dirty="0" smtClean="0"/>
              <a:t>a Ward </a:t>
            </a:r>
            <a:r>
              <a:rPr lang="en-US" altLang="en-US" sz="2600" dirty="0"/>
              <a:t>equivalent</a:t>
            </a:r>
          </a:p>
          <a:p>
            <a:r>
              <a:rPr lang="en-US" altLang="en-US" dirty="0"/>
              <a:t>System buses are partitioned into a study system (s) to be retained and an </a:t>
            </a:r>
            <a:r>
              <a:rPr lang="en-US" altLang="en-US" dirty="0" smtClean="0"/>
              <a:t>external </a:t>
            </a:r>
            <a:r>
              <a:rPr lang="en-US" altLang="en-US" dirty="0"/>
              <a:t>system (e) to be eliminated; buses in study system that connect to the </a:t>
            </a:r>
            <a:r>
              <a:rPr lang="en-US" altLang="en-US" dirty="0" smtClean="0"/>
              <a:t>external </a:t>
            </a:r>
            <a:r>
              <a:rPr lang="en-US" altLang="en-US" dirty="0"/>
              <a:t>are known as boundary buses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Ward Equivalents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altLang="en-US" dirty="0" smtClean="0"/>
              <a:t>The Ward </a:t>
            </a:r>
            <a:r>
              <a:rPr lang="en-US" altLang="en-US" dirty="0"/>
              <a:t>approach is based on the below relationship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No impact on study, non-boundary buses</a:t>
            </a:r>
          </a:p>
          <a:p>
            <a:r>
              <a:rPr lang="en-US" altLang="en-US" dirty="0"/>
              <a:t>Equivalent is created by doing a partial factorization of the </a:t>
            </a:r>
            <a:r>
              <a:rPr lang="en-US" altLang="en-US" b="1" dirty="0" err="1"/>
              <a:t>Y</a:t>
            </a:r>
            <a:r>
              <a:rPr lang="en-US" altLang="en-US" baseline="-25000" dirty="0" err="1"/>
              <a:t>bus</a:t>
            </a:r>
            <a:endParaRPr lang="en-US" altLang="en-US" baseline="-25000" dirty="0"/>
          </a:p>
          <a:p>
            <a:pPr lvl="1"/>
            <a:r>
              <a:rPr lang="en-US" altLang="en-US" sz="2600" dirty="0"/>
              <a:t>Computationally efficient</a:t>
            </a:r>
          </a:p>
          <a:p>
            <a:pPr marL="0" indent="0"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38338"/>
            <a:ext cx="2771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32138"/>
            <a:ext cx="41433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Equivalents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There are many different methods available for creating power system equivalents</a:t>
            </a:r>
          </a:p>
          <a:p>
            <a:pPr lvl="1"/>
            <a:r>
              <a:rPr lang="en-US" dirty="0"/>
              <a:t>A classic paper is by S. </a:t>
            </a:r>
            <a:r>
              <a:rPr lang="en-US" dirty="0" err="1"/>
              <a:t>Deckmann</a:t>
            </a:r>
            <a:r>
              <a:rPr lang="en-US" dirty="0"/>
              <a:t>,  et. al., “Studies on Power System Load Flow </a:t>
            </a:r>
            <a:r>
              <a:rPr lang="en-US" dirty="0" err="1"/>
              <a:t>Equivalencing</a:t>
            </a:r>
            <a:r>
              <a:rPr lang="en-US" dirty="0"/>
              <a:t>,” </a:t>
            </a:r>
            <a:r>
              <a:rPr lang="en-US" i="1" dirty="0"/>
              <a:t>IEEE Transactions Power App. And Syst</a:t>
            </a:r>
            <a:r>
              <a:rPr lang="en-US" dirty="0"/>
              <a:t>., Nov/Dec 1980 </a:t>
            </a:r>
          </a:p>
          <a:p>
            <a:pPr lvl="1"/>
            <a:r>
              <a:rPr lang="en-US" dirty="0"/>
              <a:t>Companion paper covers numerical testing of equivalents</a:t>
            </a:r>
          </a:p>
          <a:p>
            <a:r>
              <a:rPr lang="en-US" dirty="0"/>
              <a:t>The major </a:t>
            </a:r>
            <a:r>
              <a:rPr lang="en-US" dirty="0" err="1"/>
              <a:t>equivalencing</a:t>
            </a:r>
            <a:r>
              <a:rPr lang="en-US" dirty="0"/>
              <a:t> types are</a:t>
            </a:r>
          </a:p>
          <a:p>
            <a:pPr lvl="1"/>
            <a:r>
              <a:rPr lang="en-US" dirty="0"/>
              <a:t>Ward-Type Equivalence: this is what we’ll be covering, with the major differences associated with how the generator buses and equivalent loads are represented</a:t>
            </a:r>
          </a:p>
          <a:p>
            <a:pPr lvl="1"/>
            <a:r>
              <a:rPr lang="en-US" dirty="0"/>
              <a:t>REI Equivalents: All boundary buses connect to one “REI” bus</a:t>
            </a:r>
          </a:p>
          <a:p>
            <a:pPr lvl="1"/>
            <a:r>
              <a:rPr lang="en-US" dirty="0"/>
              <a:t>Linearized Methods: Linearize about an operating point</a:t>
            </a:r>
          </a:p>
          <a:p>
            <a:pPr lvl="1"/>
            <a:r>
              <a:rPr lang="en-US" dirty="0"/>
              <a:t>Others: PTDF-based, backbone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System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An equivalent is usually created from a larger model</a:t>
            </a:r>
          </a:p>
          <a:p>
            <a:pPr lvl="1"/>
            <a:r>
              <a:rPr lang="en-US" dirty="0"/>
              <a:t>In the Eastern Interconnect there are full grid models that are used for wide-area planning, these are </a:t>
            </a:r>
            <a:r>
              <a:rPr lang="en-US" dirty="0" err="1"/>
              <a:t>equivalenced</a:t>
            </a:r>
            <a:r>
              <a:rPr lang="en-US" dirty="0"/>
              <a:t> for real-time usage or more specialized studies</a:t>
            </a:r>
          </a:p>
          <a:p>
            <a:r>
              <a:rPr lang="en-US" dirty="0"/>
              <a:t>The equivalent is usually smaller and less detailed</a:t>
            </a:r>
          </a:p>
          <a:p>
            <a:pPr lvl="1"/>
            <a:r>
              <a:rPr lang="en-US" dirty="0"/>
              <a:t>Solves quicker</a:t>
            </a:r>
          </a:p>
          <a:p>
            <a:pPr lvl="1"/>
            <a:r>
              <a:rPr lang="en-US" dirty="0"/>
              <a:t>Requires less storage</a:t>
            </a:r>
          </a:p>
          <a:p>
            <a:pPr lvl="1"/>
            <a:r>
              <a:rPr lang="en-US" dirty="0"/>
              <a:t>Requires less up-to-date data</a:t>
            </a:r>
          </a:p>
          <a:p>
            <a:r>
              <a:rPr lang="en-US" dirty="0"/>
              <a:t>Equivalences contain fictitious elements</a:t>
            </a:r>
          </a:p>
          <a:p>
            <a:pPr lvl="1"/>
            <a:r>
              <a:rPr lang="en-US" dirty="0"/>
              <a:t>This can make modeling/updating more difficult</a:t>
            </a:r>
          </a:p>
          <a:p>
            <a:r>
              <a:rPr lang="en-US" dirty="0"/>
              <a:t>The equivalent only approximates the behavior of the original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Chapters 3 and 8 from the book</a:t>
            </a:r>
          </a:p>
          <a:p>
            <a:r>
              <a:rPr lang="en-US" dirty="0" smtClean="0"/>
              <a:t>Homework 4 is due today</a:t>
            </a:r>
          </a:p>
          <a:p>
            <a:r>
              <a:rPr lang="en-US" dirty="0" smtClean="0"/>
              <a:t>Homework 5 is due on Tuesday November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vs External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The key decision in creating an equivalent is to divide the system into a study portion that is represented in detail, and an external portion that is represented by the equivalent</a:t>
            </a:r>
          </a:p>
          <a:p>
            <a:r>
              <a:rPr lang="en-US" dirty="0"/>
              <a:t>The two systems are joined at boundary buses, which are part of the study subsystem</a:t>
            </a:r>
          </a:p>
          <a:p>
            <a:r>
              <a:rPr lang="en-US" dirty="0"/>
              <a:t>How this is done is application specific; for example:</a:t>
            </a:r>
          </a:p>
          <a:p>
            <a:pPr lvl="1"/>
            <a:r>
              <a:rPr lang="en-US" dirty="0"/>
              <a:t>for real-time use it does not make sense to retain significant portions of the grid for which there is no real-time information</a:t>
            </a:r>
          </a:p>
          <a:p>
            <a:pPr lvl="1"/>
            <a:r>
              <a:rPr lang="en-US" dirty="0"/>
              <a:t>for contingency analysis the impact of the contingency is localized</a:t>
            </a:r>
          </a:p>
          <a:p>
            <a:pPr lvl="1"/>
            <a:r>
              <a:rPr lang="en-US" dirty="0"/>
              <a:t>for planning the new system additions have localized impacts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Ward Type </a:t>
            </a:r>
            <a:r>
              <a:rPr lang="en-US" dirty="0" err="1"/>
              <a:t>Equivalencing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6948249" cy="54102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Ward Type </a:t>
            </a:r>
            <a:r>
              <a:rPr lang="en-US" dirty="0" err="1"/>
              <a:t>Equivalencing</a:t>
            </a:r>
            <a:r>
              <a:rPr lang="en-US" dirty="0"/>
              <a:t>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17348" cy="1005840"/>
          </a:xfrm>
        </p:spPr>
        <p:txBody>
          <a:bodyPr/>
          <a:lstStyle/>
          <a:p>
            <a:r>
              <a:rPr lang="en-US" dirty="0"/>
              <a:t>The Ward equivalent is calculated by doing a partial factorization of the </a:t>
            </a:r>
            <a:r>
              <a:rPr lang="en-US" b="1" dirty="0" err="1"/>
              <a:t>Y</a:t>
            </a:r>
            <a:r>
              <a:rPr lang="en-US" baseline="-25000" dirty="0" err="1"/>
              <a:t>bus</a:t>
            </a:r>
            <a:endParaRPr lang="en-US" baseline="-25000" dirty="0"/>
          </a:p>
          <a:p>
            <a:pPr lvl="1"/>
            <a:r>
              <a:rPr lang="en-US" dirty="0"/>
              <a:t>The equivalent buses are numbered </a:t>
            </a:r>
            <a:r>
              <a:rPr lang="en-US" dirty="0" smtClean="0"/>
              <a:t>before</a:t>
            </a:r>
            <a:r>
              <a:rPr lang="en-US" dirty="0" smtClean="0"/>
              <a:t> </a:t>
            </a:r>
            <a:r>
              <a:rPr lang="en-US" dirty="0"/>
              <a:t>the study buses</a:t>
            </a:r>
          </a:p>
          <a:p>
            <a:pPr lvl="1"/>
            <a:r>
              <a:rPr lang="en-US" dirty="0"/>
              <a:t>As the equivalent buses are eliminated their first neighbors are joined together</a:t>
            </a:r>
          </a:p>
          <a:p>
            <a:pPr lvl="1"/>
            <a:r>
              <a:rPr lang="en-US" dirty="0"/>
              <a:t>At the end, many of the boundary buses are connected</a:t>
            </a:r>
          </a:p>
          <a:p>
            <a:pPr lvl="1"/>
            <a:r>
              <a:rPr lang="en-US" dirty="0"/>
              <a:t>This can GREATLY decrease the sparsity of the system</a:t>
            </a:r>
          </a:p>
          <a:p>
            <a:pPr lvl="1"/>
            <a:r>
              <a:rPr lang="en-US" dirty="0"/>
              <a:t>Buses with different voltages can be directly connected 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6" y="4953000"/>
            <a:ext cx="2771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46985"/>
            <a:ext cx="41433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Ward Type </a:t>
            </a:r>
            <a:r>
              <a:rPr lang="en-US" dirty="0" err="1"/>
              <a:t>Equivalencing</a:t>
            </a:r>
            <a:r>
              <a:rPr lang="en-US" dirty="0"/>
              <a:t>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At the end of the Ward process often many of the new equivalent lines have high impedances</a:t>
            </a:r>
          </a:p>
          <a:p>
            <a:pPr lvl="1"/>
            <a:r>
              <a:rPr lang="en-US" dirty="0"/>
              <a:t>Often there is an impedance threshold, and lines with impedances above this value are eliminated</a:t>
            </a:r>
          </a:p>
          <a:p>
            <a:r>
              <a:rPr lang="en-US" dirty="0"/>
              <a:t>The equivalent lines may have unusual values, including negative resistances</a:t>
            </a:r>
          </a:p>
          <a:p>
            <a:r>
              <a:rPr lang="en-US" dirty="0"/>
              <a:t>Load and generation is represented as equivalent current injections or shunts; sometimes these values are converted back to constant power</a:t>
            </a:r>
          </a:p>
          <a:p>
            <a:r>
              <a:rPr lang="en-US" dirty="0"/>
              <a:t>Consideration needs to be given to loss of reactive support  </a:t>
            </a:r>
          </a:p>
          <a:p>
            <a:r>
              <a:rPr lang="en-US" dirty="0"/>
              <a:t>The equivalent embeds the present load and gen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D65BC9-0436-40CA-950F-EDD8A0FD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B7Flat_Eqv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3D23C7-F902-4A80-BA6D-1CDD4572C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In this example the B7Flat_Eqv case is reduced, eliminating buses 1, 3 and 4.  The study system is then 2, 5, 6, 7, with buses 2 and 5 the boundary buses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7B70EE-6EC6-4D31-91F1-439989657658}"/>
              </a:ext>
            </a:extLst>
          </p:cNvPr>
          <p:cNvSpPr txBox="1"/>
          <p:nvPr/>
        </p:nvSpPr>
        <p:spPr>
          <a:xfrm>
            <a:off x="6585943" y="3048000"/>
            <a:ext cx="1619354" cy="1938992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For ease of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comparison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system is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modeled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unloaded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76FD60-D7CB-41C0-9BEC-42D1E1B79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r="22034"/>
          <a:stretch/>
        </p:blipFill>
        <p:spPr bwMode="auto">
          <a:xfrm>
            <a:off x="990600" y="2743200"/>
            <a:ext cx="5057057" cy="383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307C6095-3846-4AF9-B534-80B22A5FC313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644D31-B000-4EF9-9040-7C7B8AE0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B7Flat_Eqv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F1D00D-94C7-4CB2-98B1-1478E8460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b="1" dirty="0" err="1"/>
              <a:t>Y</a:t>
            </a:r>
            <a:r>
              <a:rPr lang="en-US" baseline="-25000" dirty="0" err="1"/>
              <a:t>bus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8CF1F4-DB90-4F98-B0E0-9BCE3F9B97AC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4E5CEEEE-480B-425F-9BED-A25F1BBCDC3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61999" y="1905000"/>
          <a:ext cx="7406519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62" name="Equation" r:id="rId3" imgW="4203360" imgH="1600200" progId="Equation.DSMT4">
                  <p:embed/>
                </p:oleObj>
              </mc:Choice>
              <mc:Fallback>
                <p:oleObj name="Equation" r:id="rId3" imgW="420336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999" y="1905000"/>
                        <a:ext cx="7406519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A0156364-3991-4EC4-BA0A-77549A25BF3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38200" y="4800600"/>
          <a:ext cx="4464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63" name="Equation" r:id="rId5" imgW="2450880" imgH="711000" progId="Equation.DSMT4">
                  <p:embed/>
                </p:oleObj>
              </mc:Choice>
              <mc:Fallback>
                <p:oleObj name="Equation" r:id="rId5" imgW="24508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4800600"/>
                        <a:ext cx="446405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6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242EE-F3B3-40A3-936C-0CE5F0EE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B7Flat_Eqv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9DE63E-B270-402E-B59B-C9D0509EFE9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773D0E2A-CE26-4EC0-9F3C-464C44A240E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3400" y="4724400"/>
          <a:ext cx="7408863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26" name="Equation" r:id="rId3" imgW="3746160" imgH="914400" progId="Equation.DSMT4">
                  <p:embed/>
                </p:oleObj>
              </mc:Choice>
              <mc:Fallback>
                <p:oleObj name="Equation" r:id="rId3" imgW="37461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24400"/>
                        <a:ext cx="7408863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DA6F58B6-1C46-4D34-8B25-15F6186860F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8313" y="1447800"/>
          <a:ext cx="35861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27" name="Equation" r:id="rId5" imgW="1968480" imgH="711000" progId="Equation.DSMT4">
                  <p:embed/>
                </p:oleObj>
              </mc:Choice>
              <mc:Fallback>
                <p:oleObj name="Equation" r:id="rId5" imgW="19684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47800"/>
                        <a:ext cx="358616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E26A334F-DF69-467A-9C2B-45ED154D7C0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43400" y="1371600"/>
          <a:ext cx="3276600" cy="14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28" name="Equation" r:id="rId7" imgW="2031840" imgH="914400" progId="Equation.DSMT4">
                  <p:embed/>
                </p:oleObj>
              </mc:Choice>
              <mc:Fallback>
                <p:oleObj name="Equation" r:id="rId7" imgW="203184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71600"/>
                        <a:ext cx="3276600" cy="1473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85D2C893-45AC-4D17-B8C7-462B7D37B70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8313" y="2971800"/>
          <a:ext cx="5297487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29" name="Equation" r:id="rId9" imgW="2908080" imgH="914400" progId="Equation.DSMT4">
                  <p:embed/>
                </p:oleObj>
              </mc:Choice>
              <mc:Fallback>
                <p:oleObj name="Equation" r:id="rId9" imgW="29080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71800"/>
                        <a:ext cx="5297487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A9E675-5F26-490A-A4EE-CDCAEF9EF0DC}"/>
              </a:ext>
            </a:extLst>
          </p:cNvPr>
          <p:cNvSpPr txBox="1"/>
          <p:nvPr/>
        </p:nvSpPr>
        <p:spPr>
          <a:xfrm>
            <a:off x="6400800" y="2931233"/>
            <a:ext cx="1877437" cy="1200329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Note </a:t>
            </a:r>
            <a:r>
              <a:rPr lang="en-US" sz="2400" b="1" dirty="0">
                <a:solidFill>
                  <a:srgbClr val="1E0000"/>
                </a:solidFill>
              </a:rPr>
              <a:t>Y</a:t>
            </a:r>
            <a:r>
              <a:rPr lang="en-US" sz="2400" baseline="-25000" dirty="0">
                <a:solidFill>
                  <a:srgbClr val="1E0000"/>
                </a:solidFill>
              </a:rPr>
              <a:t>es</a:t>
            </a:r>
            <a:r>
              <a:rPr lang="en-US" sz="2400" dirty="0">
                <a:solidFill>
                  <a:srgbClr val="1E0000"/>
                </a:solidFill>
              </a:rPr>
              <a:t>=</a:t>
            </a:r>
            <a:r>
              <a:rPr lang="en-US" sz="2400" b="1" dirty="0" err="1">
                <a:solidFill>
                  <a:srgbClr val="1E0000"/>
                </a:solidFill>
              </a:rPr>
              <a:t>Y</a:t>
            </a:r>
            <a:r>
              <a:rPr lang="en-US" sz="2400" baseline="-25000" dirty="0" err="1">
                <a:solidFill>
                  <a:srgbClr val="1E0000"/>
                </a:solidFill>
              </a:rPr>
              <a:t>se</a:t>
            </a:r>
            <a:r>
              <a:rPr lang="en-US" sz="2400" dirty="0">
                <a:solidFill>
                  <a:srgbClr val="1E0000"/>
                </a:solidFill>
              </a:rPr>
              <a:t>'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if no phase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shifters</a:t>
            </a:r>
          </a:p>
        </p:txBody>
      </p:sp>
    </p:spTree>
    <p:extLst>
      <p:ext uri="{BB962C8B-B14F-4D97-AF65-F5344CB8AC3E}">
        <p14:creationId xmlns:p14="http://schemas.microsoft.com/office/powerpoint/2010/main" val="11655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Equivalencing</a:t>
            </a:r>
            <a:r>
              <a:rPr lang="en-US" dirty="0"/>
              <a:t> in </a:t>
            </a:r>
            <a:r>
              <a:rPr lang="en-US" dirty="0" err="1"/>
              <a:t>PowerWorld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Open a case and solve it; then select </a:t>
            </a:r>
            <a:r>
              <a:rPr lang="en-US" b="1" dirty="0"/>
              <a:t>Edit Mode</a:t>
            </a:r>
            <a:r>
              <a:rPr lang="en-US" dirty="0"/>
              <a:t>, </a:t>
            </a:r>
            <a:r>
              <a:rPr lang="en-US" b="1" dirty="0"/>
              <a:t>Tools</a:t>
            </a:r>
            <a:r>
              <a:rPr lang="en-US" dirty="0"/>
              <a:t>, </a:t>
            </a:r>
            <a:r>
              <a:rPr lang="en-US" b="1" dirty="0" err="1"/>
              <a:t>Equivalencing</a:t>
            </a:r>
            <a:r>
              <a:rPr lang="en-US" b="1" dirty="0"/>
              <a:t>; </a:t>
            </a:r>
            <a:r>
              <a:rPr lang="en-US" dirty="0"/>
              <a:t>this displays the Power System Equivalents Form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94" t="14168" r="58227" b="32497"/>
          <a:stretch/>
        </p:blipFill>
        <p:spPr>
          <a:xfrm>
            <a:off x="914400" y="2672060"/>
            <a:ext cx="4855641" cy="3884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2666484"/>
            <a:ext cx="2755883" cy="2677656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Next step is then to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divide the buses into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study system and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external system;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buses can be loaded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from a text file as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well</a:t>
            </a:r>
          </a:p>
        </p:txBody>
      </p:sp>
    </p:spTree>
    <p:extLst>
      <p:ext uri="{BB962C8B-B14F-4D97-AF65-F5344CB8AC3E}">
        <p14:creationId xmlns:p14="http://schemas.microsoft.com/office/powerpoint/2010/main" val="19850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Equivalencing</a:t>
            </a:r>
            <a:r>
              <a:rPr lang="en-US" dirty="0"/>
              <a:t> in </a:t>
            </a:r>
            <a:r>
              <a:rPr lang="en-US" dirty="0" err="1"/>
              <a:t>PowerWorld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1158240"/>
          </a:xfrm>
        </p:spPr>
        <p:txBody>
          <a:bodyPr/>
          <a:lstStyle/>
          <a:p>
            <a:r>
              <a:rPr lang="en-US" dirty="0"/>
              <a:t>Then go to the </a:t>
            </a:r>
            <a:r>
              <a:rPr lang="en-US" b="1" dirty="0"/>
              <a:t>Create The Equivalent</a:t>
            </a:r>
            <a:r>
              <a:rPr lang="en-US" dirty="0"/>
              <a:t> page, select the desired options and select </a:t>
            </a:r>
            <a:r>
              <a:rPr lang="en-US" b="1" dirty="0"/>
              <a:t>Build Equivalent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0" t="14170" r="59389" b="34163"/>
          <a:stretch/>
        </p:blipFill>
        <p:spPr>
          <a:xfrm>
            <a:off x="838200" y="2209265"/>
            <a:ext cx="5181600" cy="3810535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362200"/>
            <a:ext cx="1856598" cy="1200329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Maximum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impedance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lines to retain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477000" y="4268619"/>
            <a:ext cx="1371600" cy="379581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5053693" y="2742728"/>
            <a:ext cx="1423307" cy="0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953002" y="3018846"/>
            <a:ext cx="2030806" cy="791154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083229" y="3707972"/>
            <a:ext cx="1899879" cy="1938992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’99’ or ‘EQ’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are common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circuit values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for equivalent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lines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5400" y="6323508"/>
            <a:ext cx="6082114" cy="461665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Removes </a:t>
            </a:r>
            <a:r>
              <a:rPr lang="en-US" sz="2400" dirty="0" err="1">
                <a:solidFill>
                  <a:srgbClr val="1E0000"/>
                </a:solidFill>
              </a:rPr>
              <a:t>equivalenced</a:t>
            </a:r>
            <a:r>
              <a:rPr lang="en-US" sz="2400" dirty="0">
                <a:solidFill>
                  <a:srgbClr val="1E0000"/>
                </a:solidFill>
              </a:rPr>
              <a:t> objects from the oneline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429000" y="3089750"/>
            <a:ext cx="1371600" cy="3158650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2362200" y="3984319"/>
            <a:ext cx="762000" cy="130213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200400" y="3886200"/>
            <a:ext cx="3783408" cy="461665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Click to create the equivalent</a:t>
            </a:r>
          </a:p>
        </p:txBody>
      </p:sp>
    </p:spTree>
    <p:extLst>
      <p:ext uri="{BB962C8B-B14F-4D97-AF65-F5344CB8AC3E}">
        <p14:creationId xmlns:p14="http://schemas.microsoft.com/office/powerpoint/2010/main" val="42581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System Equivalent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1082040"/>
          </a:xfrm>
        </p:spPr>
        <p:txBody>
          <a:bodyPr/>
          <a:lstStyle/>
          <a:p>
            <a:r>
              <a:rPr lang="en-US" dirty="0"/>
              <a:t>Example shows the creation of an equivalent for Aggieland37 example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625" y="6139620"/>
            <a:ext cx="3533981" cy="461665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Case is Aggieland37_HW5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r="41254"/>
          <a:stretch/>
        </p:blipFill>
        <p:spPr bwMode="auto">
          <a:xfrm>
            <a:off x="685800" y="2204171"/>
            <a:ext cx="4800600" cy="382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400" y="1905000"/>
            <a:ext cx="2890535" cy="2308324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First example is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simple, just removing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WHITE138 (bus 3);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note TEXAS138 is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now directly joined to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RELLIS138..</a:t>
            </a:r>
          </a:p>
        </p:txBody>
      </p:sp>
    </p:spTree>
    <p:extLst>
      <p:ext uri="{BB962C8B-B14F-4D97-AF65-F5344CB8AC3E}">
        <p14:creationId xmlns:p14="http://schemas.microsoft.com/office/powerpoint/2010/main" val="28736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Used in in SE  since it handles ill-conditioned m by n matrices (with m &gt;= n)</a:t>
            </a:r>
          </a:p>
          <a:p>
            <a:r>
              <a:rPr lang="en-US" dirty="0"/>
              <a:t>Can be used with sparse matrices</a:t>
            </a:r>
          </a:p>
          <a:p>
            <a:r>
              <a:rPr lang="en-US" dirty="0"/>
              <a:t>As before we will first split the </a:t>
            </a:r>
            <a:r>
              <a:rPr lang="en-US" b="1" dirty="0"/>
              <a:t>R</a:t>
            </a:r>
            <a:r>
              <a:rPr lang="en-US" baseline="30000" dirty="0"/>
              <a:t>-1</a:t>
            </a:r>
            <a:r>
              <a:rPr lang="en-US" dirty="0"/>
              <a:t> matrix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QR factorization represents the m by n </a:t>
            </a:r>
            <a:r>
              <a:rPr lang="en-US" b="1" dirty="0"/>
              <a:t>H</a:t>
            </a:r>
            <a:r>
              <a:rPr lang="en-US" dirty="0"/>
              <a:t>' matrix as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with </a:t>
            </a:r>
            <a:r>
              <a:rPr lang="en-US" b="1" dirty="0"/>
              <a:t>Q</a:t>
            </a:r>
            <a:r>
              <a:rPr lang="en-US" dirty="0"/>
              <a:t> an m by m orthonormal matrix and </a:t>
            </a:r>
            <a:r>
              <a:rPr lang="en-US" b="1" dirty="0"/>
              <a:t>U</a:t>
            </a:r>
            <a:r>
              <a:rPr lang="en-US" dirty="0"/>
              <a:t> an upper triangular matrix (most books use  </a:t>
            </a:r>
            <a:r>
              <a:rPr lang="en-US" b="1" dirty="0"/>
              <a:t>Q R</a:t>
            </a:r>
            <a:r>
              <a:rPr lang="en-US" dirty="0"/>
              <a:t> but we use </a:t>
            </a:r>
            <a:r>
              <a:rPr lang="en-US" b="1" dirty="0"/>
              <a:t>U</a:t>
            </a:r>
            <a:r>
              <a:rPr lang="en-US" dirty="0"/>
              <a:t> to avoid confusion with the previous </a:t>
            </a:r>
            <a:r>
              <a:rPr lang="en-US" b="1" dirty="0"/>
              <a:t>R</a:t>
            </a:r>
            <a:r>
              <a:rPr lang="en-US" dirty="0"/>
              <a:t>)</a:t>
            </a:r>
            <a:endParaRPr 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404685"/>
              </p:ext>
            </p:extLst>
          </p:nvPr>
        </p:nvGraphicFramePr>
        <p:xfrm>
          <a:off x="838200" y="3162300"/>
          <a:ext cx="497031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0" name="Equation" r:id="rId3" imgW="2234880" imgH="241200" progId="Equation.DSMT4">
                  <p:embed/>
                </p:oleObj>
              </mc:Choice>
              <mc:Fallback>
                <p:oleObj name="Equation" r:id="rId3" imgW="223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62300"/>
                        <a:ext cx="4970319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536497"/>
              </p:ext>
            </p:extLst>
          </p:nvPr>
        </p:nvGraphicFramePr>
        <p:xfrm>
          <a:off x="872231" y="4785360"/>
          <a:ext cx="134883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1" name="Equation" r:id="rId5" imgW="596880" imgH="203040" progId="Equation.DSMT4">
                  <p:embed/>
                </p:oleObj>
              </mc:Choice>
              <mc:Fallback>
                <p:oleObj name="Equation" r:id="rId5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231" y="4785360"/>
                        <a:ext cx="134883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System Equivalent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8048" y="1274658"/>
            <a:ext cx="2558251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Only bus 3 was removed; the new equivalent line was auto-inserted.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3733800"/>
            <a:ext cx="2601994" cy="2308324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Don’t save the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equivalent with the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same name as the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original, unless you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want to lose the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original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r="42991"/>
          <a:stretch/>
        </p:blipFill>
        <p:spPr bwMode="auto">
          <a:xfrm>
            <a:off x="103414" y="1219200"/>
            <a:ext cx="53949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7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System Equivalent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082040"/>
          </a:xfrm>
        </p:spPr>
        <p:txBody>
          <a:bodyPr/>
          <a:lstStyle/>
          <a:p>
            <a:r>
              <a:rPr lang="en-US" dirty="0"/>
              <a:t>Now remove buses at WHITE138 and TEXAS and RELLIS (1, 3, 12, 40, 41, 44); set </a:t>
            </a:r>
            <a:r>
              <a:rPr lang="en-US" b="1" dirty="0"/>
              <a:t>Max Per Unit Impedance for</a:t>
            </a:r>
            <a:br>
              <a:rPr lang="en-US" b="1" dirty="0"/>
            </a:br>
            <a:r>
              <a:rPr lang="en-US" b="1" dirty="0"/>
              <a:t>Equivalent</a:t>
            </a:r>
            <a:br>
              <a:rPr lang="en-US" b="1" dirty="0"/>
            </a:br>
            <a:r>
              <a:rPr lang="en-US" b="1" dirty="0"/>
              <a:t>Lines </a:t>
            </a: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99 (per unit)</a:t>
            </a:r>
            <a:br>
              <a:rPr lang="en-US" dirty="0"/>
            </a:br>
            <a:r>
              <a:rPr lang="en-US" dirty="0"/>
              <a:t>to retain all</a:t>
            </a:r>
            <a:br>
              <a:rPr lang="en-US" dirty="0"/>
            </a:br>
            <a:r>
              <a:rPr lang="en-US" dirty="0"/>
              <a:t>lines.  Again</a:t>
            </a:r>
            <a:br>
              <a:rPr lang="en-US" dirty="0"/>
            </a:br>
            <a:r>
              <a:rPr lang="en-US" dirty="0"/>
              <a:t>to an auto-</a:t>
            </a:r>
            <a:br>
              <a:rPr lang="en-US" dirty="0"/>
            </a:br>
            <a:r>
              <a:rPr lang="en-US" dirty="0"/>
              <a:t>insert to show</a:t>
            </a:r>
            <a:br>
              <a:rPr lang="en-US" dirty="0"/>
            </a:br>
            <a:r>
              <a:rPr lang="en-US" dirty="0"/>
              <a:t>the equivalent</a:t>
            </a:r>
            <a:br>
              <a:rPr lang="en-US" dirty="0"/>
            </a:br>
            <a:r>
              <a:rPr lang="en-US" dirty="0"/>
              <a:t>lines.</a:t>
            </a:r>
          </a:p>
        </p:txBody>
      </p:sp>
      <p:pic>
        <p:nvPicPr>
          <p:cNvPr id="3532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r="44101"/>
          <a:stretch/>
        </p:blipFill>
        <p:spPr bwMode="auto">
          <a:xfrm>
            <a:off x="3200400" y="2286000"/>
            <a:ext cx="4953000" cy="442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System Equivalent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701040"/>
          </a:xfrm>
        </p:spPr>
        <p:txBody>
          <a:bodyPr/>
          <a:lstStyle/>
          <a:p>
            <a:r>
              <a:rPr lang="en-US" dirty="0"/>
              <a:t>Now set the </a:t>
            </a:r>
            <a:r>
              <a:rPr lang="en-US" b="1" dirty="0"/>
              <a:t>Max Per Unit Impedance for Equivalent Lines to 2.5.</a:t>
            </a:r>
            <a:endParaRPr lang="en-US" dirty="0"/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r="43274" b="3637"/>
          <a:stretch/>
        </p:blipFill>
        <p:spPr bwMode="auto">
          <a:xfrm>
            <a:off x="1371600" y="2286000"/>
            <a:ext cx="5181600" cy="435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System Example: 70K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701040"/>
          </a:xfrm>
        </p:spPr>
        <p:txBody>
          <a:bodyPr/>
          <a:lstStyle/>
          <a:p>
            <a:r>
              <a:rPr lang="en-US" dirty="0"/>
              <a:t>Original System has 70,000 buses and 71,343 lines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553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t="14183" r="12575" b="4150"/>
          <a:stretch/>
        </p:blipFill>
        <p:spPr bwMode="auto">
          <a:xfrm>
            <a:off x="838200" y="1847413"/>
            <a:ext cx="667512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4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System Example: 70K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158240"/>
          </a:xfrm>
        </p:spPr>
        <p:txBody>
          <a:bodyPr/>
          <a:lstStyle/>
          <a:p>
            <a:r>
              <a:rPr lang="en-US" dirty="0"/>
              <a:t>Just retain the Oklahoma Area; now 1591 buses and 1745 lines (deleting ones above 2.5 pu impedance)</a:t>
            </a:r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449" r="42704" b="5550"/>
          <a:stretch/>
        </p:blipFill>
        <p:spPr bwMode="auto">
          <a:xfrm>
            <a:off x="1143000" y="2286000"/>
            <a:ext cx="7086600" cy="396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Equivalent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A 2016 EI case had about 350 lines with a circuit ID of ’99’ and about 60 with ‘EQ’ (out of a total of 102,000)</a:t>
            </a:r>
          </a:p>
          <a:p>
            <a:pPr lvl="1"/>
            <a:r>
              <a:rPr lang="en-US" dirty="0"/>
              <a:t>Both WECC and the EI use ’99’ or ‘EQ’ circuit IDs to indicate equivalent lines</a:t>
            </a:r>
          </a:p>
          <a:p>
            <a:pPr lvl="1"/>
            <a:r>
              <a:rPr lang="en-US" dirty="0"/>
              <a:t>One would expect few equivalent lines in interconnect wide models</a:t>
            </a:r>
          </a:p>
          <a:p>
            <a:r>
              <a:rPr lang="en-US" dirty="0"/>
              <a:t>A ten year old EI case had about 1633 lines with a circuit ID of ’99’ and 400 with ‘EQ’ (out of a total of 65673)</a:t>
            </a:r>
          </a:p>
          <a:p>
            <a:r>
              <a:rPr lang="en-US" dirty="0"/>
              <a:t>A ten year old case with about 5000 buses and 5000 lines had 600 equivalent lines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then have</a:t>
            </a:r>
          </a:p>
          <a:p>
            <a:r>
              <a:rPr lang="en-US" dirty="0"/>
              <a:t>But since </a:t>
            </a:r>
            <a:r>
              <a:rPr lang="en-US" b="1" dirty="0"/>
              <a:t>Q</a:t>
            </a:r>
            <a:r>
              <a:rPr lang="en-US" dirty="0"/>
              <a:t> is an orthonormal matrix, </a:t>
            </a:r>
          </a:p>
          <a:p>
            <a:r>
              <a:rPr lang="en-US" dirty="0"/>
              <a:t>Hence we have 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898869"/>
              </p:ext>
            </p:extLst>
          </p:nvPr>
        </p:nvGraphicFramePr>
        <p:xfrm>
          <a:off x="2971800" y="1295400"/>
          <a:ext cx="27384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90" name="Equation" r:id="rId3" imgW="1231560" imgH="228600" progId="Equation.DSMT4">
                  <p:embed/>
                </p:oleObj>
              </mc:Choice>
              <mc:Fallback>
                <p:oleObj name="Equation" r:id="rId3" imgW="1231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95400"/>
                        <a:ext cx="27384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090836"/>
              </p:ext>
            </p:extLst>
          </p:nvPr>
        </p:nvGraphicFramePr>
        <p:xfrm>
          <a:off x="6400800" y="1828800"/>
          <a:ext cx="12715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91" name="Equation" r:id="rId5" imgW="571320" imgH="215640" progId="Equation.DSMT4">
                  <p:embed/>
                </p:oleObj>
              </mc:Choice>
              <mc:Fallback>
                <p:oleObj name="Equation" r:id="rId5" imgW="57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28800"/>
                        <a:ext cx="12715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402162"/>
              </p:ext>
            </p:extLst>
          </p:nvPr>
        </p:nvGraphicFramePr>
        <p:xfrm>
          <a:off x="3276600" y="2362200"/>
          <a:ext cx="20605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92" name="Equation" r:id="rId7" imgW="927000" imgH="228600" progId="Equation.DSMT4">
                  <p:embed/>
                </p:oleObj>
              </mc:Choice>
              <mc:Fallback>
                <p:oleObj name="Equation" r:id="rId7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62200"/>
                        <a:ext cx="20605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165783"/>
              </p:ext>
            </p:extLst>
          </p:nvPr>
        </p:nvGraphicFramePr>
        <p:xfrm>
          <a:off x="632069" y="2895600"/>
          <a:ext cx="8511931" cy="3508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93" name="Equation" r:id="rId9" imgW="4927320" imgH="2044440" progId="Equation.DSMT4">
                  <p:embed/>
                </p:oleObj>
              </mc:Choice>
              <mc:Fallback>
                <p:oleObj name="Equation" r:id="rId9" imgW="4927320" imgH="2044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069" y="2895600"/>
                        <a:ext cx="8511931" cy="3508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DC25B6-7B0B-4E4A-A792-E62A25E3918C}"/>
              </a:ext>
            </a:extLst>
          </p:cNvPr>
          <p:cNvSpPr txBox="1"/>
          <p:nvPr/>
        </p:nvSpPr>
        <p:spPr>
          <a:xfrm>
            <a:off x="5943600" y="3894277"/>
            <a:ext cx="2165978" cy="830997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E0000"/>
                </a:solidFill>
              </a:rPr>
              <a:t>Q</a:t>
            </a:r>
            <a:r>
              <a:rPr lang="en-US" sz="2400" dirty="0" smtClean="0">
                <a:solidFill>
                  <a:srgbClr val="1E0000"/>
                </a:solidFill>
              </a:rPr>
              <a:t> is an m by m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matrix</a:t>
            </a:r>
            <a:endParaRPr lang="en-US" sz="24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we’ll briefly discuss </a:t>
            </a:r>
            <a:r>
              <a:rPr lang="en-US" dirty="0"/>
              <a:t>the QR factorization algorithm</a:t>
            </a:r>
          </a:p>
          <a:p>
            <a:r>
              <a:rPr lang="en-US" dirty="0"/>
              <a:t>When factored the </a:t>
            </a:r>
            <a:r>
              <a:rPr lang="en-US" b="1" dirty="0"/>
              <a:t>U</a:t>
            </a:r>
            <a:r>
              <a:rPr lang="en-US" dirty="0"/>
              <a:t> matrix (i.e., what most call the </a:t>
            </a:r>
            <a:r>
              <a:rPr lang="en-US" b="1" dirty="0"/>
              <a:t>R</a:t>
            </a:r>
            <a:r>
              <a:rPr lang="en-US" dirty="0"/>
              <a:t> matrix ) will be an m by n upper triangular matrix</a:t>
            </a:r>
          </a:p>
          <a:p>
            <a:r>
              <a:rPr lang="en-US" dirty="0"/>
              <a:t>Several methods are available including the Householder method and the Givens Method</a:t>
            </a:r>
          </a:p>
          <a:p>
            <a:r>
              <a:rPr lang="en-US" dirty="0"/>
              <a:t>Givens is preferred when dealing with sparse matrices</a:t>
            </a:r>
          </a:p>
          <a:p>
            <a:r>
              <a:rPr lang="en-US" dirty="0"/>
              <a:t>All good reference is Gene H. </a:t>
            </a:r>
            <a:r>
              <a:rPr lang="en-US" dirty="0" err="1"/>
              <a:t>Golub</a:t>
            </a:r>
            <a:r>
              <a:rPr lang="en-US" dirty="0"/>
              <a:t> and Charles F. Van Loan, “Matrix Computations,” second edition, Johns Hopkins University Press, </a:t>
            </a:r>
            <a:r>
              <a:rPr lang="en-US" dirty="0">
                <a:latin typeface="Times New Roman" pitchFamily="18" charset="0"/>
              </a:rPr>
              <a:t>1989.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Givens Algorithm for Factoring a Matrix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The Givens algorithm works by pre-multiplying the initial </a:t>
            </a:r>
            <a:r>
              <a:rPr lang="en-US" dirty="0" smtClean="0"/>
              <a:t>matrix, </a:t>
            </a:r>
            <a:r>
              <a:rPr lang="en-US" b="1" dirty="0" smtClean="0"/>
              <a:t>A</a:t>
            </a:r>
            <a:r>
              <a:rPr lang="en-US" dirty="0" smtClean="0"/>
              <a:t>, by </a:t>
            </a:r>
            <a:r>
              <a:rPr lang="en-US" dirty="0"/>
              <a:t>a series of matrices and their transposes, starting with </a:t>
            </a:r>
            <a:r>
              <a:rPr lang="en-US" b="1" dirty="0"/>
              <a:t>G</a:t>
            </a:r>
            <a:r>
              <a:rPr lang="en-US" baseline="-25000" dirty="0"/>
              <a:t>1</a:t>
            </a:r>
            <a:r>
              <a:rPr lang="en-US" b="1" dirty="0"/>
              <a:t>G</a:t>
            </a:r>
            <a:r>
              <a:rPr lang="en-US" baseline="-25000" dirty="0"/>
              <a:t>1</a:t>
            </a:r>
            <a:r>
              <a:rPr lang="en-US" baseline="30000" dirty="0"/>
              <a:t>T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A</a:t>
            </a:r>
            <a:r>
              <a:rPr lang="en-US" dirty="0" smtClean="0"/>
              <a:t> is m by n, then each </a:t>
            </a:r>
            <a:r>
              <a:rPr lang="en-US" b="1" dirty="0" smtClean="0"/>
              <a:t>G</a:t>
            </a:r>
            <a:r>
              <a:rPr lang="en-US" dirty="0" smtClean="0"/>
              <a:t> is an m by m matrix</a:t>
            </a:r>
          </a:p>
          <a:p>
            <a:r>
              <a:rPr lang="en-US" dirty="0"/>
              <a:t>Algorithm proceeds column by column, sequentially zeroing out elements in the lower triangle of</a:t>
            </a:r>
            <a:r>
              <a:rPr lang="en-US" b="1" dirty="0"/>
              <a:t> A</a:t>
            </a:r>
            <a:r>
              <a:rPr lang="en-US" dirty="0"/>
              <a:t>, starting at the bottom of each column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06001814"/>
              </p:ext>
            </p:extLst>
          </p:nvPr>
        </p:nvGraphicFramePr>
        <p:xfrm>
          <a:off x="898525" y="4598988"/>
          <a:ext cx="4037013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1" name="Equation" r:id="rId3" imgW="1562040" imgH="774360" progId="Equation.DSMT4">
                  <p:embed/>
                </p:oleObj>
              </mc:Choice>
              <mc:Fallback>
                <p:oleObj name="Equation" r:id="rId3" imgW="1562040" imgH="7743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4598988"/>
                        <a:ext cx="4037013" cy="200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DC25B6-7B0B-4E4A-A792-E62A25E3918C}"/>
              </a:ext>
            </a:extLst>
          </p:cNvPr>
          <p:cNvSpPr txBox="1"/>
          <p:nvPr/>
        </p:nvSpPr>
        <p:spPr>
          <a:xfrm>
            <a:off x="5943600" y="4191000"/>
            <a:ext cx="2303836" cy="1938992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If </a:t>
            </a:r>
            <a:r>
              <a:rPr lang="en-US" sz="2400" b="1" dirty="0" smtClean="0">
                <a:solidFill>
                  <a:srgbClr val="1E0000"/>
                </a:solidFill>
              </a:rPr>
              <a:t>A</a:t>
            </a:r>
            <a:r>
              <a:rPr lang="en-US" sz="2400" dirty="0" smtClean="0">
                <a:solidFill>
                  <a:srgbClr val="1E0000"/>
                </a:solidFill>
              </a:rPr>
              <a:t> is sparse,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then we can take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advantage of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sparsity going up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column</a:t>
            </a:r>
          </a:p>
        </p:txBody>
      </p:sp>
    </p:spTree>
    <p:extLst>
      <p:ext uri="{BB962C8B-B14F-4D97-AF65-F5344CB8AC3E}">
        <p14:creationId xmlns:p14="http://schemas.microsoft.com/office/powerpoint/2010/main" val="121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Givens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624840"/>
          </a:xfrm>
        </p:spPr>
        <p:txBody>
          <a:bodyPr/>
          <a:lstStyle/>
          <a:p>
            <a:r>
              <a:rPr lang="en-US" dirty="0"/>
              <a:t>To zero out element </a:t>
            </a:r>
            <a:r>
              <a:rPr lang="en-US" b="1" dirty="0"/>
              <a:t>A</a:t>
            </a:r>
            <a:r>
              <a:rPr lang="en-US" dirty="0"/>
              <a:t>[</a:t>
            </a:r>
            <a:r>
              <a:rPr lang="en-US" dirty="0" err="1"/>
              <a:t>i,j</a:t>
            </a:r>
            <a:r>
              <a:rPr lang="en-US" dirty="0"/>
              <a:t>], with i &gt; j we first </a:t>
            </a:r>
            <a:r>
              <a:rPr lang="en-US" dirty="0" smtClean="0"/>
              <a:t>solve</a:t>
            </a:r>
            <a:r>
              <a:rPr lang="en-US" dirty="0"/>
              <a:t> with </a:t>
            </a:r>
            <a:r>
              <a:rPr lang="en-US" dirty="0" smtClean="0"/>
              <a:t>a=A[</a:t>
            </a:r>
            <a:r>
              <a:rPr lang="en-US" dirty="0" err="1" smtClean="0"/>
              <a:t>k,j</a:t>
            </a:r>
            <a:r>
              <a:rPr lang="en-US" dirty="0" smtClean="0"/>
              <a:t>], b= A[</a:t>
            </a:r>
            <a:r>
              <a:rPr lang="en-US" dirty="0" err="1" smtClean="0"/>
              <a:t>i,j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numerically safe algorithm is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572405"/>
              </p:ext>
            </p:extLst>
          </p:nvPr>
        </p:nvGraphicFramePr>
        <p:xfrm>
          <a:off x="1033463" y="2260600"/>
          <a:ext cx="31035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8" name="Equation" r:id="rId3" imgW="1155600" imgH="457200" progId="Equation.DSMT4">
                  <p:embed/>
                </p:oleObj>
              </mc:Choice>
              <mc:Fallback>
                <p:oleObj name="Equation" r:id="rId3" imgW="1155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2260600"/>
                        <a:ext cx="31035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040836"/>
              </p:ext>
            </p:extLst>
          </p:nvPr>
        </p:nvGraphicFramePr>
        <p:xfrm>
          <a:off x="914400" y="4648200"/>
          <a:ext cx="6400800" cy="1888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9" name="Equation" r:id="rId5" imgW="3162240" imgH="939600" progId="Equation.DSMT4">
                  <p:embed/>
                </p:oleObj>
              </mc:Choice>
              <mc:Fallback>
                <p:oleObj name="Equation" r:id="rId5" imgW="316224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6400800" cy="1888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DC25B6-7B0B-4E4A-A792-E62A25E3918C}"/>
              </a:ext>
            </a:extLst>
          </p:cNvPr>
          <p:cNvSpPr txBox="1"/>
          <p:nvPr/>
        </p:nvSpPr>
        <p:spPr>
          <a:xfrm>
            <a:off x="5029200" y="1828800"/>
            <a:ext cx="3425938" cy="1569660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To zero out an element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we need a non-zero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pivot element in column j;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assume this row as k.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45851"/>
              </p:ext>
            </p:extLst>
          </p:nvPr>
        </p:nvGraphicFramePr>
        <p:xfrm>
          <a:off x="6483350" y="3387725"/>
          <a:ext cx="241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0" name="Equation" r:id="rId7" imgW="241200" imgH="126720" progId="Equation.DSMT4">
                  <p:embed/>
                </p:oleObj>
              </mc:Choice>
              <mc:Fallback>
                <p:oleObj name="Equation" r:id="rId7" imgW="2412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83350" y="3387725"/>
                        <a:ext cx="2413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017876"/>
              </p:ext>
            </p:extLst>
          </p:nvPr>
        </p:nvGraphicFramePr>
        <p:xfrm>
          <a:off x="990600" y="3398460"/>
          <a:ext cx="192024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1" name="Equation" r:id="rId9" imgW="799920" imgH="253800" progId="Equation.DSMT4">
                  <p:embed/>
                </p:oleObj>
              </mc:Choice>
              <mc:Fallback>
                <p:oleObj name="Equation" r:id="rId9" imgW="799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3398460"/>
                        <a:ext cx="192024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Givens G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7940040" cy="548640"/>
          </a:xfrm>
        </p:spPr>
        <p:txBody>
          <a:bodyPr/>
          <a:lstStyle/>
          <a:p>
            <a:r>
              <a:rPr lang="en-US" dirty="0"/>
              <a:t>The orthogonal </a:t>
            </a:r>
            <a:r>
              <a:rPr lang="en-US" b="1" dirty="0" smtClean="0"/>
              <a:t>G</a:t>
            </a:r>
            <a:r>
              <a:rPr lang="en-US" dirty="0" smtClean="0"/>
              <a:t>(</a:t>
            </a:r>
            <a:r>
              <a:rPr lang="en-US" dirty="0" err="1" smtClean="0"/>
              <a:t>i,k,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dirty="0"/>
              <a:t>)  matrix </a:t>
            </a:r>
            <a:r>
              <a:rPr lang="en-US" dirty="0" smtClean="0"/>
              <a:t>is then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/>
              <a:t>Premultiplication</a:t>
            </a:r>
            <a:r>
              <a:rPr lang="en-US" dirty="0"/>
              <a:t> by </a:t>
            </a:r>
            <a:r>
              <a:rPr lang="en-US" b="1" dirty="0" smtClean="0"/>
              <a:t>G</a:t>
            </a:r>
            <a:r>
              <a:rPr lang="en-US" dirty="0" smtClean="0"/>
              <a:t>(</a:t>
            </a:r>
            <a:r>
              <a:rPr lang="en-US" dirty="0" err="1" smtClean="0"/>
              <a:t>i,k,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r>
              <a:rPr lang="en-US" dirty="0" smtClean="0"/>
              <a:t> </a:t>
            </a:r>
            <a:r>
              <a:rPr lang="en-US" dirty="0"/>
              <a:t>is a rotation by </a:t>
            </a:r>
            <a:r>
              <a:rPr lang="en-US" dirty="0">
                <a:latin typeface="Symbol" panose="05050102010706020507" pitchFamily="18" charset="2"/>
              </a:rPr>
              <a:t>q </a:t>
            </a:r>
            <a:r>
              <a:rPr lang="en-US" dirty="0"/>
              <a:t>radians in the (</a:t>
            </a:r>
            <a:r>
              <a:rPr lang="en-US" dirty="0" err="1" smtClean="0"/>
              <a:t>i,k</a:t>
            </a:r>
            <a:r>
              <a:rPr lang="en-US" dirty="0" smtClean="0"/>
              <a:t>) </a:t>
            </a:r>
            <a:r>
              <a:rPr lang="en-US" dirty="0"/>
              <a:t>coordinate plane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157590"/>
              </p:ext>
            </p:extLst>
          </p:nvPr>
        </p:nvGraphicFramePr>
        <p:xfrm>
          <a:off x="547780" y="1899909"/>
          <a:ext cx="4176620" cy="3165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9" name="Equation" r:id="rId3" imgW="2501640" imgH="1600200" progId="Equation.DSMT4">
                  <p:embed/>
                </p:oleObj>
              </mc:Choice>
              <mc:Fallback>
                <p:oleObj name="Equation" r:id="rId3" imgW="250164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80" y="1899909"/>
                        <a:ext cx="4176620" cy="3165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DC25B6-7B0B-4E4A-A792-E62A25E3918C}"/>
              </a:ext>
            </a:extLst>
          </p:cNvPr>
          <p:cNvSpPr txBox="1"/>
          <p:nvPr/>
        </p:nvSpPr>
        <p:spPr>
          <a:xfrm>
            <a:off x="5029200" y="1828800"/>
            <a:ext cx="3544560" cy="2308324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To zero out an element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we need a non-zero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pivot element in column j;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assume this row as k.  Row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k here is the first non-zero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above row i.  </a:t>
            </a:r>
          </a:p>
        </p:txBody>
      </p:sp>
    </p:spTree>
    <p:extLst>
      <p:ext uri="{BB962C8B-B14F-4D97-AF65-F5344CB8AC3E}">
        <p14:creationId xmlns:p14="http://schemas.microsoft.com/office/powerpoint/2010/main" val="20696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Givens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>
            <a:noAutofit/>
          </a:bodyPr>
          <a:lstStyle/>
          <a:p>
            <a:r>
              <a:rPr lang="en-US" dirty="0"/>
              <a:t>Let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we zero out </a:t>
            </a:r>
            <a:r>
              <a:rPr lang="en-US" b="1" dirty="0" smtClean="0"/>
              <a:t>A</a:t>
            </a:r>
            <a:r>
              <a:rPr lang="en-US" dirty="0" smtClean="0"/>
              <a:t>[4,1], </a:t>
            </a:r>
            <a:r>
              <a:rPr lang="en-US" dirty="0"/>
              <a:t>a=1, b=2 giving s= </a:t>
            </a:r>
            <a:r>
              <a:rPr lang="en-US" dirty="0" smtClean="0"/>
              <a:t>0.8944,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c=-0.4472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922637"/>
              </p:ext>
            </p:extLst>
          </p:nvPr>
        </p:nvGraphicFramePr>
        <p:xfrm>
          <a:off x="1600200" y="1291164"/>
          <a:ext cx="1600200" cy="193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70" name="Equation" r:id="rId3" imgW="749160" imgH="914400" progId="Equation.DSMT4">
                  <p:embed/>
                </p:oleObj>
              </mc:Choice>
              <mc:Fallback>
                <p:oleObj name="Equation" r:id="rId3" imgW="7491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91164"/>
                        <a:ext cx="1600200" cy="1938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843037"/>
              </p:ext>
            </p:extLst>
          </p:nvPr>
        </p:nvGraphicFramePr>
        <p:xfrm>
          <a:off x="762000" y="4270247"/>
          <a:ext cx="74739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71" name="Equation" r:id="rId5" imgW="3936960" imgH="914400" progId="Equation.DSMT4">
                  <p:embed/>
                </p:oleObj>
              </mc:Choice>
              <mc:Fallback>
                <p:oleObj name="Equation" r:id="rId5" imgW="39369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70247"/>
                        <a:ext cx="747395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0344B3-2B60-4D88-9C0B-0E063FA52FDF}"/>
              </a:ext>
            </a:extLst>
          </p:cNvPr>
          <p:cNvSpPr txBox="1"/>
          <p:nvPr/>
        </p:nvSpPr>
        <p:spPr>
          <a:xfrm>
            <a:off x="3581400" y="1391960"/>
            <a:ext cx="4310795" cy="830997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First start in column j=1; we will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zero out A[4,1] with i=4, k=2</a:t>
            </a:r>
            <a:endParaRPr lang="en-US" sz="24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accent3">
            <a:lumMod val="95000"/>
          </a:schemeClr>
        </a:solidFill>
        <a:ln>
          <a:noFill/>
        </a:ln>
      </a:spPr>
      <a:bodyPr wrap="none">
        <a:spAutoFit/>
      </a:bodyPr>
      <a:lstStyle>
        <a:defPPr eaLnBrk="1" hangingPunct="1">
          <a:spcBef>
            <a:spcPts val="0"/>
          </a:spcBef>
          <a:defRPr dirty="0">
            <a:solidFill>
              <a:srgbClr val="1E0000"/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6252</TotalTime>
  <Words>1545</Words>
  <Application>Microsoft Office PowerPoint</Application>
  <PresentationFormat>On-screen Show (4:3)</PresentationFormat>
  <Paragraphs>202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Capsules</vt:lpstr>
      <vt:lpstr>Equation</vt:lpstr>
      <vt:lpstr>ECEN 615 Methods of Electric Power  Systems Analysis</vt:lpstr>
      <vt:lpstr>Announcements</vt:lpstr>
      <vt:lpstr>QR Factorization</vt:lpstr>
      <vt:lpstr>QR Factorization</vt:lpstr>
      <vt:lpstr>QR Factorization</vt:lpstr>
      <vt:lpstr>Givens Algorithm for Factoring a Matrix A</vt:lpstr>
      <vt:lpstr>Givens Algorithm</vt:lpstr>
      <vt:lpstr>Givens G Matrix</vt:lpstr>
      <vt:lpstr>Small Givens Example</vt:lpstr>
      <vt:lpstr>Small Givens Example</vt:lpstr>
      <vt:lpstr>Small Givens Example</vt:lpstr>
      <vt:lpstr>Start of Givens for SE Example</vt:lpstr>
      <vt:lpstr>Start of Givens for SE Example</vt:lpstr>
      <vt:lpstr>Givens Comments</vt:lpstr>
      <vt:lpstr>Power System Equivalents</vt:lpstr>
      <vt:lpstr>Kron Reduction, Ward Equivalents</vt:lpstr>
      <vt:lpstr>Ward Equivalents</vt:lpstr>
      <vt:lpstr>Other Types of Equivalents</vt:lpstr>
      <vt:lpstr>Equivalent System Properties</vt:lpstr>
      <vt:lpstr>Study vs External System</vt:lpstr>
      <vt:lpstr>Ward Type Equivalencing</vt:lpstr>
      <vt:lpstr>Ward Type Equivalencing Considerations</vt:lpstr>
      <vt:lpstr>Ward Type Equivalencing Considerations</vt:lpstr>
      <vt:lpstr>B7Flat_Eqv Example</vt:lpstr>
      <vt:lpstr>B7Flat_Eqv Example</vt:lpstr>
      <vt:lpstr>B7Flat_Eqv Example</vt:lpstr>
      <vt:lpstr>Equivalencing in PowerWorld</vt:lpstr>
      <vt:lpstr>Equivalencing in PowerWorld</vt:lpstr>
      <vt:lpstr>Small System Equivalent Example</vt:lpstr>
      <vt:lpstr>Small System Equivalent Example</vt:lpstr>
      <vt:lpstr>Small System Equivalent Example</vt:lpstr>
      <vt:lpstr>Small System Equivalent Example</vt:lpstr>
      <vt:lpstr>Large System Example: 70K Case</vt:lpstr>
      <vt:lpstr>Large System Example: 70K Case</vt:lpstr>
      <vt:lpstr>Grid Equivalent Examples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471</cp:revision>
  <cp:lastPrinted>2019-09-22T16:46:28Z</cp:lastPrinted>
  <dcterms:created xsi:type="dcterms:W3CDTF">2000-05-11T14:27:08Z</dcterms:created>
  <dcterms:modified xsi:type="dcterms:W3CDTF">2019-10-31T21:03:00Z</dcterms:modified>
</cp:coreProperties>
</file>