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58" r:id="rId2"/>
    <p:sldId id="320" r:id="rId3"/>
    <p:sldId id="818" r:id="rId4"/>
    <p:sldId id="819" r:id="rId5"/>
    <p:sldId id="820" r:id="rId6"/>
    <p:sldId id="821" r:id="rId7"/>
    <p:sldId id="822" r:id="rId8"/>
    <p:sldId id="823" r:id="rId9"/>
    <p:sldId id="824" r:id="rId10"/>
    <p:sldId id="825" r:id="rId11"/>
    <p:sldId id="826" r:id="rId12"/>
    <p:sldId id="827" r:id="rId13"/>
    <p:sldId id="831" r:id="rId14"/>
    <p:sldId id="832" r:id="rId15"/>
    <p:sldId id="833" r:id="rId16"/>
    <p:sldId id="834" r:id="rId17"/>
    <p:sldId id="835" r:id="rId18"/>
    <p:sldId id="836" r:id="rId19"/>
    <p:sldId id="837" r:id="rId20"/>
    <p:sldId id="838" r:id="rId21"/>
    <p:sldId id="839" r:id="rId22"/>
    <p:sldId id="840" r:id="rId23"/>
    <p:sldId id="841" r:id="rId24"/>
    <p:sldId id="843" r:id="rId25"/>
    <p:sldId id="842" r:id="rId26"/>
    <p:sldId id="844" r:id="rId27"/>
    <p:sldId id="845" r:id="rId28"/>
    <p:sldId id="847" r:id="rId29"/>
    <p:sldId id="846" r:id="rId30"/>
    <p:sldId id="848" r:id="rId31"/>
    <p:sldId id="849" r:id="rId32"/>
    <p:sldId id="850" r:id="rId33"/>
    <p:sldId id="851" r:id="rId34"/>
    <p:sldId id="852" r:id="rId35"/>
    <p:sldId id="853" r:id="rId3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1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86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1E0000"/>
                </a:solidFill>
                <a:latin typeface="Arial" panose="020B0604020202020204" pitchFamily="34" charset="0"/>
                <a:cs typeface="Arial" pitchFamily="34" charset="0"/>
              </a:rPr>
              <a:t>Lecture 20: </a:t>
            </a:r>
            <a:r>
              <a:rPr lang="en-US" sz="3200" b="1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lang="en-US" sz="3200" b="1" smtClean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endParaRPr lang="en-US" sz="3200" b="1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r>
              <a:rPr lang="en-US" dirty="0"/>
              <a:t>Special </a:t>
            </a:r>
            <a:r>
              <a:rPr lang="en-US"/>
              <a:t>Guest Lecturer</a:t>
            </a:r>
            <a:r>
              <a:rPr lang="en-US" dirty="0"/>
              <a:t>: Yijing Liu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17348" cy="3733800"/>
          </a:xfrm>
        </p:spPr>
        <p:txBody>
          <a:bodyPr/>
          <a:lstStyle/>
          <a:p>
            <a:r>
              <a:rPr lang="en-US" dirty="0"/>
              <a:t>In general, bifurcation is the division of something into two branches or parts</a:t>
            </a:r>
          </a:p>
          <a:p>
            <a:r>
              <a:rPr lang="en-US" dirty="0"/>
              <a:t>For a dynamic system, a bifurcation occurs when small changes in a parameter cause a new quality of motion of the dynamic system</a:t>
            </a:r>
          </a:p>
          <a:p>
            <a:r>
              <a:rPr lang="en-US" dirty="0"/>
              <a:t>Two types of bifurcation are considered for voltage stability</a:t>
            </a:r>
          </a:p>
          <a:p>
            <a:pPr lvl="1"/>
            <a:r>
              <a:rPr lang="en-US" dirty="0"/>
              <a:t>Saddle node bifurcation is the disappearance of an equilibrium point for parameter variation; for voltage stability it is two power flow solutions coalescing with parameter variation</a:t>
            </a:r>
          </a:p>
          <a:p>
            <a:pPr lvl="1"/>
            <a:r>
              <a:rPr lang="en-US" dirty="0" err="1"/>
              <a:t>Hopf</a:t>
            </a:r>
            <a:r>
              <a:rPr lang="en-US" dirty="0"/>
              <a:t> bifurcation is cause by two eigenvalues crossing into the right-half plane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7A59-D27A-4846-9AFE-22C8CB46BAB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6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809F-795C-490E-909E-DBED83B0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B91F-F458-4C4B-B4D7-D8641A42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PV curves can be traced by plotting the voltage as the real power is increased; QV curves as reactive power is increased</a:t>
            </a:r>
          </a:p>
          <a:p>
            <a:pPr lvl="1"/>
            <a:r>
              <a:rPr lang="en-US" dirty="0"/>
              <a:t>At least for the upper portion of the curve</a:t>
            </a:r>
          </a:p>
          <a:p>
            <a:r>
              <a:rPr lang="en-US" dirty="0"/>
              <a:t>Two bus example PV and QV curves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1781F-1C63-4FD3-A898-AE26522362C1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E605459-3DBF-4372-B9E4-36696A0D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33800"/>
            <a:ext cx="3809999" cy="25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DE368A-43C0-436A-BC7D-5B13C2C6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93" y="3733800"/>
            <a:ext cx="3824207" cy="25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2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AD9B-4279-4256-B948-9FBFC41D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Collapse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CE5-B780-4F51-B1B4-89E5D982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At constant frequency (e.g., 60 Hz) the complex power transferred down a transmission line is S=VI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V is phasor voltage, I is phasor current</a:t>
            </a:r>
          </a:p>
          <a:p>
            <a:pPr lvl="1"/>
            <a:r>
              <a:rPr lang="en-US" dirty="0"/>
              <a:t>This is the reason for using a high voltage grid</a:t>
            </a:r>
          </a:p>
          <a:p>
            <a:r>
              <a:rPr lang="en-US" dirty="0"/>
              <a:t>Line real power losses are given by RI</a:t>
            </a:r>
            <a:r>
              <a:rPr lang="en-US" baseline="30000" dirty="0"/>
              <a:t>2</a:t>
            </a:r>
            <a:r>
              <a:rPr lang="en-US" dirty="0"/>
              <a:t> and reactive power losses by XI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 is the line’s resistance, and X its reactance; for a high voltage line X &gt;&gt; R</a:t>
            </a:r>
          </a:p>
          <a:p>
            <a:r>
              <a:rPr lang="en-US" dirty="0"/>
              <a:t>Increased reactive power tends to drive down the voltage, which increases the current, which further increases the reactive power losses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6295C-9D38-4C15-8F3C-6CD143CBBEB4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522-2438-4E71-8522-1AAD9355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PowerWorld</a:t>
            </a:r>
            <a:r>
              <a:rPr lang="en-US" dirty="0"/>
              <a:t> Two Bus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BCC2F-56E2-4C74-AB1B-C64D9346D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505200"/>
            <a:ext cx="349504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E30DE8-0194-4609-9533-F64E342D4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19998" b="41079"/>
          <a:stretch/>
        </p:blipFill>
        <p:spPr>
          <a:xfrm>
            <a:off x="800100" y="1249680"/>
            <a:ext cx="7315200" cy="23774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683C7A-BC09-459C-BBD5-68F38156F9A9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9400" y="4343400"/>
            <a:ext cx="2057400" cy="473766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5105400" y="3627120"/>
            <a:ext cx="3200400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Commercial power flow software usually auto converts constant power loads at low voltages; set these fields to zero to disable this conversion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8B07A59-D27A-4846-9AFE-22C8CB46BAB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BAFC-0CF0-46B5-B64A-95656903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Region of Convergence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81CBC-62CB-40B4-BD38-202FA63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1519"/>
            <a:ext cx="6934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584271-514F-4BE9-B035-23347C51D600}"/>
              </a:ext>
            </a:extLst>
          </p:cNvPr>
          <p:cNvSpPr txBox="1"/>
          <p:nvPr/>
        </p:nvSpPr>
        <p:spPr>
          <a:xfrm>
            <a:off x="6934200" y="1905000"/>
            <a:ext cx="2069734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Convergence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regions with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P=100 MW, 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Q=0 Mvar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472F2E-F85C-45FF-BA30-63E123D00682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9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438C-9997-4B07-9798-1376265F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Load Parameter Space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8F69-8ABA-44D7-B7B2-A6B4140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With a constant power model there is a maximum </a:t>
            </a:r>
            <a:r>
              <a:rPr lang="en-US" dirty="0" err="1"/>
              <a:t>loadability</a:t>
            </a:r>
            <a:r>
              <a:rPr lang="en-US" dirty="0"/>
              <a:t> surface, 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en-US" dirty="0"/>
              <a:t>Defined as point in which the power flow Jacobian is singular</a:t>
            </a:r>
          </a:p>
          <a:p>
            <a:pPr lvl="1"/>
            <a:r>
              <a:rPr lang="en-US" dirty="0"/>
              <a:t>For the lossless two bus system it can be determined as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6958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103AEA-2237-47A0-AAF6-0D24C6D5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96252"/>
              </p:ext>
            </p:extLst>
          </p:nvPr>
        </p:nvGraphicFramePr>
        <p:xfrm>
          <a:off x="838200" y="3810000"/>
          <a:ext cx="2157487" cy="73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8" name="Equation" r:id="rId4" imgW="1231560" imgH="419040" progId="Equation.DSMT4">
                  <p:embed/>
                </p:oleObj>
              </mc:Choice>
              <mc:Fallback>
                <p:oleObj name="Equation" r:id="rId4" imgW="1231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810000"/>
                        <a:ext cx="2157487" cy="733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F30D05-87D8-4134-88E3-BBE70B4CF7B5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E0BF-F489-4421-A33D-239388FF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Model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52CC-F40D-4139-A17B-4DBD350F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static load model regardless of the voltage dependency the same PV curve is traced</a:t>
            </a:r>
          </a:p>
          <a:p>
            <a:pPr lvl="1"/>
            <a:r>
              <a:rPr lang="en-US" dirty="0"/>
              <a:t>But whether a point of maximum </a:t>
            </a:r>
            <a:r>
              <a:rPr lang="en-US" dirty="0" err="1"/>
              <a:t>loadability</a:t>
            </a:r>
            <a:r>
              <a:rPr lang="en-US" dirty="0"/>
              <a:t> exists depends on the assumed load model</a:t>
            </a:r>
          </a:p>
          <a:p>
            <a:pPr lvl="2"/>
            <a:r>
              <a:rPr lang="en-US" dirty="0"/>
              <a:t>If voltage exponent is &gt; 1 then multiple solutions do not exist (see </a:t>
            </a:r>
            <a:r>
              <a:rPr lang="fr-FR" dirty="0"/>
              <a:t>B.C. Lesieutre, P.W. Sauer and M.A</a:t>
            </a:r>
            <a:r>
              <a:rPr lang="fr-FR" b="1" dirty="0"/>
              <a:t>. </a:t>
            </a:r>
            <a:r>
              <a:rPr lang="fr-FR" dirty="0"/>
              <a:t>Pai “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en-US" dirty="0"/>
              <a:t>conditions on static load models for network </a:t>
            </a:r>
            <a:r>
              <a:rPr lang="en-US" dirty="0" err="1"/>
              <a:t>solvability,”NAPS</a:t>
            </a:r>
            <a:r>
              <a:rPr lang="en-US" dirty="0"/>
              <a:t> 1992, pp. 262-271)</a:t>
            </a:r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b="27917"/>
          <a:stretch/>
        </p:blipFill>
        <p:spPr bwMode="auto">
          <a:xfrm>
            <a:off x="228600" y="4416210"/>
            <a:ext cx="5943600" cy="190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6245352" y="4411950"/>
            <a:ext cx="27432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Change load to constant impedance; hence it becomes a linear model</a:t>
            </a:r>
          </a:p>
        </p:txBody>
      </p:sp>
    </p:spTree>
    <p:extLst>
      <p:ext uri="{BB962C8B-B14F-4D97-AF65-F5344CB8AC3E}">
        <p14:creationId xmlns:p14="http://schemas.microsoft.com/office/powerpoint/2010/main" val="317334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 Model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2545080"/>
          </a:xfrm>
        </p:spPr>
        <p:txBody>
          <a:bodyPr/>
          <a:lstStyle/>
          <a:p>
            <a:r>
              <a:rPr lang="en-US" dirty="0"/>
              <a:t>One popular static load model is the ZIP; lots of papers on the “correct” amount of each type 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5785" y="2209800"/>
            <a:ext cx="475488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036" y="625063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7 from A, </a:t>
            </a:r>
            <a:r>
              <a:rPr lang="en-US" sz="1200" dirty="0" err="1"/>
              <a:t>Bokhari</a:t>
            </a:r>
            <a:r>
              <a:rPr lang="en-US" sz="1200" dirty="0"/>
              <a:t>, et. al., “Experimental Determination of the ZIP Coefficients for Modern Residential, Commercial, and Industrial Loads,” IEEE Trans. Power Delivery, June. 2014</a:t>
            </a:r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706" y="3429000"/>
            <a:ext cx="7164185" cy="22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72908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1 from M. Diaz-</a:t>
            </a:r>
            <a:r>
              <a:rPr lang="en-US" sz="1200" dirty="0" err="1"/>
              <a:t>Aguilo</a:t>
            </a:r>
            <a:r>
              <a:rPr lang="en-US" sz="1200" dirty="0"/>
              <a:t>, et. al., “Field-Validated Load Model  for the Analysis of CVR in Distribution Secondary Networks: Energy Conservation,” IEEE Trans. Power Delivery, Oct. 2013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Conservation Voltage Reduction (CVR)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If the “steady-state” load has a true dependence on voltage, then a change (usually a reduction) in the voltage should result in a total decrease in energy consumption</a:t>
            </a:r>
          </a:p>
          <a:p>
            <a:r>
              <a:rPr lang="en-US" dirty="0"/>
              <a:t>If an “optimal” voltage could be determined, then this could result in a net energy savings</a:t>
            </a:r>
          </a:p>
          <a:p>
            <a:r>
              <a:rPr lang="en-US" dirty="0"/>
              <a:t>Some challenges are 1) the voltage profile across a feeder is not constant, 2) the load composition is constantly changing, 3) a decrease in power consumption might result in a decrease in useable output from the load, and 4) loads are dynamic and an initial decrease might be balanced by a later increase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5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The goal of much of the voltage stability work was to determine an easy to calculate metric (or metrics) of the current operating point to voltage collapse</a:t>
            </a:r>
          </a:p>
          <a:p>
            <a:pPr lvl="1"/>
            <a:r>
              <a:rPr lang="en-US" dirty="0"/>
              <a:t>PV and QV curves (or some combination) can determine such a metric along a particular path</a:t>
            </a:r>
          </a:p>
          <a:p>
            <a:pPr lvl="1"/>
            <a:r>
              <a:rPr lang="en-US" dirty="0"/>
              <a:t>Goal was to have a path independent metric.  The closest boundary point was considered,</a:t>
            </a:r>
            <a:br>
              <a:rPr lang="en-US" dirty="0"/>
            </a:br>
            <a:r>
              <a:rPr lang="en-US" dirty="0"/>
              <a:t>but this could be quite misleading</a:t>
            </a:r>
            <a:br>
              <a:rPr lang="en-US" dirty="0"/>
            </a:br>
            <a:r>
              <a:rPr lang="en-US" dirty="0"/>
              <a:t>if the system was not going to </a:t>
            </a:r>
            <a:br>
              <a:rPr lang="en-US" dirty="0"/>
            </a:br>
            <a:r>
              <a:rPr lang="en-US" dirty="0"/>
              <a:t>move in that direction</a:t>
            </a:r>
          </a:p>
          <a:p>
            <a:pPr lvl="1"/>
            <a:r>
              <a:rPr lang="en-US" dirty="0"/>
              <a:t>Any linearization about the current operating point (i.e., the Jacobian) does not consider important nonlinearities like generators hitting their reactive power limits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75" y="3733800"/>
            <a:ext cx="265040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7B92BD-B653-494A-953D-DA3139B3074C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5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Chapters 3 and 8 from the book</a:t>
            </a:r>
          </a:p>
          <a:p>
            <a:r>
              <a:rPr lang="en-US" dirty="0"/>
              <a:t>Homework 5 is due on </a:t>
            </a:r>
            <a:r>
              <a:rPr lang="en-US" dirty="0" smtClean="0"/>
              <a:t>Thursday November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 paper by Dobson in 1992 (see below) noted that at a saddle node bifurcation, in which the power flow Jacobian is singular, that</a:t>
            </a:r>
          </a:p>
          <a:p>
            <a:pPr lvl="1"/>
            <a:r>
              <a:rPr lang="en-US" dirty="0"/>
              <a:t>The right eigenvector associated with the Jacobian zero eigenvalue tells the direction in state space of the voltage collapse </a:t>
            </a:r>
          </a:p>
          <a:p>
            <a:pPr lvl="1"/>
            <a:r>
              <a:rPr lang="en-US" dirty="0"/>
              <a:t>The left eigenvector associated with the Jacobian zero eigenvalue gives the normal in parameter space to the boundary </a:t>
            </a:r>
            <a:r>
              <a:rPr lang="en-US" dirty="0">
                <a:sym typeface="Symbol"/>
              </a:rPr>
              <a:t></a:t>
            </a:r>
            <a:r>
              <a:rPr lang="en-US" dirty="0"/>
              <a:t>.  This can then be used to estimate the minimum distance in parameter space to bifurcation.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" y="6172200"/>
            <a:ext cx="8275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I. Dobson, “Observations on the Geometry of Saddle Node Bifurcation and Voltage Collapse in Electrical Power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Systems,” IEEE Trans. Circuits and Systems, March 1992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previous two bus example we had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933117"/>
              </p:ext>
            </p:extLst>
          </p:nvPr>
        </p:nvGraphicFramePr>
        <p:xfrm>
          <a:off x="228600" y="2133600"/>
          <a:ext cx="88106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2" name="Equation" r:id="rId3" imgW="4368600" imgH="1930320" progId="Equation.DSMT4">
                  <p:embed/>
                </p:oleObj>
              </mc:Choice>
              <mc:Fallback>
                <p:oleObj name="Equation" r:id="rId3" imgW="436860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88106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81200"/>
            <a:ext cx="357228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9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234440"/>
          </a:xfrm>
        </p:spPr>
        <p:txBody>
          <a:bodyPr/>
          <a:lstStyle/>
          <a:p>
            <a:r>
              <a:rPr lang="en-US" dirty="0"/>
              <a:t>Calculating the right and left eigenvectors associated with the zero eigenvalue we get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88361"/>
              </p:ext>
            </p:extLst>
          </p:nvPr>
        </p:nvGraphicFramePr>
        <p:xfrm>
          <a:off x="914400" y="2438400"/>
          <a:ext cx="3581400" cy="213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6" name="Equation" r:id="rId3" imgW="1574640" imgH="939600" progId="Equation.DSMT4">
                  <p:embed/>
                </p:oleObj>
              </mc:Choice>
              <mc:Fallback>
                <p:oleObj name="Equation" r:id="rId3" imgW="15746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3581400" cy="2134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B4D7-6A5C-4950-9CCB-2121A38A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D8C8-70A6-4FEF-B13E-938FC681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Since lack of power flow convergence can be a major problem, it would be nice to have a measure to quantify the degree of </a:t>
            </a:r>
            <a:r>
              <a:rPr lang="en-US" dirty="0" err="1"/>
              <a:t>unsolvability</a:t>
            </a:r>
            <a:r>
              <a:rPr lang="en-US" dirty="0"/>
              <a:t> of a power flow</a:t>
            </a:r>
          </a:p>
          <a:p>
            <a:pPr lvl="1"/>
            <a:r>
              <a:rPr lang="en-US" dirty="0"/>
              <a:t>And then figure out the best way to restore </a:t>
            </a:r>
            <a:r>
              <a:rPr lang="en-US" dirty="0" err="1"/>
              <a:t>solvabiblity</a:t>
            </a:r>
            <a:r>
              <a:rPr lang="en-US" dirty="0"/>
              <a:t> </a:t>
            </a:r>
          </a:p>
          <a:p>
            <a:r>
              <a:rPr lang="en-US" dirty="0"/>
              <a:t>T.J. Overbye, “A Power Flow Measure for Unsolvable Cases,” IEEE Trans. Power Systems, August 1994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F356-DE86-4B81-8331-A7049BF188BE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34634-6E4F-49DF-A809-E2A611DF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4191000"/>
            <a:ext cx="5181600" cy="24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7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003A-AB9B-4E7A-B0D4-2C13E938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CA198-281A-4D94-AD85-AB631EC5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To setup the problem, first consider the power flow iteration without and with the optimal multiplier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C1DF40-468B-4ECA-BF86-68EC11DDC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69692"/>
              </p:ext>
            </p:extLst>
          </p:nvPr>
        </p:nvGraphicFramePr>
        <p:xfrm>
          <a:off x="966787" y="2312189"/>
          <a:ext cx="7515225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0" name="Equation" r:id="rId3" imgW="3251160" imgH="1625400" progId="Equation.DSMT4">
                  <p:embed/>
                </p:oleObj>
              </mc:Choice>
              <mc:Fallback>
                <p:oleObj name="Equation" r:id="rId3" imgW="32511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7" y="2312189"/>
                        <a:ext cx="7515225" cy="376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197DBA-BE0E-4A35-A430-920C5C54521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0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0620-A337-47C7-AA11-F4147238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B6130-D5D6-4D2A-95B0-9D682B66E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371600"/>
            <a:ext cx="4968765" cy="464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83FAF-2E37-4A27-87C8-3326EAB3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165" y="1295400"/>
            <a:ext cx="3429000" cy="52251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9448671-5CF3-492E-96C4-4BB686F6B471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1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E19F-E479-4DEC-B8AB-9AEDC128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77C2E-A468-46F2-8C0D-64BA94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However, when there is no solution the standard power flow would diverge.  But the approach with the optimal multiplier tends to point in the direction of minimizing F(x</a:t>
            </a:r>
            <a:r>
              <a:rPr lang="en-US" baseline="30000" dirty="0"/>
              <a:t>k+1</a:t>
            </a:r>
            <a:r>
              <a:rPr lang="en-US" dirty="0"/>
              <a:t>).  That is,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D5878D-214D-4B7D-9F18-6F5986B66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60417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E4C7DF-3E8E-4E12-BA94-168A5F1D30D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DBB4753-0566-4450-BCF4-8D31454F1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812354"/>
              </p:ext>
            </p:extLst>
          </p:nvPr>
        </p:nvGraphicFramePr>
        <p:xfrm>
          <a:off x="1098550" y="3048000"/>
          <a:ext cx="59880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7" name="Equation" r:id="rId5" imgW="2628720" imgH="1295280" progId="Equation.DSMT4">
                  <p:embed/>
                </p:oleObj>
              </mc:Choice>
              <mc:Fallback>
                <p:oleObj name="Equation" r:id="rId5" imgW="262872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8550" y="3048000"/>
                        <a:ext cx="5988050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52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BD3D-DA4B-4F6A-9F56-9C7AE192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1352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A14E-37D7-448E-AE98-3A4397F6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The only way we cannot reduce the cost function some would be if the two directions were perpendicular, hence with a zero dot product.  So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BBD5FC-C8B1-425D-B7BC-DE15406D80E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845F03-AFF6-4C52-8D11-E23C310C5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390671"/>
              </p:ext>
            </p:extLst>
          </p:nvPr>
        </p:nvGraphicFramePr>
        <p:xfrm>
          <a:off x="817388" y="2743200"/>
          <a:ext cx="7810976" cy="344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8" name="Equation" r:id="rId3" imgW="4152600" imgH="1828800" progId="Equation.DSMT4">
                  <p:embed/>
                </p:oleObj>
              </mc:Choice>
              <mc:Fallback>
                <p:oleObj name="Equation" r:id="rId3" imgW="415260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388" y="2743200"/>
                        <a:ext cx="7810976" cy="344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158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F028-8C7A-4CF7-A356-3EFCA05F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1352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6EAA-89BC-4A21-BB8D-C4C0FBF3C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317171"/>
            <a:ext cx="468630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ED733-FE74-45A2-A689-EB35397B1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295400"/>
            <a:ext cx="3657600" cy="51743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762000" y="4648200"/>
            <a:ext cx="32004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If </a:t>
            </a:r>
            <a:r>
              <a:rPr lang="en-US" sz="2400" dirty="0">
                <a:solidFill>
                  <a:srgbClr val="1E0000"/>
                </a:solidFill>
                <a:sym typeface="Symbol"/>
              </a:rPr>
              <a:t> </a:t>
            </a:r>
            <a:r>
              <a:rPr lang="en-US" sz="2400" dirty="0">
                <a:solidFill>
                  <a:srgbClr val="1E0000"/>
                </a:solidFill>
              </a:rPr>
              <a:t>were flat then </a:t>
            </a:r>
            <a:r>
              <a:rPr lang="en-US" sz="2400" b="1" dirty="0">
                <a:solidFill>
                  <a:srgbClr val="1E0000"/>
                </a:solidFill>
              </a:rPr>
              <a:t>w</a:t>
            </a:r>
            <a:r>
              <a:rPr lang="en-US" sz="2400" dirty="0">
                <a:solidFill>
                  <a:srgbClr val="1E0000"/>
                </a:solidFill>
              </a:rPr>
              <a:t> is parallel to </a:t>
            </a:r>
            <a:r>
              <a:rPr lang="en-US" sz="2400" b="1" dirty="0" err="1">
                <a:solidFill>
                  <a:srgbClr val="1E0000"/>
                </a:solidFill>
              </a:rPr>
              <a:t>w</a:t>
            </a:r>
            <a:r>
              <a:rPr lang="en-US" sz="2400" baseline="30000" dirty="0" err="1">
                <a:solidFill>
                  <a:srgbClr val="1E0000"/>
                </a:solidFill>
              </a:rPr>
              <a:t>m</a:t>
            </a:r>
            <a:r>
              <a:rPr lang="en-US" sz="2400" dirty="0">
                <a:solidFill>
                  <a:srgbClr val="1E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9872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98DA-521E-475A-B1F9-E32E25C4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8BE8-2B5F-47BF-BD84-121D1113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The left eigenvector associated with the zero eigenvalue of the Jacobian (defined as </a:t>
            </a:r>
            <a:r>
              <a:rPr lang="en-US" b="1" dirty="0" err="1"/>
              <a:t>w</a:t>
            </a:r>
            <a:r>
              <a:rPr lang="en-US" baseline="30000" dirty="0" err="1"/>
              <a:t>i</a:t>
            </a:r>
            <a:r>
              <a:rPr lang="en-US" baseline="30000" dirty="0"/>
              <a:t>*</a:t>
            </a:r>
            <a:r>
              <a:rPr lang="en-US" dirty="0"/>
              <a:t>) is perpendicular to </a:t>
            </a:r>
            <a:r>
              <a:rPr lang="en-US" dirty="0">
                <a:sym typeface="Symbol" panose="05050102010706020507" pitchFamily="18" charset="2"/>
              </a:rPr>
              <a:t> (as noted in the early 1992 Dobson paper)</a:t>
            </a:r>
          </a:p>
          <a:p>
            <a:r>
              <a:rPr lang="en-US" dirty="0"/>
              <a:t>We can get the closest point on the </a:t>
            </a:r>
            <a:r>
              <a:rPr lang="en-US" dirty="0">
                <a:sym typeface="Symbol" panose="05050102010706020507" pitchFamily="18" charset="2"/>
              </a:rPr>
              <a:t> just by iterating, updating the </a:t>
            </a:r>
            <a:r>
              <a:rPr lang="en-US" b="1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Vector as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/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/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(here </a:t>
            </a:r>
            <a:r>
              <a:rPr lang="en-US" b="1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is the initial power injection, 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baseline="30000" dirty="0">
                <a:sym typeface="Symbol" panose="05050102010706020507" pitchFamily="18" charset="2"/>
              </a:rPr>
              <a:t>i*</a:t>
            </a:r>
            <a:r>
              <a:rPr lang="en-US" dirty="0">
                <a:sym typeface="Symbol" panose="05050102010706020507" pitchFamily="18" charset="2"/>
              </a:rPr>
              <a:t> a boundary solution)</a:t>
            </a:r>
          </a:p>
          <a:p>
            <a:r>
              <a:rPr lang="en-US" dirty="0">
                <a:sym typeface="Symbol" panose="05050102010706020507" pitchFamily="18" charset="2"/>
              </a:rPr>
              <a:t>Converges when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/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/>
            </a:r>
            <a:br>
              <a:rPr lang="en-US" dirty="0">
                <a:sym typeface="Symbol" panose="05050102010706020507" pitchFamily="18" charset="2"/>
              </a:rPr>
            </a:b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F13B64-9038-4EFF-96DC-06FFB045A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818"/>
              </p:ext>
            </p:extLst>
          </p:nvPr>
        </p:nvGraphicFramePr>
        <p:xfrm>
          <a:off x="914400" y="4191000"/>
          <a:ext cx="47450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4" name="Equation" r:id="rId3" imgW="1968480" imgH="228600" progId="Equation.DSMT4">
                  <p:embed/>
                </p:oleObj>
              </mc:Choice>
              <mc:Fallback>
                <p:oleObj name="Equation" r:id="rId3" imgW="1968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4191000"/>
                        <a:ext cx="474503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CDFDA5-51F8-4041-9DF4-518BAF4C2CFA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99650"/>
              </p:ext>
            </p:extLst>
          </p:nvPr>
        </p:nvGraphicFramePr>
        <p:xfrm>
          <a:off x="3352800" y="5715000"/>
          <a:ext cx="229985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5" name="Equation" r:id="rId5" imgW="1054080" imgH="279360" progId="Equation.DSMT4">
                  <p:embed/>
                </p:oleObj>
              </mc:Choice>
              <mc:Fallback>
                <p:oleObj name="Equation" r:id="rId5" imgW="105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715000"/>
                        <a:ext cx="229985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9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D9B-B59E-4A18-A99E-1531E265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1931-6D0F-4B2A-86EE-B69ABDD5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b="1" dirty="0"/>
              <a:t>Voltage Stability</a:t>
            </a:r>
            <a:r>
              <a:rPr lang="en-US" dirty="0"/>
              <a:t>:  The ability to maintain system voltage so that both power and voltage are controllable.  System voltage responds as expected (i.e., an increase in load causes proportional decrease in voltage).  </a:t>
            </a:r>
          </a:p>
          <a:p>
            <a:r>
              <a:rPr lang="en-US" b="1" dirty="0"/>
              <a:t>Voltage Instability</a:t>
            </a:r>
            <a:r>
              <a:rPr lang="en-US" dirty="0"/>
              <a:t>:  Inability to maintain system voltage.  System voltage and/or power become uncontrollable.  System voltage does not respond as expected.  </a:t>
            </a:r>
          </a:p>
          <a:p>
            <a:r>
              <a:rPr lang="en-US" b="1" dirty="0"/>
              <a:t>Voltage Collapse</a:t>
            </a:r>
            <a:r>
              <a:rPr lang="en-US" dirty="0"/>
              <a:t>:  Process by which voltage instability leads to unacceptably low voltages in a significant portion of the system.  Typically results in loss of system load.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8ED1A-D6DD-4BD6-ADD6-B5A00AC5871B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8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1136-EF06-4500-AB1F-0709FF87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708F-7BC3-41C5-8EC2-F8031226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The key issues is actual power systems are quite complex, with many nonlinearities.  For example, generators hitting reactive power limits, switched shunts, LTCs, phase shifters, etc.</a:t>
            </a:r>
          </a:p>
          <a:p>
            <a:r>
              <a:rPr lang="en-US" dirty="0"/>
              <a:t>Practically people would like to know how far some system parameters can be changed before running into some sort of limit violation, or maximum </a:t>
            </a:r>
            <a:r>
              <a:rPr lang="en-US" dirty="0" err="1"/>
              <a:t>loadability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system is changing in a particular direction, such as a power transfer; this often includes contingency analysis</a:t>
            </a:r>
          </a:p>
          <a:p>
            <a:r>
              <a:rPr lang="en-US" dirty="0"/>
              <a:t>Line limits and voltage magnitudes are considered</a:t>
            </a:r>
          </a:p>
          <a:p>
            <a:pPr lvl="1"/>
            <a:r>
              <a:rPr lang="en-US" dirty="0"/>
              <a:t>Lower voltage lines tend to be thermally constrained</a:t>
            </a:r>
          </a:p>
          <a:p>
            <a:r>
              <a:rPr lang="en-US" dirty="0"/>
              <a:t>Solution is to just to trace out the PV or QV curves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0AA1F-ED90-468E-BC74-EBE2D2AC3955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9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Requires setting up what is known in PowerWorld as an injection group</a:t>
            </a:r>
          </a:p>
          <a:p>
            <a:pPr lvl="1"/>
            <a:r>
              <a:rPr lang="en-US" dirty="0"/>
              <a:t>An injection group specifies a set of objects, such as generators and loads, that can inject or absorb  power</a:t>
            </a:r>
          </a:p>
          <a:p>
            <a:pPr lvl="1"/>
            <a:r>
              <a:rPr lang="en-US" dirty="0"/>
              <a:t>Injection groups can be defined by selecting </a:t>
            </a:r>
            <a:r>
              <a:rPr lang="en-US" b="1" dirty="0"/>
              <a:t>Case Information, Aggregation, Injection Groups</a:t>
            </a:r>
            <a:r>
              <a:rPr lang="en-US" dirty="0"/>
              <a:t> </a:t>
            </a:r>
          </a:p>
          <a:p>
            <a:r>
              <a:rPr lang="en-US" dirty="0"/>
              <a:t>The PV and/or QV analysis then varies the injections in the injection group, tracing out the PV curve</a:t>
            </a:r>
          </a:p>
          <a:p>
            <a:r>
              <a:rPr lang="en-US" dirty="0"/>
              <a:t>This allows optional consideration of contingencies</a:t>
            </a:r>
          </a:p>
          <a:p>
            <a:r>
              <a:rPr lang="en-US" dirty="0"/>
              <a:t>The PV tool can be displayed by selecting </a:t>
            </a:r>
            <a:r>
              <a:rPr lang="en-US" b="1" dirty="0"/>
              <a:t>Add-Ons, PV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8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Two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624840"/>
          </a:xfrm>
        </p:spPr>
        <p:txBody>
          <a:bodyPr/>
          <a:lstStyle/>
          <a:p>
            <a:r>
              <a:rPr lang="en-US" dirty="0"/>
              <a:t>Setup page defines the source and sink and step size</a:t>
            </a:r>
          </a:p>
        </p:txBody>
      </p:sp>
      <p:pic>
        <p:nvPicPr>
          <p:cNvPr id="3614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24450" r="29279" b="13881"/>
          <a:stretch/>
        </p:blipFill>
        <p:spPr bwMode="auto">
          <a:xfrm>
            <a:off x="1034143" y="2011680"/>
            <a:ext cx="649224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4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Two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1539240"/>
          </a:xfrm>
        </p:spPr>
        <p:txBody>
          <a:bodyPr/>
          <a:lstStyle/>
          <a:p>
            <a:r>
              <a:rPr lang="en-US" dirty="0"/>
              <a:t>The PV Results Page does the actual solution</a:t>
            </a:r>
          </a:p>
          <a:p>
            <a:pPr lvl="1"/>
            <a:r>
              <a:rPr lang="en-US" dirty="0"/>
              <a:t>Plots can be defined to show the results </a:t>
            </a:r>
          </a:p>
          <a:p>
            <a:pPr lvl="1"/>
            <a:r>
              <a:rPr lang="en-US" b="1" dirty="0"/>
              <a:t>Other Actions</a:t>
            </a:r>
            <a:r>
              <a:rPr lang="en-US" dirty="0"/>
              <a:t>, </a:t>
            </a:r>
            <a:r>
              <a:rPr lang="en-US" b="1" dirty="0"/>
              <a:t>Restore initial state </a:t>
            </a:r>
            <a:r>
              <a:rPr lang="en-US" dirty="0"/>
              <a:t>restores the pre-study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23614" r="32291" b="21388"/>
          <a:stretch/>
        </p:blipFill>
        <p:spPr bwMode="auto">
          <a:xfrm>
            <a:off x="609600" y="2819400"/>
            <a:ext cx="630936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5715000" y="2743200"/>
            <a:ext cx="3490058" cy="36256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Click the Run button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to run the PV analysis;</a:t>
            </a:r>
          </a:p>
          <a:p>
            <a:r>
              <a:rPr lang="en-US" dirty="0">
                <a:solidFill>
                  <a:srgbClr val="1E0000"/>
                </a:solidFill>
              </a:rPr>
              <a:t>Check the </a:t>
            </a:r>
            <a:r>
              <a:rPr lang="en-US" b="1" dirty="0">
                <a:solidFill>
                  <a:srgbClr val="1E0000"/>
                </a:solidFill>
              </a:rPr>
              <a:t>Restore</a:t>
            </a:r>
            <a:br>
              <a:rPr lang="en-US" b="1" dirty="0">
                <a:solidFill>
                  <a:srgbClr val="1E0000"/>
                </a:solidFill>
              </a:rPr>
            </a:br>
            <a:r>
              <a:rPr lang="en-US" b="1" dirty="0">
                <a:solidFill>
                  <a:srgbClr val="1E0000"/>
                </a:solidFill>
              </a:rPr>
              <a:t>Initial State on </a:t>
            </a:r>
            <a:br>
              <a:rPr lang="en-US" b="1" dirty="0">
                <a:solidFill>
                  <a:srgbClr val="1E0000"/>
                </a:solidFill>
              </a:rPr>
            </a:br>
            <a:r>
              <a:rPr lang="en-US" b="1" dirty="0">
                <a:solidFill>
                  <a:srgbClr val="1E0000"/>
                </a:solidFill>
              </a:rPr>
              <a:t>Completion of Run </a:t>
            </a:r>
            <a:r>
              <a:rPr lang="en-US" dirty="0">
                <a:solidFill>
                  <a:srgbClr val="1E0000"/>
                </a:solidFill>
              </a:rPr>
              <a:t>to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restore the pre-PV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state (by default it is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not restored)</a:t>
            </a:r>
          </a:p>
        </p:txBody>
      </p:sp>
    </p:spTree>
    <p:extLst>
      <p:ext uri="{BB962C8B-B14F-4D97-AF65-F5344CB8AC3E}">
        <p14:creationId xmlns:p14="http://schemas.microsoft.com/office/powerpoint/2010/main" val="657280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Two Bus Example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571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18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37 Bus Example</a:t>
            </a:r>
          </a:p>
        </p:txBody>
      </p:sp>
      <p:pic>
        <p:nvPicPr>
          <p:cNvPr id="3645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19388"/>
          <a:stretch/>
        </p:blipFill>
        <p:spPr bwMode="auto">
          <a:xfrm>
            <a:off x="304800" y="139065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14550"/>
            <a:ext cx="34807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401226" y="5674179"/>
            <a:ext cx="7274748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Usually other limits also need to be considered in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doing a realistic PV analysis </a:t>
            </a:r>
          </a:p>
        </p:txBody>
      </p:sp>
    </p:spTree>
    <p:extLst>
      <p:ext uri="{BB962C8B-B14F-4D97-AF65-F5344CB8AC3E}">
        <p14:creationId xmlns:p14="http://schemas.microsoft.com/office/powerpoint/2010/main" val="86806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C21-9FE0-4AEC-AD08-A2C6E9AA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607B-985F-4450-A9D3-8F32EC609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good references are </a:t>
            </a:r>
          </a:p>
          <a:p>
            <a:pPr lvl="1"/>
            <a:r>
              <a:rPr lang="en-US" dirty="0"/>
              <a:t>P. </a:t>
            </a:r>
            <a:r>
              <a:rPr lang="en-US" dirty="0" err="1"/>
              <a:t>Kundur</a:t>
            </a:r>
            <a:r>
              <a:rPr lang="en-US" dirty="0"/>
              <a:t>, et. al., “Definitions and Classification of Power System Stability,” </a:t>
            </a:r>
            <a:r>
              <a:rPr lang="en-US" i="1" dirty="0"/>
              <a:t>IEEE Trans. on Power Systems</a:t>
            </a:r>
            <a:r>
              <a:rPr lang="en-US" dirty="0"/>
              <a:t>, pp. 1387-1401, August 2004.  </a:t>
            </a:r>
          </a:p>
          <a:p>
            <a:pPr lvl="1"/>
            <a:r>
              <a:rPr lang="en-US" dirty="0"/>
              <a:t>T. Van </a:t>
            </a:r>
            <a:r>
              <a:rPr lang="en-US" dirty="0" err="1"/>
              <a:t>Cutsem</a:t>
            </a:r>
            <a:r>
              <a:rPr lang="en-US" dirty="0"/>
              <a:t>, “Voltage Instability: Phenomena, Countermeasures, and Analysis Methods,” </a:t>
            </a:r>
            <a:r>
              <a:rPr lang="en-US" i="1" dirty="0"/>
              <a:t>Proc. IEEE</a:t>
            </a:r>
            <a:r>
              <a:rPr lang="en-US" dirty="0"/>
              <a:t>, February 2000, pp. 208-227.</a:t>
            </a:r>
          </a:p>
          <a:p>
            <a:r>
              <a:rPr lang="en-US" dirty="0"/>
              <a:t>Classified by either size of disturbance or duration</a:t>
            </a:r>
          </a:p>
          <a:p>
            <a:pPr lvl="1"/>
            <a:r>
              <a:rPr lang="en-US" dirty="0"/>
              <a:t>Small or large disturbance: small disturbance is just perturbations about an equilibrium point (power flow)</a:t>
            </a:r>
          </a:p>
          <a:p>
            <a:pPr lvl="1"/>
            <a:r>
              <a:rPr lang="en-US" dirty="0"/>
              <a:t>Short-term (several seconds) or long-term (many seconds to minutes) (covered in ECEN 667)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EB4EA-9C21-4B0E-B159-3221C757FB48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85BA-0B34-4B64-9A6F-21EADCA9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31D2-873C-433C-B7E5-191A26EF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Small disturbance voltage stability can be assessed using a power flow (maximum </a:t>
            </a:r>
            <a:r>
              <a:rPr lang="en-US" dirty="0" err="1"/>
              <a:t>loadability</a:t>
            </a:r>
            <a:r>
              <a:rPr lang="en-US" dirty="0"/>
              <a:t>)</a:t>
            </a:r>
          </a:p>
          <a:p>
            <a:r>
              <a:rPr lang="en-US" dirty="0"/>
              <a:t>Depending on the assumed load model, the power flow can have multiple (or no) solutions</a:t>
            </a:r>
          </a:p>
          <a:p>
            <a:r>
              <a:rPr lang="en-US" dirty="0"/>
              <a:t>PV curve is created by plotting power versus voltage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D3B187-801E-4C40-94C4-F3DC7769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24286"/>
            <a:ext cx="3857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CB42D67-7E9D-4846-B660-64CB9CA04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54219"/>
              </p:ext>
            </p:extLst>
          </p:nvPr>
        </p:nvGraphicFramePr>
        <p:xfrm>
          <a:off x="1011264" y="4724401"/>
          <a:ext cx="3179736" cy="97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3" name="Equation" r:id="rId4" imgW="1536480" imgH="469800" progId="Equation.DSMT4">
                  <p:embed/>
                </p:oleObj>
              </mc:Choice>
              <mc:Fallback>
                <p:oleObj name="Equation" r:id="rId4" imgW="1536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1264" y="4724401"/>
                        <a:ext cx="3179736" cy="972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0E0E71-1EA2-4F1C-BB63-029790B92E1C}"/>
              </a:ext>
            </a:extLst>
          </p:cNvPr>
          <p:cNvSpPr txBox="1"/>
          <p:nvPr/>
        </p:nvSpPr>
        <p:spPr>
          <a:xfrm>
            <a:off x="5105400" y="4036367"/>
            <a:ext cx="282474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Assume </a:t>
            </a:r>
            <a:r>
              <a:rPr lang="en-US" dirty="0" err="1">
                <a:solidFill>
                  <a:srgbClr val="1E0000"/>
                </a:solidFill>
              </a:rPr>
              <a:t>V</a:t>
            </a:r>
            <a:r>
              <a:rPr lang="en-US" baseline="-25000" dirty="0" err="1">
                <a:solidFill>
                  <a:srgbClr val="1E0000"/>
                </a:solidFill>
              </a:rPr>
              <a:t>slack</a:t>
            </a:r>
            <a:r>
              <a:rPr lang="en-US" dirty="0">
                <a:solidFill>
                  <a:srgbClr val="1E0000"/>
                </a:solidFill>
              </a:rPr>
              <a:t>=1.0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40919-5DB9-4B90-93B6-08C258639A5B}"/>
              </a:ext>
            </a:extLst>
          </p:cNvPr>
          <p:cNvSpPr txBox="1"/>
          <p:nvPr/>
        </p:nvSpPr>
        <p:spPr>
          <a:xfrm>
            <a:off x="381000" y="5760425"/>
            <a:ext cx="5702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Where B is the line </a:t>
            </a:r>
            <a:r>
              <a:rPr lang="en-US" dirty="0" err="1">
                <a:solidFill>
                  <a:srgbClr val="1E0000"/>
                </a:solidFill>
              </a:rPr>
              <a:t>susceptance</a:t>
            </a:r>
            <a:r>
              <a:rPr lang="en-US" dirty="0">
                <a:solidFill>
                  <a:srgbClr val="1E0000"/>
                </a:solidFill>
              </a:rPr>
              <a:t> =-10, 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V</a:t>
            </a:r>
            <a:r>
              <a:rPr lang="en-US" dirty="0">
                <a:solidFill>
                  <a:srgbClr val="1E0000"/>
                </a:solidFill>
                <a:sym typeface="Symbol"/>
              </a:rPr>
              <a:t> is the load voltage</a:t>
            </a:r>
            <a:r>
              <a:rPr lang="en-US" dirty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ED6DD3C-05F0-41DC-8706-C196566C2135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DF5A-A58F-46C2-AF2D-531F50CB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847A-FBFC-4FFF-94B8-C3B48320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how do the power flow solutions vary as the load is changed?</a:t>
            </a:r>
          </a:p>
          <a:p>
            <a:r>
              <a:rPr lang="en-US" dirty="0"/>
              <a:t>A Solution: Calculate a series of power flow solutions for various load levels and see how they change</a:t>
            </a:r>
          </a:p>
          <a:p>
            <a:r>
              <a:rPr lang="en-US" dirty="0"/>
              <a:t>Power flow Jacobian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E596B-B914-4E83-9A97-E8C14DAFDF90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D488AA-6207-4105-9EFD-8CB0E5740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89497"/>
              </p:ext>
            </p:extLst>
          </p:nvPr>
        </p:nvGraphicFramePr>
        <p:xfrm>
          <a:off x="805232" y="4043080"/>
          <a:ext cx="6188075" cy="231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7" name="Equation" r:id="rId3" imgW="2717640" imgH="1015920" progId="Equation.DSMT4">
                  <p:embed/>
                </p:oleObj>
              </mc:Choice>
              <mc:Fallback>
                <p:oleObj name="Equation" r:id="rId3" imgW="271764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232" y="4043080"/>
                        <a:ext cx="6188075" cy="231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3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9F7D-3197-4AB9-84B5-3678B19D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err="1"/>
              <a:t>Loadability</a:t>
            </a:r>
            <a:r>
              <a:rPr lang="en-US" dirty="0"/>
              <a:t> When Power Flow Jacobian is Singular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BAD6-83C1-48CC-A324-15631566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An important paper considering this was by Sauer and Pai from IEEE  Trans. Power Systems in Nov 1990, “Power system steady-state stability and the load-flow Jacobian”</a:t>
            </a:r>
          </a:p>
          <a:p>
            <a:r>
              <a:rPr lang="en-US" dirty="0"/>
              <a:t>Other earlier papers were looking at the characteristics of multiple power flow solutions</a:t>
            </a:r>
          </a:p>
          <a:p>
            <a:r>
              <a:rPr lang="en-US" dirty="0"/>
              <a:t>Work with the power flow optimal multiplier around the same time had shown that optimal multiplier goes to zero as the power flow Jacobian becomes singular </a:t>
            </a:r>
          </a:p>
          <a:p>
            <a:r>
              <a:rPr lang="en-US" dirty="0"/>
              <a:t>The power flow Jacobian depends on the assumed load model (we’ll see the impact in a few slides)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59ABC-0254-4887-BD4B-C0B17B72F2F9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7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Stability and Power Flow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The Sauer/Pai paper related system stability to the power flow Jacobian by noting the system dynamics could be written as a set of differential algebraic equations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E596B-B914-4E83-9A97-E8C14DAFDF90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60394"/>
              </p:ext>
            </p:extLst>
          </p:nvPr>
        </p:nvGraphicFramePr>
        <p:xfrm>
          <a:off x="914400" y="3276600"/>
          <a:ext cx="4828875" cy="320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1" name="Equation" r:id="rId3" imgW="2374560" imgH="1574640" progId="Equation.DSMT4">
                  <p:embed/>
                </p:oleObj>
              </mc:Choice>
              <mc:Fallback>
                <p:oleObj name="Equation" r:id="rId3" imgW="237456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3276600"/>
                        <a:ext cx="4828875" cy="3203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11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Stability and Power Flow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310640"/>
          </a:xfrm>
        </p:spPr>
        <p:txBody>
          <a:bodyPr/>
          <a:lstStyle/>
          <a:p>
            <a:r>
              <a:rPr lang="en-US" dirty="0"/>
              <a:t>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Sauer and Pai show is if </a:t>
            </a:r>
            <a:r>
              <a:rPr lang="en-US" dirty="0">
                <a:sym typeface="Symbol"/>
              </a:rPr>
              <a:t></a:t>
            </a:r>
            <a:r>
              <a:rPr lang="en-US" b="1" dirty="0"/>
              <a:t>g</a:t>
            </a:r>
            <a:r>
              <a:rPr lang="en-US" dirty="0"/>
              <a:t>/</a:t>
            </a:r>
            <a:r>
              <a:rPr lang="en-US" dirty="0">
                <a:sym typeface="Symbol"/>
              </a:rPr>
              <a:t>  </a:t>
            </a:r>
            <a:r>
              <a:rPr lang="en-US" b="1" dirty="0">
                <a:sym typeface="Symbol"/>
              </a:rPr>
              <a:t>y</a:t>
            </a:r>
            <a:r>
              <a:rPr lang="en-US" dirty="0"/>
              <a:t> is singular then the system is unstable; if</a:t>
            </a:r>
            <a:r>
              <a:rPr lang="en-US" dirty="0">
                <a:sym typeface="Symbol"/>
              </a:rPr>
              <a:t> </a:t>
            </a:r>
            <a:r>
              <a:rPr lang="en-US" b="1" dirty="0"/>
              <a:t>g</a:t>
            </a:r>
            <a:r>
              <a:rPr lang="en-US" dirty="0"/>
              <a:t>/</a:t>
            </a:r>
            <a:r>
              <a:rPr lang="en-US" dirty="0">
                <a:sym typeface="Symbol"/>
              </a:rPr>
              <a:t>  </a:t>
            </a:r>
            <a:r>
              <a:rPr lang="en-US" b="1" dirty="0">
                <a:sym typeface="Symbol"/>
              </a:rPr>
              <a:t>y</a:t>
            </a:r>
            <a:r>
              <a:rPr lang="en-US" dirty="0"/>
              <a:t>  is nonsingular then the system may or may not be stable</a:t>
            </a:r>
          </a:p>
          <a:p>
            <a:r>
              <a:rPr lang="en-US" dirty="0"/>
              <a:t>Hence it provides an upper bound on stability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037139"/>
              </p:ext>
            </p:extLst>
          </p:nvPr>
        </p:nvGraphicFramePr>
        <p:xfrm>
          <a:off x="990600" y="1752600"/>
          <a:ext cx="443101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5" name="Equation" r:id="rId3" imgW="2133360" imgH="990360" progId="Equation.DSMT4">
                  <p:embed/>
                </p:oleObj>
              </mc:Choice>
              <mc:Fallback>
                <p:oleObj name="Equation" r:id="rId3" imgW="21333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443101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759ABC-0254-4887-BD4B-C0B17B72F2F9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1427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7090</TotalTime>
  <Words>1893</Words>
  <Application>Microsoft Office PowerPoint</Application>
  <PresentationFormat>On-screen Show (4:3)</PresentationFormat>
  <Paragraphs>174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ECEN 615 Methods of Electric Power  Systems Analysis</vt:lpstr>
      <vt:lpstr>Announcements</vt:lpstr>
      <vt:lpstr>Power System Voltage Stability</vt:lpstr>
      <vt:lpstr>Voltage Stability</vt:lpstr>
      <vt:lpstr>Small Disturbance Voltage Stability</vt:lpstr>
      <vt:lpstr>Small Disturbance Voltage Stability</vt:lpstr>
      <vt:lpstr>Maximum Loadability When Power Flow Jacobian is Singular</vt:lpstr>
      <vt:lpstr>Relationship Between Stability and Power Flow Jacobian</vt:lpstr>
      <vt:lpstr>Relationship Between Stability and Power Flow Jacobian</vt:lpstr>
      <vt:lpstr>Bifurcations</vt:lpstr>
      <vt:lpstr>PV and QV Curves</vt:lpstr>
      <vt:lpstr>Small Disturbance Voltage Collapse </vt:lpstr>
      <vt:lpstr>PowerWorld Two Bus Example</vt:lpstr>
      <vt:lpstr>Power Flow Region of Convergence</vt:lpstr>
      <vt:lpstr>Load Parameter Space Representation</vt:lpstr>
      <vt:lpstr>Load Model Impact</vt:lpstr>
      <vt:lpstr>ZIP Model Coefficients</vt:lpstr>
      <vt:lpstr>Application: Conservation Voltage Reduction (CVR)</vt:lpstr>
      <vt:lpstr>Determining a Metric to Voltage Collapse</vt:lpstr>
      <vt:lpstr>Determining a Metric to Voltage Collapse</vt:lpstr>
      <vt:lpstr>Determining a Metric to Voltage Collapse Example</vt:lpstr>
      <vt:lpstr>Determining a Metric to Voltage Collapse Example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Challenges</vt:lpstr>
      <vt:lpstr>PV and QV Analysis in PowerWorld</vt:lpstr>
      <vt:lpstr>PV and QV Analysis in PowerWorld: Two Bus Example</vt:lpstr>
      <vt:lpstr>PV and QV Analysis in PowerWorld: Two Bus Example</vt:lpstr>
      <vt:lpstr>PV and QV Analysis in PowerWorld: Two Bus Example</vt:lpstr>
      <vt:lpstr>PV and QV Analysis in PowerWorld: 37 Bus Example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Liu Yijing</cp:lastModifiedBy>
  <cp:revision>478</cp:revision>
  <cp:lastPrinted>2019-09-22T16:46:28Z</cp:lastPrinted>
  <dcterms:created xsi:type="dcterms:W3CDTF">2000-05-11T14:27:08Z</dcterms:created>
  <dcterms:modified xsi:type="dcterms:W3CDTF">2019-11-05T17:36:49Z</dcterms:modified>
</cp:coreProperties>
</file>