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</p:sldMasterIdLst>
  <p:notesMasterIdLst>
    <p:notesMasterId r:id="rId37"/>
  </p:notesMasterIdLst>
  <p:handoutMasterIdLst>
    <p:handoutMasterId r:id="rId38"/>
  </p:handoutMasterIdLst>
  <p:sldIdLst>
    <p:sldId id="258" r:id="rId2"/>
    <p:sldId id="320" r:id="rId3"/>
    <p:sldId id="864" r:id="rId4"/>
    <p:sldId id="865" r:id="rId5"/>
    <p:sldId id="866" r:id="rId6"/>
    <p:sldId id="867" r:id="rId7"/>
    <p:sldId id="868" r:id="rId8"/>
    <p:sldId id="869" r:id="rId9"/>
    <p:sldId id="870" r:id="rId10"/>
    <p:sldId id="871" r:id="rId11"/>
    <p:sldId id="872" r:id="rId12"/>
    <p:sldId id="873" r:id="rId13"/>
    <p:sldId id="874" r:id="rId14"/>
    <p:sldId id="875" r:id="rId15"/>
    <p:sldId id="876" r:id="rId16"/>
    <p:sldId id="877" r:id="rId17"/>
    <p:sldId id="878" r:id="rId18"/>
    <p:sldId id="879" r:id="rId19"/>
    <p:sldId id="880" r:id="rId20"/>
    <p:sldId id="881" r:id="rId21"/>
    <p:sldId id="882" r:id="rId22"/>
    <p:sldId id="883" r:id="rId23"/>
    <p:sldId id="884" r:id="rId24"/>
    <p:sldId id="885" r:id="rId25"/>
    <p:sldId id="886" r:id="rId26"/>
    <p:sldId id="887" r:id="rId27"/>
    <p:sldId id="888" r:id="rId28"/>
    <p:sldId id="896" r:id="rId29"/>
    <p:sldId id="889" r:id="rId30"/>
    <p:sldId id="890" r:id="rId31"/>
    <p:sldId id="891" r:id="rId32"/>
    <p:sldId id="892" r:id="rId33"/>
    <p:sldId id="893" r:id="rId34"/>
    <p:sldId id="894" r:id="rId35"/>
    <p:sldId id="895" r:id="rId3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E6"/>
    <a:srgbClr val="1E0000"/>
    <a:srgbClr val="500000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48" autoAdjust="0"/>
    <p:restoredTop sz="94660" autoAdjust="0"/>
  </p:normalViewPr>
  <p:slideViewPr>
    <p:cSldViewPr>
      <p:cViewPr varScale="1">
        <p:scale>
          <a:sx n="69" d="100"/>
          <a:sy n="69" d="100"/>
        </p:scale>
        <p:origin x="691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86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921" y="0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446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921" y="8894446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339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7" tIns="46968" rIns="93937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75" y="4447224"/>
            <a:ext cx="5662925" cy="4212908"/>
          </a:xfrm>
          <a:prstGeom prst="rect">
            <a:avLst/>
          </a:prstGeom>
        </p:spPr>
        <p:txBody>
          <a:bodyPr vert="horz" lIns="93937" tIns="46968" rIns="93937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339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647" indent="-284864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457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5239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1022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805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2587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8370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4153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/>
              <a:pPr eaLnBrk="1" hangingPunct="1"/>
              <a:t>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0369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DD2809-E467-4B0A-A942-F92A4D853204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86558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697C6B-EB08-4571-A24E-D099AA12B295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1595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64CAB27-2A96-4ED7-9969-E2C701547339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86539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289825-0E79-49C6-85DA-5E1BDD86B7FA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4094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6EE27D-60BB-4047-A85F-B8647FA57E00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93962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11D52C-E147-4839-845E-D3938F050412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42521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D7EE0F-6BC7-4C31-B194-FA8EC842DCAA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8519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60CD00-B79D-40AA-90E4-6A2E720F702F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44606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462" indent="-28210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04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765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127" indent="-225681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488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3851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212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574" indent="-2256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E57802-9CC2-44FB-9BD9-15C94C5B0BA2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1079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124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4800" y="5791200"/>
            <a:ext cx="3200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6800"/>
          </a:xfrm>
        </p:spPr>
        <p:txBody>
          <a:bodyPr/>
          <a:lstStyle>
            <a:lvl1pPr>
              <a:defRPr baseline="0">
                <a:solidFill>
                  <a:srgbClr val="1E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001000" cy="3733800"/>
          </a:xfrm>
        </p:spPr>
        <p:txBody>
          <a:bodyPr/>
          <a:lstStyle>
            <a:lvl1pPr marL="457200" indent="-457200">
              <a:buClr>
                <a:srgbClr val="1E0000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1pPr>
            <a:lvl2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2pPr>
            <a:lvl3pPr marL="1257300" indent="-342900">
              <a:buClr>
                <a:srgbClr val="1E0000"/>
              </a:buClr>
              <a:buSzPct val="9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3pPr>
            <a:lvl4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4pPr>
            <a:lvl5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10698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0560" y="1280160"/>
            <a:ext cx="39243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01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762000" y="1143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228600" y="6629400"/>
            <a:ext cx="8683625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681" y="838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 userDrawn="1"/>
        </p:nvSpPr>
        <p:spPr>
          <a:xfrm>
            <a:off x="7086600" y="6327648"/>
            <a:ext cx="1901952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06A5241-12CB-C64D-AE38-6540AC6C648E}" type="slidenum">
              <a:rPr lang="en-US" sz="2000" baseline="0" smtClean="0">
                <a:solidFill>
                  <a:srgbClr val="1E0000"/>
                </a:solidFill>
              </a:rPr>
              <a:pPr/>
              <a:t>‹#›</a:t>
            </a:fld>
            <a:endParaRPr lang="en-US" sz="2000" baseline="0" dirty="0">
              <a:solidFill>
                <a:srgbClr val="1E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baseline="0">
          <a:solidFill>
            <a:srgbClr val="3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 baseline="0">
          <a:solidFill>
            <a:srgbClr val="28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aseline="0">
          <a:solidFill>
            <a:srgbClr val="280000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 baseline="0">
          <a:solidFill>
            <a:srgbClr val="28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baseline="0">
          <a:solidFill>
            <a:srgbClr val="28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 baseline="0">
          <a:solidFill>
            <a:srgbClr val="28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verbye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rc.gov/industries/electric/indus-act/market-planning/opf-papers/acopf-1-history-formulation-testing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miso-pjm.com/markets/contour-map.asp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ECEN 615</a:t>
            </a:r>
            <a:br>
              <a:rPr lang="en-US" altLang="en-US" dirty="0"/>
            </a:br>
            <a:r>
              <a:rPr lang="en-US" altLang="en-US" dirty="0"/>
              <a:t>Methods of Electric Power </a:t>
            </a:r>
            <a:br>
              <a:rPr lang="en-US" altLang="en-US" dirty="0"/>
            </a:br>
            <a:r>
              <a:rPr lang="en-US" altLang="en-US" dirty="0"/>
              <a:t>Systems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68680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kern="0" dirty="0">
                <a:solidFill>
                  <a:srgbClr val="1E0000"/>
                </a:solidFill>
                <a:latin typeface="Arial" panose="020B0604020202020204" pitchFamily="34" charset="0"/>
                <a:cs typeface="Arial" pitchFamily="34" charset="0"/>
              </a:rPr>
              <a:t>Lecture 20: </a:t>
            </a:r>
            <a:r>
              <a:rPr lang="en-US" sz="3200" b="1" dirty="0">
                <a:solidFill>
                  <a:srgbClr val="1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Dispatch, </a:t>
            </a:r>
          </a:p>
          <a:p>
            <a:pPr lvl="0" algn="ctr"/>
            <a:r>
              <a:rPr lang="en-US" sz="3200" b="1" dirty="0">
                <a:solidFill>
                  <a:srgbClr val="1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 Power Flow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/>
              <a:t>Prof. Tom Overbye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overbye@tamu.edu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5B41BF-64D5-45AD-B588-B6A8A01E9C82}"/>
              </a:ext>
            </a:extLst>
          </p:cNvPr>
          <p:cNvSpPr txBox="1"/>
          <p:nvPr/>
        </p:nvSpPr>
        <p:spPr bwMode="auto">
          <a:xfrm>
            <a:off x="1634337" y="5334000"/>
            <a:ext cx="5875326" cy="523220"/>
          </a:xfrm>
          <a:prstGeom prst="rect">
            <a:avLst/>
          </a:prstGeom>
          <a:solidFill>
            <a:srgbClr val="FFE6E6"/>
          </a:solidFill>
          <a:ln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dirty="0">
                <a:solidFill>
                  <a:srgbClr val="1E0000"/>
                </a:solidFill>
              </a:rPr>
              <a:t>Special Guest Lecture by TA Yijing Liu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10600" cy="1066800"/>
          </a:xfrm>
        </p:spPr>
        <p:txBody>
          <a:bodyPr/>
          <a:lstStyle/>
          <a:p>
            <a:r>
              <a:rPr lang="en-US" altLang="en-US" dirty="0"/>
              <a:t>Two Example OPF Solution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Non-linear approach using Newton’s method</a:t>
            </a:r>
          </a:p>
          <a:p>
            <a:pPr lvl="1" eaLnBrk="1" hangingPunct="1"/>
            <a:r>
              <a:rPr lang="en-US" altLang="en-US" dirty="0"/>
              <a:t>handles marginal losses well, but is relatively slow and has problems determining binding constraints</a:t>
            </a:r>
          </a:p>
          <a:p>
            <a:pPr lvl="1" eaLnBrk="1" hangingPunct="1"/>
            <a:r>
              <a:rPr lang="en-US" altLang="en-US" dirty="0"/>
              <a:t>Generation costs (and other costs) represented by quadratic or cubic functions </a:t>
            </a:r>
          </a:p>
          <a:p>
            <a:pPr eaLnBrk="1" hangingPunct="1"/>
            <a:r>
              <a:rPr lang="en-US" altLang="en-US" dirty="0"/>
              <a:t>Linear Programming </a:t>
            </a:r>
          </a:p>
          <a:p>
            <a:pPr lvl="1" eaLnBrk="1" hangingPunct="1"/>
            <a:r>
              <a:rPr lang="en-US" altLang="en-US" dirty="0"/>
              <a:t>fast and efficient in determining binding constraints, but can have difficulty with marginal losses.</a:t>
            </a:r>
          </a:p>
          <a:p>
            <a:pPr lvl="1" eaLnBrk="1" hangingPunct="1"/>
            <a:r>
              <a:rPr lang="en-US" altLang="en-US" dirty="0"/>
              <a:t>used in PowerWorld Simulator</a:t>
            </a:r>
          </a:p>
          <a:p>
            <a:pPr lvl="1" eaLnBrk="1" hangingPunct="1"/>
            <a:r>
              <a:rPr lang="en-US" altLang="en-US" dirty="0"/>
              <a:t>generation costs (and other costs) represented by piecewise linear functions</a:t>
            </a:r>
          </a:p>
          <a:p>
            <a:pPr eaLnBrk="1" hangingPunct="1"/>
            <a:r>
              <a:rPr lang="en-US" altLang="en-US" dirty="0"/>
              <a:t>Both can be implemented using an ac or dc power flow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34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OPF and SCOPF 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78240" cy="3733800"/>
          </a:xfrm>
        </p:spPr>
        <p:txBody>
          <a:bodyPr/>
          <a:lstStyle/>
          <a:p>
            <a:r>
              <a:rPr lang="en-US" dirty="0"/>
              <a:t>OPF (really SCOPF) is currently an area of active  research, with ARPA-E having an SCOPF competition and recently awarding about $5 million for improved algorithms (see gocompetition.energy.gov)</a:t>
            </a:r>
          </a:p>
          <a:p>
            <a:r>
              <a:rPr lang="en-US" dirty="0"/>
              <a:t>A 2016 National Academies Press report, titled “Analytic Research Founds for the Next-Generation Electric Grid,” recommended improved AC OPF models</a:t>
            </a:r>
          </a:p>
          <a:p>
            <a:pPr lvl="1"/>
            <a:r>
              <a:rPr lang="en-US" dirty="0"/>
              <a:t>I would recommend reading this report; it provides good background on power systems include OPF</a:t>
            </a:r>
          </a:p>
          <a:p>
            <a:pPr lvl="1"/>
            <a:r>
              <a:rPr lang="en-US" dirty="0"/>
              <a:t>It is available for free at www.nap.edu/catalog/21919/analytic-research-foundations-for-the-next-generation-electric-grid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46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OPF and SCOPF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78240" cy="3733800"/>
          </a:xfrm>
        </p:spPr>
        <p:txBody>
          <a:bodyPr/>
          <a:lstStyle/>
          <a:p>
            <a:r>
              <a:rPr lang="en-US" dirty="0"/>
              <a:t>A nice OPF history from Dec 2012 is provided by the below link, and briefly summarized here </a:t>
            </a:r>
          </a:p>
          <a:p>
            <a:r>
              <a:rPr lang="en-US" dirty="0"/>
              <a:t>Prior to digital computers economic dispatch was solved by hand and the power flow with network analyzers</a:t>
            </a:r>
          </a:p>
          <a:p>
            <a:r>
              <a:rPr lang="en-US" dirty="0"/>
              <a:t>Digital power flow developed in late 50’s to early 60’s</a:t>
            </a:r>
          </a:p>
          <a:p>
            <a:r>
              <a:rPr lang="en-US" dirty="0"/>
              <a:t>First OPF formulations in the 1960’s</a:t>
            </a:r>
          </a:p>
          <a:p>
            <a:pPr lvl="1"/>
            <a:r>
              <a:rPr lang="en-US" dirty="0"/>
              <a:t>J. </a:t>
            </a:r>
            <a:r>
              <a:rPr lang="en-US" dirty="0" err="1"/>
              <a:t>Carpienterm</a:t>
            </a:r>
            <a:r>
              <a:rPr lang="en-US" dirty="0"/>
              <a:t>, “Contribution e </a:t>
            </a:r>
            <a:r>
              <a:rPr lang="en-US" dirty="0" err="1"/>
              <a:t>l’étude</a:t>
            </a:r>
            <a:r>
              <a:rPr lang="en-US" dirty="0"/>
              <a:t> do Dispatching </a:t>
            </a:r>
            <a:r>
              <a:rPr lang="en-US" dirty="0" err="1"/>
              <a:t>Economique</a:t>
            </a:r>
            <a:r>
              <a:rPr lang="en-US" dirty="0"/>
              <a:t>,” Bulletin Society </a:t>
            </a:r>
            <a:r>
              <a:rPr lang="en-US" dirty="0" err="1"/>
              <a:t>Francaise</a:t>
            </a:r>
            <a:r>
              <a:rPr lang="en-US" dirty="0"/>
              <a:t> </a:t>
            </a:r>
            <a:r>
              <a:rPr lang="en-US" dirty="0" err="1"/>
              <a:t>Electriciens</a:t>
            </a:r>
            <a:r>
              <a:rPr lang="en-US" dirty="0"/>
              <a:t>, 1962</a:t>
            </a:r>
          </a:p>
          <a:p>
            <a:pPr lvl="1"/>
            <a:r>
              <a:rPr lang="en-US" dirty="0"/>
              <a:t>H.W. Dommel, W.F. </a:t>
            </a:r>
            <a:r>
              <a:rPr lang="en-US" dirty="0" err="1"/>
              <a:t>Tinney</a:t>
            </a:r>
            <a:r>
              <a:rPr lang="en-US" dirty="0"/>
              <a:t>, “Optimal power flow solutions,” </a:t>
            </a:r>
            <a:r>
              <a:rPr lang="en-US" i="1" dirty="0"/>
              <a:t>IEEE Trans. Power App. and Sys</a:t>
            </a:r>
            <a:r>
              <a:rPr lang="en-US" dirty="0"/>
              <a:t>tems, Oct. 1968</a:t>
            </a:r>
          </a:p>
          <a:p>
            <a:pPr lvl="2"/>
            <a:r>
              <a:rPr lang="en-US" dirty="0"/>
              <a:t>“Only a small extension of the power flow program is required”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625858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www.ferc.gov/industries/electric/indus-act/market-planning/opf-papers/acopf-1-history-formulation-testing.pdf</a:t>
            </a:r>
            <a:r>
              <a:rPr lang="en-US" sz="1400" dirty="0"/>
              <a:t> (by M Cain, R. O’Neill, A. Castillo)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20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OPF and SCOPF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78240" cy="3733800"/>
          </a:xfrm>
        </p:spPr>
        <p:txBody>
          <a:bodyPr/>
          <a:lstStyle/>
          <a:p>
            <a:r>
              <a:rPr lang="en-US" dirty="0"/>
              <a:t>A linear programming (LP) approach was presented by Stott and Hobson in 1978</a:t>
            </a:r>
          </a:p>
          <a:p>
            <a:pPr lvl="1"/>
            <a:r>
              <a:rPr lang="en-US" dirty="0"/>
              <a:t>B. Stott, E. Hobson, “Power System Security Control Calculations using Linear Programming,” (Parts 1 and 2) </a:t>
            </a:r>
            <a:r>
              <a:rPr lang="en-US" i="1" dirty="0"/>
              <a:t>IEEE Trans. Power App and Syst</a:t>
            </a:r>
            <a:r>
              <a:rPr lang="en-US" dirty="0"/>
              <a:t>., Sept/Oct 1978</a:t>
            </a:r>
          </a:p>
          <a:p>
            <a:pPr lvl="0"/>
            <a:r>
              <a:rPr lang="en-US" dirty="0"/>
              <a:t>Optimal Power Flow By Newton’s Method</a:t>
            </a:r>
          </a:p>
          <a:p>
            <a:pPr lvl="1"/>
            <a:r>
              <a:rPr lang="en-US" dirty="0"/>
              <a:t>D.I. Sun, B. Ashley, B. Brewer, B.A. Hughes, and W.F. </a:t>
            </a:r>
            <a:r>
              <a:rPr lang="en-US" dirty="0" err="1"/>
              <a:t>Tinney</a:t>
            </a:r>
            <a:r>
              <a:rPr lang="en-US" dirty="0"/>
              <a:t>, "Optimal Power Flow by Newton Approach", </a:t>
            </a:r>
            <a:r>
              <a:rPr lang="en-US" i="1" dirty="0"/>
              <a:t>IEEE Trans. Power App and Syst</a:t>
            </a:r>
            <a:r>
              <a:rPr lang="en-US" dirty="0"/>
              <a:t>., October 1984</a:t>
            </a:r>
          </a:p>
          <a:p>
            <a:r>
              <a:rPr lang="en-US" dirty="0"/>
              <a:t>Follow-up LP OPF paper in 1990</a:t>
            </a:r>
          </a:p>
          <a:p>
            <a:pPr lvl="1"/>
            <a:r>
              <a:rPr lang="en-US" dirty="0"/>
              <a:t>O. </a:t>
            </a:r>
            <a:r>
              <a:rPr lang="en-US" dirty="0" err="1"/>
              <a:t>Alsac</a:t>
            </a:r>
            <a:r>
              <a:rPr lang="en-US" dirty="0"/>
              <a:t>, J. Bright, M. </a:t>
            </a:r>
            <a:r>
              <a:rPr lang="en-US" dirty="0" err="1"/>
              <a:t>Prais</a:t>
            </a:r>
            <a:r>
              <a:rPr lang="en-US" dirty="0"/>
              <a:t>, B. Stott, “Further Developments in LP-based Optimal Power Flow,” </a:t>
            </a:r>
            <a:r>
              <a:rPr lang="en-US" i="1" dirty="0"/>
              <a:t>IEEE Trans. Power Systems</a:t>
            </a:r>
            <a:r>
              <a:rPr lang="en-US" dirty="0"/>
              <a:t>, August 1990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25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OPF and SCOPF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3733800"/>
          </a:xfrm>
        </p:spPr>
        <p:txBody>
          <a:bodyPr/>
          <a:lstStyle/>
          <a:p>
            <a:r>
              <a:rPr lang="en-US" dirty="0"/>
              <a:t>Critique of OPF Algorithms</a:t>
            </a:r>
          </a:p>
          <a:p>
            <a:pPr lvl="1"/>
            <a:r>
              <a:rPr lang="en-US" dirty="0"/>
              <a:t>W.F. </a:t>
            </a:r>
            <a:r>
              <a:rPr lang="en-US" dirty="0" err="1"/>
              <a:t>Tinney</a:t>
            </a:r>
            <a:r>
              <a:rPr lang="en-US" dirty="0"/>
              <a:t>, J.M. Bright, K.D. </a:t>
            </a:r>
            <a:r>
              <a:rPr lang="en-US" dirty="0" err="1"/>
              <a:t>Demaree</a:t>
            </a:r>
            <a:r>
              <a:rPr lang="en-US" dirty="0"/>
              <a:t>, B.A. Hughes, “Some Deficiencies in Optimal Power Flow,” </a:t>
            </a:r>
            <a:r>
              <a:rPr lang="en-US" i="1" dirty="0"/>
              <a:t>IEEE Trans. Power Systems</a:t>
            </a:r>
            <a:r>
              <a:rPr lang="en-US" dirty="0"/>
              <a:t>, May 1988</a:t>
            </a:r>
          </a:p>
          <a:p>
            <a:r>
              <a:rPr lang="en-US" dirty="0"/>
              <a:t>Hundreds of other papers on OPF</a:t>
            </a:r>
          </a:p>
          <a:p>
            <a:r>
              <a:rPr lang="en-US" dirty="0"/>
              <a:t>Comparison of ac and dc optimal power flow methods</a:t>
            </a:r>
          </a:p>
          <a:p>
            <a:pPr lvl="1"/>
            <a:r>
              <a:rPr lang="en-US" dirty="0"/>
              <a:t>T.J. Overbye, X. Cheng, Y. San, “A Comparison of the AC and DC Power Flow Models for LMP Calculations,” Proc. 37</a:t>
            </a:r>
            <a:r>
              <a:rPr lang="en-US" baseline="30000" dirty="0"/>
              <a:t>th</a:t>
            </a:r>
            <a:r>
              <a:rPr lang="en-US" dirty="0"/>
              <a:t> Hawaii International Conf. on System Sciences, 2004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88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SCOPF Application: Locational Marginal Prices (LMPs)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5840" cy="3733800"/>
          </a:xfrm>
        </p:spPr>
        <p:txBody>
          <a:bodyPr/>
          <a:lstStyle/>
          <a:p>
            <a:r>
              <a:rPr lang="en-US" dirty="0"/>
              <a:t>The locational marginal price (LMP) tells the cost of providing electricity to a given location (bus) in the system</a:t>
            </a:r>
          </a:p>
          <a:p>
            <a:r>
              <a:rPr lang="en-US" dirty="0"/>
              <a:t>Concept introduced by Schweppe in 1985</a:t>
            </a:r>
          </a:p>
          <a:p>
            <a:pPr lvl="1"/>
            <a:r>
              <a:rPr lang="en-US" dirty="0"/>
              <a:t>F.C. Schweppe, M. </a:t>
            </a:r>
            <a:r>
              <a:rPr lang="en-US" dirty="0" err="1"/>
              <a:t>Caramanis</a:t>
            </a:r>
            <a:r>
              <a:rPr lang="en-US" dirty="0"/>
              <a:t>, R. Tabors, “Evaluation of Spot Price Based Electricity Rates,” </a:t>
            </a:r>
            <a:r>
              <a:rPr lang="en-US" i="1" dirty="0"/>
              <a:t>IEEE Trans. Power App and Syst</a:t>
            </a:r>
            <a:r>
              <a:rPr lang="en-US" dirty="0"/>
              <a:t>., July 1985 </a:t>
            </a:r>
          </a:p>
          <a:p>
            <a:r>
              <a:rPr lang="en-US" dirty="0"/>
              <a:t>LMPs are a direct result of an SCOPF, and are widely used in many electricity markets worldwide</a:t>
            </a:r>
          </a:p>
          <a:p>
            <a:pPr lvl="1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78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LMP Contour, 11/19/2018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5339" y="5542791"/>
            <a:ext cx="77724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https://www.miso-pjm.com/markets/contour-map.aspx</a:t>
            </a:r>
            <a:br>
              <a:rPr lang="en-US" sz="1800" dirty="0"/>
            </a:br>
            <a:r>
              <a:rPr lang="en-US" sz="1800" dirty="0">
                <a:solidFill>
                  <a:srgbClr val="1E0000"/>
                </a:solidFill>
              </a:rPr>
              <a:t>[1] T.J. Overbye, R.P. </a:t>
            </a:r>
            <a:r>
              <a:rPr lang="en-US" sz="1800" dirty="0" err="1">
                <a:solidFill>
                  <a:srgbClr val="1E0000"/>
                </a:solidFill>
              </a:rPr>
              <a:t>Klump</a:t>
            </a:r>
            <a:r>
              <a:rPr lang="en-US" sz="1800" dirty="0">
                <a:solidFill>
                  <a:srgbClr val="1E0000"/>
                </a:solidFill>
              </a:rPr>
              <a:t>, J.D. Weber, “A Virtual Environment for Interactive Visualization of Power System Economic and Security Information,” IEEE PES 1999 Summer Meeting, Edmonton, AB, Canada, July 1999</a:t>
            </a:r>
          </a:p>
          <a:p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295400"/>
            <a:ext cx="6324600" cy="424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07114" y="1433936"/>
            <a:ext cx="2114681" cy="341632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</a:rPr>
              <a:t>LMPs are now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widely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visualized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using color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contours; the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first use of 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LMP color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contours was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presented in [1]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58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OPF Problem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397240" cy="1082040"/>
          </a:xfrm>
        </p:spPr>
        <p:txBody>
          <a:bodyPr/>
          <a:lstStyle/>
          <a:p>
            <a:r>
              <a:rPr lang="en-US" dirty="0"/>
              <a:t>The OPF is usually formulated as a minimization with equality and inequality constraints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where </a:t>
            </a:r>
            <a:r>
              <a:rPr lang="en-US" b="1" dirty="0"/>
              <a:t>x</a:t>
            </a:r>
            <a:r>
              <a:rPr lang="en-US" dirty="0"/>
              <a:t> is a vector of dependent variables (such as the bus voltage magnitudes and angles), </a:t>
            </a:r>
            <a:r>
              <a:rPr lang="en-US" b="1" dirty="0"/>
              <a:t>u</a:t>
            </a:r>
            <a:r>
              <a:rPr lang="en-US" dirty="0"/>
              <a:t> is a vector of the control variables, F(</a:t>
            </a:r>
            <a:r>
              <a:rPr lang="en-US" b="1" dirty="0" err="1"/>
              <a:t>x</a:t>
            </a:r>
            <a:r>
              <a:rPr lang="en-US" dirty="0" err="1"/>
              <a:t>,</a:t>
            </a:r>
            <a:r>
              <a:rPr lang="en-US" b="1" dirty="0" err="1"/>
              <a:t>u</a:t>
            </a:r>
            <a:r>
              <a:rPr lang="en-US" dirty="0"/>
              <a:t>) is the scalar objective function, </a:t>
            </a:r>
            <a:r>
              <a:rPr lang="en-US" b="1" dirty="0"/>
              <a:t>g</a:t>
            </a:r>
            <a:r>
              <a:rPr lang="en-US" dirty="0"/>
              <a:t> is a set of equality constraints (e.g., the power balance equations) and </a:t>
            </a:r>
            <a:r>
              <a:rPr lang="en-US" b="1" dirty="0"/>
              <a:t>h</a:t>
            </a:r>
            <a:r>
              <a:rPr lang="en-US" dirty="0"/>
              <a:t> is a set of inequality</a:t>
            </a:r>
            <a:br>
              <a:rPr lang="en-US" dirty="0"/>
            </a:br>
            <a:r>
              <a:rPr lang="en-US" dirty="0"/>
              <a:t>constraints (such as line flows)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125281"/>
              </p:ext>
            </p:extLst>
          </p:nvPr>
        </p:nvGraphicFramePr>
        <p:xfrm>
          <a:off x="990599" y="2286000"/>
          <a:ext cx="258644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7" name="Equation" r:id="rId3" imgW="1257120" imgH="888840" progId="Equation.DSMT4">
                  <p:embed/>
                </p:oleObj>
              </mc:Choice>
              <mc:Fallback>
                <p:oleObj name="Equation" r:id="rId3" imgW="12571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599" y="2286000"/>
                        <a:ext cx="258644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06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 OPF Solution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Solution iterates between</a:t>
            </a:r>
          </a:p>
          <a:p>
            <a:pPr lvl="1" eaLnBrk="1" hangingPunct="1"/>
            <a:r>
              <a:rPr lang="en-US" altLang="en-US" dirty="0"/>
              <a:t>solving a full ac or dc power flow solution</a:t>
            </a:r>
          </a:p>
          <a:p>
            <a:pPr lvl="2" eaLnBrk="1" hangingPunct="1"/>
            <a:r>
              <a:rPr lang="en-US" altLang="en-US" sz="2400" dirty="0"/>
              <a:t>enforces real/reactive power balance at each bus</a:t>
            </a:r>
          </a:p>
          <a:p>
            <a:pPr lvl="2" eaLnBrk="1" hangingPunct="1"/>
            <a:r>
              <a:rPr lang="en-US" altLang="en-US" sz="2400" dirty="0"/>
              <a:t>enforces generator reactive limits</a:t>
            </a:r>
          </a:p>
          <a:p>
            <a:pPr lvl="2" eaLnBrk="1" hangingPunct="1"/>
            <a:r>
              <a:rPr lang="en-US" altLang="en-US" sz="2400" dirty="0"/>
              <a:t>system controls are assumed fixed </a:t>
            </a:r>
          </a:p>
          <a:p>
            <a:pPr lvl="2" eaLnBrk="1" hangingPunct="1"/>
            <a:r>
              <a:rPr lang="en-US" altLang="en-US" sz="2400" dirty="0"/>
              <a:t>takes into account non-</a:t>
            </a:r>
            <a:r>
              <a:rPr lang="en-US" altLang="en-US" sz="2400" dirty="0" err="1"/>
              <a:t>linearities</a:t>
            </a:r>
            <a:endParaRPr lang="en-US" altLang="en-US" sz="2400" dirty="0"/>
          </a:p>
          <a:p>
            <a:pPr lvl="1" eaLnBrk="1" hangingPunct="1"/>
            <a:r>
              <a:rPr lang="en-US" altLang="en-US" dirty="0"/>
              <a:t>solving a primal LP</a:t>
            </a:r>
          </a:p>
          <a:p>
            <a:pPr lvl="2" eaLnBrk="1" hangingPunct="1"/>
            <a:r>
              <a:rPr lang="en-US" altLang="en-US" sz="2400" dirty="0"/>
              <a:t>changes system controls to enforce linearized constraints while minimizing cost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96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Bus with Unconstrained Line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9453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4419600" y="2362200"/>
            <a:ext cx="1981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553200" y="1600200"/>
            <a:ext cx="1905000" cy="120032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Transmission line is not overloaded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1828800" cy="193899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With no overloads the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OPF matches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the economic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dispatch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743200" y="5181600"/>
            <a:ext cx="3505200" cy="120032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Marginal cost of supplying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power to each bus (locational marginal costs)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 flipV="1">
            <a:off x="4038600" y="3657600"/>
            <a:ext cx="6096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5715000" y="3581400"/>
            <a:ext cx="9906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8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Chapters 3 and 8 from the book</a:t>
            </a:r>
          </a:p>
          <a:p>
            <a:r>
              <a:rPr lang="en-US" dirty="0"/>
              <a:t>Homework 5 is due on Thursday November 14</a:t>
            </a:r>
          </a:p>
        </p:txBody>
      </p:sp>
    </p:spTree>
    <p:extLst>
      <p:ext uri="{BB962C8B-B14F-4D97-AF65-F5344CB8AC3E}">
        <p14:creationId xmlns:p14="http://schemas.microsoft.com/office/powerpoint/2010/main" val="2003804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Bus with Constrained Line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1444752"/>
            <a:ext cx="69453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7620000" cy="120032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With the line loaded to its limit, additional load at Bus A must be supplied locally, causing the marginal costs to diverge. 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53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Three Bus (B3)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Consider a three bus case (Bus 1 is system slack), with all buses connected through 0.1 pu reactance lines, each with a 100 MVA limit</a:t>
            </a:r>
          </a:p>
          <a:p>
            <a:pPr eaLnBrk="1" hangingPunct="1"/>
            <a:r>
              <a:rPr lang="en-US" altLang="en-US" dirty="0"/>
              <a:t>Let the generator marginal costs be </a:t>
            </a:r>
          </a:p>
          <a:p>
            <a:pPr lvl="1" eaLnBrk="1" hangingPunct="1"/>
            <a:r>
              <a:rPr lang="en-US" altLang="en-US" dirty="0"/>
              <a:t>Bus 1: 10 $ / </a:t>
            </a:r>
            <a:r>
              <a:rPr lang="en-US" altLang="en-US" dirty="0" err="1"/>
              <a:t>MWhr</a:t>
            </a:r>
            <a:r>
              <a:rPr lang="en-US" altLang="en-US" dirty="0"/>
              <a:t>; Range = 0 to 400 MW</a:t>
            </a:r>
          </a:p>
          <a:p>
            <a:pPr lvl="1" eaLnBrk="1" hangingPunct="1"/>
            <a:r>
              <a:rPr lang="en-US" altLang="en-US" dirty="0"/>
              <a:t>Bus 2: 12 $ / </a:t>
            </a:r>
            <a:r>
              <a:rPr lang="en-US" altLang="en-US" dirty="0" err="1"/>
              <a:t>MWhr</a:t>
            </a:r>
            <a:r>
              <a:rPr lang="en-US" altLang="en-US" dirty="0"/>
              <a:t>; Range = 0 to 400 MW</a:t>
            </a:r>
          </a:p>
          <a:p>
            <a:pPr lvl="1" eaLnBrk="1" hangingPunct="1"/>
            <a:r>
              <a:rPr lang="en-US" altLang="en-US" dirty="0"/>
              <a:t>Bus 3: 20 $ / </a:t>
            </a:r>
            <a:r>
              <a:rPr lang="en-US" altLang="en-US" dirty="0" err="1"/>
              <a:t>MWhr</a:t>
            </a:r>
            <a:r>
              <a:rPr lang="en-US" altLang="en-US" dirty="0"/>
              <a:t>; Range = 0 to 400 MW</a:t>
            </a:r>
          </a:p>
          <a:p>
            <a:pPr eaLnBrk="1" hangingPunct="1"/>
            <a:r>
              <a:rPr lang="en-US" altLang="en-US" dirty="0"/>
              <a:t>Assume a single 180 MW load at bus 2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52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6200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B3 with Line Limits NOT Enforced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29400" y="3834606"/>
            <a:ext cx="2202847" cy="230832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Line between </a:t>
            </a:r>
            <a:br>
              <a:rPr lang="en-US" altLang="en-US" dirty="0">
                <a:solidFill>
                  <a:srgbClr val="1E0000"/>
                </a:solidFill>
              </a:rPr>
            </a:br>
            <a:r>
              <a:rPr lang="en-US" altLang="en-US" dirty="0">
                <a:solidFill>
                  <a:srgbClr val="1E0000"/>
                </a:solidFill>
              </a:rPr>
              <a:t>Bus 1and Bus 3 </a:t>
            </a:r>
            <a:br>
              <a:rPr lang="en-US" altLang="en-US" dirty="0">
                <a:solidFill>
                  <a:srgbClr val="1E0000"/>
                </a:solidFill>
              </a:rPr>
            </a:br>
            <a:r>
              <a:rPr lang="en-US" altLang="en-US" dirty="0">
                <a:solidFill>
                  <a:srgbClr val="1E0000"/>
                </a:solidFill>
              </a:rPr>
              <a:t>is over-loaded; 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all buses have </a:t>
            </a:r>
            <a:br>
              <a:rPr lang="en-US" altLang="en-US" dirty="0">
                <a:solidFill>
                  <a:srgbClr val="1E0000"/>
                </a:solidFill>
              </a:rPr>
            </a:br>
            <a:r>
              <a:rPr lang="en-US" altLang="en-US" dirty="0">
                <a:solidFill>
                  <a:srgbClr val="1E0000"/>
                </a:solidFill>
              </a:rPr>
              <a:t>the same 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marginal cost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631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B3 with Line Limits Enforced</a:t>
            </a:r>
          </a:p>
        </p:txBody>
      </p:sp>
      <p:pic>
        <p:nvPicPr>
          <p:cNvPr id="31747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623175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372279" y="4053154"/>
            <a:ext cx="2351926" cy="230832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LP OPF changes </a:t>
            </a:r>
            <a:br>
              <a:rPr lang="en-US" altLang="en-US" dirty="0">
                <a:solidFill>
                  <a:srgbClr val="1E0000"/>
                </a:solidFill>
              </a:rPr>
            </a:br>
            <a:r>
              <a:rPr lang="en-US" altLang="en-US" dirty="0">
                <a:solidFill>
                  <a:srgbClr val="1E0000"/>
                </a:solidFill>
              </a:rPr>
              <a:t>generation to </a:t>
            </a:r>
            <a:br>
              <a:rPr lang="en-US" altLang="en-US" dirty="0">
                <a:solidFill>
                  <a:srgbClr val="1E0000"/>
                </a:solidFill>
              </a:rPr>
            </a:br>
            <a:r>
              <a:rPr lang="en-US" altLang="en-US" dirty="0">
                <a:solidFill>
                  <a:srgbClr val="1E0000"/>
                </a:solidFill>
              </a:rPr>
              <a:t>remove violation.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Bus marginal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costs are now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different. 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68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623175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Verify Bus 3 Marginal Cost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172200" y="4114800"/>
            <a:ext cx="2795189" cy="230832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One additional MW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of load at bus 3 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raised total cost by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14 $/</a:t>
            </a:r>
            <a:r>
              <a:rPr lang="en-US" altLang="en-US" dirty="0" err="1">
                <a:solidFill>
                  <a:srgbClr val="1E0000"/>
                </a:solidFill>
              </a:rPr>
              <a:t>hr</a:t>
            </a:r>
            <a:r>
              <a:rPr lang="en-US" altLang="en-US" dirty="0">
                <a:solidFill>
                  <a:srgbClr val="1E0000"/>
                </a:solidFill>
              </a:rPr>
              <a:t>, as G2 went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up by 2 MW and G1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went down by 1MW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65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is bus 3 LMP = $14 /MWh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All lines have equal impedance.  Power flow in a simple network distributes inversely to impedance of path.  </a:t>
            </a:r>
          </a:p>
          <a:p>
            <a:pPr lvl="1" eaLnBrk="1" hangingPunct="1"/>
            <a:r>
              <a:rPr lang="en-US" altLang="en-US" dirty="0"/>
              <a:t>For bus 1 to supply 1 MW to bus 3, 2/3 MW would take direct path from 1 to 3, while 1/3 MW would “loop around” from 1 to 2 to 3.  </a:t>
            </a:r>
          </a:p>
          <a:p>
            <a:pPr lvl="1" eaLnBrk="1" hangingPunct="1"/>
            <a:r>
              <a:rPr lang="en-US" altLang="en-US" dirty="0"/>
              <a:t>Likewise, for bus 2 to supply 1 MW to bus 3, 2/3MW would go from 2 to 3, while 1/3 MW would go from 2 to 1to 3.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71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9848"/>
          </a:xfrm>
        </p:spPr>
        <p:txBody>
          <a:bodyPr/>
          <a:lstStyle/>
          <a:p>
            <a:pPr eaLnBrk="1" hangingPunct="1"/>
            <a:r>
              <a:rPr lang="en-US" altLang="en-US" dirty="0"/>
              <a:t>Why is bus 3 LMP $ 14 / MWh, cont’d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With the line from 1 to 3 limited, no additional power flows are allowed on it.</a:t>
            </a:r>
          </a:p>
          <a:p>
            <a:pPr eaLnBrk="1" hangingPunct="1"/>
            <a:r>
              <a:rPr lang="en-US" altLang="en-US" dirty="0"/>
              <a:t>To supply 1 more MW to bus 3 we need </a:t>
            </a:r>
          </a:p>
          <a:p>
            <a:pPr lvl="1" eaLnBrk="1" hangingPunct="1"/>
            <a:r>
              <a:rPr lang="en-US" altLang="en-US" dirty="0">
                <a:sym typeface="Symbol"/>
              </a:rPr>
              <a:t></a:t>
            </a:r>
            <a:r>
              <a:rPr lang="en-US" altLang="en-US" dirty="0"/>
              <a:t>P</a:t>
            </a:r>
            <a:r>
              <a:rPr lang="en-US" altLang="en-US" baseline="-25000" dirty="0"/>
              <a:t>G1</a:t>
            </a:r>
            <a:r>
              <a:rPr lang="en-US" altLang="en-US" dirty="0"/>
              <a:t> + </a:t>
            </a:r>
            <a:r>
              <a:rPr lang="en-US" altLang="en-US" dirty="0">
                <a:sym typeface="Symbol"/>
              </a:rPr>
              <a:t></a:t>
            </a:r>
            <a:r>
              <a:rPr lang="en-US" altLang="en-US" dirty="0"/>
              <a:t>P</a:t>
            </a:r>
            <a:r>
              <a:rPr lang="en-US" altLang="en-US" baseline="-25000" dirty="0"/>
              <a:t>G2</a:t>
            </a:r>
            <a:r>
              <a:rPr lang="en-US" altLang="en-US" dirty="0"/>
              <a:t> = 1 MW</a:t>
            </a:r>
          </a:p>
          <a:p>
            <a:pPr lvl="1" eaLnBrk="1" hangingPunct="1"/>
            <a:r>
              <a:rPr lang="en-US" altLang="en-US" dirty="0"/>
              <a:t>2/3 </a:t>
            </a:r>
            <a:r>
              <a:rPr lang="en-US" altLang="en-US" dirty="0">
                <a:sym typeface="Symbol"/>
              </a:rPr>
              <a:t> </a:t>
            </a:r>
            <a:r>
              <a:rPr lang="en-US" altLang="en-US" dirty="0"/>
              <a:t>P</a:t>
            </a:r>
            <a:r>
              <a:rPr lang="en-US" altLang="en-US" baseline="-25000" dirty="0"/>
              <a:t>G1</a:t>
            </a:r>
            <a:r>
              <a:rPr lang="en-US" altLang="en-US" dirty="0"/>
              <a:t> + 1/3 </a:t>
            </a:r>
            <a:r>
              <a:rPr lang="en-US" altLang="en-US" dirty="0">
                <a:sym typeface="Symbol"/>
              </a:rPr>
              <a:t> </a:t>
            </a:r>
            <a:r>
              <a:rPr lang="en-US" altLang="en-US" dirty="0"/>
              <a:t>P</a:t>
            </a:r>
            <a:r>
              <a:rPr lang="en-US" altLang="en-US" baseline="-25000" dirty="0"/>
              <a:t>G2</a:t>
            </a:r>
            <a:r>
              <a:rPr lang="en-US" altLang="en-US" dirty="0"/>
              <a:t> = 0;  (no more flow on 1-3)</a:t>
            </a:r>
          </a:p>
          <a:p>
            <a:pPr eaLnBrk="1" hangingPunct="1"/>
            <a:r>
              <a:rPr lang="en-US" altLang="en-US" dirty="0"/>
              <a:t>Solving requires we up P</a:t>
            </a:r>
            <a:r>
              <a:rPr lang="en-US" altLang="en-US" baseline="-25000" dirty="0"/>
              <a:t>G2</a:t>
            </a:r>
            <a:r>
              <a:rPr lang="en-US" altLang="en-US" dirty="0"/>
              <a:t> by 2 MW and drop P</a:t>
            </a:r>
            <a:r>
              <a:rPr lang="en-US" altLang="en-US" baseline="-25000" dirty="0"/>
              <a:t>G1</a:t>
            </a:r>
            <a:r>
              <a:rPr lang="en-US" altLang="en-US" dirty="0"/>
              <a:t> by 1 MW -- a net increase of $24 – $10 = $14.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72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Both lines into Bus 3 Congested</a:t>
            </a:r>
          </a:p>
        </p:txBody>
      </p:sp>
      <p:pic>
        <p:nvPicPr>
          <p:cNvPr id="35843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623175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172200" y="3886200"/>
            <a:ext cx="2207656" cy="2677656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For bus 3 loads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above 200 MW,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the load must be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supplied locally.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Then what if the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bus 3 generator </a:t>
            </a:r>
          </a:p>
          <a:p>
            <a:pPr>
              <a:spcBef>
                <a:spcPts val="0"/>
              </a:spcBef>
            </a:pPr>
            <a:r>
              <a:rPr lang="en-US" altLang="en-US" dirty="0">
                <a:solidFill>
                  <a:srgbClr val="1E0000"/>
                </a:solidFill>
              </a:rPr>
              <a:t>opens?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28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9D8DE-D095-4F25-A6CE-1D9382A6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Both lines into Bus 3 Congested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7CFD00-5554-4428-B9CB-48D0F716D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4" t="-1518" r="14" b="1518"/>
          <a:stretch/>
        </p:blipFill>
        <p:spPr>
          <a:xfrm>
            <a:off x="0" y="1371600"/>
            <a:ext cx="9144000" cy="502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33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DCC2630A-19BF-4D41-9457-1A103C698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1066800"/>
          </a:xfrm>
        </p:spPr>
        <p:txBody>
          <a:bodyPr/>
          <a:lstStyle/>
          <a:p>
            <a:r>
              <a:rPr lang="en-US" altLang="en-US" dirty="0"/>
              <a:t>Quick Coverage of Linear Programming</a:t>
            </a:r>
          </a:p>
        </p:txBody>
      </p:sp>
      <p:sp>
        <p:nvSpPr>
          <p:cNvPr id="257031" name="Rectangle 7">
            <a:extLst>
              <a:ext uri="{FF2B5EF4-FFF2-40B4-BE49-F238E27FC236}">
                <a16:creationId xmlns:a16="http://schemas.microsoft.com/office/drawing/2014/main" id="{B5CDFD2C-6B07-4153-AF3E-F07BDA3F0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3733800"/>
          </a:xfrm>
        </p:spPr>
        <p:txBody>
          <a:bodyPr/>
          <a:lstStyle/>
          <a:p>
            <a:r>
              <a:rPr lang="en-US" altLang="en-US" dirty="0"/>
              <a:t>LP is probably the most widely used mathematical programming technique</a:t>
            </a:r>
          </a:p>
          <a:p>
            <a:r>
              <a:rPr lang="en-US" altLang="en-US" dirty="0"/>
              <a:t>It is used to solve linear, constrained minimization (or maximization) problems in which the objective function and the constraints can be written as linear functions</a:t>
            </a:r>
            <a:endParaRPr lang="en-US" altLang="en-US" sz="24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4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System Economic Dispatch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73440" cy="3733800"/>
          </a:xfrm>
        </p:spPr>
        <p:txBody>
          <a:bodyPr/>
          <a:lstStyle/>
          <a:p>
            <a:r>
              <a:rPr lang="en-US" dirty="0"/>
              <a:t>Generators can have vastly different incremental operational costs</a:t>
            </a:r>
          </a:p>
          <a:p>
            <a:pPr lvl="1"/>
            <a:r>
              <a:rPr lang="en-US" dirty="0"/>
              <a:t>Some are essentially free or low cost (wind, solar, hydro, nuclear)</a:t>
            </a:r>
          </a:p>
          <a:p>
            <a:pPr lvl="1"/>
            <a:r>
              <a:rPr lang="en-US" dirty="0"/>
              <a:t>Because of the large amount of natural gas generation, electricity prices are very dependent on natural gas prices </a:t>
            </a:r>
          </a:p>
          <a:p>
            <a:r>
              <a:rPr lang="en-US" dirty="0"/>
              <a:t>Economic dispatch is concerned with determining the best dispatch for generators without changing their commitment</a:t>
            </a:r>
          </a:p>
          <a:p>
            <a:r>
              <a:rPr lang="en-US" dirty="0"/>
              <a:t>Unit commitment focuses on optimization over several days.  It is discussed in Chapter 4 of the book, but will not be not covered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6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8FEF2BF8-5262-4EF2-849E-9235D165D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 1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3C1CEFEF-91CC-4373-A8C0-B80E15FBF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80160"/>
            <a:ext cx="8001000" cy="3733800"/>
          </a:xfrm>
        </p:spPr>
        <p:txBody>
          <a:bodyPr/>
          <a:lstStyle/>
          <a:p>
            <a:r>
              <a:rPr lang="en-US" altLang="en-US" dirty="0"/>
              <a:t>Assume that you operate a lumber mill which makes both construction-grade and finish-grade boards from the logs it receives.  Suppose it takes 2 hours to rough-saw and 3 hours to plane each 1000 board feet of construction-grade boards.  Finish-grade boards take 2 hours to rough-saw and 5 hours to plane for each 1000 board feet.  Assume that the saw is available 8 hours per day, while the plane is available 15 hours per day.  If the profit per 1000 board feet is $100 for construction-grade and $120 for finish-grade, how many board feet of each should you make per day to maximize your profit?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11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C3489BA4-19FF-43C6-8A45-1B28A1FE6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1 Setup</a:t>
            </a:r>
          </a:p>
        </p:txBody>
      </p:sp>
      <p:graphicFrame>
        <p:nvGraphicFramePr>
          <p:cNvPr id="260100" name="Object 4">
            <a:extLst>
              <a:ext uri="{FF2B5EF4-FFF2-40B4-BE49-F238E27FC236}">
                <a16:creationId xmlns:a16="http://schemas.microsoft.com/office/drawing/2014/main" id="{5A84A4BF-3E39-4F4C-B1F3-10636144B2D2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116824332"/>
              </p:ext>
            </p:extLst>
          </p:nvPr>
        </p:nvGraphicFramePr>
        <p:xfrm>
          <a:off x="457200" y="1280160"/>
          <a:ext cx="5667375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41" name="Equation" r:id="rId3" imgW="5651280" imgH="2590560" progId="Equation.DSMT4">
                  <p:embed/>
                </p:oleObj>
              </mc:Choice>
              <mc:Fallback>
                <p:oleObj name="Equation" r:id="rId3" imgW="5651280" imgH="259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5667375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A79E4DB-1502-45E1-AF22-E4CDD3070CA9}"/>
              </a:ext>
            </a:extLst>
          </p:cNvPr>
          <p:cNvSpPr txBox="1"/>
          <p:nvPr/>
        </p:nvSpPr>
        <p:spPr>
          <a:xfrm>
            <a:off x="544046" y="4016091"/>
            <a:ext cx="8013540" cy="138499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0000"/>
                </a:solidFill>
              </a:rPr>
              <a:t>Notice that all of the equations are linear, but</a:t>
            </a:r>
            <a:br>
              <a:rPr lang="en-US" dirty="0">
                <a:solidFill>
                  <a:srgbClr val="1E0000"/>
                </a:solidFill>
              </a:rPr>
            </a:br>
            <a:r>
              <a:rPr lang="en-US" dirty="0">
                <a:solidFill>
                  <a:srgbClr val="1E0000"/>
                </a:solidFill>
              </a:rPr>
              <a:t>they are inequality, as opposed to equality, constraints;</a:t>
            </a:r>
            <a:br>
              <a:rPr lang="en-US" dirty="0">
                <a:solidFill>
                  <a:srgbClr val="1E0000"/>
                </a:solidFill>
              </a:rPr>
            </a:br>
            <a:r>
              <a:rPr lang="en-US" dirty="0">
                <a:solidFill>
                  <a:srgbClr val="1E0000"/>
                </a:solidFill>
              </a:rPr>
              <a:t>we are seeking to determine the values of x</a:t>
            </a:r>
            <a:r>
              <a:rPr lang="en-US" baseline="-25000" dirty="0">
                <a:solidFill>
                  <a:srgbClr val="1E0000"/>
                </a:solidFill>
              </a:rPr>
              <a:t>1</a:t>
            </a:r>
            <a:r>
              <a:rPr lang="en-US" dirty="0">
                <a:solidFill>
                  <a:srgbClr val="1E0000"/>
                </a:solidFill>
              </a:rPr>
              <a:t> and x</a:t>
            </a:r>
            <a:r>
              <a:rPr lang="en-US" baseline="-25000" dirty="0">
                <a:solidFill>
                  <a:srgbClr val="1E0000"/>
                </a:solidFill>
              </a:rPr>
              <a:t>2</a:t>
            </a:r>
            <a:r>
              <a:rPr lang="en-US" dirty="0">
                <a:solidFill>
                  <a:srgbClr val="1E0000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78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159421EA-9A09-46BA-8428-FF65E93C9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 2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E249A4D2-A42D-4C87-A2A6-D343FC6C0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 nutritionist is planning a meal with 2 foods: A and B.  Each ounce of A costs $ 0.20, and has 2 units of fat, 1 of carbohydrate, and 4 of protein. Each ounce of B costs $0.25, and has 3 units of fat, 3 of carbohydrate, and 3 of protein.  Provide the least cost meal which has no more than 20 units of fat, but with at least 12 units of carbohydrates and 24 units of protein. </a:t>
            </a:r>
            <a:endParaRPr lang="en-US" alt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845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53E909F1-56E6-4720-8B4B-8FEF99967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2 Setup</a:t>
            </a:r>
          </a:p>
        </p:txBody>
      </p:sp>
      <p:graphicFrame>
        <p:nvGraphicFramePr>
          <p:cNvPr id="262148" name="Object 4">
            <a:extLst>
              <a:ext uri="{FF2B5EF4-FFF2-40B4-BE49-F238E27FC236}">
                <a16:creationId xmlns:a16="http://schemas.microsoft.com/office/drawing/2014/main" id="{6A8060A3-4C64-4CB2-AB0D-F099EE0AD91E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4156946858"/>
              </p:ext>
            </p:extLst>
          </p:nvPr>
        </p:nvGraphicFramePr>
        <p:xfrm>
          <a:off x="457200" y="1280160"/>
          <a:ext cx="5365750" cy="316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5" name="Equation" r:id="rId3" imgW="5346360" imgH="3149280" progId="Equation.DSMT4">
                  <p:embed/>
                </p:oleObj>
              </mc:Choice>
              <mc:Fallback>
                <p:oleObj name="Equation" r:id="rId3" imgW="5346360" imgH="314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80160"/>
                        <a:ext cx="5365750" cy="316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5C2E1B0-9EFE-4C2F-BF2C-CEBF6B598EA0}"/>
              </a:ext>
            </a:extLst>
          </p:cNvPr>
          <p:cNvSpPr txBox="1"/>
          <p:nvPr/>
        </p:nvSpPr>
        <p:spPr>
          <a:xfrm>
            <a:off x="544046" y="4016091"/>
            <a:ext cx="8480207" cy="2246769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0000"/>
                </a:solidFill>
              </a:rPr>
              <a:t>Again all of the equations are linear, but</a:t>
            </a:r>
            <a:br>
              <a:rPr lang="en-US" dirty="0">
                <a:solidFill>
                  <a:srgbClr val="1E0000"/>
                </a:solidFill>
              </a:rPr>
            </a:br>
            <a:r>
              <a:rPr lang="en-US" dirty="0">
                <a:solidFill>
                  <a:srgbClr val="1E0000"/>
                </a:solidFill>
              </a:rPr>
              <a:t>they are inequality, as opposed to equality, constraints;</a:t>
            </a:r>
            <a:br>
              <a:rPr lang="en-US" dirty="0">
                <a:solidFill>
                  <a:srgbClr val="1E0000"/>
                </a:solidFill>
              </a:rPr>
            </a:br>
            <a:r>
              <a:rPr lang="en-US" dirty="0">
                <a:solidFill>
                  <a:srgbClr val="1E0000"/>
                </a:solidFill>
              </a:rPr>
              <a:t>we are again seeking to determine the values of x</a:t>
            </a:r>
            <a:r>
              <a:rPr lang="en-US" baseline="-25000" dirty="0">
                <a:solidFill>
                  <a:srgbClr val="1E0000"/>
                </a:solidFill>
              </a:rPr>
              <a:t>1</a:t>
            </a:r>
            <a:r>
              <a:rPr lang="en-US" dirty="0">
                <a:solidFill>
                  <a:srgbClr val="1E0000"/>
                </a:solidFill>
              </a:rPr>
              <a:t> and x</a:t>
            </a:r>
            <a:r>
              <a:rPr lang="en-US" baseline="-25000" dirty="0">
                <a:solidFill>
                  <a:srgbClr val="1E0000"/>
                </a:solidFill>
              </a:rPr>
              <a:t>2</a:t>
            </a:r>
            <a:r>
              <a:rPr lang="en-US" dirty="0">
                <a:solidFill>
                  <a:srgbClr val="1E0000"/>
                </a:solidFill>
              </a:rPr>
              <a:t>;</a:t>
            </a:r>
            <a:br>
              <a:rPr lang="en-US" dirty="0">
                <a:solidFill>
                  <a:srgbClr val="1E0000"/>
                </a:solidFill>
              </a:rPr>
            </a:br>
            <a:r>
              <a:rPr lang="en-US" dirty="0">
                <a:solidFill>
                  <a:srgbClr val="1E0000"/>
                </a:solidFill>
              </a:rPr>
              <a:t>notice there are also more constraints then solution</a:t>
            </a:r>
            <a:br>
              <a:rPr lang="en-US" dirty="0">
                <a:solidFill>
                  <a:srgbClr val="1E0000"/>
                </a:solidFill>
              </a:rPr>
            </a:br>
            <a:r>
              <a:rPr lang="en-US" dirty="0">
                <a:solidFill>
                  <a:srgbClr val="1E0000"/>
                </a:solidFill>
              </a:rPr>
              <a:t>variables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7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5F38-3EF9-49AF-BE21-94E2578E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Bus Case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0106-FEED-48C7-8E1D-FCB2E7498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80160"/>
            <a:ext cx="8001000" cy="701040"/>
          </a:xfrm>
        </p:spPr>
        <p:txBody>
          <a:bodyPr/>
          <a:lstStyle/>
          <a:p>
            <a:r>
              <a:rPr lang="en-US" dirty="0"/>
              <a:t>For the earlier three bus system given the initial condition of an overloaded transmission line, minimize the cost of generation such that the </a:t>
            </a:r>
            <a:br>
              <a:rPr lang="en-US" dirty="0"/>
            </a:br>
            <a:r>
              <a:rPr lang="en-US" dirty="0"/>
              <a:t>change in generation </a:t>
            </a:r>
            <a:br>
              <a:rPr lang="en-US" dirty="0"/>
            </a:br>
            <a:r>
              <a:rPr lang="en-US" dirty="0"/>
              <a:t>is zero, and the flow </a:t>
            </a:r>
            <a:br>
              <a:rPr lang="en-US" dirty="0"/>
            </a:br>
            <a:r>
              <a:rPr lang="en-US" dirty="0"/>
              <a:t>on the line between</a:t>
            </a:r>
            <a:br>
              <a:rPr lang="en-US" dirty="0"/>
            </a:br>
            <a:r>
              <a:rPr lang="en-US" dirty="0"/>
              <a:t>buses 1 and 3 is not </a:t>
            </a:r>
            <a:br>
              <a:rPr lang="en-US" dirty="0"/>
            </a:br>
            <a:r>
              <a:rPr lang="en-US" dirty="0"/>
              <a:t>violating its limit</a:t>
            </a:r>
          </a:p>
          <a:p>
            <a:r>
              <a:rPr lang="en-US" dirty="0"/>
              <a:t>Can be setup consider-</a:t>
            </a:r>
            <a:br>
              <a:rPr lang="en-US" dirty="0"/>
            </a:br>
            <a:r>
              <a:rPr lang="en-US" dirty="0" err="1"/>
              <a:t>ing</a:t>
            </a:r>
            <a:r>
              <a:rPr lang="en-US" dirty="0"/>
              <a:t> the change in</a:t>
            </a:r>
            <a:br>
              <a:rPr lang="en-US" dirty="0"/>
            </a:br>
            <a:r>
              <a:rPr lang="en-US" dirty="0"/>
              <a:t>generation, (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P</a:t>
            </a:r>
            <a:r>
              <a:rPr lang="en-US" baseline="-25000" dirty="0"/>
              <a:t>G1</a:t>
            </a:r>
            <a:r>
              <a:rPr lang="en-US" dirty="0"/>
              <a:t>,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P</a:t>
            </a:r>
            <a:r>
              <a:rPr lang="en-US" baseline="-25000" dirty="0"/>
              <a:t>G2</a:t>
            </a:r>
            <a:r>
              <a:rPr lang="en-US" dirty="0"/>
              <a:t>,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P</a:t>
            </a:r>
            <a:r>
              <a:rPr lang="en-US" baseline="-25000" dirty="0"/>
              <a:t>G3</a:t>
            </a:r>
            <a:r>
              <a:rPr lang="en-US" dirty="0"/>
              <a:t>)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5F4453C-92D1-4A02-A8D3-6512E9C8F2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52" t="5130" r="2120" b="7568"/>
          <a:stretch/>
        </p:blipFill>
        <p:spPr bwMode="auto">
          <a:xfrm>
            <a:off x="4267200" y="2743200"/>
            <a:ext cx="4663440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79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C7E1-F88D-4ECF-82CD-E47C90788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Bus Case Problem Setup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C96F5067-87E3-4FC7-97B1-962D3ACA36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176476"/>
              </p:ext>
            </p:extLst>
          </p:nvPr>
        </p:nvGraphicFramePr>
        <p:xfrm>
          <a:off x="457200" y="1279525"/>
          <a:ext cx="5991225" cy="302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9" name="Equation" r:id="rId3" imgW="5968800" imgH="3009600" progId="Equation.DSMT4">
                  <p:embed/>
                </p:oleObj>
              </mc:Choice>
              <mc:Fallback>
                <p:oleObj name="Equation" r:id="rId3" imgW="596880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79525"/>
                        <a:ext cx="5991225" cy="302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D98775-EAD0-4D54-9DE7-0E0A7C70B01A}"/>
              </a:ext>
            </a:extLst>
          </p:cNvPr>
          <p:cNvSpPr txBox="1"/>
          <p:nvPr/>
        </p:nvSpPr>
        <p:spPr>
          <a:xfrm>
            <a:off x="5055354" y="2529056"/>
            <a:ext cx="3094117" cy="52322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0000"/>
                </a:solidFill>
              </a:rPr>
              <a:t>Line flow constraint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C38AA2-BED4-488C-8C6F-EFCEED4CD465}"/>
              </a:ext>
            </a:extLst>
          </p:cNvPr>
          <p:cNvSpPr txBox="1"/>
          <p:nvPr/>
        </p:nvSpPr>
        <p:spPr>
          <a:xfrm>
            <a:off x="5105400" y="3153504"/>
            <a:ext cx="3789820" cy="52322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0000"/>
                </a:solidFill>
              </a:rPr>
              <a:t>Power balance constraint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9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System Economic Dispatch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3733800"/>
          </a:xfrm>
        </p:spPr>
        <p:txBody>
          <a:bodyPr/>
          <a:lstStyle/>
          <a:p>
            <a:r>
              <a:rPr lang="en-US" dirty="0"/>
              <a:t>Economic dispatch is formulated as a constrained minimization</a:t>
            </a:r>
          </a:p>
          <a:p>
            <a:pPr lvl="1"/>
            <a:r>
              <a:rPr lang="en-US" dirty="0"/>
              <a:t>The cost function is often total generation cost in an area</a:t>
            </a:r>
          </a:p>
          <a:p>
            <a:pPr lvl="1"/>
            <a:r>
              <a:rPr lang="en-US" dirty="0"/>
              <a:t>Single equality constraint is the real power balance equation</a:t>
            </a:r>
          </a:p>
          <a:p>
            <a:r>
              <a:rPr lang="en-US" dirty="0"/>
              <a:t>Solved by setting up the </a:t>
            </a:r>
            <a:r>
              <a:rPr lang="en-US" dirty="0" err="1"/>
              <a:t>Lagrangian</a:t>
            </a:r>
            <a:r>
              <a:rPr lang="en-US" dirty="0"/>
              <a:t> (with P</a:t>
            </a:r>
            <a:r>
              <a:rPr lang="en-US" baseline="-25000" dirty="0"/>
              <a:t>D</a:t>
            </a:r>
            <a:r>
              <a:rPr lang="en-US" dirty="0"/>
              <a:t> the load and P</a:t>
            </a:r>
            <a:r>
              <a:rPr lang="en-US" baseline="-25000" dirty="0"/>
              <a:t>L</a:t>
            </a:r>
            <a:r>
              <a:rPr lang="en-US" dirty="0"/>
              <a:t> the losses, which are a function the generation)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necessary condition for a minimum is that the gradient is zero.  Without losses this occurs when all generators are dispatched at the same marginal cost (except when they hit a limit)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869005"/>
              </p:ext>
            </p:extLst>
          </p:nvPr>
        </p:nvGraphicFramePr>
        <p:xfrm>
          <a:off x="968602" y="4114800"/>
          <a:ext cx="61071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45" name="Equation" r:id="rId3" imgW="7302240" imgH="990360" progId="Equation.DSMT4">
                  <p:embed/>
                </p:oleObj>
              </mc:Choice>
              <mc:Fallback>
                <p:oleObj name="Equation" r:id="rId3" imgW="730224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602" y="4114800"/>
                        <a:ext cx="610711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8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System Economic Dispatch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losses are neglected then there is a single marginal cost (lambda); if losses are included then each bus could have a different marginal cost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65755"/>
              </p:ext>
            </p:extLst>
          </p:nvPr>
        </p:nvGraphicFramePr>
        <p:xfrm>
          <a:off x="762000" y="1371600"/>
          <a:ext cx="72898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9" name="Equation" r:id="rId3" imgW="7289640" imgH="3111480" progId="Equation.DSMT4">
                  <p:embed/>
                </p:oleObj>
              </mc:Choice>
              <mc:Fallback>
                <p:oleObj name="Equation" r:id="rId3" imgW="7289640" imgH="3111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72898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2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Dispatch Penalty Factors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26582"/>
              </p:ext>
            </p:extLst>
          </p:nvPr>
        </p:nvGraphicFramePr>
        <p:xfrm>
          <a:off x="476250" y="1279525"/>
          <a:ext cx="6896100" cy="561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3" name="Equation" r:id="rId3" imgW="6895800" imgH="5613120" progId="Equation.DSMT4">
                  <p:embed/>
                </p:oleObj>
              </mc:Choice>
              <mc:Fallback>
                <p:oleObj name="Equation" r:id="rId3" imgW="6895800" imgH="561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279525"/>
                        <a:ext cx="6896100" cy="561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29200" y="4953000"/>
            <a:ext cx="2813591" cy="138499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rgbClr val="1E0000"/>
                </a:solidFill>
              </a:rPr>
              <a:t>The penalty factor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rgbClr val="1E0000"/>
                </a:solidFill>
              </a:rPr>
              <a:t>at the slack bus is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rgbClr val="1E0000"/>
                </a:solidFill>
              </a:rPr>
              <a:t>always unity!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3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Dispatch Example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3" r="14766" b="11665"/>
          <a:stretch/>
        </p:blipFill>
        <p:spPr bwMode="auto">
          <a:xfrm>
            <a:off x="457200" y="1280160"/>
            <a:ext cx="7391400" cy="440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1E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1000" y="5801380"/>
            <a:ext cx="8223662" cy="954107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rgbClr val="1E0000"/>
                </a:solidFill>
              </a:rPr>
              <a:t>Case is GOS_Example6_22; use </a:t>
            </a:r>
            <a:r>
              <a:rPr lang="en-US" altLang="en-US" sz="2800" b="1" dirty="0">
                <a:solidFill>
                  <a:srgbClr val="1E0000"/>
                </a:solidFill>
              </a:rPr>
              <a:t>Power Flow Solution </a:t>
            </a:r>
            <a:br>
              <a:rPr lang="en-US" altLang="en-US" sz="2800" b="1" dirty="0">
                <a:solidFill>
                  <a:srgbClr val="1E0000"/>
                </a:solidFill>
              </a:rPr>
            </a:br>
            <a:r>
              <a:rPr lang="en-US" altLang="en-US" sz="2800" b="1" dirty="0">
                <a:solidFill>
                  <a:srgbClr val="1E0000"/>
                </a:solidFill>
              </a:rPr>
              <a:t>Options, Advanced Options</a:t>
            </a:r>
            <a:r>
              <a:rPr lang="en-US" altLang="en-US" sz="2800" dirty="0">
                <a:solidFill>
                  <a:srgbClr val="1E0000"/>
                </a:solidFill>
              </a:rPr>
              <a:t> to set Penalty Factors </a:t>
            </a:r>
          </a:p>
        </p:txBody>
      </p:sp>
    </p:spTree>
    <p:extLst>
      <p:ext uri="{BB962C8B-B14F-4D97-AF65-F5344CB8AC3E}">
        <p14:creationId xmlns:p14="http://schemas.microsoft.com/office/powerpoint/2010/main" val="424805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Optimal Power Flow (OPF)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622792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OPF functionally combines the power flow with economic dispatch</a:t>
            </a:r>
          </a:p>
          <a:p>
            <a:pPr eaLnBrk="1" hangingPunct="1"/>
            <a:r>
              <a:rPr lang="en-US" altLang="en-US" dirty="0"/>
              <a:t>SCOPF adds in contingency analysis </a:t>
            </a:r>
          </a:p>
          <a:p>
            <a:pPr eaLnBrk="1" hangingPunct="1"/>
            <a:r>
              <a:rPr lang="en-US" altLang="en-US" dirty="0"/>
              <a:t>Goal of OPF and SCOPF is to minimize a cost function, such as operating cost, taking into account realistic equality and inequality constraints</a:t>
            </a:r>
          </a:p>
          <a:p>
            <a:pPr eaLnBrk="1" hangingPunct="1"/>
            <a:r>
              <a:rPr lang="en-US" altLang="en-US" dirty="0"/>
              <a:t>Equality constraints</a:t>
            </a:r>
          </a:p>
          <a:p>
            <a:pPr lvl="1" eaLnBrk="1" hangingPunct="1"/>
            <a:r>
              <a:rPr lang="en-US" altLang="en-US" dirty="0"/>
              <a:t>bus real and reactive power balance</a:t>
            </a:r>
          </a:p>
          <a:p>
            <a:pPr lvl="1" eaLnBrk="1" hangingPunct="1"/>
            <a:r>
              <a:rPr lang="en-US" altLang="en-US" dirty="0"/>
              <a:t>generator voltage </a:t>
            </a:r>
            <a:r>
              <a:rPr lang="en-US" altLang="en-US" dirty="0" err="1"/>
              <a:t>setpoints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area MW interchange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6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OPF,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Inequality constraints</a:t>
            </a:r>
          </a:p>
          <a:p>
            <a:pPr lvl="1" eaLnBrk="1" hangingPunct="1"/>
            <a:r>
              <a:rPr lang="en-US" altLang="en-US" dirty="0"/>
              <a:t>transmission line/transformer/interface flow limits</a:t>
            </a:r>
          </a:p>
          <a:p>
            <a:pPr lvl="1" eaLnBrk="1" hangingPunct="1"/>
            <a:r>
              <a:rPr lang="en-US" altLang="en-US" dirty="0"/>
              <a:t>generator MW limits</a:t>
            </a:r>
          </a:p>
          <a:p>
            <a:pPr lvl="1" eaLnBrk="1" hangingPunct="1"/>
            <a:r>
              <a:rPr lang="en-US" altLang="en-US" dirty="0"/>
              <a:t>generator reactive power capability curves</a:t>
            </a:r>
          </a:p>
          <a:p>
            <a:pPr lvl="1" eaLnBrk="1" hangingPunct="1"/>
            <a:r>
              <a:rPr lang="en-US" altLang="en-US" dirty="0"/>
              <a:t>bus voltage magnitudes (not yet implemented in Simulator OPF)</a:t>
            </a:r>
          </a:p>
          <a:p>
            <a:pPr eaLnBrk="1" hangingPunct="1"/>
            <a:r>
              <a:rPr lang="en-US" altLang="en-US" dirty="0"/>
              <a:t>Available Controls</a:t>
            </a:r>
          </a:p>
          <a:p>
            <a:pPr lvl="1" eaLnBrk="1" hangingPunct="1"/>
            <a:r>
              <a:rPr lang="en-US" altLang="en-US" dirty="0"/>
              <a:t>generator MW outputs</a:t>
            </a:r>
          </a:p>
          <a:p>
            <a:pPr lvl="1" eaLnBrk="1" hangingPunct="1"/>
            <a:r>
              <a:rPr lang="en-US" altLang="en-US" dirty="0"/>
              <a:t>transformer taps and phase angles</a:t>
            </a:r>
          </a:p>
          <a:p>
            <a:pPr lvl="1" eaLnBrk="1" hangingPunct="1"/>
            <a:r>
              <a:rPr lang="en-US" altLang="en-US" dirty="0"/>
              <a:t>reactive power controls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4E08-7E09-4E47-BA0F-A90BC2E92A8D}"/>
              </a:ext>
            </a:extLst>
          </p:cNvPr>
          <p:cNvSpPr txBox="1">
            <a:spLocks/>
          </p:cNvSpPr>
          <p:nvPr/>
        </p:nvSpPr>
        <p:spPr bwMode="auto">
          <a:xfrm>
            <a:off x="7086600" y="6324600"/>
            <a:ext cx="190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AF38EFD-512B-4531-8A51-5AEF24EFF359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13782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accent3">
            <a:lumMod val="95000"/>
          </a:schemeClr>
        </a:solidFill>
        <a:ln>
          <a:noFill/>
        </a:ln>
      </a:spPr>
      <a:bodyPr wrap="none">
        <a:spAutoFit/>
      </a:bodyPr>
      <a:lstStyle>
        <a:defPPr eaLnBrk="1" hangingPunct="1">
          <a:spcBef>
            <a:spcPts val="0"/>
          </a:spcBef>
          <a:defRPr dirty="0">
            <a:solidFill>
              <a:srgbClr val="1E0000"/>
            </a:solidFill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6892</TotalTime>
  <Words>2253</Words>
  <Application>Microsoft Office PowerPoint</Application>
  <PresentationFormat>On-screen Show (4:3)</PresentationFormat>
  <Paragraphs>225</Paragraphs>
  <Slides>35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Helvetica</vt:lpstr>
      <vt:lpstr>Symbol</vt:lpstr>
      <vt:lpstr>Times New Roman</vt:lpstr>
      <vt:lpstr>Wingdings</vt:lpstr>
      <vt:lpstr>Capsules</vt:lpstr>
      <vt:lpstr>Equation</vt:lpstr>
      <vt:lpstr>ECEN 615 Methods of Electric Power  Systems Analysis</vt:lpstr>
      <vt:lpstr>Announcements</vt:lpstr>
      <vt:lpstr>Power System Economic Dispatch </vt:lpstr>
      <vt:lpstr>Power System Economic Dispatch </vt:lpstr>
      <vt:lpstr>Power System Economic Dispatch </vt:lpstr>
      <vt:lpstr>Economic Dispatch Penalty Factors</vt:lpstr>
      <vt:lpstr>Economic Dispatch Example</vt:lpstr>
      <vt:lpstr>Optimal Power Flow (OPF)</vt:lpstr>
      <vt:lpstr>OPF, cont.</vt:lpstr>
      <vt:lpstr>Two Example OPF Solution Methods</vt:lpstr>
      <vt:lpstr>OPF and SCOPF Current Status</vt:lpstr>
      <vt:lpstr>OPF and SCOPF History</vt:lpstr>
      <vt:lpstr>OPF and SCOPF History</vt:lpstr>
      <vt:lpstr>OPF and SCOPF History</vt:lpstr>
      <vt:lpstr>Key SCOPF Application: Locational Marginal Prices (LMPs)</vt:lpstr>
      <vt:lpstr>Example LMP Contour, 11/19/2018 </vt:lpstr>
      <vt:lpstr>OPF Problem Formulation</vt:lpstr>
      <vt:lpstr>LP OPF Solution Method</vt:lpstr>
      <vt:lpstr>Two Bus with Unconstrained Line</vt:lpstr>
      <vt:lpstr>Two Bus with Constrained Line</vt:lpstr>
      <vt:lpstr>Three Bus (B3) Example</vt:lpstr>
      <vt:lpstr>B3 with Line Limits NOT Enforced</vt:lpstr>
      <vt:lpstr>B3 with Line Limits Enforced</vt:lpstr>
      <vt:lpstr>Verify Bus 3 Marginal Cost</vt:lpstr>
      <vt:lpstr>Why is bus 3 LMP = $14 /MWh</vt:lpstr>
      <vt:lpstr>Why is bus 3 LMP $ 14 / MWh, cont’d</vt:lpstr>
      <vt:lpstr>Both lines into Bus 3 Congested</vt:lpstr>
      <vt:lpstr>Both lines into Bus 3 Congested</vt:lpstr>
      <vt:lpstr>Quick Coverage of Linear Programming</vt:lpstr>
      <vt:lpstr>Example Problem 1</vt:lpstr>
      <vt:lpstr>Problem 1 Setup</vt:lpstr>
      <vt:lpstr>Example Problem 2</vt:lpstr>
      <vt:lpstr>Problem 2 Setup</vt:lpstr>
      <vt:lpstr>Three Bus Case Formulation</vt:lpstr>
      <vt:lpstr>Three Bus Case Problem Setup</vt:lpstr>
    </vt:vector>
  </TitlesOfParts>
  <Company>ECE - 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615_Lect1</dc:title>
  <dc:creator>ECE Publications</dc:creator>
  <cp:lastModifiedBy>Liu Yijing</cp:lastModifiedBy>
  <cp:revision>472</cp:revision>
  <cp:lastPrinted>2019-09-22T16:46:28Z</cp:lastPrinted>
  <dcterms:created xsi:type="dcterms:W3CDTF">2000-05-11T14:27:08Z</dcterms:created>
  <dcterms:modified xsi:type="dcterms:W3CDTF">2019-11-07T17:09:56Z</dcterms:modified>
</cp:coreProperties>
</file>