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44"/>
  </p:notesMasterIdLst>
  <p:handoutMasterIdLst>
    <p:handoutMasterId r:id="rId45"/>
  </p:handoutMasterIdLst>
  <p:sldIdLst>
    <p:sldId id="258" r:id="rId2"/>
    <p:sldId id="320" r:id="rId3"/>
    <p:sldId id="943" r:id="rId4"/>
    <p:sldId id="944" r:id="rId5"/>
    <p:sldId id="945" r:id="rId6"/>
    <p:sldId id="946" r:id="rId7"/>
    <p:sldId id="947" r:id="rId8"/>
    <p:sldId id="948" r:id="rId9"/>
    <p:sldId id="889" r:id="rId10"/>
    <p:sldId id="890" r:id="rId11"/>
    <p:sldId id="891" r:id="rId12"/>
    <p:sldId id="892" r:id="rId13"/>
    <p:sldId id="893" r:id="rId14"/>
    <p:sldId id="894" r:id="rId15"/>
    <p:sldId id="895" r:id="rId16"/>
    <p:sldId id="905" r:id="rId17"/>
    <p:sldId id="906" r:id="rId18"/>
    <p:sldId id="907" r:id="rId19"/>
    <p:sldId id="908" r:id="rId20"/>
    <p:sldId id="909" r:id="rId21"/>
    <p:sldId id="910" r:id="rId22"/>
    <p:sldId id="911" r:id="rId23"/>
    <p:sldId id="912" r:id="rId24"/>
    <p:sldId id="913" r:id="rId25"/>
    <p:sldId id="914" r:id="rId26"/>
    <p:sldId id="915" r:id="rId27"/>
    <p:sldId id="916" r:id="rId28"/>
    <p:sldId id="917" r:id="rId29"/>
    <p:sldId id="918" r:id="rId30"/>
    <p:sldId id="919" r:id="rId31"/>
    <p:sldId id="920" r:id="rId32"/>
    <p:sldId id="921" r:id="rId33"/>
    <p:sldId id="922" r:id="rId34"/>
    <p:sldId id="923" r:id="rId35"/>
    <p:sldId id="924" r:id="rId36"/>
    <p:sldId id="925" r:id="rId37"/>
    <p:sldId id="926" r:id="rId38"/>
    <p:sldId id="927" r:id="rId39"/>
    <p:sldId id="928" r:id="rId40"/>
    <p:sldId id="929" r:id="rId41"/>
    <p:sldId id="930" r:id="rId42"/>
    <p:sldId id="931" r:id="rId43"/>
  </p:sldIdLst>
  <p:sldSz cx="9144000" cy="6858000" type="screen4x3"/>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E6"/>
    <a:srgbClr val="1E0000"/>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12" autoAdjust="0"/>
    <p:restoredTop sz="94660" autoAdjust="0"/>
  </p:normalViewPr>
  <p:slideViewPr>
    <p:cSldViewPr>
      <p:cViewPr varScale="1">
        <p:scale>
          <a:sx n="109" d="100"/>
          <a:sy n="109" d="100"/>
        </p:scale>
        <p:origin x="21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6" d="100"/>
          <a:sy n="86" d="100"/>
        </p:scale>
        <p:origin x="-3786"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11/13/2019</a:t>
            </a:fld>
            <a:endParaRPr lang="en-US"/>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89916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dirty="0"/>
          </a:p>
        </p:txBody>
      </p:sp>
      <p:sp>
        <p:nvSpPr>
          <p:cNvPr id="10" name="Rectangle 4098"/>
          <p:cNvSpPr>
            <a:spLocks noGrp="1" noChangeArrowheads="1"/>
          </p:cNvSpPr>
          <p:nvPr>
            <p:ph type="ctrTitle" sz="quarter"/>
          </p:nvPr>
        </p:nvSpPr>
        <p:spPr>
          <a:xfrm>
            <a:off x="685800" y="228600"/>
            <a:ext cx="77724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447800" y="3124200"/>
            <a:ext cx="64008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04800" y="5791200"/>
            <a:ext cx="3200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001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365760" y="1280160"/>
            <a:ext cx="800100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1069848"/>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365760" y="1280160"/>
            <a:ext cx="39243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80560" y="1280160"/>
            <a:ext cx="39243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838200"/>
          </a:xfrm>
          <a:prstGeom prst="rect">
            <a:avLst/>
          </a:prstGeo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762000" y="1143000"/>
            <a:ext cx="51054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228600" y="6629400"/>
            <a:ext cx="8683625"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8382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dirty="0"/>
          </a:p>
        </p:txBody>
      </p:sp>
      <p:sp>
        <p:nvSpPr>
          <p:cNvPr id="12" name="Rectangle 6"/>
          <p:cNvSpPr>
            <a:spLocks noGrp="1" noChangeArrowheads="1"/>
          </p:cNvSpPr>
          <p:nvPr>
            <p:ph type="title"/>
          </p:nvPr>
        </p:nvSpPr>
        <p:spPr bwMode="auto">
          <a:xfrm>
            <a:off x="457200" y="76200"/>
            <a:ext cx="8001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 name="Rectangle 7"/>
          <p:cNvSpPr>
            <a:spLocks noGrp="1" noChangeArrowheads="1"/>
          </p:cNvSpPr>
          <p:nvPr>
            <p:ph type="body" idx="1"/>
          </p:nvPr>
        </p:nvSpPr>
        <p:spPr bwMode="auto">
          <a:xfrm>
            <a:off x="365760" y="128016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488681" y="838200"/>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userDrawn="1"/>
        </p:nvSpPr>
        <p:spPr>
          <a:xfrm>
            <a:off x="7086600" y="6327648"/>
            <a:ext cx="1901952" cy="4572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06A5241-12CB-C64D-AE38-6540AC6C648E}" type="slidenum">
              <a:rPr lang="en-US" sz="2000" baseline="0" smtClean="0">
                <a:solidFill>
                  <a:srgbClr val="1E0000"/>
                </a:solidFill>
              </a:rPr>
              <a:pPr/>
              <a:t>‹#›</a:t>
            </a:fld>
            <a:endParaRPr lang="en-US" sz="2000" baseline="0" dirty="0">
              <a:solidFill>
                <a:srgbClr val="1E0000"/>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Lst>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4.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5.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6.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9.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0.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1.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2.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23.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4.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26.wmf"/><Relationship Id="rId5" Type="http://schemas.openxmlformats.org/officeDocument/2006/relationships/oleObject" Target="../embeddings/oleObject21.bin"/><Relationship Id="rId4" Type="http://schemas.openxmlformats.org/officeDocument/2006/relationships/image" Target="../media/image25.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27.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28.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30.wmf"/><Relationship Id="rId5" Type="http://schemas.openxmlformats.org/officeDocument/2006/relationships/oleObject" Target="../embeddings/oleObject25.bin"/><Relationship Id="rId4" Type="http://schemas.openxmlformats.org/officeDocument/2006/relationships/image" Target="../media/image29.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32.wmf"/><Relationship Id="rId5" Type="http://schemas.openxmlformats.org/officeDocument/2006/relationships/oleObject" Target="../embeddings/oleObject27.bin"/><Relationship Id="rId4" Type="http://schemas.openxmlformats.org/officeDocument/2006/relationships/image" Target="../media/image31.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34.wmf"/><Relationship Id="rId5" Type="http://schemas.openxmlformats.org/officeDocument/2006/relationships/oleObject" Target="../embeddings/oleObject29.bin"/><Relationship Id="rId4" Type="http://schemas.openxmlformats.org/officeDocument/2006/relationships/image" Target="../media/image33.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35.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36.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37.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39.wmf"/><Relationship Id="rId5" Type="http://schemas.openxmlformats.org/officeDocument/2006/relationships/oleObject" Target="../embeddings/oleObject34.bin"/><Relationship Id="rId4" Type="http://schemas.openxmlformats.org/officeDocument/2006/relationships/image" Target="../media/image38.w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math.utah.edu/~goller/F15_M2270/BradyMathews_SVDImage.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40.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0" y="76200"/>
            <a:ext cx="9144000" cy="1646237"/>
          </a:xfrm>
          <a:noFill/>
        </p:spPr>
        <p:txBody>
          <a:bodyPr anchor="ctr"/>
          <a:lstStyle/>
          <a:p>
            <a:pPr algn="ctr" eaLnBrk="1" hangingPunct="1">
              <a:spcBef>
                <a:spcPct val="50000"/>
              </a:spcBef>
            </a:pPr>
            <a:r>
              <a:rPr lang="en-US" altLang="en-US" dirty="0"/>
              <a:t>ECEN 615</a:t>
            </a:r>
            <a:br>
              <a:rPr lang="en-US" altLang="en-US" dirty="0"/>
            </a:br>
            <a:r>
              <a:rPr lang="en-US" altLang="en-US" dirty="0"/>
              <a:t>Methods of Electric Power </a:t>
            </a:r>
            <a:br>
              <a:rPr lang="en-US" altLang="en-US" dirty="0"/>
            </a:br>
            <a:r>
              <a:rPr lang="en-US" altLang="en-US" dirty="0"/>
              <a:t>Systems Analysis</a:t>
            </a:r>
          </a:p>
        </p:txBody>
      </p:sp>
      <p:sp>
        <p:nvSpPr>
          <p:cNvPr id="6" name="Rectangle 5"/>
          <p:cNvSpPr/>
          <p:nvPr/>
        </p:nvSpPr>
        <p:spPr>
          <a:xfrm>
            <a:off x="304800" y="1752600"/>
            <a:ext cx="8686800" cy="1077218"/>
          </a:xfrm>
          <a:prstGeom prst="rect">
            <a:avLst/>
          </a:prstGeom>
        </p:spPr>
        <p:txBody>
          <a:bodyPr wrap="square">
            <a:spAutoFit/>
          </a:bodyPr>
          <a:lstStyle/>
          <a:p>
            <a:pPr lvl="0" algn="ctr"/>
            <a:r>
              <a:rPr lang="en-US" sz="3200" b="1" kern="0" dirty="0">
                <a:solidFill>
                  <a:srgbClr val="1E0000"/>
                </a:solidFill>
                <a:latin typeface="Arial" panose="020B0604020202020204" pitchFamily="34" charset="0"/>
                <a:cs typeface="Arial" pitchFamily="34" charset="0"/>
              </a:rPr>
              <a:t>Lecture 22: Linear Programming and </a:t>
            </a:r>
            <a:r>
              <a:rPr lang="en-US" sz="3200" b="1" dirty="0">
                <a:solidFill>
                  <a:srgbClr val="1E0000"/>
                </a:solidFill>
                <a:latin typeface="Arial" panose="020B0604020202020204" pitchFamily="34" charset="0"/>
                <a:cs typeface="Arial" panose="020B0604020202020204" pitchFamily="34" charset="0"/>
              </a:rPr>
              <a:t>Optimal Power Flow</a:t>
            </a:r>
          </a:p>
        </p:txBody>
      </p:sp>
      <p:sp>
        <p:nvSpPr>
          <p:cNvPr id="7" name="Subtitle 2"/>
          <p:cNvSpPr>
            <a:spLocks noGrp="1"/>
          </p:cNvSpPr>
          <p:nvPr>
            <p:ph type="subTitle" sz="quarter" idx="1"/>
          </p:nvPr>
        </p:nvSpPr>
        <p:spPr>
          <a:xfrm>
            <a:off x="228600" y="3251817"/>
            <a:ext cx="8534400" cy="1752600"/>
          </a:xfrm>
        </p:spPr>
        <p:txBody>
          <a:bodyPr/>
          <a:lstStyle/>
          <a:p>
            <a:r>
              <a:rPr lang="en-US" dirty="0"/>
              <a:t>Prof. Tom Overbye</a:t>
            </a:r>
          </a:p>
          <a:p>
            <a:r>
              <a:rPr lang="en-US" dirty="0"/>
              <a:t>Dept. of Electrical and Computer Engineering</a:t>
            </a:r>
          </a:p>
          <a:p>
            <a:r>
              <a:rPr lang="en-US" dirty="0"/>
              <a:t>Texas A&amp;M University</a:t>
            </a:r>
          </a:p>
          <a:p>
            <a:r>
              <a:rPr lang="en-US" dirty="0">
                <a:hlinkClick r:id="rId3"/>
              </a:rPr>
              <a:t>overbye@tamu.edu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a:extLst>
              <a:ext uri="{FF2B5EF4-FFF2-40B4-BE49-F238E27FC236}">
                <a16:creationId xmlns:a16="http://schemas.microsoft.com/office/drawing/2014/main" id="{8FEF2BF8-5262-4EF2-849E-9235D165D86F}"/>
              </a:ext>
            </a:extLst>
          </p:cNvPr>
          <p:cNvSpPr>
            <a:spLocks noGrp="1" noChangeArrowheads="1"/>
          </p:cNvSpPr>
          <p:nvPr>
            <p:ph type="title"/>
          </p:nvPr>
        </p:nvSpPr>
        <p:spPr/>
        <p:txBody>
          <a:bodyPr/>
          <a:lstStyle/>
          <a:p>
            <a:r>
              <a:rPr lang="en-US" altLang="en-US"/>
              <a:t>Example Problem 1</a:t>
            </a:r>
          </a:p>
        </p:txBody>
      </p:sp>
      <p:sp>
        <p:nvSpPr>
          <p:cNvPr id="263171" name="Rectangle 3">
            <a:extLst>
              <a:ext uri="{FF2B5EF4-FFF2-40B4-BE49-F238E27FC236}">
                <a16:creationId xmlns:a16="http://schemas.microsoft.com/office/drawing/2014/main" id="{3C1CEFEF-91CC-4373-A8C0-B80E15FBF949}"/>
              </a:ext>
            </a:extLst>
          </p:cNvPr>
          <p:cNvSpPr>
            <a:spLocks noGrp="1" noChangeArrowheads="1"/>
          </p:cNvSpPr>
          <p:nvPr>
            <p:ph type="body" idx="1"/>
          </p:nvPr>
        </p:nvSpPr>
        <p:spPr>
          <a:xfrm>
            <a:off x="457200" y="1280160"/>
            <a:ext cx="8001000" cy="3733800"/>
          </a:xfrm>
        </p:spPr>
        <p:txBody>
          <a:bodyPr/>
          <a:lstStyle/>
          <a:p>
            <a:r>
              <a:rPr lang="en-US" altLang="en-US" dirty="0"/>
              <a:t>Assume that you operate a lumber mill which makes both construction-grade and finish-grade boards from the logs it receives.  Suppose it takes 2 hours to rough-saw and 3 hours to plane each 1000 board feet of construction-grade boards.  Finish-grade boards take 2 hours to rough-saw and 5 hours to plane for each 1000 board feet.  Assume that the saw is available 8 hours per day, while the plane is available 15 hours per day.  If the profit per 1000 board feet is $100 for construction-grade and $120 for finish-grade, how many board feet of each should you make per day to maximize your profit?</a:t>
            </a:r>
          </a:p>
        </p:txBody>
      </p:sp>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9</a:t>
            </a:fld>
            <a:endParaRPr lang="en-US" dirty="0">
              <a:solidFill>
                <a:srgbClr val="1E0000"/>
              </a:solidFill>
            </a:endParaRPr>
          </a:p>
        </p:txBody>
      </p:sp>
    </p:spTree>
    <p:extLst>
      <p:ext uri="{BB962C8B-B14F-4D97-AF65-F5344CB8AC3E}">
        <p14:creationId xmlns:p14="http://schemas.microsoft.com/office/powerpoint/2010/main" val="4258711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a:extLst>
              <a:ext uri="{FF2B5EF4-FFF2-40B4-BE49-F238E27FC236}">
                <a16:creationId xmlns:a16="http://schemas.microsoft.com/office/drawing/2014/main" id="{C3489BA4-19FF-43C6-8A45-1B28A1FE6E38}"/>
              </a:ext>
            </a:extLst>
          </p:cNvPr>
          <p:cNvSpPr>
            <a:spLocks noGrp="1" noChangeArrowheads="1"/>
          </p:cNvSpPr>
          <p:nvPr>
            <p:ph type="title"/>
          </p:nvPr>
        </p:nvSpPr>
        <p:spPr/>
        <p:txBody>
          <a:bodyPr/>
          <a:lstStyle/>
          <a:p>
            <a:r>
              <a:rPr lang="en-US" altLang="en-US"/>
              <a:t>Problem 1 Setup</a:t>
            </a:r>
          </a:p>
        </p:txBody>
      </p:sp>
      <p:graphicFrame>
        <p:nvGraphicFramePr>
          <p:cNvPr id="260100" name="Object 4">
            <a:extLst>
              <a:ext uri="{FF2B5EF4-FFF2-40B4-BE49-F238E27FC236}">
                <a16:creationId xmlns:a16="http://schemas.microsoft.com/office/drawing/2014/main" id="{5A84A4BF-3E39-4F4C-B1F3-10636144B2D2}"/>
              </a:ext>
            </a:extLst>
          </p:cNvPr>
          <p:cNvGraphicFramePr>
            <a:graphicFrameLocks noGrp="1" noChangeAspect="1"/>
          </p:cNvGraphicFramePr>
          <p:nvPr>
            <p:ph type="body" idx="1"/>
            <p:extLst>
              <p:ext uri="{D42A27DB-BD31-4B8C-83A1-F6EECF244321}">
                <p14:modId xmlns:p14="http://schemas.microsoft.com/office/powerpoint/2010/main" val="3116824332"/>
              </p:ext>
            </p:extLst>
          </p:nvPr>
        </p:nvGraphicFramePr>
        <p:xfrm>
          <a:off x="457200" y="1280160"/>
          <a:ext cx="5667375" cy="2597150"/>
        </p:xfrm>
        <a:graphic>
          <a:graphicData uri="http://schemas.openxmlformats.org/presentationml/2006/ole">
            <mc:AlternateContent xmlns:mc="http://schemas.openxmlformats.org/markup-compatibility/2006">
              <mc:Choice xmlns:v="urn:schemas-microsoft-com:vml" Requires="v">
                <p:oleObj spid="_x0000_s278550" name="Equation" r:id="rId3" imgW="5651280" imgH="2590560" progId="Equation.DSMT4">
                  <p:embed/>
                </p:oleObj>
              </mc:Choice>
              <mc:Fallback>
                <p:oleObj name="Equation" r:id="rId3" imgW="5651280" imgH="2590560" progId="Equation.DSMT4">
                  <p:embed/>
                  <p:pic>
                    <p:nvPicPr>
                      <p:cNvPr id="0" name=""/>
                      <p:cNvPicPr>
                        <a:picLocks noChangeAspect="1" noChangeArrowheads="1"/>
                      </p:cNvPicPr>
                      <p:nvPr/>
                    </p:nvPicPr>
                    <p:blipFill>
                      <a:blip r:embed="rId4"/>
                      <a:srcRect/>
                      <a:stretch>
                        <a:fillRect/>
                      </a:stretch>
                    </p:blipFill>
                    <p:spPr bwMode="auto">
                      <a:xfrm>
                        <a:off x="457200" y="1280160"/>
                        <a:ext cx="5667375" cy="2597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0A79E4DB-1502-45E1-AF22-E4CDD3070CA9}"/>
              </a:ext>
            </a:extLst>
          </p:cNvPr>
          <p:cNvSpPr txBox="1"/>
          <p:nvPr/>
        </p:nvSpPr>
        <p:spPr>
          <a:xfrm>
            <a:off x="544046" y="4016091"/>
            <a:ext cx="6896503" cy="1200329"/>
          </a:xfrm>
          <a:prstGeom prst="rect">
            <a:avLst/>
          </a:prstGeom>
          <a:solidFill>
            <a:srgbClr val="FFE6E6"/>
          </a:solidFill>
        </p:spPr>
        <p:txBody>
          <a:bodyPr wrap="none" rtlCol="0">
            <a:spAutoFit/>
          </a:bodyPr>
          <a:lstStyle/>
          <a:p>
            <a:r>
              <a:rPr lang="en-US" sz="2400" dirty="0">
                <a:solidFill>
                  <a:srgbClr val="1E0000"/>
                </a:solidFill>
              </a:rPr>
              <a:t>Notice that all of the equations are linear, but</a:t>
            </a:r>
            <a:br>
              <a:rPr lang="en-US" sz="2400" dirty="0">
                <a:solidFill>
                  <a:srgbClr val="1E0000"/>
                </a:solidFill>
              </a:rPr>
            </a:br>
            <a:r>
              <a:rPr lang="en-US" sz="2400" dirty="0">
                <a:solidFill>
                  <a:srgbClr val="1E0000"/>
                </a:solidFill>
              </a:rPr>
              <a:t>they are inequality, as opposed to equality, constraints;</a:t>
            </a:r>
            <a:br>
              <a:rPr lang="en-US" sz="2400" dirty="0">
                <a:solidFill>
                  <a:srgbClr val="1E0000"/>
                </a:solidFill>
              </a:rPr>
            </a:br>
            <a:r>
              <a:rPr lang="en-US" sz="2400" dirty="0">
                <a:solidFill>
                  <a:srgbClr val="1E0000"/>
                </a:solidFill>
              </a:rPr>
              <a:t>we are seeking to determine the values of x</a:t>
            </a:r>
            <a:r>
              <a:rPr lang="en-US" sz="2400" baseline="-25000" dirty="0">
                <a:solidFill>
                  <a:srgbClr val="1E0000"/>
                </a:solidFill>
              </a:rPr>
              <a:t>1</a:t>
            </a:r>
            <a:r>
              <a:rPr lang="en-US" sz="2400" dirty="0">
                <a:solidFill>
                  <a:srgbClr val="1E0000"/>
                </a:solidFill>
              </a:rPr>
              <a:t> and x</a:t>
            </a:r>
            <a:r>
              <a:rPr lang="en-US" sz="2400" baseline="-25000" dirty="0">
                <a:solidFill>
                  <a:srgbClr val="1E0000"/>
                </a:solidFill>
              </a:rPr>
              <a:t>2</a:t>
            </a:r>
            <a:r>
              <a:rPr lang="en-US" sz="2400" dirty="0">
                <a:solidFill>
                  <a:srgbClr val="1E0000"/>
                </a:solidFill>
              </a:rPr>
              <a:t> </a:t>
            </a:r>
          </a:p>
        </p:txBody>
      </p:sp>
      <p:sp>
        <p:nvSpPr>
          <p:cNvPr id="6"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10</a:t>
            </a:fld>
            <a:endParaRPr lang="en-US" dirty="0">
              <a:solidFill>
                <a:srgbClr val="1E0000"/>
              </a:solidFill>
            </a:endParaRPr>
          </a:p>
        </p:txBody>
      </p:sp>
    </p:spTree>
    <p:extLst>
      <p:ext uri="{BB962C8B-B14F-4D97-AF65-F5344CB8AC3E}">
        <p14:creationId xmlns:p14="http://schemas.microsoft.com/office/powerpoint/2010/main" val="762678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id="{159421EA-9A09-46BA-8428-FF65E93C92C5}"/>
              </a:ext>
            </a:extLst>
          </p:cNvPr>
          <p:cNvSpPr>
            <a:spLocks noGrp="1" noChangeArrowheads="1"/>
          </p:cNvSpPr>
          <p:nvPr>
            <p:ph type="title"/>
          </p:nvPr>
        </p:nvSpPr>
        <p:spPr/>
        <p:txBody>
          <a:bodyPr/>
          <a:lstStyle/>
          <a:p>
            <a:r>
              <a:rPr lang="en-US" altLang="en-US"/>
              <a:t>Example Problem 2</a:t>
            </a:r>
          </a:p>
        </p:txBody>
      </p:sp>
      <p:sp>
        <p:nvSpPr>
          <p:cNvPr id="261123" name="Rectangle 3">
            <a:extLst>
              <a:ext uri="{FF2B5EF4-FFF2-40B4-BE49-F238E27FC236}">
                <a16:creationId xmlns:a16="http://schemas.microsoft.com/office/drawing/2014/main" id="{E249A4D2-A42D-4C87-A2A6-D343FC6C00DC}"/>
              </a:ext>
            </a:extLst>
          </p:cNvPr>
          <p:cNvSpPr>
            <a:spLocks noGrp="1" noChangeArrowheads="1"/>
          </p:cNvSpPr>
          <p:nvPr>
            <p:ph type="body" idx="1"/>
          </p:nvPr>
        </p:nvSpPr>
        <p:spPr/>
        <p:txBody>
          <a:bodyPr/>
          <a:lstStyle/>
          <a:p>
            <a:r>
              <a:rPr lang="en-US" altLang="zh-CN" dirty="0"/>
              <a:t>A nutritionist is planning a meal with 2 foods: A and B.  Each ounce of A costs $ 0.20, and has 2 units of fat, 1 of carbohydrate, and 4 of protein. Each ounce of B costs $0.25, and has 3 units of fat, 3 of carbohydrate, and 3 of protein.  Provide the least cost meal which has no more than 20 units of fat, but with at least 12 units of carbohydrates and 24 units of protein. </a:t>
            </a:r>
            <a:endParaRPr lang="en-US" altLang="en-US" dirty="0"/>
          </a:p>
        </p:txBody>
      </p:sp>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11</a:t>
            </a:fld>
            <a:endParaRPr lang="en-US" dirty="0">
              <a:solidFill>
                <a:srgbClr val="1E0000"/>
              </a:solidFill>
            </a:endParaRPr>
          </a:p>
        </p:txBody>
      </p:sp>
    </p:spTree>
    <p:extLst>
      <p:ext uri="{BB962C8B-B14F-4D97-AF65-F5344CB8AC3E}">
        <p14:creationId xmlns:p14="http://schemas.microsoft.com/office/powerpoint/2010/main" val="1696184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a:extLst>
              <a:ext uri="{FF2B5EF4-FFF2-40B4-BE49-F238E27FC236}">
                <a16:creationId xmlns:a16="http://schemas.microsoft.com/office/drawing/2014/main" id="{53E909F1-56E6-4720-8B4B-8FEF99967F14}"/>
              </a:ext>
            </a:extLst>
          </p:cNvPr>
          <p:cNvSpPr>
            <a:spLocks noGrp="1" noChangeArrowheads="1"/>
          </p:cNvSpPr>
          <p:nvPr>
            <p:ph type="title"/>
          </p:nvPr>
        </p:nvSpPr>
        <p:spPr/>
        <p:txBody>
          <a:bodyPr/>
          <a:lstStyle/>
          <a:p>
            <a:r>
              <a:rPr lang="en-US" altLang="en-US"/>
              <a:t>Problem 2 Setup</a:t>
            </a:r>
          </a:p>
        </p:txBody>
      </p:sp>
      <p:graphicFrame>
        <p:nvGraphicFramePr>
          <p:cNvPr id="262148" name="Object 4">
            <a:extLst>
              <a:ext uri="{FF2B5EF4-FFF2-40B4-BE49-F238E27FC236}">
                <a16:creationId xmlns:a16="http://schemas.microsoft.com/office/drawing/2014/main" id="{6A8060A3-4C64-4CB2-AB0D-F099EE0AD91E}"/>
              </a:ext>
            </a:extLst>
          </p:cNvPr>
          <p:cNvGraphicFramePr>
            <a:graphicFrameLocks noGrp="1" noChangeAspect="1"/>
          </p:cNvGraphicFramePr>
          <p:nvPr>
            <p:ph type="body" idx="1"/>
            <p:extLst>
              <p:ext uri="{D42A27DB-BD31-4B8C-83A1-F6EECF244321}">
                <p14:modId xmlns:p14="http://schemas.microsoft.com/office/powerpoint/2010/main" val="4156946858"/>
              </p:ext>
            </p:extLst>
          </p:nvPr>
        </p:nvGraphicFramePr>
        <p:xfrm>
          <a:off x="457200" y="1280160"/>
          <a:ext cx="5365750" cy="3160712"/>
        </p:xfrm>
        <a:graphic>
          <a:graphicData uri="http://schemas.openxmlformats.org/presentationml/2006/ole">
            <mc:AlternateContent xmlns:mc="http://schemas.openxmlformats.org/markup-compatibility/2006">
              <mc:Choice xmlns:v="urn:schemas-microsoft-com:vml" Requires="v">
                <p:oleObj spid="_x0000_s279574" name="Equation" r:id="rId3" imgW="5346360" imgH="3149280" progId="Equation.DSMT4">
                  <p:embed/>
                </p:oleObj>
              </mc:Choice>
              <mc:Fallback>
                <p:oleObj name="Equation" r:id="rId3" imgW="5346360" imgH="3149280" progId="Equation.DSMT4">
                  <p:embed/>
                  <p:pic>
                    <p:nvPicPr>
                      <p:cNvPr id="0" name=""/>
                      <p:cNvPicPr>
                        <a:picLocks noChangeAspect="1" noChangeArrowheads="1"/>
                      </p:cNvPicPr>
                      <p:nvPr/>
                    </p:nvPicPr>
                    <p:blipFill>
                      <a:blip r:embed="rId4"/>
                      <a:srcRect/>
                      <a:stretch>
                        <a:fillRect/>
                      </a:stretch>
                    </p:blipFill>
                    <p:spPr bwMode="auto">
                      <a:xfrm>
                        <a:off x="457200" y="1280160"/>
                        <a:ext cx="5365750" cy="316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a:extLst>
              <a:ext uri="{FF2B5EF4-FFF2-40B4-BE49-F238E27FC236}">
                <a16:creationId xmlns:a16="http://schemas.microsoft.com/office/drawing/2014/main" id="{65C2E1B0-9EFE-4C2F-BF2C-CEBF6B598EA0}"/>
              </a:ext>
            </a:extLst>
          </p:cNvPr>
          <p:cNvSpPr txBox="1"/>
          <p:nvPr/>
        </p:nvSpPr>
        <p:spPr>
          <a:xfrm>
            <a:off x="544046" y="4016091"/>
            <a:ext cx="7304554" cy="1938992"/>
          </a:xfrm>
          <a:prstGeom prst="rect">
            <a:avLst/>
          </a:prstGeom>
          <a:solidFill>
            <a:srgbClr val="FFE6E6"/>
          </a:solidFill>
        </p:spPr>
        <p:txBody>
          <a:bodyPr wrap="square" rtlCol="0">
            <a:spAutoFit/>
          </a:bodyPr>
          <a:lstStyle/>
          <a:p>
            <a:r>
              <a:rPr lang="en-US" sz="2400" dirty="0">
                <a:solidFill>
                  <a:srgbClr val="1E0000"/>
                </a:solidFill>
              </a:rPr>
              <a:t>Again all of the equations are linear, but</a:t>
            </a:r>
            <a:br>
              <a:rPr lang="en-US" sz="2400" dirty="0">
                <a:solidFill>
                  <a:srgbClr val="1E0000"/>
                </a:solidFill>
              </a:rPr>
            </a:br>
            <a:r>
              <a:rPr lang="en-US" sz="2400" dirty="0">
                <a:solidFill>
                  <a:srgbClr val="1E0000"/>
                </a:solidFill>
              </a:rPr>
              <a:t>they are inequality, as opposed to equality, constraints;</a:t>
            </a:r>
            <a:br>
              <a:rPr lang="en-US" sz="2400" dirty="0">
                <a:solidFill>
                  <a:srgbClr val="1E0000"/>
                </a:solidFill>
              </a:rPr>
            </a:br>
            <a:r>
              <a:rPr lang="en-US" sz="2400" dirty="0">
                <a:solidFill>
                  <a:srgbClr val="1E0000"/>
                </a:solidFill>
              </a:rPr>
              <a:t>we are again seeking to determine the values of x</a:t>
            </a:r>
            <a:r>
              <a:rPr lang="en-US" sz="2400" baseline="-25000" dirty="0">
                <a:solidFill>
                  <a:srgbClr val="1E0000"/>
                </a:solidFill>
              </a:rPr>
              <a:t>1</a:t>
            </a:r>
            <a:r>
              <a:rPr lang="en-US" sz="2400" dirty="0">
                <a:solidFill>
                  <a:srgbClr val="1E0000"/>
                </a:solidFill>
              </a:rPr>
              <a:t> and x</a:t>
            </a:r>
            <a:r>
              <a:rPr lang="en-US" sz="2400" baseline="-25000" dirty="0">
                <a:solidFill>
                  <a:srgbClr val="1E0000"/>
                </a:solidFill>
              </a:rPr>
              <a:t>2</a:t>
            </a:r>
            <a:r>
              <a:rPr lang="en-US" sz="2400" dirty="0">
                <a:solidFill>
                  <a:srgbClr val="1E0000"/>
                </a:solidFill>
              </a:rPr>
              <a:t>;</a:t>
            </a:r>
            <a:br>
              <a:rPr lang="en-US" sz="2400" dirty="0">
                <a:solidFill>
                  <a:srgbClr val="1E0000"/>
                </a:solidFill>
              </a:rPr>
            </a:br>
            <a:r>
              <a:rPr lang="en-US" sz="2400" dirty="0">
                <a:solidFill>
                  <a:srgbClr val="1E0000"/>
                </a:solidFill>
              </a:rPr>
              <a:t>notice there are also more constraints then solution</a:t>
            </a:r>
            <a:br>
              <a:rPr lang="en-US" sz="2400" dirty="0">
                <a:solidFill>
                  <a:srgbClr val="1E0000"/>
                </a:solidFill>
              </a:rPr>
            </a:br>
            <a:r>
              <a:rPr lang="en-US" sz="2400" dirty="0">
                <a:solidFill>
                  <a:srgbClr val="1E0000"/>
                </a:solidFill>
              </a:rPr>
              <a:t>variables </a:t>
            </a:r>
          </a:p>
        </p:txBody>
      </p:sp>
      <p:sp>
        <p:nvSpPr>
          <p:cNvPr id="6"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12</a:t>
            </a:fld>
            <a:endParaRPr lang="en-US" dirty="0">
              <a:solidFill>
                <a:srgbClr val="1E0000"/>
              </a:solidFill>
            </a:endParaRPr>
          </a:p>
        </p:txBody>
      </p:sp>
    </p:spTree>
    <p:extLst>
      <p:ext uri="{BB962C8B-B14F-4D97-AF65-F5344CB8AC3E}">
        <p14:creationId xmlns:p14="http://schemas.microsoft.com/office/powerpoint/2010/main" val="341307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B5F38-3EF9-49AF-BE21-94E2578E4005}"/>
              </a:ext>
            </a:extLst>
          </p:cNvPr>
          <p:cNvSpPr>
            <a:spLocks noGrp="1"/>
          </p:cNvSpPr>
          <p:nvPr>
            <p:ph type="title"/>
          </p:nvPr>
        </p:nvSpPr>
        <p:spPr/>
        <p:txBody>
          <a:bodyPr/>
          <a:lstStyle/>
          <a:p>
            <a:r>
              <a:rPr lang="en-US" dirty="0"/>
              <a:t>Three Bus Case Formulation</a:t>
            </a:r>
          </a:p>
        </p:txBody>
      </p:sp>
      <p:sp>
        <p:nvSpPr>
          <p:cNvPr id="3" name="Content Placeholder 2">
            <a:extLst>
              <a:ext uri="{FF2B5EF4-FFF2-40B4-BE49-F238E27FC236}">
                <a16:creationId xmlns:a16="http://schemas.microsoft.com/office/drawing/2014/main" id="{37030106-FEED-48C7-8E1D-FCB2E7498D26}"/>
              </a:ext>
            </a:extLst>
          </p:cNvPr>
          <p:cNvSpPr>
            <a:spLocks noGrp="1"/>
          </p:cNvSpPr>
          <p:nvPr>
            <p:ph idx="1"/>
          </p:nvPr>
        </p:nvSpPr>
        <p:spPr>
          <a:xfrm>
            <a:off x="365760" y="1280160"/>
            <a:ext cx="8001000" cy="701040"/>
          </a:xfrm>
        </p:spPr>
        <p:txBody>
          <a:bodyPr/>
          <a:lstStyle/>
          <a:p>
            <a:r>
              <a:rPr lang="en-US" dirty="0"/>
              <a:t>For the earlier three bus system given the initial condition of an overloaded transmission line, minimize the cost of generation such that the </a:t>
            </a:r>
            <a:br>
              <a:rPr lang="en-US" dirty="0"/>
            </a:br>
            <a:r>
              <a:rPr lang="en-US" dirty="0"/>
              <a:t>change in generation </a:t>
            </a:r>
            <a:br>
              <a:rPr lang="en-US" dirty="0"/>
            </a:br>
            <a:r>
              <a:rPr lang="en-US" dirty="0"/>
              <a:t>is zero, and the flow </a:t>
            </a:r>
            <a:br>
              <a:rPr lang="en-US" dirty="0"/>
            </a:br>
            <a:r>
              <a:rPr lang="en-US" dirty="0"/>
              <a:t>on the line between</a:t>
            </a:r>
            <a:br>
              <a:rPr lang="en-US" dirty="0"/>
            </a:br>
            <a:r>
              <a:rPr lang="en-US" dirty="0"/>
              <a:t>buses 1 and 3 is not </a:t>
            </a:r>
            <a:br>
              <a:rPr lang="en-US" dirty="0"/>
            </a:br>
            <a:r>
              <a:rPr lang="en-US" dirty="0"/>
              <a:t>violating its limit</a:t>
            </a:r>
          </a:p>
          <a:p>
            <a:r>
              <a:rPr lang="en-US" dirty="0"/>
              <a:t>Can be setup consider-</a:t>
            </a:r>
            <a:br>
              <a:rPr lang="en-US" dirty="0"/>
            </a:br>
            <a:r>
              <a:rPr lang="en-US" dirty="0" err="1"/>
              <a:t>ing</a:t>
            </a:r>
            <a:r>
              <a:rPr lang="en-US" dirty="0"/>
              <a:t> the change in</a:t>
            </a:r>
            <a:br>
              <a:rPr lang="en-US" dirty="0"/>
            </a:br>
            <a:r>
              <a:rPr lang="en-US" dirty="0"/>
              <a:t>generation, (</a:t>
            </a:r>
            <a:r>
              <a:rPr lang="en-US" dirty="0">
                <a:latin typeface="Symbol" panose="05050102010706020507" pitchFamily="18" charset="2"/>
              </a:rPr>
              <a:t>D</a:t>
            </a:r>
            <a:r>
              <a:rPr lang="en-US" dirty="0"/>
              <a:t>P</a:t>
            </a:r>
            <a:r>
              <a:rPr lang="en-US" baseline="-25000" dirty="0"/>
              <a:t>G1</a:t>
            </a:r>
            <a:r>
              <a:rPr lang="en-US" dirty="0"/>
              <a:t>, </a:t>
            </a:r>
            <a:r>
              <a:rPr lang="en-US" dirty="0">
                <a:latin typeface="Symbol" panose="05050102010706020507" pitchFamily="18" charset="2"/>
              </a:rPr>
              <a:t>D</a:t>
            </a:r>
            <a:r>
              <a:rPr lang="en-US" dirty="0"/>
              <a:t>P</a:t>
            </a:r>
            <a:r>
              <a:rPr lang="en-US" baseline="-25000" dirty="0"/>
              <a:t>G2</a:t>
            </a:r>
            <a:r>
              <a:rPr lang="en-US" dirty="0"/>
              <a:t>, </a:t>
            </a:r>
            <a:r>
              <a:rPr lang="en-US" dirty="0">
                <a:latin typeface="Symbol" panose="05050102010706020507" pitchFamily="18" charset="2"/>
              </a:rPr>
              <a:t>D</a:t>
            </a:r>
            <a:r>
              <a:rPr lang="en-US" dirty="0"/>
              <a:t>P</a:t>
            </a:r>
            <a:r>
              <a:rPr lang="en-US" baseline="-25000" dirty="0"/>
              <a:t>G3</a:t>
            </a:r>
            <a:r>
              <a:rPr lang="en-US" dirty="0"/>
              <a:t>) </a:t>
            </a:r>
          </a:p>
        </p:txBody>
      </p:sp>
      <p:pic>
        <p:nvPicPr>
          <p:cNvPr id="5" name="Picture 2">
            <a:extLst>
              <a:ext uri="{FF2B5EF4-FFF2-40B4-BE49-F238E27FC236}">
                <a16:creationId xmlns:a16="http://schemas.microsoft.com/office/drawing/2014/main" id="{25F4453C-92D1-4A02-A8D3-6512E9C8F259}"/>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5152" t="5130" r="2120" b="7568"/>
          <a:stretch/>
        </p:blipFill>
        <p:spPr bwMode="auto">
          <a:xfrm>
            <a:off x="4267200" y="2743200"/>
            <a:ext cx="4663440" cy="292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13</a:t>
            </a:fld>
            <a:endParaRPr lang="en-US" dirty="0">
              <a:solidFill>
                <a:srgbClr val="1E0000"/>
              </a:solidFill>
            </a:endParaRPr>
          </a:p>
        </p:txBody>
      </p:sp>
    </p:spTree>
    <p:extLst>
      <p:ext uri="{BB962C8B-B14F-4D97-AF65-F5344CB8AC3E}">
        <p14:creationId xmlns:p14="http://schemas.microsoft.com/office/powerpoint/2010/main" val="1537779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EC7E1-F88D-4ECF-82CD-E47C90788CB4}"/>
              </a:ext>
            </a:extLst>
          </p:cNvPr>
          <p:cNvSpPr>
            <a:spLocks noGrp="1"/>
          </p:cNvSpPr>
          <p:nvPr>
            <p:ph type="title"/>
          </p:nvPr>
        </p:nvSpPr>
        <p:spPr/>
        <p:txBody>
          <a:bodyPr/>
          <a:lstStyle/>
          <a:p>
            <a:r>
              <a:rPr lang="en-US" dirty="0"/>
              <a:t>Three Bus Case Problem Setup</a:t>
            </a:r>
          </a:p>
        </p:txBody>
      </p:sp>
      <p:graphicFrame>
        <p:nvGraphicFramePr>
          <p:cNvPr id="4" name="Object 4">
            <a:extLst>
              <a:ext uri="{FF2B5EF4-FFF2-40B4-BE49-F238E27FC236}">
                <a16:creationId xmlns:a16="http://schemas.microsoft.com/office/drawing/2014/main" id="{C96F5067-87E3-4FC7-97B1-962D3ACA36CC}"/>
              </a:ext>
            </a:extLst>
          </p:cNvPr>
          <p:cNvGraphicFramePr>
            <a:graphicFrameLocks noChangeAspect="1"/>
          </p:cNvGraphicFramePr>
          <p:nvPr>
            <p:extLst>
              <p:ext uri="{D42A27DB-BD31-4B8C-83A1-F6EECF244321}">
                <p14:modId xmlns:p14="http://schemas.microsoft.com/office/powerpoint/2010/main" val="1882176476"/>
              </p:ext>
            </p:extLst>
          </p:nvPr>
        </p:nvGraphicFramePr>
        <p:xfrm>
          <a:off x="457200" y="1279525"/>
          <a:ext cx="5991225" cy="3021013"/>
        </p:xfrm>
        <a:graphic>
          <a:graphicData uri="http://schemas.openxmlformats.org/presentationml/2006/ole">
            <mc:AlternateContent xmlns:mc="http://schemas.openxmlformats.org/markup-compatibility/2006">
              <mc:Choice xmlns:v="urn:schemas-microsoft-com:vml" Requires="v">
                <p:oleObj spid="_x0000_s280598" name="Equation" r:id="rId3" imgW="5968800" imgH="3009600" progId="Equation.DSMT4">
                  <p:embed/>
                </p:oleObj>
              </mc:Choice>
              <mc:Fallback>
                <p:oleObj name="Equation" r:id="rId3" imgW="5968800" imgH="3009600" progId="Equation.DSMT4">
                  <p:embed/>
                  <p:pic>
                    <p:nvPicPr>
                      <p:cNvPr id="0" name=""/>
                      <p:cNvPicPr>
                        <a:picLocks noChangeAspect="1" noChangeArrowheads="1"/>
                      </p:cNvPicPr>
                      <p:nvPr/>
                    </p:nvPicPr>
                    <p:blipFill>
                      <a:blip r:embed="rId4"/>
                      <a:srcRect/>
                      <a:stretch>
                        <a:fillRect/>
                      </a:stretch>
                    </p:blipFill>
                    <p:spPr bwMode="auto">
                      <a:xfrm>
                        <a:off x="457200" y="1279525"/>
                        <a:ext cx="5991225" cy="302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a:extLst>
              <a:ext uri="{FF2B5EF4-FFF2-40B4-BE49-F238E27FC236}">
                <a16:creationId xmlns:a16="http://schemas.microsoft.com/office/drawing/2014/main" id="{1CD98775-EAD0-4D54-9DE7-0E0A7C70B01A}"/>
              </a:ext>
            </a:extLst>
          </p:cNvPr>
          <p:cNvSpPr txBox="1"/>
          <p:nvPr/>
        </p:nvSpPr>
        <p:spPr>
          <a:xfrm>
            <a:off x="5055354" y="2529056"/>
            <a:ext cx="2677336" cy="461665"/>
          </a:xfrm>
          <a:prstGeom prst="rect">
            <a:avLst/>
          </a:prstGeom>
          <a:solidFill>
            <a:srgbClr val="FFE6E6"/>
          </a:solidFill>
        </p:spPr>
        <p:txBody>
          <a:bodyPr wrap="none" rtlCol="0">
            <a:spAutoFit/>
          </a:bodyPr>
          <a:lstStyle/>
          <a:p>
            <a:r>
              <a:rPr lang="en-US" sz="2400" dirty="0">
                <a:solidFill>
                  <a:srgbClr val="1E0000"/>
                </a:solidFill>
              </a:rPr>
              <a:t>Line flow constraint</a:t>
            </a:r>
          </a:p>
        </p:txBody>
      </p:sp>
      <p:sp>
        <p:nvSpPr>
          <p:cNvPr id="6" name="TextBox 5">
            <a:extLst>
              <a:ext uri="{FF2B5EF4-FFF2-40B4-BE49-F238E27FC236}">
                <a16:creationId xmlns:a16="http://schemas.microsoft.com/office/drawing/2014/main" id="{41C38AA2-BED4-488C-8C6F-EFCEED4CD465}"/>
              </a:ext>
            </a:extLst>
          </p:cNvPr>
          <p:cNvSpPr txBox="1"/>
          <p:nvPr/>
        </p:nvSpPr>
        <p:spPr>
          <a:xfrm>
            <a:off x="5105400" y="3153504"/>
            <a:ext cx="3275256" cy="461665"/>
          </a:xfrm>
          <a:prstGeom prst="rect">
            <a:avLst/>
          </a:prstGeom>
          <a:solidFill>
            <a:srgbClr val="FFE6E6"/>
          </a:solidFill>
        </p:spPr>
        <p:txBody>
          <a:bodyPr wrap="none" rtlCol="0">
            <a:spAutoFit/>
          </a:bodyPr>
          <a:lstStyle/>
          <a:p>
            <a:r>
              <a:rPr lang="en-US" sz="2400" dirty="0">
                <a:solidFill>
                  <a:srgbClr val="1E0000"/>
                </a:solidFill>
              </a:rPr>
              <a:t>Power balance constraint</a:t>
            </a:r>
          </a:p>
        </p:txBody>
      </p:sp>
      <p:sp>
        <p:nvSpPr>
          <p:cNvPr id="8"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14</a:t>
            </a:fld>
            <a:endParaRPr lang="en-US" dirty="0">
              <a:solidFill>
                <a:srgbClr val="1E0000"/>
              </a:solidFill>
            </a:endParaRPr>
          </a:p>
        </p:txBody>
      </p:sp>
    </p:spTree>
    <p:extLst>
      <p:ext uri="{BB962C8B-B14F-4D97-AF65-F5344CB8AC3E}">
        <p14:creationId xmlns:p14="http://schemas.microsoft.com/office/powerpoint/2010/main" val="2993897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a:extLst>
              <a:ext uri="{FF2B5EF4-FFF2-40B4-BE49-F238E27FC236}">
                <a16:creationId xmlns:a16="http://schemas.microsoft.com/office/drawing/2014/main" id="{3E6F9A93-1979-4DA6-A412-19EA49B42142}"/>
              </a:ext>
            </a:extLst>
          </p:cNvPr>
          <p:cNvSpPr>
            <a:spLocks noGrp="1" noChangeArrowheads="1"/>
          </p:cNvSpPr>
          <p:nvPr>
            <p:ph type="title"/>
          </p:nvPr>
        </p:nvSpPr>
        <p:spPr/>
        <p:txBody>
          <a:bodyPr/>
          <a:lstStyle/>
          <a:p>
            <a:r>
              <a:rPr lang="en-US" altLang="en-US"/>
              <a:t>LP Standard Form</a:t>
            </a:r>
          </a:p>
        </p:txBody>
      </p:sp>
      <p:graphicFrame>
        <p:nvGraphicFramePr>
          <p:cNvPr id="264196" name="Object 4">
            <a:extLst>
              <a:ext uri="{FF2B5EF4-FFF2-40B4-BE49-F238E27FC236}">
                <a16:creationId xmlns:a16="http://schemas.microsoft.com/office/drawing/2014/main" id="{C8FB39A0-C97F-41F8-A995-AE0A35A33C68}"/>
              </a:ext>
            </a:extLst>
          </p:cNvPr>
          <p:cNvGraphicFramePr>
            <a:graphicFrameLocks noGrp="1" noChangeAspect="1"/>
          </p:cNvGraphicFramePr>
          <p:nvPr>
            <p:ph type="body" idx="1"/>
            <p:extLst>
              <p:ext uri="{D42A27DB-BD31-4B8C-83A1-F6EECF244321}">
                <p14:modId xmlns:p14="http://schemas.microsoft.com/office/powerpoint/2010/main" val="1232888326"/>
              </p:ext>
            </p:extLst>
          </p:nvPr>
        </p:nvGraphicFramePr>
        <p:xfrm>
          <a:off x="463550" y="1279525"/>
          <a:ext cx="6578600" cy="4697413"/>
        </p:xfrm>
        <a:graphic>
          <a:graphicData uri="http://schemas.openxmlformats.org/presentationml/2006/ole">
            <mc:AlternateContent xmlns:mc="http://schemas.openxmlformats.org/markup-compatibility/2006">
              <mc:Choice xmlns:v="urn:schemas-microsoft-com:vml" Requires="v">
                <p:oleObj spid="_x0000_s281619" name="Equation" r:id="rId3" imgW="6527520" imgH="4660560" progId="Equation.DSMT4">
                  <p:embed/>
                </p:oleObj>
              </mc:Choice>
              <mc:Fallback>
                <p:oleObj name="Equation" r:id="rId3" imgW="6527520" imgH="4660560" progId="Equation.DSMT4">
                  <p:embed/>
                  <p:pic>
                    <p:nvPicPr>
                      <p:cNvPr id="0" name=""/>
                      <p:cNvPicPr>
                        <a:picLocks noChangeAspect="1" noChangeArrowheads="1"/>
                      </p:cNvPicPr>
                      <p:nvPr/>
                    </p:nvPicPr>
                    <p:blipFill>
                      <a:blip r:embed="rId4"/>
                      <a:srcRect/>
                      <a:stretch>
                        <a:fillRect/>
                      </a:stretch>
                    </p:blipFill>
                    <p:spPr bwMode="auto">
                      <a:xfrm>
                        <a:off x="463550" y="1279525"/>
                        <a:ext cx="6578600" cy="469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4197" name="Text Box 5">
            <a:extLst>
              <a:ext uri="{FF2B5EF4-FFF2-40B4-BE49-F238E27FC236}">
                <a16:creationId xmlns:a16="http://schemas.microsoft.com/office/drawing/2014/main" id="{DE534926-D23E-4DF6-BD0B-229614078993}"/>
              </a:ext>
            </a:extLst>
          </p:cNvPr>
          <p:cNvSpPr txBox="1">
            <a:spLocks noChangeArrowheads="1"/>
          </p:cNvSpPr>
          <p:nvPr/>
        </p:nvSpPr>
        <p:spPr bwMode="auto">
          <a:xfrm>
            <a:off x="4343400" y="1828800"/>
            <a:ext cx="4191000" cy="1200329"/>
          </a:xfrm>
          <a:prstGeom prst="rect">
            <a:avLst/>
          </a:prstGeom>
          <a:solidFill>
            <a:srgbClr val="FFE6E6"/>
          </a:solidFill>
          <a:ln>
            <a:noFill/>
          </a:ln>
          <a:effectLst/>
        </p:spPr>
        <p:txBody>
          <a:bodyPr wrap="square">
            <a:spAutoFit/>
          </a:bodyPr>
          <a:lstStyle/>
          <a:p>
            <a:r>
              <a:rPr lang="en-US" altLang="en-US" sz="2400" dirty="0">
                <a:solidFill>
                  <a:srgbClr val="1E0000"/>
                </a:solidFill>
              </a:rPr>
              <a:t>Maximum problems can</a:t>
            </a:r>
            <a:br>
              <a:rPr lang="en-US" altLang="en-US" sz="2400" dirty="0">
                <a:solidFill>
                  <a:srgbClr val="1E0000"/>
                </a:solidFill>
              </a:rPr>
            </a:br>
            <a:r>
              <a:rPr lang="en-US" altLang="en-US" sz="2400" dirty="0">
                <a:solidFill>
                  <a:srgbClr val="1E0000"/>
                </a:solidFill>
              </a:rPr>
              <a:t>be treated as minimizing</a:t>
            </a:r>
            <a:br>
              <a:rPr lang="en-US" altLang="en-US" sz="2400" dirty="0">
                <a:solidFill>
                  <a:srgbClr val="1E0000"/>
                </a:solidFill>
              </a:rPr>
            </a:br>
            <a:r>
              <a:rPr lang="en-US" altLang="en-US" sz="2400" dirty="0">
                <a:solidFill>
                  <a:srgbClr val="1E0000"/>
                </a:solidFill>
              </a:rPr>
              <a:t>the negative</a:t>
            </a:r>
          </a:p>
        </p:txBody>
      </p:sp>
      <p:sp>
        <p:nvSpPr>
          <p:cNvPr id="5" name="Text Box 5">
            <a:extLst>
              <a:ext uri="{FF2B5EF4-FFF2-40B4-BE49-F238E27FC236}">
                <a16:creationId xmlns:a16="http://schemas.microsoft.com/office/drawing/2014/main" id="{CD1BAC3E-F1EF-4A36-AEC8-EEBB513439D4}"/>
              </a:ext>
            </a:extLst>
          </p:cNvPr>
          <p:cNvSpPr txBox="1">
            <a:spLocks noChangeArrowheads="1"/>
          </p:cNvSpPr>
          <p:nvPr/>
        </p:nvSpPr>
        <p:spPr bwMode="auto">
          <a:xfrm>
            <a:off x="304799" y="5977572"/>
            <a:ext cx="6858001" cy="461665"/>
          </a:xfrm>
          <a:prstGeom prst="rect">
            <a:avLst/>
          </a:prstGeom>
          <a:solidFill>
            <a:srgbClr val="FFE6E6"/>
          </a:solidFill>
          <a:ln>
            <a:noFill/>
          </a:ln>
          <a:effectLst/>
        </p:spPr>
        <p:txBody>
          <a:bodyPr wrap="square">
            <a:spAutoFit/>
          </a:bodyPr>
          <a:lstStyle/>
          <a:p>
            <a:r>
              <a:rPr lang="en-US" altLang="en-US" sz="2400" dirty="0">
                <a:solidFill>
                  <a:srgbClr val="1E0000"/>
                </a:solidFill>
              </a:rPr>
              <a:t>The previous examples were not in this form!</a:t>
            </a:r>
          </a:p>
        </p:txBody>
      </p:sp>
      <p:sp>
        <p:nvSpPr>
          <p:cNvPr id="7"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15</a:t>
            </a:fld>
            <a:endParaRPr lang="en-US" dirty="0">
              <a:solidFill>
                <a:srgbClr val="1E0000"/>
              </a:solidFill>
            </a:endParaRPr>
          </a:p>
        </p:txBody>
      </p:sp>
    </p:spTree>
    <p:extLst>
      <p:ext uri="{BB962C8B-B14F-4D97-AF65-F5344CB8AC3E}">
        <p14:creationId xmlns:p14="http://schemas.microsoft.com/office/powerpoint/2010/main" val="3299962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a:extLst>
              <a:ext uri="{FF2B5EF4-FFF2-40B4-BE49-F238E27FC236}">
                <a16:creationId xmlns:a16="http://schemas.microsoft.com/office/drawing/2014/main" id="{F51A3493-87A1-4436-9B31-9C285DDFFB81}"/>
              </a:ext>
            </a:extLst>
          </p:cNvPr>
          <p:cNvSpPr>
            <a:spLocks noGrp="1" noChangeArrowheads="1"/>
          </p:cNvSpPr>
          <p:nvPr>
            <p:ph type="title"/>
          </p:nvPr>
        </p:nvSpPr>
        <p:spPr/>
        <p:txBody>
          <a:bodyPr/>
          <a:lstStyle/>
          <a:p>
            <a:r>
              <a:rPr lang="en-US" altLang="en-US"/>
              <a:t>Replacing Inequality Constraints with Equality Constraints</a:t>
            </a:r>
          </a:p>
        </p:txBody>
      </p:sp>
      <p:sp>
        <p:nvSpPr>
          <p:cNvPr id="268291" name="Rectangle 3">
            <a:extLst>
              <a:ext uri="{FF2B5EF4-FFF2-40B4-BE49-F238E27FC236}">
                <a16:creationId xmlns:a16="http://schemas.microsoft.com/office/drawing/2014/main" id="{6B62C828-18F8-48B4-BE32-6576B0B985F8}"/>
              </a:ext>
            </a:extLst>
          </p:cNvPr>
          <p:cNvSpPr>
            <a:spLocks noGrp="1" noChangeArrowheads="1"/>
          </p:cNvSpPr>
          <p:nvPr>
            <p:ph type="body" idx="1"/>
          </p:nvPr>
        </p:nvSpPr>
        <p:spPr>
          <a:xfrm>
            <a:off x="457200" y="1280160"/>
            <a:ext cx="8531352" cy="3276600"/>
          </a:xfrm>
        </p:spPr>
        <p:txBody>
          <a:bodyPr/>
          <a:lstStyle/>
          <a:p>
            <a:r>
              <a:rPr lang="en-US" altLang="en-US" dirty="0"/>
              <a:t>The LP standard form does not allow inequality constraints</a:t>
            </a:r>
          </a:p>
          <a:p>
            <a:r>
              <a:rPr lang="en-US" altLang="en-US" dirty="0"/>
              <a:t>Inequality constraints can be replaced with equality constraints through the introduction of slack variables, each of which must be greater than or equal to zero</a:t>
            </a:r>
          </a:p>
          <a:p>
            <a:endParaRPr lang="en-US" altLang="en-US" dirty="0"/>
          </a:p>
          <a:p>
            <a:endParaRPr lang="en-US" altLang="en-US" dirty="0"/>
          </a:p>
          <a:p>
            <a:endParaRPr lang="en-US" altLang="en-US" dirty="0"/>
          </a:p>
          <a:p>
            <a:r>
              <a:rPr lang="en-US" altLang="en-US" dirty="0"/>
              <a:t>Slack variables have no cost associated with them; they merely tell how far a constraint is from being binding, which will occur when its slack variable is zero </a:t>
            </a:r>
          </a:p>
        </p:txBody>
      </p:sp>
      <p:graphicFrame>
        <p:nvGraphicFramePr>
          <p:cNvPr id="268292" name="Object 4">
            <a:extLst>
              <a:ext uri="{FF2B5EF4-FFF2-40B4-BE49-F238E27FC236}">
                <a16:creationId xmlns:a16="http://schemas.microsoft.com/office/drawing/2014/main" id="{A2D23806-E429-47B9-8A1C-548B87EA9636}"/>
              </a:ext>
            </a:extLst>
          </p:cNvPr>
          <p:cNvGraphicFramePr>
            <a:graphicFrameLocks noChangeAspect="1"/>
          </p:cNvGraphicFramePr>
          <p:nvPr>
            <p:extLst>
              <p:ext uri="{D42A27DB-BD31-4B8C-83A1-F6EECF244321}">
                <p14:modId xmlns:p14="http://schemas.microsoft.com/office/powerpoint/2010/main" val="2808706852"/>
              </p:ext>
            </p:extLst>
          </p:nvPr>
        </p:nvGraphicFramePr>
        <p:xfrm>
          <a:off x="914400" y="3733800"/>
          <a:ext cx="4667250" cy="992188"/>
        </p:xfrm>
        <a:graphic>
          <a:graphicData uri="http://schemas.openxmlformats.org/presentationml/2006/ole">
            <mc:AlternateContent xmlns:mc="http://schemas.openxmlformats.org/markup-compatibility/2006">
              <mc:Choice xmlns:v="urn:schemas-microsoft-com:vml" Requires="v">
                <p:oleObj spid="_x0000_s282643" name="Equation" r:id="rId3" imgW="4660560" imgH="990360" progId="Equation.DSMT4">
                  <p:embed/>
                </p:oleObj>
              </mc:Choice>
              <mc:Fallback>
                <p:oleObj name="Equation" r:id="rId3" imgW="4660560" imgH="990360" progId="Equation.DSMT4">
                  <p:embed/>
                  <p:pic>
                    <p:nvPicPr>
                      <p:cNvPr id="0" name=""/>
                      <p:cNvPicPr>
                        <a:picLocks noChangeAspect="1" noChangeArrowheads="1"/>
                      </p:cNvPicPr>
                      <p:nvPr/>
                    </p:nvPicPr>
                    <p:blipFill>
                      <a:blip r:embed="rId4"/>
                      <a:srcRect/>
                      <a:stretch>
                        <a:fillRect/>
                      </a:stretch>
                    </p:blipFill>
                    <p:spPr bwMode="auto">
                      <a:xfrm>
                        <a:off x="914400" y="3733800"/>
                        <a:ext cx="4667250" cy="99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16</a:t>
            </a:fld>
            <a:endParaRPr lang="en-US" dirty="0">
              <a:solidFill>
                <a:srgbClr val="1E0000"/>
              </a:solidFill>
            </a:endParaRPr>
          </a:p>
        </p:txBody>
      </p:sp>
    </p:spTree>
    <p:extLst>
      <p:ext uri="{BB962C8B-B14F-4D97-AF65-F5344CB8AC3E}">
        <p14:creationId xmlns:p14="http://schemas.microsoft.com/office/powerpoint/2010/main" val="2063368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A953D-ACC8-4EFB-9AE7-FC1969128607}"/>
              </a:ext>
            </a:extLst>
          </p:cNvPr>
          <p:cNvSpPr>
            <a:spLocks noGrp="1"/>
          </p:cNvSpPr>
          <p:nvPr>
            <p:ph type="title"/>
          </p:nvPr>
        </p:nvSpPr>
        <p:spPr/>
        <p:txBody>
          <a:bodyPr/>
          <a:lstStyle/>
          <a:p>
            <a:r>
              <a:rPr lang="en-US" dirty="0"/>
              <a:t>Lumber Mill Example with Slack Variables</a:t>
            </a:r>
          </a:p>
        </p:txBody>
      </p:sp>
      <p:sp>
        <p:nvSpPr>
          <p:cNvPr id="3" name="Content Placeholder 2">
            <a:extLst>
              <a:ext uri="{FF2B5EF4-FFF2-40B4-BE49-F238E27FC236}">
                <a16:creationId xmlns:a16="http://schemas.microsoft.com/office/drawing/2014/main" id="{FBE569DD-CA5C-4C9B-A2B8-2189521395E6}"/>
              </a:ext>
            </a:extLst>
          </p:cNvPr>
          <p:cNvSpPr>
            <a:spLocks noGrp="1"/>
          </p:cNvSpPr>
          <p:nvPr>
            <p:ph idx="1"/>
          </p:nvPr>
        </p:nvSpPr>
        <p:spPr/>
        <p:txBody>
          <a:bodyPr/>
          <a:lstStyle/>
          <a:p>
            <a:r>
              <a:rPr lang="en-US" dirty="0"/>
              <a:t>Let the slack variables be x</a:t>
            </a:r>
            <a:r>
              <a:rPr lang="en-US" baseline="-25000" dirty="0"/>
              <a:t>3</a:t>
            </a:r>
            <a:r>
              <a:rPr lang="en-US" dirty="0"/>
              <a:t> and x</a:t>
            </a:r>
            <a:r>
              <a:rPr lang="en-US" baseline="-25000" dirty="0"/>
              <a:t>4</a:t>
            </a:r>
            <a:r>
              <a:rPr lang="en-US" dirty="0"/>
              <a:t>, so</a:t>
            </a:r>
          </a:p>
          <a:p>
            <a:endParaRPr lang="en-US" dirty="0"/>
          </a:p>
          <a:p>
            <a:endParaRPr lang="en-US" dirty="0"/>
          </a:p>
          <a:p>
            <a:endParaRPr lang="en-US" dirty="0"/>
          </a:p>
          <a:p>
            <a:endParaRPr lang="en-US" dirty="0"/>
          </a:p>
          <a:p>
            <a:pPr marL="0" indent="0">
              <a:buNone/>
            </a:pPr>
            <a:endParaRPr lang="en-US" dirty="0"/>
          </a:p>
          <a:p>
            <a:pPr marL="0" indent="0">
              <a:buNone/>
            </a:pPr>
            <a:r>
              <a:rPr lang="en-US" dirty="0"/>
              <a:t> </a:t>
            </a:r>
          </a:p>
        </p:txBody>
      </p:sp>
      <p:graphicFrame>
        <p:nvGraphicFramePr>
          <p:cNvPr id="4" name="Object 4">
            <a:extLst>
              <a:ext uri="{FF2B5EF4-FFF2-40B4-BE49-F238E27FC236}">
                <a16:creationId xmlns:a16="http://schemas.microsoft.com/office/drawing/2014/main" id="{B8C6118A-339F-45B5-AAED-59291D2BA950}"/>
              </a:ext>
            </a:extLst>
          </p:cNvPr>
          <p:cNvGraphicFramePr>
            <a:graphicFrameLocks noChangeAspect="1"/>
          </p:cNvGraphicFramePr>
          <p:nvPr>
            <p:extLst>
              <p:ext uri="{D42A27DB-BD31-4B8C-83A1-F6EECF244321}">
                <p14:modId xmlns:p14="http://schemas.microsoft.com/office/powerpoint/2010/main" val="3359388454"/>
              </p:ext>
            </p:extLst>
          </p:nvPr>
        </p:nvGraphicFramePr>
        <p:xfrm>
          <a:off x="1066800" y="1905000"/>
          <a:ext cx="4510088" cy="2063750"/>
        </p:xfrm>
        <a:graphic>
          <a:graphicData uri="http://schemas.openxmlformats.org/presentationml/2006/ole">
            <mc:AlternateContent xmlns:mc="http://schemas.openxmlformats.org/markup-compatibility/2006">
              <mc:Choice xmlns:v="urn:schemas-microsoft-com:vml" Requires="v">
                <p:oleObj spid="_x0000_s283667" name="Equation" r:id="rId3" imgW="4495680" imgH="2057400" progId="Equation.DSMT4">
                  <p:embed/>
                </p:oleObj>
              </mc:Choice>
              <mc:Fallback>
                <p:oleObj name="Equation" r:id="rId3" imgW="4495680" imgH="2057400" progId="Equation.DSMT4">
                  <p:embed/>
                  <p:pic>
                    <p:nvPicPr>
                      <p:cNvPr id="0" name=""/>
                      <p:cNvPicPr>
                        <a:picLocks noChangeAspect="1" noChangeArrowheads="1"/>
                      </p:cNvPicPr>
                      <p:nvPr/>
                    </p:nvPicPr>
                    <p:blipFill>
                      <a:blip r:embed="rId4"/>
                      <a:srcRect/>
                      <a:stretch>
                        <a:fillRect/>
                      </a:stretch>
                    </p:blipFill>
                    <p:spPr bwMode="auto">
                      <a:xfrm>
                        <a:off x="1066800" y="1905000"/>
                        <a:ext cx="4510088" cy="206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 Box 5">
            <a:extLst>
              <a:ext uri="{FF2B5EF4-FFF2-40B4-BE49-F238E27FC236}">
                <a16:creationId xmlns:a16="http://schemas.microsoft.com/office/drawing/2014/main" id="{20DA046B-834A-4F40-B324-21461BCDD67B}"/>
              </a:ext>
            </a:extLst>
          </p:cNvPr>
          <p:cNvSpPr txBox="1">
            <a:spLocks noChangeArrowheads="1"/>
          </p:cNvSpPr>
          <p:nvPr/>
        </p:nvSpPr>
        <p:spPr bwMode="auto">
          <a:xfrm>
            <a:off x="5791200" y="1809106"/>
            <a:ext cx="2971800" cy="461665"/>
          </a:xfrm>
          <a:prstGeom prst="rect">
            <a:avLst/>
          </a:prstGeom>
          <a:solidFill>
            <a:srgbClr val="FFE6E6"/>
          </a:solidFill>
          <a:ln>
            <a:noFill/>
          </a:ln>
          <a:effectLst/>
        </p:spPr>
        <p:txBody>
          <a:bodyPr wrap="square">
            <a:spAutoFit/>
          </a:bodyPr>
          <a:lstStyle/>
          <a:p>
            <a:r>
              <a:rPr lang="en-US" altLang="en-US" sz="2400" dirty="0">
                <a:solidFill>
                  <a:srgbClr val="1E0000"/>
                </a:solidFill>
              </a:rPr>
              <a:t>Minimize the negative</a:t>
            </a:r>
          </a:p>
        </p:txBody>
      </p:sp>
      <p:sp>
        <p:nvSpPr>
          <p:cNvPr id="7"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17</a:t>
            </a:fld>
            <a:endParaRPr lang="en-US" dirty="0">
              <a:solidFill>
                <a:srgbClr val="1E0000"/>
              </a:solidFill>
            </a:endParaRPr>
          </a:p>
        </p:txBody>
      </p:sp>
    </p:spTree>
    <p:extLst>
      <p:ext uri="{BB962C8B-B14F-4D97-AF65-F5344CB8AC3E}">
        <p14:creationId xmlns:p14="http://schemas.microsoft.com/office/powerpoint/2010/main" val="2033356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53DA9E76-C9CB-41B7-B1C1-45E58741FD24}"/>
              </a:ext>
            </a:extLst>
          </p:cNvPr>
          <p:cNvSpPr>
            <a:spLocks noGrp="1" noChangeArrowheads="1"/>
          </p:cNvSpPr>
          <p:nvPr>
            <p:ph type="title"/>
          </p:nvPr>
        </p:nvSpPr>
        <p:spPr/>
        <p:txBody>
          <a:bodyPr/>
          <a:lstStyle/>
          <a:p>
            <a:r>
              <a:rPr lang="en-US" altLang="en-US" dirty="0"/>
              <a:t>LP Definitions</a:t>
            </a:r>
          </a:p>
        </p:txBody>
      </p:sp>
      <p:graphicFrame>
        <p:nvGraphicFramePr>
          <p:cNvPr id="265220" name="Object 4">
            <a:extLst>
              <a:ext uri="{FF2B5EF4-FFF2-40B4-BE49-F238E27FC236}">
                <a16:creationId xmlns:a16="http://schemas.microsoft.com/office/drawing/2014/main" id="{BF25B936-F327-4208-88C9-2E20CA15A45B}"/>
              </a:ext>
            </a:extLst>
          </p:cNvPr>
          <p:cNvGraphicFramePr>
            <a:graphicFrameLocks noGrp="1" noChangeAspect="1"/>
          </p:cNvGraphicFramePr>
          <p:nvPr>
            <p:ph type="body" idx="1"/>
            <p:extLst>
              <p:ext uri="{D42A27DB-BD31-4B8C-83A1-F6EECF244321}">
                <p14:modId xmlns:p14="http://schemas.microsoft.com/office/powerpoint/2010/main" val="3399533917"/>
              </p:ext>
            </p:extLst>
          </p:nvPr>
        </p:nvGraphicFramePr>
        <p:xfrm>
          <a:off x="882650" y="1279524"/>
          <a:ext cx="7776355" cy="5151621"/>
        </p:xfrm>
        <a:graphic>
          <a:graphicData uri="http://schemas.openxmlformats.org/presentationml/2006/ole">
            <mc:AlternateContent xmlns:mc="http://schemas.openxmlformats.org/markup-compatibility/2006">
              <mc:Choice xmlns:v="urn:schemas-microsoft-com:vml" Requires="v">
                <p:oleObj spid="_x0000_s284691" name="Equation" r:id="rId3" imgW="7975440" imgH="5283000" progId="Equation.DSMT4">
                  <p:embed/>
                </p:oleObj>
              </mc:Choice>
              <mc:Fallback>
                <p:oleObj name="Equation" r:id="rId3" imgW="7975440" imgH="5283000" progId="Equation.DSMT4">
                  <p:embed/>
                  <p:pic>
                    <p:nvPicPr>
                      <p:cNvPr id="0" name=""/>
                      <p:cNvPicPr>
                        <a:picLocks noChangeAspect="1" noChangeArrowheads="1"/>
                      </p:cNvPicPr>
                      <p:nvPr/>
                    </p:nvPicPr>
                    <p:blipFill>
                      <a:blip r:embed="rId4"/>
                      <a:srcRect/>
                      <a:stretch>
                        <a:fillRect/>
                      </a:stretch>
                    </p:blipFill>
                    <p:spPr bwMode="auto">
                      <a:xfrm>
                        <a:off x="882650" y="1279524"/>
                        <a:ext cx="7776355" cy="5151621"/>
                      </a:xfrm>
                      <a:prstGeom prst="rect">
                        <a:avLst/>
                      </a:prstGeom>
                      <a:noFill/>
                      <a:ln>
                        <a:noFill/>
                      </a:ln>
                      <a:effectLst/>
                    </p:spPr>
                  </p:pic>
                </p:oleObj>
              </mc:Fallback>
            </mc:AlternateContent>
          </a:graphicData>
        </a:graphic>
      </p:graphicFrame>
      <p:sp>
        <p:nvSpPr>
          <p:cNvPr id="265221" name="Text Box 5">
            <a:extLst>
              <a:ext uri="{FF2B5EF4-FFF2-40B4-BE49-F238E27FC236}">
                <a16:creationId xmlns:a16="http://schemas.microsoft.com/office/drawing/2014/main" id="{F8540DC0-20A4-4F58-97E2-7613443E486F}"/>
              </a:ext>
            </a:extLst>
          </p:cNvPr>
          <p:cNvSpPr txBox="1">
            <a:spLocks noChangeArrowheads="1"/>
          </p:cNvSpPr>
          <p:nvPr/>
        </p:nvSpPr>
        <p:spPr bwMode="auto">
          <a:xfrm>
            <a:off x="4571999" y="3886200"/>
            <a:ext cx="3658374" cy="461665"/>
          </a:xfrm>
          <a:prstGeom prst="rect">
            <a:avLst/>
          </a:prstGeom>
          <a:solidFill>
            <a:srgbClr val="FFE6E6"/>
          </a:solidFill>
          <a:ln>
            <a:noFill/>
          </a:ln>
          <a:effectLst/>
        </p:spPr>
        <p:txBody>
          <a:bodyPr wrap="none">
            <a:spAutoFit/>
          </a:bodyPr>
          <a:lstStyle/>
          <a:p>
            <a:r>
              <a:rPr lang="en-US" altLang="en-US" sz="2400" b="1" dirty="0">
                <a:solidFill>
                  <a:srgbClr val="1E0000"/>
                </a:solidFill>
              </a:rPr>
              <a:t>A</a:t>
            </a:r>
            <a:r>
              <a:rPr lang="en-US" altLang="en-US" sz="2400" baseline="-25000" dirty="0">
                <a:solidFill>
                  <a:srgbClr val="1E0000"/>
                </a:solidFill>
              </a:rPr>
              <a:t>B</a:t>
            </a:r>
            <a:r>
              <a:rPr lang="en-US" altLang="en-US" sz="2400" dirty="0">
                <a:solidFill>
                  <a:srgbClr val="1E0000"/>
                </a:solidFill>
              </a:rPr>
              <a:t> is called the basis matrix</a:t>
            </a:r>
          </a:p>
        </p:txBody>
      </p:sp>
      <p:sp>
        <p:nvSpPr>
          <p:cNvPr id="6"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18</a:t>
            </a:fld>
            <a:endParaRPr lang="en-US" dirty="0">
              <a:solidFill>
                <a:srgbClr val="1E0000"/>
              </a:solidFill>
            </a:endParaRPr>
          </a:p>
        </p:txBody>
      </p:sp>
    </p:spTree>
    <p:extLst>
      <p:ext uri="{BB962C8B-B14F-4D97-AF65-F5344CB8AC3E}">
        <p14:creationId xmlns:p14="http://schemas.microsoft.com/office/powerpoint/2010/main" val="1420549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lstStyle/>
          <a:p>
            <a:r>
              <a:rPr lang="en-US" dirty="0"/>
              <a:t>Read Chapters 3 and 8 from the book</a:t>
            </a:r>
          </a:p>
          <a:p>
            <a:r>
              <a:rPr lang="en-US" dirty="0"/>
              <a:t>Homework 5 is due </a:t>
            </a:r>
            <a:r>
              <a:rPr lang="en-US"/>
              <a:t>on Thursday November 14</a:t>
            </a:r>
            <a:endParaRPr lang="en-US" dirty="0"/>
          </a:p>
          <a:p>
            <a:r>
              <a:rPr lang="en-US" dirty="0"/>
              <a:t>Second exam is in class on Nov 21</a:t>
            </a:r>
          </a:p>
          <a:p>
            <a:pPr lvl="1"/>
            <a:r>
              <a:rPr lang="en-US" dirty="0"/>
              <a:t>Same format as with the first exam</a:t>
            </a:r>
          </a:p>
        </p:txBody>
      </p:sp>
    </p:spTree>
    <p:extLst>
      <p:ext uri="{BB962C8B-B14F-4D97-AF65-F5344CB8AC3E}">
        <p14:creationId xmlns:p14="http://schemas.microsoft.com/office/powerpoint/2010/main" val="2003804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36E776BF-B15F-47C1-B9BF-EC9F1E87E5BA}"/>
              </a:ext>
            </a:extLst>
          </p:cNvPr>
          <p:cNvSpPr>
            <a:spLocks noGrp="1" noChangeArrowheads="1"/>
          </p:cNvSpPr>
          <p:nvPr>
            <p:ph type="title"/>
          </p:nvPr>
        </p:nvSpPr>
        <p:spPr/>
        <p:txBody>
          <a:bodyPr/>
          <a:lstStyle/>
          <a:p>
            <a:r>
              <a:rPr lang="en-US" altLang="en-US" dirty="0"/>
              <a:t>Fundamental LP Theorem</a:t>
            </a:r>
          </a:p>
        </p:txBody>
      </p:sp>
      <p:sp>
        <p:nvSpPr>
          <p:cNvPr id="267267" name="Rectangle 3">
            <a:extLst>
              <a:ext uri="{FF2B5EF4-FFF2-40B4-BE49-F238E27FC236}">
                <a16:creationId xmlns:a16="http://schemas.microsoft.com/office/drawing/2014/main" id="{FA9AE811-D7C7-4784-8702-FB93A9248B5E}"/>
              </a:ext>
            </a:extLst>
          </p:cNvPr>
          <p:cNvSpPr>
            <a:spLocks noGrp="1" noChangeArrowheads="1"/>
          </p:cNvSpPr>
          <p:nvPr>
            <p:ph type="body" idx="1"/>
          </p:nvPr>
        </p:nvSpPr>
        <p:spPr/>
        <p:txBody>
          <a:bodyPr/>
          <a:lstStyle/>
          <a:p>
            <a:pPr marL="609600" indent="-609600"/>
            <a:r>
              <a:rPr lang="en-US" altLang="en-US" dirty="0"/>
              <a:t>Given an LP in standard form with </a:t>
            </a:r>
            <a:r>
              <a:rPr lang="en-US" altLang="en-US" b="1" dirty="0"/>
              <a:t>A</a:t>
            </a:r>
            <a:r>
              <a:rPr lang="en-US" altLang="en-US" dirty="0"/>
              <a:t> of rank m then</a:t>
            </a:r>
          </a:p>
          <a:p>
            <a:pPr marL="990600" lvl="1" indent="-533400"/>
            <a:r>
              <a:rPr lang="en-US" altLang="en-US" dirty="0"/>
              <a:t>If there is a feasible solution, there is a basic feasible solution</a:t>
            </a:r>
          </a:p>
          <a:p>
            <a:pPr marL="990600" lvl="1" indent="-533400"/>
            <a:r>
              <a:rPr lang="en-US" altLang="en-US" dirty="0"/>
              <a:t>If there is an optimal, feasible solution, then there is an optimal, basic feasible solution</a:t>
            </a:r>
          </a:p>
          <a:p>
            <a:pPr marL="609600" indent="-609600"/>
            <a:r>
              <a:rPr lang="en-US" altLang="en-US" dirty="0"/>
              <a:t>Note, there could be a LARGE number of basic, feasible solutions</a:t>
            </a:r>
          </a:p>
          <a:p>
            <a:pPr marL="990600" lvl="1" indent="-533400"/>
            <a:r>
              <a:rPr lang="en-US" altLang="en-US" dirty="0"/>
              <a:t>Simplex algorithm determines the optimal, </a:t>
            </a:r>
            <a:br>
              <a:rPr lang="en-US" altLang="en-US" dirty="0"/>
            </a:br>
            <a:r>
              <a:rPr lang="en-US" altLang="en-US" dirty="0"/>
              <a:t>basic feasible solution usually very quickly</a:t>
            </a:r>
          </a:p>
          <a:p>
            <a:pPr marL="990600" lvl="1" indent="-533400"/>
            <a:endParaRPr lang="en-US" altLang="en-US" dirty="0"/>
          </a:p>
        </p:txBody>
      </p:sp>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19</a:t>
            </a:fld>
            <a:endParaRPr lang="en-US" dirty="0">
              <a:solidFill>
                <a:srgbClr val="1E0000"/>
              </a:solidFill>
            </a:endParaRPr>
          </a:p>
        </p:txBody>
      </p:sp>
    </p:spTree>
    <p:extLst>
      <p:ext uri="{BB962C8B-B14F-4D97-AF65-F5344CB8AC3E}">
        <p14:creationId xmlns:p14="http://schemas.microsoft.com/office/powerpoint/2010/main" val="2397531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LP Graphical Interpretation </a:t>
            </a:r>
          </a:p>
        </p:txBody>
      </p:sp>
      <p:sp>
        <p:nvSpPr>
          <p:cNvPr id="3" name="Content Placeholder 2"/>
          <p:cNvSpPr>
            <a:spLocks noGrp="1"/>
          </p:cNvSpPr>
          <p:nvPr>
            <p:ph idx="1"/>
          </p:nvPr>
        </p:nvSpPr>
        <p:spPr/>
        <p:txBody>
          <a:bodyPr/>
          <a:lstStyle/>
          <a:p>
            <a:r>
              <a:rPr lang="en-US" dirty="0"/>
              <a:t>The LP constraints define a polyhedron in the solution space</a:t>
            </a:r>
          </a:p>
          <a:p>
            <a:pPr lvl="1"/>
            <a:r>
              <a:rPr lang="en-US" dirty="0"/>
              <a:t>This is a polytope if the polyhedron is bounded and nonempty</a:t>
            </a:r>
          </a:p>
          <a:p>
            <a:pPr lvl="1"/>
            <a:r>
              <a:rPr lang="en-US" dirty="0"/>
              <a:t>The basic, feasible </a:t>
            </a:r>
            <a:br>
              <a:rPr lang="en-US" dirty="0"/>
            </a:br>
            <a:r>
              <a:rPr lang="en-US" dirty="0"/>
              <a:t>solutions are</a:t>
            </a:r>
            <a:br>
              <a:rPr lang="en-US" dirty="0"/>
            </a:br>
            <a:r>
              <a:rPr lang="en-US" dirty="0"/>
              <a:t>vertices of this</a:t>
            </a:r>
            <a:br>
              <a:rPr lang="en-US" dirty="0"/>
            </a:br>
            <a:r>
              <a:rPr lang="en-US" dirty="0"/>
              <a:t>polyhedron</a:t>
            </a:r>
          </a:p>
          <a:p>
            <a:pPr lvl="1"/>
            <a:r>
              <a:rPr lang="en-US" dirty="0"/>
              <a:t>With the linear cost</a:t>
            </a:r>
            <a:br>
              <a:rPr lang="en-US" dirty="0"/>
            </a:br>
            <a:r>
              <a:rPr lang="en-US" dirty="0"/>
              <a:t>function the solution</a:t>
            </a:r>
            <a:br>
              <a:rPr lang="en-US" dirty="0"/>
            </a:br>
            <a:r>
              <a:rPr lang="en-US" dirty="0"/>
              <a:t>will be at one of</a:t>
            </a:r>
            <a:br>
              <a:rPr lang="en-US" dirty="0"/>
            </a:br>
            <a:r>
              <a:rPr lang="en-US" dirty="0"/>
              <a:t>vertices</a:t>
            </a:r>
          </a:p>
          <a:p>
            <a:pPr lvl="1"/>
            <a:endParaRPr lang="en-US" dirty="0"/>
          </a:p>
          <a:p>
            <a:endParaRPr lang="en-US" dirty="0"/>
          </a:p>
        </p:txBody>
      </p:sp>
      <p:sp>
        <p:nvSpPr>
          <p:cNvPr id="4"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20</a:t>
            </a:fld>
            <a:endParaRPr lang="en-US" dirty="0">
              <a:solidFill>
                <a:srgbClr val="1E0000"/>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6602" t="4509" r="10691" b="71490"/>
          <a:stretch/>
        </p:blipFill>
        <p:spPr>
          <a:xfrm>
            <a:off x="3733800" y="2639786"/>
            <a:ext cx="4876800" cy="3657600"/>
          </a:xfrm>
          <a:prstGeom prst="rect">
            <a:avLst/>
          </a:prstGeom>
          <a:scene3d>
            <a:camera prst="orthographicFront">
              <a:rot lat="0" lon="0" rev="120000"/>
            </a:camera>
            <a:lightRig rig="threePt" dir="t"/>
          </a:scene3d>
        </p:spPr>
      </p:pic>
      <p:sp>
        <p:nvSpPr>
          <p:cNvPr id="6" name="TextBox 5"/>
          <p:cNvSpPr txBox="1"/>
          <p:nvPr/>
        </p:nvSpPr>
        <p:spPr>
          <a:xfrm>
            <a:off x="609600" y="6297386"/>
            <a:ext cx="3518912" cy="369332"/>
          </a:xfrm>
          <a:prstGeom prst="rect">
            <a:avLst/>
          </a:prstGeom>
          <a:noFill/>
        </p:spPr>
        <p:txBody>
          <a:bodyPr wrap="none" rtlCol="0">
            <a:spAutoFit/>
          </a:bodyPr>
          <a:lstStyle/>
          <a:p>
            <a:r>
              <a:rPr lang="en-US" sz="1800" dirty="0">
                <a:solidFill>
                  <a:srgbClr val="1E0000"/>
                </a:solidFill>
              </a:rPr>
              <a:t>Image: Figure 3.26 from course text</a:t>
            </a:r>
          </a:p>
        </p:txBody>
      </p:sp>
    </p:spTree>
    <p:extLst>
      <p:ext uri="{BB962C8B-B14F-4D97-AF65-F5344CB8AC3E}">
        <p14:creationId xmlns:p14="http://schemas.microsoft.com/office/powerpoint/2010/main" val="263004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87914F84-558C-4186-84A1-68D6B290F3BB}"/>
              </a:ext>
            </a:extLst>
          </p:cNvPr>
          <p:cNvSpPr>
            <a:spLocks noGrp="1" noChangeArrowheads="1"/>
          </p:cNvSpPr>
          <p:nvPr>
            <p:ph type="title"/>
          </p:nvPr>
        </p:nvSpPr>
        <p:spPr/>
        <p:txBody>
          <a:bodyPr/>
          <a:lstStyle/>
          <a:p>
            <a:r>
              <a:rPr lang="en-US" altLang="en-US" dirty="0"/>
              <a:t>Simplex Algorithm</a:t>
            </a:r>
          </a:p>
        </p:txBody>
      </p:sp>
      <p:sp>
        <p:nvSpPr>
          <p:cNvPr id="270339" name="Rectangle 3">
            <a:extLst>
              <a:ext uri="{FF2B5EF4-FFF2-40B4-BE49-F238E27FC236}">
                <a16:creationId xmlns:a16="http://schemas.microsoft.com/office/drawing/2014/main" id="{738187D6-EA1E-4A31-A41A-217CED3BC1FB}"/>
              </a:ext>
            </a:extLst>
          </p:cNvPr>
          <p:cNvSpPr>
            <a:spLocks noGrp="1" noChangeArrowheads="1"/>
          </p:cNvSpPr>
          <p:nvPr>
            <p:ph type="body" idx="1"/>
          </p:nvPr>
        </p:nvSpPr>
        <p:spPr/>
        <p:txBody>
          <a:bodyPr/>
          <a:lstStyle/>
          <a:p>
            <a:r>
              <a:rPr lang="en-US" altLang="en-US" dirty="0"/>
              <a:t>The key is to move intelligently from one basic feasible solution (i.e., a vertex) to another, with the goal of continually decreasing the cost function</a:t>
            </a:r>
          </a:p>
          <a:p>
            <a:r>
              <a:rPr lang="en-US" altLang="en-US" dirty="0"/>
              <a:t>The algorithm does this by determining the “best” variable to bring into the basis; this requires that another variable exit the basis, while always retaining a basic, feasible solution</a:t>
            </a:r>
          </a:p>
          <a:p>
            <a:r>
              <a:rPr lang="en-US" altLang="en-US" dirty="0"/>
              <a:t>This is called pivoting</a:t>
            </a:r>
          </a:p>
        </p:txBody>
      </p:sp>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21</a:t>
            </a:fld>
            <a:endParaRPr lang="en-US" dirty="0">
              <a:solidFill>
                <a:srgbClr val="1E0000"/>
              </a:solidFill>
            </a:endParaRPr>
          </a:p>
        </p:txBody>
      </p:sp>
    </p:spTree>
    <p:extLst>
      <p:ext uri="{BB962C8B-B14F-4D97-AF65-F5344CB8AC3E}">
        <p14:creationId xmlns:p14="http://schemas.microsoft.com/office/powerpoint/2010/main" val="3462432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10600" cy="1066800"/>
          </a:xfrm>
        </p:spPr>
        <p:txBody>
          <a:bodyPr/>
          <a:lstStyle/>
          <a:p>
            <a:r>
              <a:rPr lang="en-US" altLang="en-US" dirty="0"/>
              <a:t>Determination of Variable to </a:t>
            </a:r>
            <a:br>
              <a:rPr lang="en-US" altLang="en-US" dirty="0"/>
            </a:br>
            <a:r>
              <a:rPr lang="en-US" altLang="en-US" dirty="0"/>
              <a:t>Enter the Basis </a:t>
            </a:r>
            <a:endParaRPr lang="en-US" dirty="0"/>
          </a:p>
        </p:txBody>
      </p:sp>
      <p:sp>
        <p:nvSpPr>
          <p:cNvPr id="3" name="Content Placeholder 2"/>
          <p:cNvSpPr>
            <a:spLocks noGrp="1"/>
          </p:cNvSpPr>
          <p:nvPr>
            <p:ph idx="1"/>
          </p:nvPr>
        </p:nvSpPr>
        <p:spPr>
          <a:xfrm>
            <a:off x="365760" y="1280160"/>
            <a:ext cx="8001000" cy="1920240"/>
          </a:xfrm>
        </p:spPr>
        <p:txBody>
          <a:bodyPr/>
          <a:lstStyle/>
          <a:p>
            <a:r>
              <a:rPr lang="en-US" altLang="en-US" dirty="0"/>
              <a:t>To determine which non-basic variable should enter the basis (i.e., one which currently 0), look at how the cost function changes w.r.t. to a change in a non-basic variable (i.e., one that is currently zero)</a:t>
            </a:r>
          </a:p>
        </p:txBody>
      </p:sp>
      <p:graphicFrame>
        <p:nvGraphicFramePr>
          <p:cNvPr id="4" name="Object 3"/>
          <p:cNvGraphicFramePr>
            <a:graphicFrameLocks noChangeAspect="1"/>
          </p:cNvGraphicFramePr>
          <p:nvPr>
            <p:extLst>
              <p:ext uri="{D42A27DB-BD31-4B8C-83A1-F6EECF244321}">
                <p14:modId xmlns:p14="http://schemas.microsoft.com/office/powerpoint/2010/main" val="2479330860"/>
              </p:ext>
            </p:extLst>
          </p:nvPr>
        </p:nvGraphicFramePr>
        <p:xfrm>
          <a:off x="927100" y="3276600"/>
          <a:ext cx="5586413" cy="2813050"/>
        </p:xfrm>
        <a:graphic>
          <a:graphicData uri="http://schemas.openxmlformats.org/presentationml/2006/ole">
            <mc:AlternateContent xmlns:mc="http://schemas.openxmlformats.org/markup-compatibility/2006">
              <mc:Choice xmlns:v="urn:schemas-microsoft-com:vml" Requires="v">
                <p:oleObj spid="_x0000_s285715" name="Equation" r:id="rId3" imgW="5600520" imgH="2819160" progId="Equation.DSMT4">
                  <p:embed/>
                </p:oleObj>
              </mc:Choice>
              <mc:Fallback>
                <p:oleObj name="Equation" r:id="rId3" imgW="5600520" imgH="2819160" progId="Equation.DSMT4">
                  <p:embed/>
                  <p:pic>
                    <p:nvPicPr>
                      <p:cNvPr id="0" name=""/>
                      <p:cNvPicPr>
                        <a:picLocks noChangeAspect="1" noChangeArrowheads="1"/>
                      </p:cNvPicPr>
                      <p:nvPr/>
                    </p:nvPicPr>
                    <p:blipFill>
                      <a:blip r:embed="rId4"/>
                      <a:srcRect/>
                      <a:stretch>
                        <a:fillRect/>
                      </a:stretch>
                    </p:blipFill>
                    <p:spPr bwMode="auto">
                      <a:xfrm>
                        <a:off x="927100" y="3276600"/>
                        <a:ext cx="5586413" cy="281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22</a:t>
            </a:fld>
            <a:endParaRPr lang="en-US" dirty="0">
              <a:solidFill>
                <a:srgbClr val="1E0000"/>
              </a:solidFill>
            </a:endParaRPr>
          </a:p>
        </p:txBody>
      </p:sp>
      <p:sp>
        <p:nvSpPr>
          <p:cNvPr id="6" name="TextBox 5"/>
          <p:cNvSpPr txBox="1"/>
          <p:nvPr/>
        </p:nvSpPr>
        <p:spPr>
          <a:xfrm>
            <a:off x="6629400" y="3200400"/>
            <a:ext cx="2130552" cy="2308324"/>
          </a:xfrm>
          <a:prstGeom prst="rect">
            <a:avLst/>
          </a:prstGeom>
          <a:solidFill>
            <a:srgbClr val="FFE6E6"/>
          </a:solidFill>
        </p:spPr>
        <p:txBody>
          <a:bodyPr wrap="square" rtlCol="0">
            <a:spAutoFit/>
          </a:bodyPr>
          <a:lstStyle/>
          <a:p>
            <a:r>
              <a:rPr lang="en-US" sz="2400" dirty="0">
                <a:solidFill>
                  <a:srgbClr val="1E0000"/>
                </a:solidFill>
              </a:rPr>
              <a:t>Elements of </a:t>
            </a:r>
            <a:r>
              <a:rPr lang="en-US" sz="2400" b="1" dirty="0" err="1">
                <a:solidFill>
                  <a:srgbClr val="1E0000"/>
                </a:solidFill>
              </a:rPr>
              <a:t>x</a:t>
            </a:r>
            <a:r>
              <a:rPr lang="en-US" sz="2400" baseline="-25000" dirty="0" err="1">
                <a:solidFill>
                  <a:srgbClr val="1E0000"/>
                </a:solidFill>
              </a:rPr>
              <a:t>n</a:t>
            </a:r>
            <a:r>
              <a:rPr lang="en-US" sz="2400" dirty="0">
                <a:solidFill>
                  <a:srgbClr val="1E0000"/>
                </a:solidFill>
              </a:rPr>
              <a:t> are all zero, but we are looking to change one to decrease the cost</a:t>
            </a:r>
          </a:p>
        </p:txBody>
      </p:sp>
    </p:spTree>
    <p:extLst>
      <p:ext uri="{BB962C8B-B14F-4D97-AF65-F5344CB8AC3E}">
        <p14:creationId xmlns:p14="http://schemas.microsoft.com/office/powerpoint/2010/main" val="2048628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Determination of Variable to </a:t>
            </a:r>
            <a:br>
              <a:rPr lang="en-US" altLang="en-US" dirty="0"/>
            </a:br>
            <a:r>
              <a:rPr lang="en-US" altLang="en-US" dirty="0"/>
              <a:t>Enter the Basis </a:t>
            </a:r>
            <a:endParaRPr lang="en-US" dirty="0"/>
          </a:p>
        </p:txBody>
      </p:sp>
      <p:sp>
        <p:nvSpPr>
          <p:cNvPr id="3" name="Content Placeholder 2"/>
          <p:cNvSpPr>
            <a:spLocks noGrp="1"/>
          </p:cNvSpPr>
          <p:nvPr>
            <p:ph idx="1"/>
          </p:nvPr>
        </p:nvSpPr>
        <p:spPr>
          <a:xfrm>
            <a:off x="365760" y="1280160"/>
            <a:ext cx="8001000" cy="929640"/>
          </a:xfrm>
        </p:spPr>
        <p:txBody>
          <a:bodyPr/>
          <a:lstStyle/>
          <a:p>
            <a:r>
              <a:rPr lang="en-US" dirty="0"/>
              <a:t>Define the reduced (or relative) cost coefficients as</a:t>
            </a:r>
          </a:p>
          <a:p>
            <a:endParaRPr lang="en-US" dirty="0"/>
          </a:p>
          <a:p>
            <a:endParaRPr lang="en-US" dirty="0"/>
          </a:p>
          <a:p>
            <a:r>
              <a:rPr lang="en-US" dirty="0"/>
              <a:t>Elements of this vector tell how the cost function will change for a change in a currently non-basic variable</a:t>
            </a:r>
          </a:p>
          <a:p>
            <a:r>
              <a:rPr lang="en-US" dirty="0"/>
              <a:t>The variable to enter the basis is usually the one with the most negative relative cost</a:t>
            </a:r>
          </a:p>
          <a:p>
            <a:r>
              <a:rPr lang="en-US" dirty="0"/>
              <a:t>If all the relative costs are nonnegative then we are at an optimal solution</a:t>
            </a:r>
          </a:p>
        </p:txBody>
      </p:sp>
      <p:graphicFrame>
        <p:nvGraphicFramePr>
          <p:cNvPr id="4" name="Object 3"/>
          <p:cNvGraphicFramePr>
            <a:graphicFrameLocks noChangeAspect="1"/>
          </p:cNvGraphicFramePr>
          <p:nvPr>
            <p:extLst>
              <p:ext uri="{D42A27DB-BD31-4B8C-83A1-F6EECF244321}">
                <p14:modId xmlns:p14="http://schemas.microsoft.com/office/powerpoint/2010/main" val="1428477683"/>
              </p:ext>
            </p:extLst>
          </p:nvPr>
        </p:nvGraphicFramePr>
        <p:xfrm>
          <a:off x="914400" y="1981200"/>
          <a:ext cx="2635250" cy="506413"/>
        </p:xfrm>
        <a:graphic>
          <a:graphicData uri="http://schemas.openxmlformats.org/presentationml/2006/ole">
            <mc:AlternateContent xmlns:mc="http://schemas.openxmlformats.org/markup-compatibility/2006">
              <mc:Choice xmlns:v="urn:schemas-microsoft-com:vml" Requires="v">
                <p:oleObj spid="_x0000_s286739" name="Equation" r:id="rId3" imgW="2641320" imgH="507960" progId="Equation.DSMT4">
                  <p:embed/>
                </p:oleObj>
              </mc:Choice>
              <mc:Fallback>
                <p:oleObj name="Equation" r:id="rId3" imgW="2641320" imgH="507960" progId="Equation.DSMT4">
                  <p:embed/>
                  <p:pic>
                    <p:nvPicPr>
                      <p:cNvPr id="0" name=""/>
                      <p:cNvPicPr>
                        <a:picLocks noChangeAspect="1" noChangeArrowheads="1"/>
                      </p:cNvPicPr>
                      <p:nvPr/>
                    </p:nvPicPr>
                    <p:blipFill>
                      <a:blip r:embed="rId4"/>
                      <a:srcRect/>
                      <a:stretch>
                        <a:fillRect/>
                      </a:stretch>
                    </p:blipFill>
                    <p:spPr bwMode="auto">
                      <a:xfrm>
                        <a:off x="914400" y="1981200"/>
                        <a:ext cx="26352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23</a:t>
            </a:fld>
            <a:endParaRPr lang="en-US" dirty="0">
              <a:solidFill>
                <a:srgbClr val="1E0000"/>
              </a:solidFill>
            </a:endParaRPr>
          </a:p>
        </p:txBody>
      </p:sp>
      <p:sp>
        <p:nvSpPr>
          <p:cNvPr id="6" name="TextBox 5"/>
          <p:cNvSpPr txBox="1"/>
          <p:nvPr/>
        </p:nvSpPr>
        <p:spPr>
          <a:xfrm>
            <a:off x="4495800" y="1828800"/>
            <a:ext cx="3124200" cy="830997"/>
          </a:xfrm>
          <a:prstGeom prst="rect">
            <a:avLst/>
          </a:prstGeom>
          <a:solidFill>
            <a:srgbClr val="FFE6E6"/>
          </a:solidFill>
        </p:spPr>
        <p:txBody>
          <a:bodyPr wrap="square" rtlCol="0">
            <a:spAutoFit/>
          </a:bodyPr>
          <a:lstStyle/>
          <a:p>
            <a:r>
              <a:rPr lang="en-US" sz="2400" b="1" dirty="0">
                <a:solidFill>
                  <a:srgbClr val="1E0000"/>
                </a:solidFill>
              </a:rPr>
              <a:t>r</a:t>
            </a:r>
            <a:r>
              <a:rPr lang="en-US" sz="2400" dirty="0">
                <a:solidFill>
                  <a:srgbClr val="1E0000"/>
                </a:solidFill>
              </a:rPr>
              <a:t> is an n-m dimensional</a:t>
            </a:r>
            <a:br>
              <a:rPr lang="en-US" sz="2400" dirty="0">
                <a:solidFill>
                  <a:srgbClr val="1E0000"/>
                </a:solidFill>
              </a:rPr>
            </a:br>
            <a:r>
              <a:rPr lang="en-US" sz="2400" dirty="0">
                <a:solidFill>
                  <a:srgbClr val="1E0000"/>
                </a:solidFill>
              </a:rPr>
              <a:t>row vector  </a:t>
            </a:r>
          </a:p>
        </p:txBody>
      </p:sp>
    </p:spTree>
    <p:extLst>
      <p:ext uri="{BB962C8B-B14F-4D97-AF65-F5344CB8AC3E}">
        <p14:creationId xmlns:p14="http://schemas.microsoft.com/office/powerpoint/2010/main" val="48152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Determination of Variable </a:t>
            </a:r>
            <a:br>
              <a:rPr lang="en-US" altLang="en-US" dirty="0"/>
            </a:br>
            <a:r>
              <a:rPr lang="en-US" altLang="en-US" dirty="0"/>
              <a:t>to Exit Basis</a:t>
            </a:r>
            <a:endParaRPr lang="en-US" dirty="0"/>
          </a:p>
        </p:txBody>
      </p:sp>
      <p:sp>
        <p:nvSpPr>
          <p:cNvPr id="3" name="Content Placeholder 2"/>
          <p:cNvSpPr>
            <a:spLocks noGrp="1"/>
          </p:cNvSpPr>
          <p:nvPr>
            <p:ph idx="1"/>
          </p:nvPr>
        </p:nvSpPr>
        <p:spPr>
          <a:xfrm>
            <a:off x="365760" y="1280160"/>
            <a:ext cx="8549640" cy="2453640"/>
          </a:xfrm>
        </p:spPr>
        <p:txBody>
          <a:bodyPr/>
          <a:lstStyle/>
          <a:p>
            <a:r>
              <a:rPr lang="en-US" altLang="en-US" dirty="0"/>
              <a:t>The new variable entering the basis, say a position j, causes the values of all the other basic variables to change.  In order to retain a basic, feasible solution, we need to insure no basic variables become negative.  The change in the basic variables is given by </a:t>
            </a:r>
          </a:p>
        </p:txBody>
      </p:sp>
      <p:graphicFrame>
        <p:nvGraphicFramePr>
          <p:cNvPr id="4" name="Object 3"/>
          <p:cNvGraphicFramePr>
            <a:graphicFrameLocks noChangeAspect="1"/>
          </p:cNvGraphicFramePr>
          <p:nvPr>
            <p:extLst>
              <p:ext uri="{D42A27DB-BD31-4B8C-83A1-F6EECF244321}">
                <p14:modId xmlns:p14="http://schemas.microsoft.com/office/powerpoint/2010/main" val="3002306024"/>
              </p:ext>
            </p:extLst>
          </p:nvPr>
        </p:nvGraphicFramePr>
        <p:xfrm>
          <a:off x="914400" y="3763963"/>
          <a:ext cx="7189788" cy="1798637"/>
        </p:xfrm>
        <a:graphic>
          <a:graphicData uri="http://schemas.openxmlformats.org/presentationml/2006/ole">
            <mc:AlternateContent xmlns:mc="http://schemas.openxmlformats.org/markup-compatibility/2006">
              <mc:Choice xmlns:v="urn:schemas-microsoft-com:vml" Requires="v">
                <p:oleObj spid="_x0000_s287763" name="Equation" r:id="rId3" imgW="6806880" imgH="1701720" progId="Equation.DSMT4">
                  <p:embed/>
                </p:oleObj>
              </mc:Choice>
              <mc:Fallback>
                <p:oleObj name="Equation" r:id="rId3" imgW="6806880" imgH="1701720" progId="Equation.DSMT4">
                  <p:embed/>
                  <p:pic>
                    <p:nvPicPr>
                      <p:cNvPr id="0" name=""/>
                      <p:cNvPicPr>
                        <a:picLocks noChangeAspect="1" noChangeArrowheads="1"/>
                      </p:cNvPicPr>
                      <p:nvPr/>
                    </p:nvPicPr>
                    <p:blipFill>
                      <a:blip r:embed="rId4"/>
                      <a:srcRect/>
                      <a:stretch>
                        <a:fillRect/>
                      </a:stretch>
                    </p:blipFill>
                    <p:spPr bwMode="auto">
                      <a:xfrm>
                        <a:off x="914400" y="3763963"/>
                        <a:ext cx="7189788" cy="179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24</a:t>
            </a:fld>
            <a:endParaRPr lang="en-US" dirty="0">
              <a:solidFill>
                <a:srgbClr val="1E0000"/>
              </a:solidFill>
            </a:endParaRPr>
          </a:p>
        </p:txBody>
      </p:sp>
    </p:spTree>
    <p:extLst>
      <p:ext uri="{BB962C8B-B14F-4D97-AF65-F5344CB8AC3E}">
        <p14:creationId xmlns:p14="http://schemas.microsoft.com/office/powerpoint/2010/main" val="2955547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Determination of Variable </a:t>
            </a:r>
            <a:br>
              <a:rPr lang="en-US" altLang="en-US" dirty="0"/>
            </a:br>
            <a:r>
              <a:rPr lang="en-US" altLang="en-US" dirty="0"/>
              <a:t>to Exit Basis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493921388"/>
              </p:ext>
            </p:extLst>
          </p:nvPr>
        </p:nvGraphicFramePr>
        <p:xfrm>
          <a:off x="444500" y="1338263"/>
          <a:ext cx="7754938" cy="2763837"/>
        </p:xfrm>
        <a:graphic>
          <a:graphicData uri="http://schemas.openxmlformats.org/presentationml/2006/ole">
            <mc:AlternateContent xmlns:mc="http://schemas.openxmlformats.org/markup-compatibility/2006">
              <mc:Choice xmlns:v="urn:schemas-microsoft-com:vml" Requires="v">
                <p:oleObj spid="_x0000_s288787" name="Equation" r:id="rId3" imgW="7340400" imgH="2616120" progId="Equation.DSMT4">
                  <p:embed/>
                </p:oleObj>
              </mc:Choice>
              <mc:Fallback>
                <p:oleObj name="Equation" r:id="rId3" imgW="7340400" imgH="2616120" progId="Equation.DSMT4">
                  <p:embed/>
                  <p:pic>
                    <p:nvPicPr>
                      <p:cNvPr id="0" name=""/>
                      <p:cNvPicPr>
                        <a:picLocks noChangeAspect="1" noChangeArrowheads="1"/>
                      </p:cNvPicPr>
                      <p:nvPr/>
                    </p:nvPicPr>
                    <p:blipFill>
                      <a:blip r:embed="rId4"/>
                      <a:srcRect/>
                      <a:stretch>
                        <a:fillRect/>
                      </a:stretch>
                    </p:blipFill>
                    <p:spPr bwMode="auto">
                      <a:xfrm>
                        <a:off x="444500" y="1338263"/>
                        <a:ext cx="7754938" cy="2763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25</a:t>
            </a:fld>
            <a:endParaRPr lang="en-US" dirty="0">
              <a:solidFill>
                <a:srgbClr val="1E0000"/>
              </a:solidFill>
            </a:endParaRPr>
          </a:p>
        </p:txBody>
      </p:sp>
    </p:spTree>
    <p:extLst>
      <p:ext uri="{BB962C8B-B14F-4D97-AF65-F5344CB8AC3E}">
        <p14:creationId xmlns:p14="http://schemas.microsoft.com/office/powerpoint/2010/main" val="2755694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Canonical Form</a:t>
            </a:r>
          </a:p>
        </p:txBody>
      </p:sp>
      <p:sp>
        <p:nvSpPr>
          <p:cNvPr id="3" name="Content Placeholder 2"/>
          <p:cNvSpPr>
            <a:spLocks noGrp="1"/>
          </p:cNvSpPr>
          <p:nvPr>
            <p:ph idx="1"/>
          </p:nvPr>
        </p:nvSpPr>
        <p:spPr>
          <a:xfrm>
            <a:off x="365760" y="1280160"/>
            <a:ext cx="8549640" cy="3733800"/>
          </a:xfrm>
        </p:spPr>
        <p:txBody>
          <a:bodyPr/>
          <a:lstStyle/>
          <a:p>
            <a:r>
              <a:rPr lang="en-US" dirty="0"/>
              <a:t>The Simplex Method works by having the problem in what is known as canonical form</a:t>
            </a:r>
          </a:p>
          <a:p>
            <a:r>
              <a:rPr lang="en-US" dirty="0"/>
              <a:t>Canonical form is defined as having the m basic variables with the property that each appears in only one equation, its coefficient in that equation is unity, and none of the other basic variables appear in the same equation</a:t>
            </a:r>
          </a:p>
          <a:p>
            <a:r>
              <a:rPr lang="en-US" dirty="0"/>
              <a:t>Sometime canonical form is readily apparent </a:t>
            </a:r>
          </a:p>
        </p:txBody>
      </p:sp>
      <p:graphicFrame>
        <p:nvGraphicFramePr>
          <p:cNvPr id="4" name="Object 3"/>
          <p:cNvGraphicFramePr>
            <a:graphicFrameLocks noChangeAspect="1"/>
          </p:cNvGraphicFramePr>
          <p:nvPr>
            <p:extLst>
              <p:ext uri="{D42A27DB-BD31-4B8C-83A1-F6EECF244321}">
                <p14:modId xmlns:p14="http://schemas.microsoft.com/office/powerpoint/2010/main" val="690277311"/>
              </p:ext>
            </p:extLst>
          </p:nvPr>
        </p:nvGraphicFramePr>
        <p:xfrm>
          <a:off x="1066800" y="5029200"/>
          <a:ext cx="3733800" cy="1708532"/>
        </p:xfrm>
        <a:graphic>
          <a:graphicData uri="http://schemas.openxmlformats.org/presentationml/2006/ole">
            <mc:AlternateContent xmlns:mc="http://schemas.openxmlformats.org/markup-compatibility/2006">
              <mc:Choice xmlns:v="urn:schemas-microsoft-com:vml" Requires="v">
                <p:oleObj spid="_x0000_s289811" name="Equation" r:id="rId3" imgW="4495680" imgH="2057400" progId="Equation.DSMT4">
                  <p:embed/>
                </p:oleObj>
              </mc:Choice>
              <mc:Fallback>
                <p:oleObj name="Equation" r:id="rId3" imgW="4495680" imgH="2057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029200"/>
                        <a:ext cx="3733800" cy="1708532"/>
                      </a:xfrm>
                      <a:prstGeom prst="rect">
                        <a:avLst/>
                      </a:prstGeom>
                      <a:noFill/>
                      <a:ln>
                        <a:noFill/>
                      </a:ln>
                      <a:effectLst/>
                    </p:spPr>
                  </p:pic>
                </p:oleObj>
              </mc:Fallback>
            </mc:AlternateContent>
          </a:graphicData>
        </a:graphic>
      </p:graphicFrame>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26</a:t>
            </a:fld>
            <a:endParaRPr lang="en-US" dirty="0">
              <a:solidFill>
                <a:srgbClr val="1E0000"/>
              </a:solidFill>
            </a:endParaRPr>
          </a:p>
        </p:txBody>
      </p:sp>
      <p:sp>
        <p:nvSpPr>
          <p:cNvPr id="6" name="TextBox 5"/>
          <p:cNvSpPr txBox="1"/>
          <p:nvPr/>
        </p:nvSpPr>
        <p:spPr>
          <a:xfrm>
            <a:off x="5638801" y="4965918"/>
            <a:ext cx="2819400" cy="1569660"/>
          </a:xfrm>
          <a:prstGeom prst="rect">
            <a:avLst/>
          </a:prstGeom>
          <a:solidFill>
            <a:srgbClr val="FFE6E6"/>
          </a:solidFill>
        </p:spPr>
        <p:txBody>
          <a:bodyPr wrap="square" rtlCol="0">
            <a:spAutoFit/>
          </a:bodyPr>
          <a:lstStyle/>
          <a:p>
            <a:r>
              <a:rPr lang="en-US" sz="2400" dirty="0">
                <a:solidFill>
                  <a:srgbClr val="1E0000"/>
                </a:solidFill>
              </a:rPr>
              <a:t>Note that with x</a:t>
            </a:r>
            <a:r>
              <a:rPr lang="en-US" sz="2400" baseline="-25000" dirty="0">
                <a:solidFill>
                  <a:srgbClr val="1E0000"/>
                </a:solidFill>
              </a:rPr>
              <a:t>3</a:t>
            </a:r>
            <a:r>
              <a:rPr lang="en-US" sz="2400" dirty="0">
                <a:solidFill>
                  <a:srgbClr val="1E0000"/>
                </a:solidFill>
              </a:rPr>
              <a:t> and x</a:t>
            </a:r>
            <a:r>
              <a:rPr lang="en-US" sz="2400" baseline="-25000" dirty="0">
                <a:solidFill>
                  <a:srgbClr val="1E0000"/>
                </a:solidFill>
              </a:rPr>
              <a:t>4</a:t>
            </a:r>
            <a:r>
              <a:rPr lang="en-US" sz="2400" dirty="0">
                <a:solidFill>
                  <a:srgbClr val="1E0000"/>
                </a:solidFill>
              </a:rPr>
              <a:t> as basic variables </a:t>
            </a:r>
            <a:r>
              <a:rPr lang="en-US" sz="2400" b="1" dirty="0">
                <a:solidFill>
                  <a:srgbClr val="1E0000"/>
                </a:solidFill>
              </a:rPr>
              <a:t>A</a:t>
            </a:r>
            <a:r>
              <a:rPr lang="en-US" sz="2400" baseline="-25000" dirty="0">
                <a:solidFill>
                  <a:srgbClr val="1E0000"/>
                </a:solidFill>
              </a:rPr>
              <a:t>B</a:t>
            </a:r>
            <a:r>
              <a:rPr lang="en-US" sz="2400" dirty="0">
                <a:solidFill>
                  <a:srgbClr val="1E0000"/>
                </a:solidFill>
              </a:rPr>
              <a:t> is the identity matrix</a:t>
            </a:r>
          </a:p>
        </p:txBody>
      </p:sp>
    </p:spTree>
    <p:extLst>
      <p:ext uri="{BB962C8B-B14F-4D97-AF65-F5344CB8AC3E}">
        <p14:creationId xmlns:p14="http://schemas.microsoft.com/office/powerpoint/2010/main" val="4029242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Canonical Form </a:t>
            </a:r>
          </a:p>
        </p:txBody>
      </p:sp>
      <p:sp>
        <p:nvSpPr>
          <p:cNvPr id="3" name="Content Placeholder 2"/>
          <p:cNvSpPr>
            <a:spLocks noGrp="1"/>
          </p:cNvSpPr>
          <p:nvPr>
            <p:ph idx="1"/>
          </p:nvPr>
        </p:nvSpPr>
        <p:spPr>
          <a:xfrm>
            <a:off x="365760" y="1280160"/>
            <a:ext cx="8549640" cy="1310640"/>
          </a:xfrm>
        </p:spPr>
        <p:txBody>
          <a:bodyPr/>
          <a:lstStyle/>
          <a:p>
            <a:r>
              <a:rPr lang="en-US" dirty="0"/>
              <a:t>Other times canonical form is achieved by initially adding artificial variables to get an initial solution</a:t>
            </a:r>
          </a:p>
          <a:p>
            <a:r>
              <a:rPr lang="en-US" dirty="0"/>
              <a:t>Example of the nutrition problem in canonical form with slack and artificial variables (denoted as </a:t>
            </a:r>
            <a:r>
              <a:rPr lang="en-US" b="1" dirty="0"/>
              <a:t>y</a:t>
            </a:r>
            <a:r>
              <a:rPr lang="en-US" dirty="0"/>
              <a:t>) used to get an initial basic feasible solution</a:t>
            </a:r>
          </a:p>
        </p:txBody>
      </p:sp>
      <p:sp>
        <p:nvSpPr>
          <p:cNvPr id="4"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27</a:t>
            </a:fld>
            <a:endParaRPr lang="en-US" dirty="0">
              <a:solidFill>
                <a:srgbClr val="1E0000"/>
              </a:solidFill>
            </a:endParaRPr>
          </a:p>
        </p:txBody>
      </p:sp>
      <p:graphicFrame>
        <p:nvGraphicFramePr>
          <p:cNvPr id="5" name="Object 4"/>
          <p:cNvGraphicFramePr>
            <a:graphicFrameLocks noGrp="1" noChangeAspect="1"/>
          </p:cNvGraphicFramePr>
          <p:nvPr>
            <p:extLst>
              <p:ext uri="{D42A27DB-BD31-4B8C-83A1-F6EECF244321}">
                <p14:modId xmlns:p14="http://schemas.microsoft.com/office/powerpoint/2010/main" val="1411829812"/>
              </p:ext>
            </p:extLst>
          </p:nvPr>
        </p:nvGraphicFramePr>
        <p:xfrm>
          <a:off x="519591" y="3675516"/>
          <a:ext cx="5274330" cy="2855913"/>
        </p:xfrm>
        <a:graphic>
          <a:graphicData uri="http://schemas.openxmlformats.org/presentationml/2006/ole">
            <mc:AlternateContent xmlns:mc="http://schemas.openxmlformats.org/markup-compatibility/2006">
              <mc:Choice xmlns:v="urn:schemas-microsoft-com:vml" Requires="v">
                <p:oleObj spid="_x0000_s290835" name="Equation" r:id="rId3" imgW="5816520" imgH="3149280" progId="Equation.DSMT4">
                  <p:embed/>
                </p:oleObj>
              </mc:Choice>
              <mc:Fallback>
                <p:oleObj name="Equation" r:id="rId3" imgW="5816520" imgH="3149280" progId="Equation.DSMT4">
                  <p:embed/>
                  <p:pic>
                    <p:nvPicPr>
                      <p:cNvPr id="0" name=""/>
                      <p:cNvPicPr>
                        <a:picLocks noGrp="1" noChangeAspect="1" noChangeArrowheads="1"/>
                      </p:cNvPicPr>
                      <p:nvPr/>
                    </p:nvPicPr>
                    <p:blipFill>
                      <a:blip r:embed="rId4"/>
                      <a:srcRect/>
                      <a:stretch>
                        <a:fillRect/>
                      </a:stretch>
                    </p:blipFill>
                    <p:spPr bwMode="auto">
                      <a:xfrm>
                        <a:off x="519591" y="3675516"/>
                        <a:ext cx="5274330" cy="2855913"/>
                      </a:xfrm>
                      <a:prstGeom prst="rect">
                        <a:avLst/>
                      </a:prstGeom>
                      <a:noFill/>
                      <a:ln>
                        <a:noFill/>
                      </a:ln>
                      <a:effectLst/>
                    </p:spPr>
                  </p:pic>
                </p:oleObj>
              </mc:Fallback>
            </mc:AlternateContent>
          </a:graphicData>
        </a:graphic>
      </p:graphicFrame>
      <p:sp>
        <p:nvSpPr>
          <p:cNvPr id="6" name="TextBox 5"/>
          <p:cNvSpPr txBox="1"/>
          <p:nvPr/>
        </p:nvSpPr>
        <p:spPr>
          <a:xfrm>
            <a:off x="5791200" y="3733800"/>
            <a:ext cx="2819400" cy="1569660"/>
          </a:xfrm>
          <a:prstGeom prst="rect">
            <a:avLst/>
          </a:prstGeom>
          <a:solidFill>
            <a:srgbClr val="FFE6E6"/>
          </a:solidFill>
        </p:spPr>
        <p:txBody>
          <a:bodyPr wrap="square" rtlCol="0">
            <a:spAutoFit/>
          </a:bodyPr>
          <a:lstStyle/>
          <a:p>
            <a:r>
              <a:rPr lang="en-US" sz="2400" dirty="0">
                <a:solidFill>
                  <a:srgbClr val="1E0000"/>
                </a:solidFill>
              </a:rPr>
              <a:t>Note that with y</a:t>
            </a:r>
            <a:r>
              <a:rPr lang="en-US" sz="2400" baseline="-25000" dirty="0">
                <a:solidFill>
                  <a:srgbClr val="1E0000"/>
                </a:solidFill>
              </a:rPr>
              <a:t>1</a:t>
            </a:r>
            <a:r>
              <a:rPr lang="en-US" sz="2400" dirty="0">
                <a:solidFill>
                  <a:srgbClr val="1E0000"/>
                </a:solidFill>
              </a:rPr>
              <a:t>, y</a:t>
            </a:r>
            <a:r>
              <a:rPr lang="en-US" sz="2400" baseline="-25000" dirty="0">
                <a:solidFill>
                  <a:srgbClr val="1E0000"/>
                </a:solidFill>
              </a:rPr>
              <a:t>2</a:t>
            </a:r>
            <a:r>
              <a:rPr lang="en-US" sz="2400" dirty="0">
                <a:solidFill>
                  <a:srgbClr val="1E0000"/>
                </a:solidFill>
              </a:rPr>
              <a:t>, and y</a:t>
            </a:r>
            <a:r>
              <a:rPr lang="en-US" sz="2400" baseline="-25000" dirty="0">
                <a:solidFill>
                  <a:srgbClr val="1E0000"/>
                </a:solidFill>
              </a:rPr>
              <a:t>3</a:t>
            </a:r>
            <a:r>
              <a:rPr lang="en-US" sz="2400" dirty="0">
                <a:solidFill>
                  <a:srgbClr val="1E0000"/>
                </a:solidFill>
              </a:rPr>
              <a:t> as basic variables </a:t>
            </a:r>
            <a:r>
              <a:rPr lang="en-US" sz="2400" b="1" dirty="0">
                <a:solidFill>
                  <a:srgbClr val="1E0000"/>
                </a:solidFill>
              </a:rPr>
              <a:t>A</a:t>
            </a:r>
            <a:r>
              <a:rPr lang="en-US" sz="2400" baseline="-25000" dirty="0">
                <a:solidFill>
                  <a:srgbClr val="1E0000"/>
                </a:solidFill>
              </a:rPr>
              <a:t>B</a:t>
            </a:r>
            <a:r>
              <a:rPr lang="en-US" sz="2400" dirty="0">
                <a:solidFill>
                  <a:srgbClr val="1E0000"/>
                </a:solidFill>
              </a:rPr>
              <a:t> is the identity matrix</a:t>
            </a:r>
          </a:p>
        </p:txBody>
      </p:sp>
    </p:spTree>
    <p:extLst>
      <p:ext uri="{BB962C8B-B14F-4D97-AF65-F5344CB8AC3E}">
        <p14:creationId xmlns:p14="http://schemas.microsoft.com/office/powerpoint/2010/main" val="4255609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LP Tableau</a:t>
            </a:r>
          </a:p>
        </p:txBody>
      </p:sp>
      <p:sp>
        <p:nvSpPr>
          <p:cNvPr id="3" name="Content Placeholder 2"/>
          <p:cNvSpPr>
            <a:spLocks noGrp="1"/>
          </p:cNvSpPr>
          <p:nvPr>
            <p:ph idx="1"/>
          </p:nvPr>
        </p:nvSpPr>
        <p:spPr>
          <a:xfrm>
            <a:off x="365760" y="1280160"/>
            <a:ext cx="8625840" cy="3733800"/>
          </a:xfrm>
        </p:spPr>
        <p:txBody>
          <a:bodyPr/>
          <a:lstStyle/>
          <a:p>
            <a:r>
              <a:rPr lang="en-US" dirty="0"/>
              <a:t>With the system in canonical form, the Simplex solution process can be illustrated by forming what is known as the LP tableau</a:t>
            </a:r>
          </a:p>
          <a:p>
            <a:pPr lvl="1"/>
            <a:r>
              <a:rPr lang="en-US" dirty="0"/>
              <a:t>Initially this corresponds to the </a:t>
            </a:r>
            <a:r>
              <a:rPr lang="en-US" b="1" dirty="0"/>
              <a:t>A</a:t>
            </a:r>
            <a:r>
              <a:rPr lang="en-US" dirty="0"/>
              <a:t> matrix, with a column appended to include the </a:t>
            </a:r>
            <a:r>
              <a:rPr lang="en-US" b="1" dirty="0"/>
              <a:t>b</a:t>
            </a:r>
            <a:r>
              <a:rPr lang="en-US" dirty="0"/>
              <a:t> vector, and a row added to give the relative cost coefficients; the last element is the negative of the cost function value</a:t>
            </a:r>
          </a:p>
          <a:p>
            <a:pPr lvl="1"/>
            <a:r>
              <a:rPr lang="en-US" dirty="0"/>
              <a:t>Define the tableau as </a:t>
            </a:r>
            <a:r>
              <a:rPr lang="en-US" b="1" dirty="0"/>
              <a:t>Y</a:t>
            </a:r>
            <a:r>
              <a:rPr lang="en-US" dirty="0"/>
              <a:t>, with elements </a:t>
            </a:r>
            <a:r>
              <a:rPr lang="en-US" b="1" dirty="0" err="1"/>
              <a:t>Y</a:t>
            </a:r>
            <a:r>
              <a:rPr lang="en-US" baseline="-25000" dirty="0" err="1"/>
              <a:t>ij</a:t>
            </a:r>
            <a:endParaRPr lang="en-US" baseline="-25000" dirty="0"/>
          </a:p>
          <a:p>
            <a:pPr lvl="1"/>
            <a:r>
              <a:rPr lang="en-US" dirty="0"/>
              <a:t>In canonical form the last column of the tableau gives the values of the basic variables</a:t>
            </a:r>
          </a:p>
          <a:p>
            <a:r>
              <a:rPr lang="en-US" dirty="0"/>
              <a:t>During the solution the tableau is updated by pivoting</a:t>
            </a:r>
          </a:p>
          <a:p>
            <a:pPr lvl="1"/>
            <a:endParaRPr lang="en-US" dirty="0"/>
          </a:p>
        </p:txBody>
      </p:sp>
      <p:sp>
        <p:nvSpPr>
          <p:cNvPr id="4"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28</a:t>
            </a:fld>
            <a:endParaRPr lang="en-US" dirty="0">
              <a:solidFill>
                <a:srgbClr val="1E0000"/>
              </a:solidFill>
            </a:endParaRPr>
          </a:p>
        </p:txBody>
      </p:sp>
    </p:spTree>
    <p:extLst>
      <p:ext uri="{BB962C8B-B14F-4D97-AF65-F5344CB8AC3E}">
        <p14:creationId xmlns:p14="http://schemas.microsoft.com/office/powerpoint/2010/main" val="2123751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Matrix Singular Value Decomposition (SVD) </a:t>
            </a:r>
          </a:p>
        </p:txBody>
      </p:sp>
      <p:sp>
        <p:nvSpPr>
          <p:cNvPr id="3" name="Content Placeholder 2"/>
          <p:cNvSpPr>
            <a:spLocks noGrp="1"/>
          </p:cNvSpPr>
          <p:nvPr>
            <p:ph idx="1"/>
          </p:nvPr>
        </p:nvSpPr>
        <p:spPr/>
        <p:txBody>
          <a:bodyPr/>
          <a:lstStyle/>
          <a:p>
            <a:r>
              <a:rPr lang="en-US" dirty="0"/>
              <a:t>The SVD is a factorization of a matrix that generalizes the </a:t>
            </a:r>
            <a:r>
              <a:rPr lang="en-US" dirty="0" err="1"/>
              <a:t>eigendecomposition</a:t>
            </a:r>
            <a:r>
              <a:rPr lang="en-US" dirty="0"/>
              <a:t> to any m by n matrix to produce</a:t>
            </a:r>
            <a:br>
              <a:rPr lang="en-US" dirty="0"/>
            </a:br>
            <a:r>
              <a:rPr lang="en-US" dirty="0"/>
              <a:t/>
            </a:r>
            <a:br>
              <a:rPr lang="en-US" dirty="0"/>
            </a:br>
            <a:r>
              <a:rPr lang="en-US" dirty="0"/>
              <a:t/>
            </a:r>
            <a:br>
              <a:rPr lang="en-US" dirty="0"/>
            </a:br>
            <a:r>
              <a:rPr lang="en-US" dirty="0"/>
              <a:t>where </a:t>
            </a:r>
            <a:r>
              <a:rPr lang="en-US" b="1" dirty="0">
                <a:latin typeface="Symbol" panose="05050102010706020507" pitchFamily="18" charset="2"/>
              </a:rPr>
              <a:t>S</a:t>
            </a:r>
            <a:r>
              <a:rPr lang="en-US" dirty="0"/>
              <a:t> is a diagonal matrix of the singular values</a:t>
            </a:r>
          </a:p>
          <a:p>
            <a:r>
              <a:rPr lang="en-US" dirty="0"/>
              <a:t>The singular values are non-negative real numbers that can be used to indicate the major components of a matrix (the gist is they provide a way to decrease the rank of a matrix</a:t>
            </a:r>
          </a:p>
          <a:p>
            <a:r>
              <a:rPr lang="en-US" dirty="0"/>
              <a:t>A key application is image compression</a:t>
            </a:r>
          </a:p>
        </p:txBody>
      </p:sp>
      <p:graphicFrame>
        <p:nvGraphicFramePr>
          <p:cNvPr id="4" name="Object 3"/>
          <p:cNvGraphicFramePr>
            <a:graphicFrameLocks noChangeAspect="1"/>
          </p:cNvGraphicFramePr>
          <p:nvPr>
            <p:extLst>
              <p:ext uri="{D42A27DB-BD31-4B8C-83A1-F6EECF244321}">
                <p14:modId xmlns:p14="http://schemas.microsoft.com/office/powerpoint/2010/main" val="1880606667"/>
              </p:ext>
            </p:extLst>
          </p:nvPr>
        </p:nvGraphicFramePr>
        <p:xfrm>
          <a:off x="914400" y="2743200"/>
          <a:ext cx="1905000" cy="553966"/>
        </p:xfrm>
        <a:graphic>
          <a:graphicData uri="http://schemas.openxmlformats.org/presentationml/2006/ole">
            <mc:AlternateContent xmlns:mc="http://schemas.openxmlformats.org/markup-compatibility/2006">
              <mc:Choice xmlns:v="urn:schemas-microsoft-com:vml" Requires="v">
                <p:oleObj spid="_x0000_s308233" name="Equation" r:id="rId3" imgW="698400" imgH="203040" progId="Equation.DSMT4">
                  <p:embed/>
                </p:oleObj>
              </mc:Choice>
              <mc:Fallback>
                <p:oleObj name="Equation" r:id="rId3" imgW="69840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743200"/>
                        <a:ext cx="1905000" cy="553966"/>
                      </a:xfrm>
                      <a:prstGeom prst="rect">
                        <a:avLst/>
                      </a:prstGeom>
                      <a:noFill/>
                      <a:ln>
                        <a:noFill/>
                      </a:ln>
                    </p:spPr>
                  </p:pic>
                </p:oleObj>
              </mc:Fallback>
            </mc:AlternateContent>
          </a:graphicData>
        </a:graphic>
      </p:graphicFrame>
      <p:sp>
        <p:nvSpPr>
          <p:cNvPr id="5" name="TextBox 6"/>
          <p:cNvSpPr txBox="1"/>
          <p:nvPr/>
        </p:nvSpPr>
        <p:spPr>
          <a:xfrm>
            <a:off x="4191000" y="2298788"/>
            <a:ext cx="4323620" cy="1200329"/>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a:solidFill>
                  <a:srgbClr val="1E0000"/>
                </a:solidFill>
                <a:latin typeface="+mn-lt"/>
              </a:rPr>
              <a:t>The original concept is more than</a:t>
            </a:r>
          </a:p>
          <a:p>
            <a:r>
              <a:rPr lang="en-US" dirty="0">
                <a:solidFill>
                  <a:srgbClr val="1E0000"/>
                </a:solidFill>
                <a:latin typeface="+mn-lt"/>
              </a:rPr>
              <a:t>100 years old, but has founds lots</a:t>
            </a:r>
            <a:br>
              <a:rPr lang="en-US" dirty="0">
                <a:solidFill>
                  <a:srgbClr val="1E0000"/>
                </a:solidFill>
                <a:latin typeface="+mn-lt"/>
              </a:rPr>
            </a:br>
            <a:r>
              <a:rPr lang="en-US" dirty="0">
                <a:solidFill>
                  <a:srgbClr val="1E0000"/>
                </a:solidFill>
                <a:latin typeface="+mn-lt"/>
              </a:rPr>
              <a:t>of recent applications</a:t>
            </a:r>
          </a:p>
        </p:txBody>
      </p:sp>
    </p:spTree>
    <p:extLst>
      <p:ext uri="{BB962C8B-B14F-4D97-AF65-F5344CB8AC3E}">
        <p14:creationId xmlns:p14="http://schemas.microsoft.com/office/powerpoint/2010/main" val="3746493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LP Tableau for the Nutrition Problem with Artificial Variables</a:t>
            </a:r>
          </a:p>
        </p:txBody>
      </p:sp>
      <p:sp>
        <p:nvSpPr>
          <p:cNvPr id="3" name="Content Placeholder 2"/>
          <p:cNvSpPr>
            <a:spLocks noGrp="1"/>
          </p:cNvSpPr>
          <p:nvPr>
            <p:ph idx="1"/>
          </p:nvPr>
        </p:nvSpPr>
        <p:spPr>
          <a:xfrm>
            <a:off x="365760" y="1280160"/>
            <a:ext cx="8549640" cy="3733800"/>
          </a:xfrm>
        </p:spPr>
        <p:txBody>
          <a:bodyPr/>
          <a:lstStyle/>
          <a:p>
            <a:r>
              <a:rPr lang="en-US" dirty="0"/>
              <a:t>When in canonical form the relative costs vector is</a:t>
            </a:r>
          </a:p>
          <a:p>
            <a:endParaRPr lang="en-US" dirty="0"/>
          </a:p>
          <a:p>
            <a:endParaRPr lang="en-US" dirty="0"/>
          </a:p>
          <a:p>
            <a:pPr marL="0" indent="0">
              <a:buNone/>
            </a:pPr>
            <a:endParaRPr lang="en-US" dirty="0"/>
          </a:p>
          <a:p>
            <a:pPr marL="0" indent="0">
              <a:buNone/>
            </a:pPr>
            <a:endParaRPr lang="en-US" dirty="0"/>
          </a:p>
          <a:p>
            <a:r>
              <a:rPr lang="en-US" dirty="0"/>
              <a:t>The initial tableau for the artificial problem is then</a:t>
            </a:r>
            <a:br>
              <a:rPr lang="en-US" dirty="0"/>
            </a:br>
            <a:r>
              <a:rPr lang="en-US" dirty="0"/>
              <a:t> </a:t>
            </a:r>
          </a:p>
        </p:txBody>
      </p:sp>
      <p:graphicFrame>
        <p:nvGraphicFramePr>
          <p:cNvPr id="4" name="Object 3"/>
          <p:cNvGraphicFramePr>
            <a:graphicFrameLocks noChangeAspect="1"/>
          </p:cNvGraphicFramePr>
          <p:nvPr>
            <p:extLst>
              <p:ext uri="{D42A27DB-BD31-4B8C-83A1-F6EECF244321}">
                <p14:modId xmlns:p14="http://schemas.microsoft.com/office/powerpoint/2010/main" val="2454013926"/>
              </p:ext>
            </p:extLst>
          </p:nvPr>
        </p:nvGraphicFramePr>
        <p:xfrm>
          <a:off x="720725" y="1797050"/>
          <a:ext cx="4432300" cy="2122488"/>
        </p:xfrm>
        <a:graphic>
          <a:graphicData uri="http://schemas.openxmlformats.org/presentationml/2006/ole">
            <mc:AlternateContent xmlns:mc="http://schemas.openxmlformats.org/markup-compatibility/2006">
              <mc:Choice xmlns:v="urn:schemas-microsoft-com:vml" Requires="v">
                <p:oleObj spid="_x0000_s291876" name="Equation" r:id="rId3" imgW="6895800" imgH="3301920" progId="Equation.DSMT4">
                  <p:embed/>
                </p:oleObj>
              </mc:Choice>
              <mc:Fallback>
                <p:oleObj name="Equation" r:id="rId3" imgW="6895800" imgH="3301920" progId="Equation.DSMT4">
                  <p:embed/>
                  <p:pic>
                    <p:nvPicPr>
                      <p:cNvPr id="0" name=""/>
                      <p:cNvPicPr>
                        <a:picLocks noChangeAspect="1" noChangeArrowheads="1"/>
                      </p:cNvPicPr>
                      <p:nvPr/>
                    </p:nvPicPr>
                    <p:blipFill>
                      <a:blip r:embed="rId4"/>
                      <a:srcRect/>
                      <a:stretch>
                        <a:fillRect/>
                      </a:stretch>
                    </p:blipFill>
                    <p:spPr bwMode="auto">
                      <a:xfrm>
                        <a:off x="720725" y="1797050"/>
                        <a:ext cx="4432300" cy="2122488"/>
                      </a:xfrm>
                      <a:prstGeom prst="rect">
                        <a:avLst/>
                      </a:prstGeom>
                      <a:noFill/>
                      <a:ln>
                        <a:noFill/>
                      </a:ln>
                      <a:effec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5295074"/>
              </p:ext>
            </p:extLst>
          </p:nvPr>
        </p:nvGraphicFramePr>
        <p:xfrm>
          <a:off x="838200" y="4495800"/>
          <a:ext cx="4615295" cy="1981200"/>
        </p:xfrm>
        <a:graphic>
          <a:graphicData uri="http://schemas.openxmlformats.org/presentationml/2006/ole">
            <mc:AlternateContent xmlns:mc="http://schemas.openxmlformats.org/markup-compatibility/2006">
              <mc:Choice xmlns:v="urn:schemas-microsoft-com:vml" Requires="v">
                <p:oleObj spid="_x0000_s291877" name="Equation" r:id="rId5" imgW="2603160" imgH="1117440" progId="Equation.DSMT4">
                  <p:embed/>
                </p:oleObj>
              </mc:Choice>
              <mc:Fallback>
                <p:oleObj name="Equation" r:id="rId5" imgW="2603160" imgH="1117440" progId="Equation.DSMT4">
                  <p:embed/>
                  <p:pic>
                    <p:nvPicPr>
                      <p:cNvPr id="0" name=""/>
                      <p:cNvPicPr/>
                      <p:nvPr/>
                    </p:nvPicPr>
                    <p:blipFill>
                      <a:blip r:embed="rId6"/>
                      <a:stretch>
                        <a:fillRect/>
                      </a:stretch>
                    </p:blipFill>
                    <p:spPr>
                      <a:xfrm>
                        <a:off x="838200" y="4495800"/>
                        <a:ext cx="4615295" cy="1981200"/>
                      </a:xfrm>
                      <a:prstGeom prst="rect">
                        <a:avLst/>
                      </a:prstGeom>
                    </p:spPr>
                  </p:pic>
                </p:oleObj>
              </mc:Fallback>
            </mc:AlternateContent>
          </a:graphicData>
        </a:graphic>
      </p:graphicFrame>
      <p:sp>
        <p:nvSpPr>
          <p:cNvPr id="6"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29</a:t>
            </a:fld>
            <a:endParaRPr lang="en-US" dirty="0">
              <a:solidFill>
                <a:srgbClr val="1E0000"/>
              </a:solidFill>
            </a:endParaRPr>
          </a:p>
        </p:txBody>
      </p:sp>
      <p:sp>
        <p:nvSpPr>
          <p:cNvPr id="7" name="TextBox 6"/>
          <p:cNvSpPr txBox="1"/>
          <p:nvPr/>
        </p:nvSpPr>
        <p:spPr>
          <a:xfrm>
            <a:off x="5791200" y="4495800"/>
            <a:ext cx="2819400" cy="1200329"/>
          </a:xfrm>
          <a:prstGeom prst="rect">
            <a:avLst/>
          </a:prstGeom>
          <a:solidFill>
            <a:srgbClr val="FFE6E6"/>
          </a:solidFill>
        </p:spPr>
        <p:txBody>
          <a:bodyPr wrap="square" rtlCol="0">
            <a:spAutoFit/>
          </a:bodyPr>
          <a:lstStyle/>
          <a:p>
            <a:r>
              <a:rPr lang="en-US" sz="2400" dirty="0">
                <a:solidFill>
                  <a:srgbClr val="1E0000"/>
                </a:solidFill>
              </a:rPr>
              <a:t>Note the last column gives the values of the basic variables</a:t>
            </a:r>
          </a:p>
        </p:txBody>
      </p:sp>
    </p:spTree>
    <p:extLst>
      <p:ext uri="{BB962C8B-B14F-4D97-AF65-F5344CB8AC3E}">
        <p14:creationId xmlns:p14="http://schemas.microsoft.com/office/powerpoint/2010/main" val="1457268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LP Tableau Pivoting</a:t>
            </a:r>
          </a:p>
        </p:txBody>
      </p:sp>
      <p:sp>
        <p:nvSpPr>
          <p:cNvPr id="3" name="Content Placeholder 2"/>
          <p:cNvSpPr>
            <a:spLocks noGrp="1"/>
          </p:cNvSpPr>
          <p:nvPr>
            <p:ph idx="1"/>
          </p:nvPr>
        </p:nvSpPr>
        <p:spPr>
          <a:xfrm>
            <a:off x="365760" y="1280160"/>
            <a:ext cx="8702040" cy="3733800"/>
          </a:xfrm>
        </p:spPr>
        <p:txBody>
          <a:bodyPr/>
          <a:lstStyle/>
          <a:p>
            <a:r>
              <a:rPr lang="en-US" dirty="0"/>
              <a:t>Pivoting is used to move from one basic feasible solution to another</a:t>
            </a:r>
          </a:p>
          <a:p>
            <a:pPr lvl="1"/>
            <a:r>
              <a:rPr lang="en-US" dirty="0"/>
              <a:t>Select the pivot column (i.e., the variable coming into the basis, say q) as the one with the most negative relative cost</a:t>
            </a:r>
          </a:p>
          <a:p>
            <a:pPr lvl="1"/>
            <a:r>
              <a:rPr lang="en-US" dirty="0"/>
              <a:t>Select the pivot row (i.e., the variable going out of the basis) as the one with the smallest ratio of x</a:t>
            </a:r>
            <a:r>
              <a:rPr lang="en-US" baseline="-25000" dirty="0"/>
              <a:t>i</a:t>
            </a:r>
            <a:r>
              <a:rPr lang="en-US" dirty="0"/>
              <a:t>/</a:t>
            </a:r>
            <a:r>
              <a:rPr lang="en-US" dirty="0" err="1"/>
              <a:t>Y</a:t>
            </a:r>
            <a:r>
              <a:rPr lang="en-US" baseline="-25000" dirty="0" err="1"/>
              <a:t>iq</a:t>
            </a:r>
            <a:r>
              <a:rPr lang="en-US" dirty="0"/>
              <a:t> for </a:t>
            </a:r>
            <a:r>
              <a:rPr lang="en-US" dirty="0" err="1"/>
              <a:t>Y</a:t>
            </a:r>
            <a:r>
              <a:rPr lang="en-US" baseline="-25000" dirty="0" err="1"/>
              <a:t>iq</a:t>
            </a:r>
            <a:r>
              <a:rPr lang="en-US" dirty="0"/>
              <a:t> &gt;0; define this as row p (x</a:t>
            </a:r>
            <a:r>
              <a:rPr lang="en-US" baseline="-25000" dirty="0"/>
              <a:t>i</a:t>
            </a:r>
            <a:r>
              <a:rPr lang="en-US" dirty="0"/>
              <a:t> is given in the last column)</a:t>
            </a:r>
            <a:endParaRPr lang="en-US" baseline="-25000" dirty="0"/>
          </a:p>
        </p:txBody>
      </p:sp>
      <p:graphicFrame>
        <p:nvGraphicFramePr>
          <p:cNvPr id="5" name="Object 4"/>
          <p:cNvGraphicFramePr>
            <a:graphicFrameLocks noChangeAspect="1"/>
          </p:cNvGraphicFramePr>
          <p:nvPr>
            <p:extLst>
              <p:ext uri="{D42A27DB-BD31-4B8C-83A1-F6EECF244321}">
                <p14:modId xmlns:p14="http://schemas.microsoft.com/office/powerpoint/2010/main" val="2379876511"/>
              </p:ext>
            </p:extLst>
          </p:nvPr>
        </p:nvGraphicFramePr>
        <p:xfrm>
          <a:off x="1219200" y="4343400"/>
          <a:ext cx="5791200" cy="2063967"/>
        </p:xfrm>
        <a:graphic>
          <a:graphicData uri="http://schemas.openxmlformats.org/presentationml/2006/ole">
            <mc:AlternateContent xmlns:mc="http://schemas.openxmlformats.org/markup-compatibility/2006">
              <mc:Choice xmlns:v="urn:schemas-microsoft-com:vml" Requires="v">
                <p:oleObj spid="_x0000_s292883" name="Equation" r:id="rId3" imgW="7340400" imgH="2616120" progId="Equation.DSMT4">
                  <p:embed/>
                </p:oleObj>
              </mc:Choice>
              <mc:Fallback>
                <p:oleObj name="Equation" r:id="rId3" imgW="7340400" imgH="2616120" progId="Equation.DSMT4">
                  <p:embed/>
                  <p:pic>
                    <p:nvPicPr>
                      <p:cNvPr id="0" name=""/>
                      <p:cNvPicPr>
                        <a:picLocks noChangeAspect="1" noChangeArrowheads="1"/>
                      </p:cNvPicPr>
                      <p:nvPr/>
                    </p:nvPicPr>
                    <p:blipFill>
                      <a:blip r:embed="rId4"/>
                      <a:srcRect/>
                      <a:stretch>
                        <a:fillRect/>
                      </a:stretch>
                    </p:blipFill>
                    <p:spPr bwMode="auto">
                      <a:xfrm>
                        <a:off x="1219200" y="4343400"/>
                        <a:ext cx="5791200" cy="2063967"/>
                      </a:xfrm>
                      <a:prstGeom prst="rect">
                        <a:avLst/>
                      </a:prstGeom>
                      <a:noFill/>
                      <a:ln>
                        <a:noFill/>
                      </a:ln>
                      <a:effectLst/>
                    </p:spPr>
                  </p:pic>
                </p:oleObj>
              </mc:Fallback>
            </mc:AlternateContent>
          </a:graphicData>
        </a:graphic>
      </p:graphicFrame>
      <p:sp>
        <p:nvSpPr>
          <p:cNvPr id="6"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30</a:t>
            </a:fld>
            <a:endParaRPr lang="en-US" dirty="0">
              <a:solidFill>
                <a:srgbClr val="1E0000"/>
              </a:solidFill>
            </a:endParaRPr>
          </a:p>
        </p:txBody>
      </p:sp>
    </p:spTree>
    <p:extLst>
      <p:ext uri="{BB962C8B-B14F-4D97-AF65-F5344CB8AC3E}">
        <p14:creationId xmlns:p14="http://schemas.microsoft.com/office/powerpoint/2010/main" val="4089269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LP Tableau Pivoting for Nutrition Problem</a:t>
            </a:r>
          </a:p>
        </p:txBody>
      </p:sp>
      <p:sp>
        <p:nvSpPr>
          <p:cNvPr id="3" name="Content Placeholder 2"/>
          <p:cNvSpPr>
            <a:spLocks noGrp="1"/>
          </p:cNvSpPr>
          <p:nvPr>
            <p:ph idx="1"/>
          </p:nvPr>
        </p:nvSpPr>
        <p:spPr>
          <a:xfrm>
            <a:off x="365760" y="1280160"/>
            <a:ext cx="8001000" cy="701040"/>
          </a:xfrm>
        </p:spPr>
        <p:txBody>
          <a:bodyPr/>
          <a:lstStyle/>
          <a:p>
            <a:r>
              <a:rPr lang="en-US" dirty="0"/>
              <a:t>Starting at</a:t>
            </a:r>
          </a:p>
          <a:p>
            <a:endParaRPr lang="en-US" dirty="0"/>
          </a:p>
          <a:p>
            <a:endParaRPr lang="en-US" dirty="0"/>
          </a:p>
          <a:p>
            <a:endParaRPr lang="en-US" dirty="0"/>
          </a:p>
          <a:p>
            <a:endParaRPr lang="en-US" dirty="0"/>
          </a:p>
          <a:p>
            <a:endParaRPr lang="en-US" dirty="0"/>
          </a:p>
          <a:p>
            <a:r>
              <a:rPr lang="en-US" dirty="0"/>
              <a:t>Pivot on column q=2; for row get minimum of {20/3, 12/3, 24/3), which is row p=2 </a:t>
            </a:r>
          </a:p>
          <a:p>
            <a:pPr marL="0" indent="0">
              <a:buNone/>
            </a:pPr>
            <a:r>
              <a:rPr lang="en-US" dirty="0"/>
              <a:t>  </a:t>
            </a:r>
          </a:p>
        </p:txBody>
      </p:sp>
      <p:graphicFrame>
        <p:nvGraphicFramePr>
          <p:cNvPr id="4" name="Object 3"/>
          <p:cNvGraphicFramePr>
            <a:graphicFrameLocks noChangeAspect="1"/>
          </p:cNvGraphicFramePr>
          <p:nvPr>
            <p:extLst>
              <p:ext uri="{D42A27DB-BD31-4B8C-83A1-F6EECF244321}">
                <p14:modId xmlns:p14="http://schemas.microsoft.com/office/powerpoint/2010/main" val="3971955579"/>
              </p:ext>
            </p:extLst>
          </p:nvPr>
        </p:nvGraphicFramePr>
        <p:xfrm>
          <a:off x="762000" y="1981200"/>
          <a:ext cx="4614863" cy="1981200"/>
        </p:xfrm>
        <a:graphic>
          <a:graphicData uri="http://schemas.openxmlformats.org/presentationml/2006/ole">
            <mc:AlternateContent xmlns:mc="http://schemas.openxmlformats.org/markup-compatibility/2006">
              <mc:Choice xmlns:v="urn:schemas-microsoft-com:vml" Requires="v">
                <p:oleObj spid="_x0000_s293907" name="Equation" r:id="rId3" imgW="2603160" imgH="1117440" progId="Equation.DSMT4">
                  <p:embed/>
                </p:oleObj>
              </mc:Choice>
              <mc:Fallback>
                <p:oleObj name="Equation" r:id="rId3" imgW="2603160" imgH="11174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981200"/>
                        <a:ext cx="46148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31</a:t>
            </a:fld>
            <a:endParaRPr lang="en-US" dirty="0">
              <a:solidFill>
                <a:srgbClr val="1E0000"/>
              </a:solidFill>
            </a:endParaRPr>
          </a:p>
        </p:txBody>
      </p:sp>
    </p:spTree>
    <p:extLst>
      <p:ext uri="{BB962C8B-B14F-4D97-AF65-F5344CB8AC3E}">
        <p14:creationId xmlns:p14="http://schemas.microsoft.com/office/powerpoint/2010/main" val="2641908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LP Tableau Pivoting</a:t>
            </a:r>
          </a:p>
        </p:txBody>
      </p:sp>
      <p:sp>
        <p:nvSpPr>
          <p:cNvPr id="3" name="Content Placeholder 2"/>
          <p:cNvSpPr>
            <a:spLocks noGrp="1"/>
          </p:cNvSpPr>
          <p:nvPr>
            <p:ph idx="1"/>
          </p:nvPr>
        </p:nvSpPr>
        <p:spPr>
          <a:xfrm>
            <a:off x="365760" y="1280160"/>
            <a:ext cx="8778240" cy="1082040"/>
          </a:xfrm>
        </p:spPr>
        <p:txBody>
          <a:bodyPr/>
          <a:lstStyle/>
          <a:p>
            <a:r>
              <a:rPr lang="en-US" dirty="0"/>
              <a:t>Pivoting on element </a:t>
            </a:r>
            <a:r>
              <a:rPr lang="en-US" dirty="0" err="1"/>
              <a:t>Y</a:t>
            </a:r>
            <a:r>
              <a:rPr lang="en-US" baseline="-25000" dirty="0" err="1"/>
              <a:t>pq</a:t>
            </a:r>
            <a:r>
              <a:rPr lang="en-US" dirty="0"/>
              <a:t> is done by </a:t>
            </a:r>
          </a:p>
          <a:p>
            <a:pPr lvl="1"/>
            <a:r>
              <a:rPr lang="en-US" dirty="0"/>
              <a:t>First dividing row p by </a:t>
            </a:r>
            <a:r>
              <a:rPr lang="en-US" dirty="0" err="1"/>
              <a:t>Y</a:t>
            </a:r>
            <a:r>
              <a:rPr lang="en-US" baseline="-25000" dirty="0" err="1"/>
              <a:t>pq</a:t>
            </a:r>
            <a:r>
              <a:rPr lang="en-US" dirty="0"/>
              <a:t> to change the pivot element to unity.</a:t>
            </a:r>
          </a:p>
          <a:p>
            <a:pPr lvl="1"/>
            <a:r>
              <a:rPr lang="en-US" dirty="0"/>
              <a:t>Then subtracting from the k</a:t>
            </a:r>
            <a:r>
              <a:rPr lang="en-US" baseline="30000" dirty="0"/>
              <a:t>th</a:t>
            </a:r>
            <a:r>
              <a:rPr lang="en-US" dirty="0"/>
              <a:t> row </a:t>
            </a:r>
            <a:r>
              <a:rPr lang="en-US" dirty="0" err="1"/>
              <a:t>Y</a:t>
            </a:r>
            <a:r>
              <a:rPr lang="en-US" baseline="-25000" dirty="0" err="1"/>
              <a:t>kq</a:t>
            </a:r>
            <a:r>
              <a:rPr lang="en-US" dirty="0"/>
              <a:t>/</a:t>
            </a:r>
            <a:r>
              <a:rPr lang="en-US" dirty="0" err="1"/>
              <a:t>Y</a:t>
            </a:r>
            <a:r>
              <a:rPr lang="en-US" baseline="-25000" dirty="0" err="1"/>
              <a:t>pq</a:t>
            </a:r>
            <a:r>
              <a:rPr lang="en-US" dirty="0"/>
              <a:t> times the </a:t>
            </a:r>
            <a:r>
              <a:rPr lang="en-US" dirty="0" err="1"/>
              <a:t>p</a:t>
            </a:r>
            <a:r>
              <a:rPr lang="en-US" baseline="30000" dirty="0" err="1"/>
              <a:t>th</a:t>
            </a:r>
            <a:r>
              <a:rPr lang="en-US" dirty="0"/>
              <a:t> row for all rows with </a:t>
            </a:r>
            <a:r>
              <a:rPr lang="en-US" dirty="0" err="1"/>
              <a:t>Y</a:t>
            </a:r>
            <a:r>
              <a:rPr lang="en-US" baseline="-25000" dirty="0" err="1"/>
              <a:t>kq</a:t>
            </a:r>
            <a:r>
              <a:rPr lang="en-US" dirty="0"/>
              <a:t> &lt;&gt; 0</a:t>
            </a:r>
            <a:endParaRPr lang="en-US" dirty="0">
              <a:latin typeface="Symbol" panose="05050102010706020507" pitchFamily="18" charset="2"/>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111583786"/>
              </p:ext>
            </p:extLst>
          </p:nvPr>
        </p:nvGraphicFramePr>
        <p:xfrm>
          <a:off x="1981200" y="3048000"/>
          <a:ext cx="4114800" cy="1766519"/>
        </p:xfrm>
        <a:graphic>
          <a:graphicData uri="http://schemas.openxmlformats.org/presentationml/2006/ole">
            <mc:AlternateContent xmlns:mc="http://schemas.openxmlformats.org/markup-compatibility/2006">
              <mc:Choice xmlns:v="urn:schemas-microsoft-com:vml" Requires="v">
                <p:oleObj spid="_x0000_s294948" name="Equation" r:id="rId3" imgW="2603160" imgH="1117440" progId="Equation.DSMT4">
                  <p:embed/>
                </p:oleObj>
              </mc:Choice>
              <mc:Fallback>
                <p:oleObj name="Equation" r:id="rId3" imgW="2603160" imgH="1117440" progId="Equation.DSMT4">
                  <p:embed/>
                  <p:pic>
                    <p:nvPicPr>
                      <p:cNvPr id="0" name=""/>
                      <p:cNvPicPr>
                        <a:picLocks noChangeAspect="1" noChangeArrowheads="1"/>
                      </p:cNvPicPr>
                      <p:nvPr/>
                    </p:nvPicPr>
                    <p:blipFill>
                      <a:blip r:embed="rId4"/>
                      <a:srcRect/>
                      <a:stretch>
                        <a:fillRect/>
                      </a:stretch>
                    </p:blipFill>
                    <p:spPr bwMode="auto">
                      <a:xfrm>
                        <a:off x="1981200" y="3048000"/>
                        <a:ext cx="4114800" cy="1766519"/>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092716157"/>
              </p:ext>
            </p:extLst>
          </p:nvPr>
        </p:nvGraphicFramePr>
        <p:xfrm>
          <a:off x="457200" y="4876800"/>
          <a:ext cx="5999163" cy="1676400"/>
        </p:xfrm>
        <a:graphic>
          <a:graphicData uri="http://schemas.openxmlformats.org/presentationml/2006/ole">
            <mc:AlternateContent xmlns:mc="http://schemas.openxmlformats.org/markup-compatibility/2006">
              <mc:Choice xmlns:v="urn:schemas-microsoft-com:vml" Requires="v">
                <p:oleObj spid="_x0000_s294949" name="Equation" r:id="rId5" imgW="4000320" imgH="1117440" progId="Equation.DSMT4">
                  <p:embed/>
                </p:oleObj>
              </mc:Choice>
              <mc:Fallback>
                <p:oleObj name="Equation" r:id="rId5" imgW="4000320" imgH="1117440" progId="Equation.DSMT4">
                  <p:embed/>
                  <p:pic>
                    <p:nvPicPr>
                      <p:cNvPr id="0" name=""/>
                      <p:cNvPicPr>
                        <a:picLocks noChangeAspect="1" noChangeArrowheads="1"/>
                      </p:cNvPicPr>
                      <p:nvPr/>
                    </p:nvPicPr>
                    <p:blipFill>
                      <a:blip r:embed="rId6"/>
                      <a:srcRect/>
                      <a:stretch>
                        <a:fillRect/>
                      </a:stretch>
                    </p:blipFill>
                    <p:spPr bwMode="auto">
                      <a:xfrm>
                        <a:off x="457200" y="4876800"/>
                        <a:ext cx="5999163" cy="1676400"/>
                      </a:xfrm>
                      <a:prstGeom prst="rect">
                        <a:avLst/>
                      </a:prstGeom>
                      <a:noFill/>
                      <a:ln>
                        <a:noFill/>
                      </a:ln>
                    </p:spPr>
                  </p:pic>
                </p:oleObj>
              </mc:Fallback>
            </mc:AlternateContent>
          </a:graphicData>
        </a:graphic>
      </p:graphicFrame>
      <p:sp>
        <p:nvSpPr>
          <p:cNvPr id="6"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32</a:t>
            </a:fld>
            <a:endParaRPr lang="en-US" dirty="0">
              <a:solidFill>
                <a:srgbClr val="1E0000"/>
              </a:solidFill>
            </a:endParaRPr>
          </a:p>
        </p:txBody>
      </p:sp>
      <p:sp>
        <p:nvSpPr>
          <p:cNvPr id="7" name="TextBox 6"/>
          <p:cNvSpPr txBox="1"/>
          <p:nvPr/>
        </p:nvSpPr>
        <p:spPr>
          <a:xfrm>
            <a:off x="7010400" y="3276599"/>
            <a:ext cx="1978152" cy="1938992"/>
          </a:xfrm>
          <a:prstGeom prst="rect">
            <a:avLst/>
          </a:prstGeom>
          <a:solidFill>
            <a:srgbClr val="FFE6E6"/>
          </a:solidFill>
        </p:spPr>
        <p:txBody>
          <a:bodyPr wrap="square" rtlCol="0">
            <a:spAutoFit/>
          </a:bodyPr>
          <a:lstStyle/>
          <a:p>
            <a:r>
              <a:rPr lang="en-US" sz="2400" dirty="0">
                <a:solidFill>
                  <a:srgbClr val="1E0000"/>
                </a:solidFill>
              </a:rPr>
              <a:t>I’m only showing</a:t>
            </a:r>
            <a:br>
              <a:rPr lang="en-US" sz="2400" dirty="0">
                <a:solidFill>
                  <a:srgbClr val="1E0000"/>
                </a:solidFill>
              </a:rPr>
            </a:br>
            <a:r>
              <a:rPr lang="en-US" sz="2400" dirty="0">
                <a:solidFill>
                  <a:srgbClr val="1E0000"/>
                </a:solidFill>
              </a:rPr>
              <a:t>fractions </a:t>
            </a:r>
            <a:br>
              <a:rPr lang="en-US" sz="2400" dirty="0">
                <a:solidFill>
                  <a:srgbClr val="1E0000"/>
                </a:solidFill>
              </a:rPr>
            </a:br>
            <a:r>
              <a:rPr lang="en-US" sz="2400" dirty="0">
                <a:solidFill>
                  <a:srgbClr val="1E0000"/>
                </a:solidFill>
              </a:rPr>
              <a:t>with two</a:t>
            </a:r>
            <a:br>
              <a:rPr lang="en-US" sz="2400" dirty="0">
                <a:solidFill>
                  <a:srgbClr val="1E0000"/>
                </a:solidFill>
              </a:rPr>
            </a:br>
            <a:r>
              <a:rPr lang="en-US" sz="2400" dirty="0">
                <a:solidFill>
                  <a:srgbClr val="1E0000"/>
                </a:solidFill>
              </a:rPr>
              <a:t>ROD digits</a:t>
            </a:r>
          </a:p>
        </p:txBody>
      </p:sp>
    </p:spTree>
    <p:extLst>
      <p:ext uri="{BB962C8B-B14F-4D97-AF65-F5344CB8AC3E}">
        <p14:creationId xmlns:p14="http://schemas.microsoft.com/office/powerpoint/2010/main" val="585371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1066800"/>
          </a:xfrm>
        </p:spPr>
        <p:txBody>
          <a:bodyPr/>
          <a:lstStyle/>
          <a:p>
            <a:r>
              <a:rPr lang="en-US" dirty="0"/>
              <a:t>LP Tableau Pivoting, Example, cont.</a:t>
            </a:r>
          </a:p>
        </p:txBody>
      </p:sp>
      <p:sp>
        <p:nvSpPr>
          <p:cNvPr id="3" name="Content Placeholder 2"/>
          <p:cNvSpPr>
            <a:spLocks noGrp="1"/>
          </p:cNvSpPr>
          <p:nvPr>
            <p:ph idx="1"/>
          </p:nvPr>
        </p:nvSpPr>
        <p:spPr/>
        <p:txBody>
          <a:bodyPr/>
          <a:lstStyle/>
          <a:p>
            <a:r>
              <a:rPr lang="en-US" dirty="0"/>
              <a:t>Next pivot on column 1, row 3</a:t>
            </a:r>
          </a:p>
          <a:p>
            <a:endParaRPr lang="en-US" dirty="0"/>
          </a:p>
          <a:p>
            <a:endParaRPr lang="en-US" dirty="0"/>
          </a:p>
          <a:p>
            <a:endParaRPr lang="en-US" dirty="0"/>
          </a:p>
          <a:p>
            <a:endParaRPr lang="en-US" dirty="0"/>
          </a:p>
          <a:p>
            <a:r>
              <a:rPr lang="en-US" dirty="0"/>
              <a:t>Which gives</a:t>
            </a:r>
          </a:p>
        </p:txBody>
      </p:sp>
      <p:graphicFrame>
        <p:nvGraphicFramePr>
          <p:cNvPr id="4" name="Object 3"/>
          <p:cNvGraphicFramePr>
            <a:graphicFrameLocks noChangeAspect="1"/>
          </p:cNvGraphicFramePr>
          <p:nvPr>
            <p:extLst>
              <p:ext uri="{D42A27DB-BD31-4B8C-83A1-F6EECF244321}">
                <p14:modId xmlns:p14="http://schemas.microsoft.com/office/powerpoint/2010/main" val="1824642521"/>
              </p:ext>
            </p:extLst>
          </p:nvPr>
        </p:nvGraphicFramePr>
        <p:xfrm>
          <a:off x="560388" y="1828800"/>
          <a:ext cx="5289550" cy="1981200"/>
        </p:xfrm>
        <a:graphic>
          <a:graphicData uri="http://schemas.openxmlformats.org/presentationml/2006/ole">
            <mc:AlternateContent xmlns:mc="http://schemas.openxmlformats.org/markup-compatibility/2006">
              <mc:Choice xmlns:v="urn:schemas-microsoft-com:vml" Requires="v">
                <p:oleObj spid="_x0000_s295972" name="Equation" r:id="rId3" imgW="2984400" imgH="1117440" progId="Equation.DSMT4">
                  <p:embed/>
                </p:oleObj>
              </mc:Choice>
              <mc:Fallback>
                <p:oleObj name="Equation" r:id="rId3" imgW="2984400" imgH="1117440" progId="Equation.DSMT4">
                  <p:embed/>
                  <p:pic>
                    <p:nvPicPr>
                      <p:cNvPr id="0" name=""/>
                      <p:cNvPicPr>
                        <a:picLocks noChangeAspect="1" noChangeArrowheads="1"/>
                      </p:cNvPicPr>
                      <p:nvPr/>
                    </p:nvPicPr>
                    <p:blipFill>
                      <a:blip r:embed="rId4"/>
                      <a:srcRect/>
                      <a:stretch>
                        <a:fillRect/>
                      </a:stretch>
                    </p:blipFill>
                    <p:spPr bwMode="auto">
                      <a:xfrm>
                        <a:off x="560388" y="1828800"/>
                        <a:ext cx="5289550" cy="198120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771956012"/>
              </p:ext>
            </p:extLst>
          </p:nvPr>
        </p:nvGraphicFramePr>
        <p:xfrm>
          <a:off x="501650" y="4495800"/>
          <a:ext cx="5986463" cy="1981200"/>
        </p:xfrm>
        <a:graphic>
          <a:graphicData uri="http://schemas.openxmlformats.org/presentationml/2006/ole">
            <mc:AlternateContent xmlns:mc="http://schemas.openxmlformats.org/markup-compatibility/2006">
              <mc:Choice xmlns:v="urn:schemas-microsoft-com:vml" Requires="v">
                <p:oleObj spid="_x0000_s295973" name="Equation" r:id="rId5" imgW="3377880" imgH="1117440" progId="Equation.DSMT4">
                  <p:embed/>
                </p:oleObj>
              </mc:Choice>
              <mc:Fallback>
                <p:oleObj name="Equation" r:id="rId5" imgW="3377880" imgH="1117440" progId="Equation.DSMT4">
                  <p:embed/>
                  <p:pic>
                    <p:nvPicPr>
                      <p:cNvPr id="0" name=""/>
                      <p:cNvPicPr>
                        <a:picLocks noChangeAspect="1" noChangeArrowheads="1"/>
                      </p:cNvPicPr>
                      <p:nvPr/>
                    </p:nvPicPr>
                    <p:blipFill>
                      <a:blip r:embed="rId6"/>
                      <a:srcRect/>
                      <a:stretch>
                        <a:fillRect/>
                      </a:stretch>
                    </p:blipFill>
                    <p:spPr bwMode="auto">
                      <a:xfrm>
                        <a:off x="501650" y="4495800"/>
                        <a:ext cx="59864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33</a:t>
            </a:fld>
            <a:endParaRPr lang="en-US" dirty="0">
              <a:solidFill>
                <a:srgbClr val="1E0000"/>
              </a:solidFill>
            </a:endParaRPr>
          </a:p>
        </p:txBody>
      </p:sp>
    </p:spTree>
    <p:extLst>
      <p:ext uri="{BB962C8B-B14F-4D97-AF65-F5344CB8AC3E}">
        <p14:creationId xmlns:p14="http://schemas.microsoft.com/office/powerpoint/2010/main" val="20222843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458200" cy="1066800"/>
          </a:xfrm>
        </p:spPr>
        <p:txBody>
          <a:bodyPr/>
          <a:lstStyle/>
          <a:p>
            <a:r>
              <a:rPr lang="en-US" dirty="0"/>
              <a:t>LP Tableau Pivoting, Example, cont.</a:t>
            </a:r>
          </a:p>
        </p:txBody>
      </p:sp>
      <p:sp>
        <p:nvSpPr>
          <p:cNvPr id="4"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34</a:t>
            </a:fld>
            <a:endParaRPr lang="en-US" dirty="0">
              <a:solidFill>
                <a:srgbClr val="1E0000"/>
              </a:solidFill>
            </a:endParaRPr>
          </a:p>
        </p:txBody>
      </p:sp>
      <p:sp>
        <p:nvSpPr>
          <p:cNvPr id="5" name="Content Placeholder 2"/>
          <p:cNvSpPr>
            <a:spLocks noGrp="1"/>
          </p:cNvSpPr>
          <p:nvPr>
            <p:ph idx="1"/>
          </p:nvPr>
        </p:nvSpPr>
        <p:spPr>
          <a:xfrm>
            <a:off x="365760" y="1280160"/>
            <a:ext cx="8001000" cy="3733800"/>
          </a:xfrm>
        </p:spPr>
        <p:txBody>
          <a:bodyPr/>
          <a:lstStyle/>
          <a:p>
            <a:r>
              <a:rPr lang="en-US" dirty="0"/>
              <a:t>Next pivot on column 3, row 1</a:t>
            </a:r>
          </a:p>
          <a:p>
            <a:endParaRPr lang="en-US" dirty="0"/>
          </a:p>
          <a:p>
            <a:endParaRPr lang="en-US" dirty="0"/>
          </a:p>
          <a:p>
            <a:endParaRPr lang="en-US" dirty="0"/>
          </a:p>
          <a:p>
            <a:endParaRPr lang="en-US" dirty="0"/>
          </a:p>
          <a:p>
            <a:r>
              <a:rPr lang="en-US" dirty="0"/>
              <a:t>Which gives</a:t>
            </a:r>
          </a:p>
        </p:txBody>
      </p:sp>
      <p:graphicFrame>
        <p:nvGraphicFramePr>
          <p:cNvPr id="7" name="Object 6"/>
          <p:cNvGraphicFramePr>
            <a:graphicFrameLocks noChangeAspect="1"/>
          </p:cNvGraphicFramePr>
          <p:nvPr>
            <p:extLst>
              <p:ext uri="{D42A27DB-BD31-4B8C-83A1-F6EECF244321}">
                <p14:modId xmlns:p14="http://schemas.microsoft.com/office/powerpoint/2010/main" val="3734895435"/>
              </p:ext>
            </p:extLst>
          </p:nvPr>
        </p:nvGraphicFramePr>
        <p:xfrm>
          <a:off x="501650" y="4419600"/>
          <a:ext cx="5964238" cy="1981200"/>
        </p:xfrm>
        <a:graphic>
          <a:graphicData uri="http://schemas.openxmlformats.org/presentationml/2006/ole">
            <mc:AlternateContent xmlns:mc="http://schemas.openxmlformats.org/markup-compatibility/2006">
              <mc:Choice xmlns:v="urn:schemas-microsoft-com:vml" Requires="v">
                <p:oleObj spid="_x0000_s296996" name="Equation" r:id="rId3" imgW="3365280" imgH="1117440" progId="Equation.DSMT4">
                  <p:embed/>
                </p:oleObj>
              </mc:Choice>
              <mc:Fallback>
                <p:oleObj name="Equation" r:id="rId3" imgW="3365280" imgH="1117440" progId="Equation.DSMT4">
                  <p:embed/>
                  <p:pic>
                    <p:nvPicPr>
                      <p:cNvPr id="0" name=""/>
                      <p:cNvPicPr>
                        <a:picLocks noChangeAspect="1" noChangeArrowheads="1"/>
                      </p:cNvPicPr>
                      <p:nvPr/>
                    </p:nvPicPr>
                    <p:blipFill>
                      <a:blip r:embed="rId4"/>
                      <a:srcRect/>
                      <a:stretch>
                        <a:fillRect/>
                      </a:stretch>
                    </p:blipFill>
                    <p:spPr bwMode="auto">
                      <a:xfrm>
                        <a:off x="501650" y="4419600"/>
                        <a:ext cx="59642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6781800" y="1600200"/>
            <a:ext cx="1906524" cy="3490186"/>
          </a:xfrm>
          <a:prstGeom prst="rect">
            <a:avLst/>
          </a:prstGeom>
          <a:solidFill>
            <a:srgbClr val="FFE6E6"/>
          </a:solidFill>
        </p:spPr>
        <p:txBody>
          <a:bodyPr wrap="square" rtlCol="0">
            <a:spAutoFit/>
          </a:bodyPr>
          <a:lstStyle/>
          <a:p>
            <a:r>
              <a:rPr lang="en-US" sz="2400" dirty="0">
                <a:solidFill>
                  <a:srgbClr val="1E0000"/>
                </a:solidFill>
              </a:rPr>
              <a:t>Since there are no</a:t>
            </a:r>
          </a:p>
          <a:p>
            <a:r>
              <a:rPr lang="en-US" sz="2400" dirty="0">
                <a:solidFill>
                  <a:srgbClr val="1E0000"/>
                </a:solidFill>
              </a:rPr>
              <a:t>negative relative </a:t>
            </a:r>
            <a:br>
              <a:rPr lang="en-US" sz="2400" dirty="0">
                <a:solidFill>
                  <a:srgbClr val="1E0000"/>
                </a:solidFill>
              </a:rPr>
            </a:br>
            <a:r>
              <a:rPr lang="en-US" sz="2400" dirty="0">
                <a:solidFill>
                  <a:srgbClr val="1E0000"/>
                </a:solidFill>
              </a:rPr>
              <a:t>costs we are done with getting a starting solution</a:t>
            </a:r>
          </a:p>
        </p:txBody>
      </p:sp>
      <p:graphicFrame>
        <p:nvGraphicFramePr>
          <p:cNvPr id="3" name="Object 2"/>
          <p:cNvGraphicFramePr>
            <a:graphicFrameLocks noChangeAspect="1"/>
          </p:cNvGraphicFramePr>
          <p:nvPr>
            <p:extLst>
              <p:ext uri="{D42A27DB-BD31-4B8C-83A1-F6EECF244321}">
                <p14:modId xmlns:p14="http://schemas.microsoft.com/office/powerpoint/2010/main" val="1374251210"/>
              </p:ext>
            </p:extLst>
          </p:nvPr>
        </p:nvGraphicFramePr>
        <p:xfrm>
          <a:off x="457200" y="1828800"/>
          <a:ext cx="5986463" cy="1981200"/>
        </p:xfrm>
        <a:graphic>
          <a:graphicData uri="http://schemas.openxmlformats.org/presentationml/2006/ole">
            <mc:AlternateContent xmlns:mc="http://schemas.openxmlformats.org/markup-compatibility/2006">
              <mc:Choice xmlns:v="urn:schemas-microsoft-com:vml" Requires="v">
                <p:oleObj spid="_x0000_s296997" name="Equation" r:id="rId5" imgW="3377880" imgH="1117440" progId="Equation.DSMT4">
                  <p:embed/>
                </p:oleObj>
              </mc:Choice>
              <mc:Fallback>
                <p:oleObj name="Equation" r:id="rId5" imgW="3377880" imgH="1117440" progId="Equation.DSMT4">
                  <p:embed/>
                  <p:pic>
                    <p:nvPicPr>
                      <p:cNvPr id="0" name=""/>
                      <p:cNvPicPr>
                        <a:picLocks noChangeAspect="1" noChangeArrowheads="1"/>
                      </p:cNvPicPr>
                      <p:nvPr/>
                    </p:nvPicPr>
                    <p:blipFill>
                      <a:blip r:embed="rId6"/>
                      <a:srcRect/>
                      <a:stretch>
                        <a:fillRect/>
                      </a:stretch>
                    </p:blipFill>
                    <p:spPr bwMode="auto">
                      <a:xfrm>
                        <a:off x="457200" y="1828800"/>
                        <a:ext cx="59864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8285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LP Tableau Full Problem</a:t>
            </a:r>
          </a:p>
        </p:txBody>
      </p:sp>
      <p:sp>
        <p:nvSpPr>
          <p:cNvPr id="3" name="Content Placeholder 2"/>
          <p:cNvSpPr>
            <a:spLocks noGrp="1"/>
          </p:cNvSpPr>
          <p:nvPr>
            <p:ph idx="1"/>
          </p:nvPr>
        </p:nvSpPr>
        <p:spPr>
          <a:xfrm>
            <a:off x="365760" y="1280160"/>
            <a:ext cx="8549640" cy="2225040"/>
          </a:xfrm>
        </p:spPr>
        <p:txBody>
          <a:bodyPr/>
          <a:lstStyle/>
          <a:p>
            <a:r>
              <a:rPr lang="en-US" dirty="0"/>
              <a:t>The tableau from the end of the artificial problem is used as the starting point for the actual solution</a:t>
            </a:r>
          </a:p>
          <a:p>
            <a:pPr lvl="1"/>
            <a:r>
              <a:rPr lang="en-US" dirty="0"/>
              <a:t>Remove the artificial variables</a:t>
            </a:r>
          </a:p>
          <a:p>
            <a:pPr lvl="1"/>
            <a:r>
              <a:rPr lang="en-US" dirty="0"/>
              <a:t>Update the relative costs with the costs from the original problem and update the bottom right-hand corner value </a:t>
            </a:r>
          </a:p>
          <a:p>
            <a:pPr lvl="1"/>
            <a:endParaRPr lang="en-US" dirty="0"/>
          </a:p>
          <a:p>
            <a:pPr lvl="1"/>
            <a:endParaRPr lang="en-US" dirty="0"/>
          </a:p>
          <a:p>
            <a:pPr lvl="1"/>
            <a:endParaRPr lang="en-US" dirty="0"/>
          </a:p>
          <a:p>
            <a:pPr lvl="1"/>
            <a:endParaRPr lang="en-US" dirty="0"/>
          </a:p>
          <a:p>
            <a:pPr lvl="1"/>
            <a:endParaRPr lang="en-US" dirty="0"/>
          </a:p>
          <a:p>
            <a:r>
              <a:rPr lang="en-US" dirty="0"/>
              <a:t>Since none of the relative costs are negative we are done with x</a:t>
            </a:r>
            <a:r>
              <a:rPr lang="en-US" baseline="-25000" dirty="0"/>
              <a:t>1</a:t>
            </a:r>
            <a:r>
              <a:rPr lang="en-US" dirty="0"/>
              <a:t>=4, x</a:t>
            </a:r>
            <a:r>
              <a:rPr lang="en-US" baseline="-25000" dirty="0"/>
              <a:t>2</a:t>
            </a:r>
            <a:r>
              <a:rPr lang="en-US" dirty="0"/>
              <a:t>=2.7 and x</a:t>
            </a:r>
            <a:r>
              <a:rPr lang="en-US" baseline="-25000" dirty="0"/>
              <a:t>3</a:t>
            </a:r>
            <a:r>
              <a:rPr lang="en-US" dirty="0"/>
              <a:t>=4</a:t>
            </a:r>
          </a:p>
          <a:p>
            <a:pPr marL="457200" lvl="1"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82331182"/>
              </p:ext>
            </p:extLst>
          </p:nvPr>
        </p:nvGraphicFramePr>
        <p:xfrm>
          <a:off x="1066800" y="3581400"/>
          <a:ext cx="6064250" cy="2179294"/>
        </p:xfrm>
        <a:graphic>
          <a:graphicData uri="http://schemas.openxmlformats.org/presentationml/2006/ole">
            <mc:AlternateContent xmlns:mc="http://schemas.openxmlformats.org/markup-compatibility/2006">
              <mc:Choice xmlns:v="urn:schemas-microsoft-com:vml" Requires="v">
                <p:oleObj spid="_x0000_s298003" name="Equation" r:id="rId3" imgW="7454880" imgH="2679480" progId="Equation.DSMT4">
                  <p:embed/>
                </p:oleObj>
              </mc:Choice>
              <mc:Fallback>
                <p:oleObj name="Equation" r:id="rId3" imgW="7454880" imgH="2679480" progId="Equation.DSMT4">
                  <p:embed/>
                  <p:pic>
                    <p:nvPicPr>
                      <p:cNvPr id="0" name=""/>
                      <p:cNvPicPr>
                        <a:picLocks noChangeAspect="1" noChangeArrowheads="1"/>
                      </p:cNvPicPr>
                      <p:nvPr/>
                    </p:nvPicPr>
                    <p:blipFill>
                      <a:blip r:embed="rId4"/>
                      <a:srcRect/>
                      <a:stretch>
                        <a:fillRect/>
                      </a:stretch>
                    </p:blipFill>
                    <p:spPr bwMode="auto">
                      <a:xfrm>
                        <a:off x="1066800" y="3581400"/>
                        <a:ext cx="6064250" cy="2179294"/>
                      </a:xfrm>
                      <a:prstGeom prst="rect">
                        <a:avLst/>
                      </a:prstGeom>
                      <a:noFill/>
                      <a:ln>
                        <a:noFill/>
                      </a:ln>
                    </p:spPr>
                  </p:pic>
                </p:oleObj>
              </mc:Fallback>
            </mc:AlternateContent>
          </a:graphicData>
        </a:graphic>
      </p:graphicFrame>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35</a:t>
            </a:fld>
            <a:endParaRPr lang="en-US" dirty="0">
              <a:solidFill>
                <a:srgbClr val="1E0000"/>
              </a:solidFill>
            </a:endParaRPr>
          </a:p>
        </p:txBody>
      </p:sp>
    </p:spTree>
    <p:extLst>
      <p:ext uri="{BB962C8B-B14F-4D97-AF65-F5344CB8AC3E}">
        <p14:creationId xmlns:p14="http://schemas.microsoft.com/office/powerpoint/2010/main" val="158863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82000" cy="1066800"/>
          </a:xfrm>
        </p:spPr>
        <p:txBody>
          <a:bodyPr/>
          <a:lstStyle/>
          <a:p>
            <a:r>
              <a:rPr lang="en-US" dirty="0"/>
              <a:t>Marginal Costs of Constraint Enforcement</a:t>
            </a:r>
          </a:p>
        </p:txBody>
      </p:sp>
      <p:graphicFrame>
        <p:nvGraphicFramePr>
          <p:cNvPr id="4" name="Object 3"/>
          <p:cNvGraphicFramePr>
            <a:graphicFrameLocks noChangeAspect="1"/>
          </p:cNvGraphicFramePr>
          <p:nvPr>
            <p:extLst>
              <p:ext uri="{D42A27DB-BD31-4B8C-83A1-F6EECF244321}">
                <p14:modId xmlns:p14="http://schemas.microsoft.com/office/powerpoint/2010/main" val="3792646388"/>
              </p:ext>
            </p:extLst>
          </p:nvPr>
        </p:nvGraphicFramePr>
        <p:xfrm>
          <a:off x="457200" y="1371600"/>
          <a:ext cx="7513637" cy="4032250"/>
        </p:xfrm>
        <a:graphic>
          <a:graphicData uri="http://schemas.openxmlformats.org/presentationml/2006/ole">
            <mc:AlternateContent xmlns:mc="http://schemas.openxmlformats.org/markup-compatibility/2006">
              <mc:Choice xmlns:v="urn:schemas-microsoft-com:vml" Requires="v">
                <p:oleObj spid="_x0000_s299027" name="Equation" r:id="rId3" imgW="7480080" imgH="4012920" progId="Equation.DSMT4">
                  <p:embed/>
                </p:oleObj>
              </mc:Choice>
              <mc:Fallback>
                <p:oleObj name="Equation" r:id="rId3" imgW="7480080" imgH="4012920" progId="Equation.DSMT4">
                  <p:embed/>
                  <p:pic>
                    <p:nvPicPr>
                      <p:cNvPr id="0" name=""/>
                      <p:cNvPicPr>
                        <a:picLocks noChangeAspect="1" noChangeArrowheads="1"/>
                      </p:cNvPicPr>
                      <p:nvPr/>
                    </p:nvPicPr>
                    <p:blipFill>
                      <a:blip r:embed="rId4"/>
                      <a:srcRect/>
                      <a:stretch>
                        <a:fillRect/>
                      </a:stretch>
                    </p:blipFill>
                    <p:spPr bwMode="auto">
                      <a:xfrm>
                        <a:off x="457200" y="1371600"/>
                        <a:ext cx="7513637" cy="403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36</a:t>
            </a:fld>
            <a:endParaRPr lang="en-US" dirty="0">
              <a:solidFill>
                <a:srgbClr val="1E0000"/>
              </a:solidFill>
            </a:endParaRPr>
          </a:p>
        </p:txBody>
      </p:sp>
      <p:sp>
        <p:nvSpPr>
          <p:cNvPr id="6" name="TextBox 5"/>
          <p:cNvSpPr txBox="1"/>
          <p:nvPr/>
        </p:nvSpPr>
        <p:spPr>
          <a:xfrm>
            <a:off x="457200" y="5562600"/>
            <a:ext cx="6934200" cy="830997"/>
          </a:xfrm>
          <a:prstGeom prst="rect">
            <a:avLst/>
          </a:prstGeom>
          <a:solidFill>
            <a:srgbClr val="FFE6E6"/>
          </a:solidFill>
        </p:spPr>
        <p:txBody>
          <a:bodyPr wrap="square" rtlCol="0">
            <a:spAutoFit/>
          </a:bodyPr>
          <a:lstStyle/>
          <a:p>
            <a:r>
              <a:rPr lang="en-US" sz="2400" dirty="0">
                <a:solidFill>
                  <a:srgbClr val="1E0000"/>
                </a:solidFill>
              </a:rPr>
              <a:t>The marginal costs will be used to determine the OPF locational marginal costs (LMPs)</a:t>
            </a:r>
          </a:p>
        </p:txBody>
      </p:sp>
    </p:spTree>
    <p:extLst>
      <p:ext uri="{BB962C8B-B14F-4D97-AF65-F5344CB8AC3E}">
        <p14:creationId xmlns:p14="http://schemas.microsoft.com/office/powerpoint/2010/main" val="3399951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 Problem Marginal Costs</a:t>
            </a:r>
          </a:p>
        </p:txBody>
      </p:sp>
      <p:sp>
        <p:nvSpPr>
          <p:cNvPr id="3" name="Content Placeholder 2"/>
          <p:cNvSpPr>
            <a:spLocks noGrp="1"/>
          </p:cNvSpPr>
          <p:nvPr>
            <p:ph idx="1"/>
          </p:nvPr>
        </p:nvSpPr>
        <p:spPr>
          <a:xfrm>
            <a:off x="365760" y="1280160"/>
            <a:ext cx="8001000" cy="1234440"/>
          </a:xfrm>
        </p:spPr>
        <p:txBody>
          <a:bodyPr/>
          <a:lstStyle/>
          <a:p>
            <a:r>
              <a:rPr lang="en-US" dirty="0"/>
              <a:t>In this problem we had basic variables 1, 2, 3; </a:t>
            </a:r>
            <a:r>
              <a:rPr lang="en-US" dirty="0" err="1"/>
              <a:t>nonbasic</a:t>
            </a:r>
            <a:r>
              <a:rPr lang="en-US" dirty="0"/>
              <a:t> variables of 4 and 5</a:t>
            </a:r>
          </a:p>
        </p:txBody>
      </p:sp>
      <p:sp>
        <p:nvSpPr>
          <p:cNvPr id="4"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37</a:t>
            </a:fld>
            <a:endParaRPr lang="en-US" dirty="0">
              <a:solidFill>
                <a:srgbClr val="1E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726279454"/>
              </p:ext>
            </p:extLst>
          </p:nvPr>
        </p:nvGraphicFramePr>
        <p:xfrm>
          <a:off x="914401" y="2209800"/>
          <a:ext cx="6553199" cy="3035106"/>
        </p:xfrm>
        <a:graphic>
          <a:graphicData uri="http://schemas.openxmlformats.org/presentationml/2006/ole">
            <mc:AlternateContent xmlns:mc="http://schemas.openxmlformats.org/markup-compatibility/2006">
              <mc:Choice xmlns:v="urn:schemas-microsoft-com:vml" Requires="v">
                <p:oleObj spid="_x0000_s300051" name="Equation" r:id="rId3" imgW="7238880" imgH="3352680" progId="Equation.DSMT4">
                  <p:embed/>
                </p:oleObj>
              </mc:Choice>
              <mc:Fallback>
                <p:oleObj name="Equation" r:id="rId3" imgW="7238880" imgH="3352680" progId="Equation.DSMT4">
                  <p:embed/>
                  <p:pic>
                    <p:nvPicPr>
                      <p:cNvPr id="0" name=""/>
                      <p:cNvPicPr>
                        <a:picLocks noChangeAspect="1" noChangeArrowheads="1"/>
                      </p:cNvPicPr>
                      <p:nvPr/>
                    </p:nvPicPr>
                    <p:blipFill>
                      <a:blip r:embed="rId4"/>
                      <a:srcRect/>
                      <a:stretch>
                        <a:fillRect/>
                      </a:stretch>
                    </p:blipFill>
                    <p:spPr bwMode="auto">
                      <a:xfrm>
                        <a:off x="914401" y="2209800"/>
                        <a:ext cx="6553199" cy="3035106"/>
                      </a:xfrm>
                      <a:prstGeom prst="rect">
                        <a:avLst/>
                      </a:prstGeom>
                      <a:noFill/>
                      <a:ln>
                        <a:noFill/>
                      </a:ln>
                      <a:effectLst/>
                    </p:spPr>
                  </p:pic>
                </p:oleObj>
              </mc:Fallback>
            </mc:AlternateContent>
          </a:graphicData>
        </a:graphic>
      </p:graphicFrame>
      <p:sp>
        <p:nvSpPr>
          <p:cNvPr id="7" name="TextBox 6"/>
          <p:cNvSpPr txBox="1"/>
          <p:nvPr/>
        </p:nvSpPr>
        <p:spPr>
          <a:xfrm>
            <a:off x="352588" y="5470822"/>
            <a:ext cx="8438823" cy="830997"/>
          </a:xfrm>
          <a:prstGeom prst="rect">
            <a:avLst/>
          </a:prstGeom>
          <a:solidFill>
            <a:srgbClr val="FFE6E6"/>
          </a:solidFill>
        </p:spPr>
        <p:txBody>
          <a:bodyPr wrap="square" rtlCol="0">
            <a:spAutoFit/>
          </a:bodyPr>
          <a:lstStyle/>
          <a:p>
            <a:r>
              <a:rPr lang="en-US" sz="2400" dirty="0">
                <a:solidFill>
                  <a:srgbClr val="1E0000"/>
                </a:solidFill>
              </a:rPr>
              <a:t>There is no marginal cost with the first constraint since it is not binding; values tell how cost changes if the </a:t>
            </a:r>
            <a:r>
              <a:rPr lang="en-US" sz="2400" b="1" dirty="0">
                <a:solidFill>
                  <a:srgbClr val="1E0000"/>
                </a:solidFill>
              </a:rPr>
              <a:t>b</a:t>
            </a:r>
            <a:r>
              <a:rPr lang="en-US" sz="2400" dirty="0">
                <a:solidFill>
                  <a:srgbClr val="1E0000"/>
                </a:solidFill>
              </a:rPr>
              <a:t> values were changed</a:t>
            </a:r>
          </a:p>
        </p:txBody>
      </p:sp>
    </p:spTree>
    <p:extLst>
      <p:ext uri="{BB962C8B-B14F-4D97-AF65-F5344CB8AC3E}">
        <p14:creationId xmlns:p14="http://schemas.microsoft.com/office/powerpoint/2010/main" val="1354252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A953D-ACC8-4EFB-9AE7-FC1969128607}"/>
              </a:ext>
            </a:extLst>
          </p:cNvPr>
          <p:cNvSpPr>
            <a:spLocks noGrp="1"/>
          </p:cNvSpPr>
          <p:nvPr>
            <p:ph type="title"/>
          </p:nvPr>
        </p:nvSpPr>
        <p:spPr/>
        <p:txBody>
          <a:bodyPr/>
          <a:lstStyle/>
          <a:p>
            <a:r>
              <a:rPr lang="en-US" dirty="0"/>
              <a:t>Lumber Mill Example Solution</a:t>
            </a:r>
          </a:p>
        </p:txBody>
      </p:sp>
      <p:graphicFrame>
        <p:nvGraphicFramePr>
          <p:cNvPr id="4" name="Object 4">
            <a:extLst>
              <a:ext uri="{FF2B5EF4-FFF2-40B4-BE49-F238E27FC236}">
                <a16:creationId xmlns:a16="http://schemas.microsoft.com/office/drawing/2014/main" id="{B8C6118A-339F-45B5-AAED-59291D2BA950}"/>
              </a:ext>
            </a:extLst>
          </p:cNvPr>
          <p:cNvGraphicFramePr>
            <a:graphicFrameLocks noChangeAspect="1"/>
          </p:cNvGraphicFramePr>
          <p:nvPr>
            <p:extLst>
              <p:ext uri="{D42A27DB-BD31-4B8C-83A1-F6EECF244321}">
                <p14:modId xmlns:p14="http://schemas.microsoft.com/office/powerpoint/2010/main" val="2259387330"/>
              </p:ext>
            </p:extLst>
          </p:nvPr>
        </p:nvGraphicFramePr>
        <p:xfrm>
          <a:off x="457200" y="1280160"/>
          <a:ext cx="6548438" cy="3821113"/>
        </p:xfrm>
        <a:graphic>
          <a:graphicData uri="http://schemas.openxmlformats.org/presentationml/2006/ole">
            <mc:AlternateContent xmlns:mc="http://schemas.openxmlformats.org/markup-compatibility/2006">
              <mc:Choice xmlns:v="urn:schemas-microsoft-com:vml" Requires="v">
                <p:oleObj spid="_x0000_s301092" name="Equation" r:id="rId3" imgW="6527520" imgH="3809880" progId="Equation.DSMT4">
                  <p:embed/>
                </p:oleObj>
              </mc:Choice>
              <mc:Fallback>
                <p:oleObj name="Equation" r:id="rId3" imgW="6527520" imgH="3809880" progId="Equation.DSMT4">
                  <p:embed/>
                  <p:pic>
                    <p:nvPicPr>
                      <p:cNvPr id="0" name=""/>
                      <p:cNvPicPr>
                        <a:picLocks noChangeAspect="1" noChangeArrowheads="1"/>
                      </p:cNvPicPr>
                      <p:nvPr/>
                    </p:nvPicPr>
                    <p:blipFill>
                      <a:blip r:embed="rId4"/>
                      <a:srcRect/>
                      <a:stretch>
                        <a:fillRect/>
                      </a:stretch>
                    </p:blipFill>
                    <p:spPr bwMode="auto">
                      <a:xfrm>
                        <a:off x="457200" y="1280160"/>
                        <a:ext cx="6548438" cy="3821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Box 10">
            <a:extLst>
              <a:ext uri="{FF2B5EF4-FFF2-40B4-BE49-F238E27FC236}">
                <a16:creationId xmlns:a16="http://schemas.microsoft.com/office/drawing/2014/main" id="{247B02A2-B25A-4312-B61D-4BBE20BA8305}"/>
              </a:ext>
            </a:extLst>
          </p:cNvPr>
          <p:cNvSpPr txBox="1"/>
          <p:nvPr/>
        </p:nvSpPr>
        <p:spPr>
          <a:xfrm>
            <a:off x="533400" y="5216662"/>
            <a:ext cx="7308411" cy="1200329"/>
          </a:xfrm>
          <a:prstGeom prst="rect">
            <a:avLst/>
          </a:prstGeom>
          <a:solidFill>
            <a:srgbClr val="FFE6E6"/>
          </a:solidFill>
        </p:spPr>
        <p:txBody>
          <a:bodyPr wrap="none" rtlCol="0">
            <a:spAutoFit/>
          </a:bodyPr>
          <a:lstStyle/>
          <a:p>
            <a:r>
              <a:rPr lang="en-US" sz="2400" dirty="0">
                <a:solidFill>
                  <a:srgbClr val="1E0000"/>
                </a:solidFill>
              </a:rPr>
              <a:t>Economic interpretation of </a:t>
            </a:r>
            <a:r>
              <a:rPr lang="en-US" sz="2400" b="1" dirty="0">
                <a:solidFill>
                  <a:srgbClr val="1E0000"/>
                </a:solidFill>
                <a:latin typeface="Symbol" panose="05050102010706020507" pitchFamily="18" charset="2"/>
              </a:rPr>
              <a:t>l</a:t>
            </a:r>
            <a:r>
              <a:rPr lang="en-US" sz="2400" dirty="0">
                <a:solidFill>
                  <a:srgbClr val="1E0000"/>
                </a:solidFill>
              </a:rPr>
              <a:t> is the profit is increased by</a:t>
            </a:r>
            <a:br>
              <a:rPr lang="en-US" sz="2400" dirty="0">
                <a:solidFill>
                  <a:srgbClr val="1E0000"/>
                </a:solidFill>
              </a:rPr>
            </a:br>
            <a:r>
              <a:rPr lang="en-US" sz="2400" dirty="0">
                <a:solidFill>
                  <a:srgbClr val="1E0000"/>
                </a:solidFill>
              </a:rPr>
              <a:t>35 for every hour we up the first constraint (the saw) and</a:t>
            </a:r>
            <a:br>
              <a:rPr lang="en-US" sz="2400" dirty="0">
                <a:solidFill>
                  <a:srgbClr val="1E0000"/>
                </a:solidFill>
              </a:rPr>
            </a:br>
            <a:r>
              <a:rPr lang="en-US" sz="2400" dirty="0">
                <a:solidFill>
                  <a:srgbClr val="1E0000"/>
                </a:solidFill>
              </a:rPr>
              <a:t>by 10 for every hour we up the second constraint (plane)  </a:t>
            </a:r>
          </a:p>
        </p:txBody>
      </p:sp>
      <p:graphicFrame>
        <p:nvGraphicFramePr>
          <p:cNvPr id="3" name="Object 2"/>
          <p:cNvGraphicFramePr>
            <a:graphicFrameLocks noChangeAspect="1"/>
          </p:cNvGraphicFramePr>
          <p:nvPr>
            <p:extLst>
              <p:ext uri="{D42A27DB-BD31-4B8C-83A1-F6EECF244321}">
                <p14:modId xmlns:p14="http://schemas.microsoft.com/office/powerpoint/2010/main" val="3292363389"/>
              </p:ext>
            </p:extLst>
          </p:nvPr>
        </p:nvGraphicFramePr>
        <p:xfrm>
          <a:off x="5489275" y="2362200"/>
          <a:ext cx="3505200" cy="710853"/>
        </p:xfrm>
        <a:graphic>
          <a:graphicData uri="http://schemas.openxmlformats.org/presentationml/2006/ole">
            <mc:AlternateContent xmlns:mc="http://schemas.openxmlformats.org/markup-compatibility/2006">
              <mc:Choice xmlns:v="urn:schemas-microsoft-com:vml" Requires="v">
                <p:oleObj spid="_x0000_s301093" name="Equation" r:id="rId5" imgW="4635360" imgH="939600" progId="Equation.DSMT4">
                  <p:embed/>
                </p:oleObj>
              </mc:Choice>
              <mc:Fallback>
                <p:oleObj name="Equation" r:id="rId5" imgW="4635360" imgH="939600" progId="Equation.DSMT4">
                  <p:embed/>
                  <p:pic>
                    <p:nvPicPr>
                      <p:cNvPr id="0" name=""/>
                      <p:cNvPicPr>
                        <a:picLocks noChangeAspect="1" noChangeArrowheads="1"/>
                      </p:cNvPicPr>
                      <p:nvPr/>
                    </p:nvPicPr>
                    <p:blipFill>
                      <a:blip r:embed="rId6"/>
                      <a:srcRect/>
                      <a:stretch>
                        <a:fillRect/>
                      </a:stretch>
                    </p:blipFill>
                    <p:spPr bwMode="auto">
                      <a:xfrm>
                        <a:off x="5489275" y="2362200"/>
                        <a:ext cx="3505200" cy="710853"/>
                      </a:xfrm>
                      <a:prstGeom prst="rect">
                        <a:avLst/>
                      </a:prstGeom>
                      <a:noFill/>
                      <a:ln>
                        <a:noFill/>
                      </a:ln>
                      <a:effectLst/>
                    </p:spPr>
                  </p:pic>
                </p:oleObj>
              </mc:Fallback>
            </mc:AlternateContent>
          </a:graphicData>
        </a:graphic>
      </p:graphicFrame>
      <p:sp>
        <p:nvSpPr>
          <p:cNvPr id="7"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38</a:t>
            </a:fld>
            <a:endParaRPr lang="en-US" dirty="0">
              <a:solidFill>
                <a:srgbClr val="1E0000"/>
              </a:solidFill>
            </a:endParaRPr>
          </a:p>
        </p:txBody>
      </p:sp>
    </p:spTree>
    <p:extLst>
      <p:ext uri="{BB962C8B-B14F-4D97-AF65-F5344CB8AC3E}">
        <p14:creationId xmlns:p14="http://schemas.microsoft.com/office/powerpoint/2010/main" val="661210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SVD Image Compression Example</a:t>
            </a:r>
          </a:p>
        </p:txBody>
      </p:sp>
      <p:sp>
        <p:nvSpPr>
          <p:cNvPr id="4" name="Rectangle 3"/>
          <p:cNvSpPr/>
          <p:nvPr/>
        </p:nvSpPr>
        <p:spPr>
          <a:xfrm>
            <a:off x="365760" y="6400800"/>
            <a:ext cx="6553200" cy="307777"/>
          </a:xfrm>
          <a:prstGeom prst="rect">
            <a:avLst/>
          </a:prstGeom>
        </p:spPr>
        <p:txBody>
          <a:bodyPr wrap="square">
            <a:spAutoFit/>
          </a:bodyPr>
          <a:lstStyle/>
          <a:p>
            <a:r>
              <a:rPr lang="en-US" sz="1400" dirty="0">
                <a:hlinkClick r:id="rId2"/>
              </a:rPr>
              <a:t>Image Source: www.math.utah.edu/~goller/F15_M2270/BradyMathews_SVDImage.pdf</a:t>
            </a:r>
            <a:endParaRPr lang="en-US" sz="1400" dirty="0"/>
          </a:p>
        </p:txBody>
      </p:sp>
      <p:pic>
        <p:nvPicPr>
          <p:cNvPr id="5" name="Picture 4"/>
          <p:cNvPicPr>
            <a:picLocks noChangeAspect="1"/>
          </p:cNvPicPr>
          <p:nvPr/>
        </p:nvPicPr>
        <p:blipFill rotWithShape="1">
          <a:blip r:embed="rId3"/>
          <a:srcRect l="32995" t="24619" r="34004" b="8923"/>
          <a:stretch/>
        </p:blipFill>
        <p:spPr>
          <a:xfrm>
            <a:off x="762000" y="1219200"/>
            <a:ext cx="4648200" cy="5070764"/>
          </a:xfrm>
          <a:prstGeom prst="rect">
            <a:avLst/>
          </a:prstGeom>
        </p:spPr>
      </p:pic>
      <p:sp>
        <p:nvSpPr>
          <p:cNvPr id="6" name="TextBox 6"/>
          <p:cNvSpPr txBox="1"/>
          <p:nvPr/>
        </p:nvSpPr>
        <p:spPr>
          <a:xfrm>
            <a:off x="5970018" y="1371600"/>
            <a:ext cx="2488182" cy="3416320"/>
          </a:xfrm>
          <a:prstGeom prst="rect">
            <a:avLst/>
          </a:prstGeom>
          <a:solidFill>
            <a:srgbClr val="FFE6E6"/>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a:solidFill>
                  <a:srgbClr val="1E0000"/>
                </a:solidFill>
                <a:latin typeface="+mn-lt"/>
              </a:rPr>
              <a:t>Images can be</a:t>
            </a:r>
            <a:br>
              <a:rPr lang="en-US" dirty="0">
                <a:solidFill>
                  <a:srgbClr val="1E0000"/>
                </a:solidFill>
                <a:latin typeface="+mn-lt"/>
              </a:rPr>
            </a:br>
            <a:r>
              <a:rPr lang="en-US" dirty="0">
                <a:solidFill>
                  <a:srgbClr val="1E0000"/>
                </a:solidFill>
                <a:latin typeface="+mn-lt"/>
              </a:rPr>
              <a:t>represented with</a:t>
            </a:r>
            <a:br>
              <a:rPr lang="en-US" dirty="0">
                <a:solidFill>
                  <a:srgbClr val="1E0000"/>
                </a:solidFill>
                <a:latin typeface="+mn-lt"/>
              </a:rPr>
            </a:br>
            <a:r>
              <a:rPr lang="en-US" dirty="0">
                <a:solidFill>
                  <a:srgbClr val="1E0000"/>
                </a:solidFill>
                <a:latin typeface="+mn-lt"/>
              </a:rPr>
              <a:t>matrices.  When</a:t>
            </a:r>
            <a:br>
              <a:rPr lang="en-US" dirty="0">
                <a:solidFill>
                  <a:srgbClr val="1E0000"/>
                </a:solidFill>
                <a:latin typeface="+mn-lt"/>
              </a:rPr>
            </a:br>
            <a:r>
              <a:rPr lang="en-US" dirty="0">
                <a:solidFill>
                  <a:srgbClr val="1E0000"/>
                </a:solidFill>
                <a:latin typeface="+mn-lt"/>
              </a:rPr>
              <a:t>an SVD is applied</a:t>
            </a:r>
            <a:br>
              <a:rPr lang="en-US" dirty="0">
                <a:solidFill>
                  <a:srgbClr val="1E0000"/>
                </a:solidFill>
                <a:latin typeface="+mn-lt"/>
              </a:rPr>
            </a:br>
            <a:r>
              <a:rPr lang="en-US" dirty="0">
                <a:solidFill>
                  <a:srgbClr val="1E0000"/>
                </a:solidFill>
                <a:latin typeface="+mn-lt"/>
              </a:rPr>
              <a:t>and only the </a:t>
            </a:r>
            <a:br>
              <a:rPr lang="en-US" dirty="0">
                <a:solidFill>
                  <a:srgbClr val="1E0000"/>
                </a:solidFill>
                <a:latin typeface="+mn-lt"/>
              </a:rPr>
            </a:br>
            <a:r>
              <a:rPr lang="en-US" dirty="0">
                <a:solidFill>
                  <a:srgbClr val="1E0000"/>
                </a:solidFill>
                <a:latin typeface="+mn-lt"/>
              </a:rPr>
              <a:t>largest singular</a:t>
            </a:r>
            <a:br>
              <a:rPr lang="en-US" dirty="0">
                <a:solidFill>
                  <a:srgbClr val="1E0000"/>
                </a:solidFill>
                <a:latin typeface="+mn-lt"/>
              </a:rPr>
            </a:br>
            <a:r>
              <a:rPr lang="en-US" dirty="0">
                <a:solidFill>
                  <a:srgbClr val="1E0000"/>
                </a:solidFill>
                <a:latin typeface="+mn-lt"/>
              </a:rPr>
              <a:t>values are retained</a:t>
            </a:r>
            <a:br>
              <a:rPr lang="en-US" dirty="0">
                <a:solidFill>
                  <a:srgbClr val="1E0000"/>
                </a:solidFill>
                <a:latin typeface="+mn-lt"/>
              </a:rPr>
            </a:br>
            <a:r>
              <a:rPr lang="en-US" dirty="0">
                <a:solidFill>
                  <a:srgbClr val="1E0000"/>
                </a:solidFill>
                <a:latin typeface="+mn-lt"/>
              </a:rPr>
              <a:t>the image is</a:t>
            </a:r>
            <a:br>
              <a:rPr lang="en-US" dirty="0">
                <a:solidFill>
                  <a:srgbClr val="1E0000"/>
                </a:solidFill>
                <a:latin typeface="+mn-lt"/>
              </a:rPr>
            </a:br>
            <a:r>
              <a:rPr lang="en-US" dirty="0">
                <a:solidFill>
                  <a:srgbClr val="1E0000"/>
                </a:solidFill>
                <a:latin typeface="+mn-lt"/>
              </a:rPr>
              <a:t>compressed.   </a:t>
            </a:r>
          </a:p>
        </p:txBody>
      </p:sp>
      <p:sp>
        <p:nvSpPr>
          <p:cNvPr id="7" name="Rectangle 6"/>
          <p:cNvSpPr/>
          <p:nvPr/>
        </p:nvSpPr>
        <p:spPr>
          <a:xfrm>
            <a:off x="5715000" y="4922779"/>
            <a:ext cx="2895600" cy="1200329"/>
          </a:xfrm>
          <a:prstGeom prst="rect">
            <a:avLst/>
          </a:prstGeom>
          <a:solidFill>
            <a:srgbClr val="FFE6E6"/>
          </a:solidFill>
        </p:spPr>
        <p:txBody>
          <a:bodyPr wrap="square">
            <a:spAutoFit/>
          </a:bodyPr>
          <a:lstStyle/>
          <a:p>
            <a:r>
              <a:rPr lang="en-US" sz="2400" dirty="0">
                <a:solidFill>
                  <a:srgbClr val="1E0000"/>
                </a:solidFill>
              </a:rPr>
              <a:t>Computationally the SVD is order m</a:t>
            </a:r>
            <a:r>
              <a:rPr lang="en-US" sz="2400" baseline="30000" dirty="0">
                <a:solidFill>
                  <a:srgbClr val="1E0000"/>
                </a:solidFill>
              </a:rPr>
              <a:t>2</a:t>
            </a:r>
            <a:r>
              <a:rPr lang="en-US" sz="2400" dirty="0">
                <a:solidFill>
                  <a:srgbClr val="1E0000"/>
                </a:solidFill>
              </a:rPr>
              <a:t>n</a:t>
            </a:r>
            <a:r>
              <a:rPr lang="en-US" sz="2400" baseline="30000" dirty="0">
                <a:solidFill>
                  <a:srgbClr val="1E0000"/>
                </a:solidFill>
              </a:rPr>
              <a:t> </a:t>
            </a:r>
            <a:br>
              <a:rPr lang="en-US" sz="2400" baseline="30000" dirty="0">
                <a:solidFill>
                  <a:srgbClr val="1E0000"/>
                </a:solidFill>
              </a:rPr>
            </a:br>
            <a:r>
              <a:rPr lang="en-US" sz="2400" dirty="0">
                <a:solidFill>
                  <a:srgbClr val="1E0000"/>
                </a:solidFill>
              </a:rPr>
              <a:t>(with n </a:t>
            </a:r>
            <a:r>
              <a:rPr lang="en-US" sz="2400" dirty="0">
                <a:solidFill>
                  <a:srgbClr val="1E0000"/>
                </a:solidFill>
                <a:sym typeface="Symbol"/>
              </a:rPr>
              <a:t></a:t>
            </a:r>
            <a:r>
              <a:rPr lang="en-US" sz="2400" dirty="0">
                <a:solidFill>
                  <a:srgbClr val="1E0000"/>
                </a:solidFill>
              </a:rPr>
              <a:t> m)</a:t>
            </a:r>
          </a:p>
        </p:txBody>
      </p:sp>
    </p:spTree>
    <p:extLst>
      <p:ext uri="{BB962C8B-B14F-4D97-AF65-F5344CB8AC3E}">
        <p14:creationId xmlns:p14="http://schemas.microsoft.com/office/powerpoint/2010/main" val="2782323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a:t>
            </a:r>
          </a:p>
        </p:txBody>
      </p:sp>
      <p:sp>
        <p:nvSpPr>
          <p:cNvPr id="3" name="Content Placeholder 2"/>
          <p:cNvSpPr>
            <a:spLocks noGrp="1"/>
          </p:cNvSpPr>
          <p:nvPr>
            <p:ph idx="1"/>
          </p:nvPr>
        </p:nvSpPr>
        <p:spPr>
          <a:xfrm>
            <a:off x="365760" y="1280160"/>
            <a:ext cx="8473440" cy="3733800"/>
          </a:xfrm>
        </p:spPr>
        <p:txBody>
          <a:bodyPr/>
          <a:lstStyle/>
          <a:p>
            <a:r>
              <a:rPr lang="en-US" dirty="0"/>
              <a:t>Often variables are not limited to being </a:t>
            </a:r>
            <a:r>
              <a:rPr lang="en-US" dirty="0">
                <a:sym typeface="Symbol"/>
              </a:rPr>
              <a:t> </a:t>
            </a:r>
            <a:r>
              <a:rPr lang="en-US" dirty="0"/>
              <a:t>0</a:t>
            </a:r>
          </a:p>
          <a:p>
            <a:pPr lvl="1"/>
            <a:r>
              <a:rPr lang="en-US" dirty="0"/>
              <a:t>Variables with just a single limit can be handled by substitution;  for example if x </a:t>
            </a:r>
            <a:r>
              <a:rPr lang="en-US" dirty="0">
                <a:sym typeface="Symbol"/>
              </a:rPr>
              <a:t> 5 then x-5=z  0</a:t>
            </a:r>
          </a:p>
          <a:p>
            <a:pPr lvl="1"/>
            <a:r>
              <a:rPr lang="en-US" dirty="0">
                <a:sym typeface="Symbol"/>
              </a:rPr>
              <a:t>Bounded variables, high</a:t>
            </a:r>
            <a:r>
              <a:rPr lang="en-US" dirty="0"/>
              <a:t> </a:t>
            </a:r>
            <a:r>
              <a:rPr lang="en-US" dirty="0">
                <a:sym typeface="Symbol"/>
              </a:rPr>
              <a:t> </a:t>
            </a:r>
            <a:r>
              <a:rPr lang="en-US" dirty="0"/>
              <a:t>x </a:t>
            </a:r>
            <a:r>
              <a:rPr lang="en-US" dirty="0">
                <a:sym typeface="Symbol"/>
              </a:rPr>
              <a:t> 0 can be handled with a slack variable so x + y = high, and </a:t>
            </a:r>
            <a:r>
              <a:rPr lang="en-US" dirty="0" err="1">
                <a:sym typeface="Symbol"/>
              </a:rPr>
              <a:t>x,y</a:t>
            </a:r>
            <a:r>
              <a:rPr lang="en-US" dirty="0">
                <a:sym typeface="Symbol"/>
              </a:rPr>
              <a:t>  0 </a:t>
            </a:r>
          </a:p>
          <a:p>
            <a:r>
              <a:rPr lang="en-US" dirty="0">
                <a:sym typeface="Symbol"/>
              </a:rPr>
              <a:t>Unbounded conditions need to be detected (i.e., unable to pivot); also the solution set could be null </a:t>
            </a:r>
            <a:endParaRPr lang="en-US" dirty="0"/>
          </a:p>
        </p:txBody>
      </p:sp>
      <p:sp>
        <p:nvSpPr>
          <p:cNvPr id="4"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39</a:t>
            </a:fld>
            <a:endParaRPr lang="en-US" dirty="0">
              <a:solidFill>
                <a:srgbClr val="1E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32299374"/>
              </p:ext>
            </p:extLst>
          </p:nvPr>
        </p:nvGraphicFramePr>
        <p:xfrm>
          <a:off x="1143000" y="4495800"/>
          <a:ext cx="6403975" cy="2141538"/>
        </p:xfrm>
        <a:graphic>
          <a:graphicData uri="http://schemas.openxmlformats.org/presentationml/2006/ole">
            <mc:AlternateContent xmlns:mc="http://schemas.openxmlformats.org/markup-compatibility/2006">
              <mc:Choice xmlns:v="urn:schemas-microsoft-com:vml" Requires="v">
                <p:oleObj spid="_x0000_s302099" name="Equation" r:id="rId3" imgW="7708680" imgH="2577960" progId="Equation.DSMT4">
                  <p:embed/>
                </p:oleObj>
              </mc:Choice>
              <mc:Fallback>
                <p:oleObj name="Equation" r:id="rId3" imgW="7708680" imgH="2577960" progId="Equation.DSMT4">
                  <p:embed/>
                  <p:pic>
                    <p:nvPicPr>
                      <p:cNvPr id="0" name=""/>
                      <p:cNvPicPr>
                        <a:picLocks noChangeAspect="1" noChangeArrowheads="1"/>
                      </p:cNvPicPr>
                      <p:nvPr/>
                    </p:nvPicPr>
                    <p:blipFill>
                      <a:blip r:embed="rId4"/>
                      <a:srcRect/>
                      <a:stretch>
                        <a:fillRect/>
                      </a:stretch>
                    </p:blipFill>
                    <p:spPr bwMode="auto">
                      <a:xfrm>
                        <a:off x="1143000" y="4495800"/>
                        <a:ext cx="6403975"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24186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a:t>
            </a:r>
          </a:p>
        </p:txBody>
      </p:sp>
      <p:sp>
        <p:nvSpPr>
          <p:cNvPr id="3" name="Content Placeholder 2"/>
          <p:cNvSpPr>
            <a:spLocks noGrp="1"/>
          </p:cNvSpPr>
          <p:nvPr>
            <p:ph idx="1"/>
          </p:nvPr>
        </p:nvSpPr>
        <p:spPr>
          <a:xfrm>
            <a:off x="365760" y="1280160"/>
            <a:ext cx="8549640" cy="3733800"/>
          </a:xfrm>
        </p:spPr>
        <p:txBody>
          <a:bodyPr/>
          <a:lstStyle/>
          <a:p>
            <a:r>
              <a:rPr lang="en-US" dirty="0"/>
              <a:t>Degenerate Solutions</a:t>
            </a:r>
          </a:p>
          <a:p>
            <a:pPr lvl="1"/>
            <a:r>
              <a:rPr lang="en-US" dirty="0"/>
              <a:t>Occur when there are less than m basic variables &gt; 0</a:t>
            </a:r>
          </a:p>
          <a:p>
            <a:pPr lvl="1"/>
            <a:r>
              <a:rPr lang="en-US" dirty="0"/>
              <a:t>When this occurs the variable entering the basis could also have a value of zero; it is possible to cycle, anti-cycling techniques could be used</a:t>
            </a:r>
          </a:p>
          <a:p>
            <a:r>
              <a:rPr lang="en-US" dirty="0"/>
              <a:t>Nonlinear cost functions</a:t>
            </a:r>
          </a:p>
          <a:p>
            <a:pPr lvl="1"/>
            <a:r>
              <a:rPr lang="en-US" dirty="0"/>
              <a:t>Nonlinear cost functions could be approximated by assuming a piecewise linear cost function </a:t>
            </a:r>
          </a:p>
          <a:p>
            <a:r>
              <a:rPr lang="en-US" dirty="0"/>
              <a:t> Integer variables</a:t>
            </a:r>
          </a:p>
          <a:p>
            <a:pPr lvl="1"/>
            <a:r>
              <a:rPr lang="en-US" dirty="0"/>
              <a:t>Sometimes some variables must be integers; known as integer programming; we’ll discuss after some power examples </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40</a:t>
            </a:fld>
            <a:endParaRPr lang="en-US" dirty="0">
              <a:solidFill>
                <a:srgbClr val="1E0000"/>
              </a:solidFill>
            </a:endParaRPr>
          </a:p>
        </p:txBody>
      </p:sp>
    </p:spTree>
    <p:extLst>
      <p:ext uri="{BB962C8B-B14F-4D97-AF65-F5344CB8AC3E}">
        <p14:creationId xmlns:p14="http://schemas.microsoft.com/office/powerpoint/2010/main" val="27243801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LP Optimal Power Flow</a:t>
            </a:r>
          </a:p>
        </p:txBody>
      </p:sp>
      <p:sp>
        <p:nvSpPr>
          <p:cNvPr id="3" name="Content Placeholder 2"/>
          <p:cNvSpPr>
            <a:spLocks noGrp="1"/>
          </p:cNvSpPr>
          <p:nvPr>
            <p:ph idx="1"/>
          </p:nvPr>
        </p:nvSpPr>
        <p:spPr>
          <a:xfrm>
            <a:off x="365760" y="1280160"/>
            <a:ext cx="8625840" cy="3733800"/>
          </a:xfrm>
        </p:spPr>
        <p:txBody>
          <a:bodyPr/>
          <a:lstStyle/>
          <a:p>
            <a:r>
              <a:rPr lang="en-US" dirty="0"/>
              <a:t>LP OPF was introduced in </a:t>
            </a:r>
          </a:p>
          <a:p>
            <a:pPr lvl="1"/>
            <a:r>
              <a:rPr lang="en-US" dirty="0"/>
              <a:t>B. Stott, E. Hobson, “Power System Security Control Calculations using Linear Programming,” (Parts 1 and 2) </a:t>
            </a:r>
            <a:r>
              <a:rPr lang="en-US" i="1" dirty="0"/>
              <a:t>IEEE Trans. Power App and Syst</a:t>
            </a:r>
            <a:r>
              <a:rPr lang="en-US" dirty="0"/>
              <a:t>., Sept/Oct 1978</a:t>
            </a:r>
          </a:p>
          <a:p>
            <a:pPr lvl="1"/>
            <a:r>
              <a:rPr lang="en-US" dirty="0"/>
              <a:t>O. </a:t>
            </a:r>
            <a:r>
              <a:rPr lang="en-US" dirty="0" err="1"/>
              <a:t>Alsac</a:t>
            </a:r>
            <a:r>
              <a:rPr lang="en-US" dirty="0"/>
              <a:t>, J. Bright, M. </a:t>
            </a:r>
            <a:r>
              <a:rPr lang="en-US" dirty="0" err="1"/>
              <a:t>Prais</a:t>
            </a:r>
            <a:r>
              <a:rPr lang="en-US" dirty="0"/>
              <a:t>, B. Stott, “Further Developments in LP-based Optimal Power Flow,” </a:t>
            </a:r>
            <a:r>
              <a:rPr lang="en-US" i="1" dirty="0"/>
              <a:t>IEEE Trans. Power Systems</a:t>
            </a:r>
            <a:r>
              <a:rPr lang="en-US" dirty="0"/>
              <a:t>, August 1990</a:t>
            </a:r>
          </a:p>
          <a:p>
            <a:r>
              <a:rPr lang="en-US" dirty="0"/>
              <a:t>It is a widely used technique, particularly for real power optimization; it is the technique used in PowerWorld</a:t>
            </a:r>
          </a:p>
          <a:p>
            <a:endParaRPr lang="en-US" dirty="0"/>
          </a:p>
          <a:p>
            <a:pPr lvl="1"/>
            <a:endParaRPr lang="en-US" dirty="0"/>
          </a:p>
        </p:txBody>
      </p:sp>
      <p:sp>
        <p:nvSpPr>
          <p:cNvPr id="4"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41</a:t>
            </a:fld>
            <a:endParaRPr lang="en-US" dirty="0">
              <a:solidFill>
                <a:srgbClr val="1E0000"/>
              </a:solidFill>
            </a:endParaRPr>
          </a:p>
        </p:txBody>
      </p:sp>
    </p:spTree>
    <p:extLst>
      <p:ext uri="{BB962C8B-B14F-4D97-AF65-F5344CB8AC3E}">
        <p14:creationId xmlns:p14="http://schemas.microsoft.com/office/powerpoint/2010/main" val="2989005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Pseudoinverse of a Matrix</a:t>
            </a:r>
          </a:p>
        </p:txBody>
      </p:sp>
      <p:sp>
        <p:nvSpPr>
          <p:cNvPr id="3" name="Content Placeholder 2"/>
          <p:cNvSpPr>
            <a:spLocks noGrp="1"/>
          </p:cNvSpPr>
          <p:nvPr>
            <p:ph idx="1"/>
          </p:nvPr>
        </p:nvSpPr>
        <p:spPr>
          <a:xfrm>
            <a:off x="365760" y="1280160"/>
            <a:ext cx="8625840" cy="3733800"/>
          </a:xfrm>
        </p:spPr>
        <p:txBody>
          <a:bodyPr/>
          <a:lstStyle/>
          <a:p>
            <a:r>
              <a:rPr lang="en-US" dirty="0"/>
              <a:t>The pseudoinverse of a matrix generalizes concept of a matrix inverse to an m by n matrix, in which m &gt;= n</a:t>
            </a:r>
          </a:p>
          <a:p>
            <a:pPr lvl="1"/>
            <a:r>
              <a:rPr lang="en-US" dirty="0"/>
              <a:t>Specifically this is a Moore-Penrose Matrix Inverse</a:t>
            </a:r>
          </a:p>
          <a:p>
            <a:r>
              <a:rPr lang="en-US" dirty="0"/>
              <a:t>Notation for the pseudoinverse of </a:t>
            </a:r>
            <a:r>
              <a:rPr lang="en-US" b="1" dirty="0"/>
              <a:t>A</a:t>
            </a:r>
            <a:r>
              <a:rPr lang="en-US" dirty="0"/>
              <a:t> is </a:t>
            </a:r>
            <a:r>
              <a:rPr lang="en-US" b="1" dirty="0"/>
              <a:t>A</a:t>
            </a:r>
            <a:r>
              <a:rPr lang="en-US" baseline="30000" dirty="0"/>
              <a:t>+</a:t>
            </a:r>
          </a:p>
          <a:p>
            <a:r>
              <a:rPr lang="en-US" dirty="0"/>
              <a:t>Satisfies </a:t>
            </a:r>
            <a:r>
              <a:rPr lang="en-US" b="1" dirty="0"/>
              <a:t>AA</a:t>
            </a:r>
            <a:r>
              <a:rPr lang="en-US" baseline="30000" dirty="0"/>
              <a:t>+</a:t>
            </a:r>
            <a:r>
              <a:rPr lang="en-US" b="1" dirty="0"/>
              <a:t>A </a:t>
            </a:r>
            <a:r>
              <a:rPr lang="en-US" dirty="0"/>
              <a:t>= </a:t>
            </a:r>
            <a:r>
              <a:rPr lang="en-US" b="1" dirty="0"/>
              <a:t>A</a:t>
            </a:r>
          </a:p>
          <a:p>
            <a:r>
              <a:rPr lang="en-US" dirty="0"/>
              <a:t>If </a:t>
            </a:r>
            <a:r>
              <a:rPr lang="en-US" b="1" dirty="0"/>
              <a:t>A</a:t>
            </a:r>
            <a:r>
              <a:rPr lang="en-US" dirty="0"/>
              <a:t> is a square matrix, then </a:t>
            </a:r>
            <a:r>
              <a:rPr lang="en-US" b="1" dirty="0"/>
              <a:t>A</a:t>
            </a:r>
            <a:r>
              <a:rPr lang="en-US" baseline="30000" dirty="0"/>
              <a:t>+</a:t>
            </a:r>
            <a:r>
              <a:rPr lang="en-US" b="1" dirty="0"/>
              <a:t> </a:t>
            </a:r>
            <a:r>
              <a:rPr lang="en-US" dirty="0"/>
              <a:t>=</a:t>
            </a:r>
            <a:r>
              <a:rPr lang="en-US" b="1" dirty="0"/>
              <a:t> A</a:t>
            </a:r>
            <a:r>
              <a:rPr lang="en-US" baseline="30000" dirty="0"/>
              <a:t>-1</a:t>
            </a:r>
          </a:p>
          <a:p>
            <a:r>
              <a:rPr lang="en-US" dirty="0"/>
              <a:t>Quite useful for solving the least squares problem since the least squares solution of </a:t>
            </a:r>
            <a:r>
              <a:rPr lang="en-US" b="1" dirty="0"/>
              <a:t>Ax </a:t>
            </a:r>
            <a:r>
              <a:rPr lang="en-US" dirty="0"/>
              <a:t>= </a:t>
            </a:r>
            <a:r>
              <a:rPr lang="en-US" b="1" dirty="0"/>
              <a:t>b</a:t>
            </a:r>
            <a:r>
              <a:rPr lang="en-US" dirty="0"/>
              <a:t> is </a:t>
            </a:r>
            <a:r>
              <a:rPr lang="en-US" b="1" dirty="0"/>
              <a:t>x</a:t>
            </a:r>
            <a:r>
              <a:rPr lang="en-US" dirty="0"/>
              <a:t> =</a:t>
            </a:r>
            <a:r>
              <a:rPr lang="en-US" b="1" dirty="0"/>
              <a:t> A</a:t>
            </a:r>
            <a:r>
              <a:rPr lang="en-US" baseline="30000" dirty="0"/>
              <a:t>+ </a:t>
            </a:r>
            <a:r>
              <a:rPr lang="en-US" b="1" dirty="0"/>
              <a:t>b</a:t>
            </a:r>
          </a:p>
          <a:p>
            <a:r>
              <a:rPr lang="en-US" dirty="0"/>
              <a:t>Can be calculated using an SVD</a:t>
            </a:r>
          </a:p>
          <a:p>
            <a:endParaRPr lang="en-US" dirty="0"/>
          </a:p>
        </p:txBody>
      </p:sp>
      <p:graphicFrame>
        <p:nvGraphicFramePr>
          <p:cNvPr id="4" name="Object 3"/>
          <p:cNvGraphicFramePr>
            <a:graphicFrameLocks noGrp="1" noChangeAspect="1"/>
          </p:cNvGraphicFramePr>
          <p:nvPr>
            <p:extLst>
              <p:ext uri="{D42A27DB-BD31-4B8C-83A1-F6EECF244321}">
                <p14:modId xmlns:p14="http://schemas.microsoft.com/office/powerpoint/2010/main" val="3050687171"/>
              </p:ext>
            </p:extLst>
          </p:nvPr>
        </p:nvGraphicFramePr>
        <p:xfrm>
          <a:off x="5791200" y="5151438"/>
          <a:ext cx="2220913" cy="1190625"/>
        </p:xfrm>
        <a:graphic>
          <a:graphicData uri="http://schemas.openxmlformats.org/presentationml/2006/ole">
            <mc:AlternateContent xmlns:mc="http://schemas.openxmlformats.org/markup-compatibility/2006">
              <mc:Choice xmlns:v="urn:schemas-microsoft-com:vml" Requires="v">
                <p:oleObj spid="_x0000_s304138" name="Equation" r:id="rId3" imgW="901309" imgH="482391" progId="Equation.DSMT4">
                  <p:embed/>
                </p:oleObj>
              </mc:Choice>
              <mc:Fallback>
                <p:oleObj name="Equation" r:id="rId3" imgW="901309" imgH="482391" progId="Equation.DSMT4">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5151438"/>
                        <a:ext cx="22209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88707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Least Squares Matrix Pseudoinverse Example</a:t>
            </a:r>
          </a:p>
        </p:txBody>
      </p:sp>
      <p:sp>
        <p:nvSpPr>
          <p:cNvPr id="3" name="Content Placeholder 2"/>
          <p:cNvSpPr>
            <a:spLocks noGrp="1"/>
          </p:cNvSpPr>
          <p:nvPr>
            <p:ph idx="1"/>
          </p:nvPr>
        </p:nvSpPr>
        <p:spPr>
          <a:xfrm>
            <a:off x="365760" y="1280160"/>
            <a:ext cx="8001000" cy="2148840"/>
          </a:xfrm>
        </p:spPr>
        <p:txBody>
          <a:bodyPr/>
          <a:lstStyle/>
          <a:p>
            <a:r>
              <a:rPr lang="en-US" dirty="0"/>
              <a:t>Assume we wish to fix a line (mx + b = y) to three data points: (1,1), (2,4), (6,4)</a:t>
            </a:r>
          </a:p>
          <a:p>
            <a:r>
              <a:rPr lang="en-US" dirty="0"/>
              <a:t>Two unknowns, m and b; hence </a:t>
            </a:r>
            <a:r>
              <a:rPr lang="en-US" b="1" dirty="0"/>
              <a:t>x</a:t>
            </a:r>
            <a:r>
              <a:rPr lang="en-US" dirty="0"/>
              <a:t> = [m  b]</a:t>
            </a:r>
            <a:r>
              <a:rPr lang="en-US" baseline="30000" dirty="0"/>
              <a:t>T</a:t>
            </a:r>
          </a:p>
          <a:p>
            <a:r>
              <a:rPr lang="en-US" dirty="0"/>
              <a:t>Setup in form of </a:t>
            </a:r>
            <a:r>
              <a:rPr lang="en-US" b="1" dirty="0"/>
              <a:t>Ax</a:t>
            </a:r>
            <a:r>
              <a:rPr lang="en-US" dirty="0"/>
              <a:t> = </a:t>
            </a:r>
            <a:r>
              <a:rPr lang="en-US" b="1" dirty="0"/>
              <a:t>b</a:t>
            </a:r>
          </a:p>
        </p:txBody>
      </p:sp>
      <p:graphicFrame>
        <p:nvGraphicFramePr>
          <p:cNvPr id="4" name="Object 3"/>
          <p:cNvGraphicFramePr>
            <a:graphicFrameLocks noChangeAspect="1"/>
          </p:cNvGraphicFramePr>
          <p:nvPr>
            <p:extLst>
              <p:ext uri="{D42A27DB-BD31-4B8C-83A1-F6EECF244321}">
                <p14:modId xmlns:p14="http://schemas.microsoft.com/office/powerpoint/2010/main" val="34597854"/>
              </p:ext>
            </p:extLst>
          </p:nvPr>
        </p:nvGraphicFramePr>
        <p:xfrm>
          <a:off x="914400" y="3429000"/>
          <a:ext cx="4648200" cy="1995488"/>
        </p:xfrm>
        <a:graphic>
          <a:graphicData uri="http://schemas.openxmlformats.org/presentationml/2006/ole">
            <mc:AlternateContent xmlns:mc="http://schemas.openxmlformats.org/markup-compatibility/2006">
              <mc:Choice xmlns:v="urn:schemas-microsoft-com:vml" Requires="v">
                <p:oleObj spid="_x0000_s305162" name="Equation" r:id="rId3" imgW="2070100" imgH="889000" progId="Equation.DSMT4">
                  <p:embed/>
                </p:oleObj>
              </mc:Choice>
              <mc:Fallback>
                <p:oleObj name="Equation" r:id="rId3" imgW="2070100" imgH="8890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429000"/>
                        <a:ext cx="464820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13089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Least Squares Matrix Pseudoinverse Example, cont.</a:t>
            </a:r>
          </a:p>
        </p:txBody>
      </p:sp>
      <p:sp>
        <p:nvSpPr>
          <p:cNvPr id="3" name="Content Placeholder 2"/>
          <p:cNvSpPr>
            <a:spLocks noGrp="1"/>
          </p:cNvSpPr>
          <p:nvPr>
            <p:ph idx="1"/>
          </p:nvPr>
        </p:nvSpPr>
        <p:spPr/>
        <p:txBody>
          <a:bodyPr/>
          <a:lstStyle/>
          <a:p>
            <a:r>
              <a:rPr lang="en-US" dirty="0"/>
              <a:t>Doing an economy SVD</a:t>
            </a:r>
            <a:br>
              <a:rPr lang="en-US" dirty="0"/>
            </a:br>
            <a:r>
              <a:rPr lang="en-US" dirty="0"/>
              <a:t/>
            </a:r>
            <a:br>
              <a:rPr lang="en-US" dirty="0"/>
            </a:br>
            <a:r>
              <a:rPr lang="en-US" dirty="0"/>
              <a:t/>
            </a:r>
            <a:br>
              <a:rPr lang="en-US" dirty="0"/>
            </a:br>
            <a:endParaRPr lang="en-US" dirty="0"/>
          </a:p>
          <a:p>
            <a:r>
              <a:rPr lang="en-US" dirty="0"/>
              <a:t>Computing the pseudoinverse</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671917405"/>
              </p:ext>
            </p:extLst>
          </p:nvPr>
        </p:nvGraphicFramePr>
        <p:xfrm>
          <a:off x="879475" y="1806575"/>
          <a:ext cx="7578725" cy="1306513"/>
        </p:xfrm>
        <a:graphic>
          <a:graphicData uri="http://schemas.openxmlformats.org/presentationml/2006/ole">
            <mc:AlternateContent xmlns:mc="http://schemas.openxmlformats.org/markup-compatibility/2006">
              <mc:Choice xmlns:v="urn:schemas-microsoft-com:vml" Requires="v">
                <p:oleObj spid="_x0000_s306194" name="Equation" r:id="rId3" imgW="4127500" imgH="711200" progId="Equation.DSMT4">
                  <p:embed/>
                </p:oleObj>
              </mc:Choice>
              <mc:Fallback>
                <p:oleObj name="Equation" r:id="rId3" imgW="4127500" imgH="7112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475" y="1806575"/>
                        <a:ext cx="7578725"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32900294"/>
              </p:ext>
            </p:extLst>
          </p:nvPr>
        </p:nvGraphicFramePr>
        <p:xfrm>
          <a:off x="762000" y="3626061"/>
          <a:ext cx="8234363" cy="1593851"/>
        </p:xfrm>
        <a:graphic>
          <a:graphicData uri="http://schemas.openxmlformats.org/presentationml/2006/ole">
            <mc:AlternateContent xmlns:mc="http://schemas.openxmlformats.org/markup-compatibility/2006">
              <mc:Choice xmlns:v="urn:schemas-microsoft-com:vml" Requires="v">
                <p:oleObj spid="_x0000_s306195" name="Equation" r:id="rId5" imgW="4851360" imgH="939600" progId="Equation.DSMT4">
                  <p:embed/>
                </p:oleObj>
              </mc:Choice>
              <mc:Fallback>
                <p:oleObj name="Equation" r:id="rId5" imgW="4851360" imgH="939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626061"/>
                        <a:ext cx="8234363" cy="159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p:nvPr/>
        </p:nvSpPr>
        <p:spPr>
          <a:xfrm>
            <a:off x="685800" y="5410200"/>
            <a:ext cx="6875463" cy="830997"/>
          </a:xfrm>
          <a:prstGeom prst="rect">
            <a:avLst/>
          </a:prstGeom>
          <a:solidFill>
            <a:srgbClr val="FFD4D4"/>
          </a:solidFill>
        </p:spPr>
        <p:txBody>
          <a:bodyPr wrap="square">
            <a:spAutoFit/>
          </a:bodyPr>
          <a:lstStyle/>
          <a:p>
            <a:r>
              <a:rPr lang="en-US" sz="2400" dirty="0">
                <a:solidFill>
                  <a:srgbClr val="1E0000"/>
                </a:solidFill>
              </a:rPr>
              <a:t>In an economy SVD the </a:t>
            </a:r>
            <a:r>
              <a:rPr lang="en-US" sz="2400" b="1" dirty="0">
                <a:solidFill>
                  <a:srgbClr val="1E0000"/>
                </a:solidFill>
                <a:latin typeface="Symbol" panose="05050102010706020507" pitchFamily="18" charset="2"/>
              </a:rPr>
              <a:t>S</a:t>
            </a:r>
            <a:r>
              <a:rPr lang="en-US" sz="2400" dirty="0">
                <a:solidFill>
                  <a:srgbClr val="1E0000"/>
                </a:solidFill>
              </a:rPr>
              <a:t> matrix has dimensions of </a:t>
            </a:r>
            <a:br>
              <a:rPr lang="en-US" sz="2400" dirty="0">
                <a:solidFill>
                  <a:srgbClr val="1E0000"/>
                </a:solidFill>
              </a:rPr>
            </a:br>
            <a:r>
              <a:rPr lang="en-US" sz="2400" dirty="0">
                <a:solidFill>
                  <a:srgbClr val="1E0000"/>
                </a:solidFill>
              </a:rPr>
              <a:t>m by m if m &lt; n or n by n if n &lt; m</a:t>
            </a:r>
          </a:p>
        </p:txBody>
      </p:sp>
    </p:spTree>
    <p:extLst>
      <p:ext uri="{BB962C8B-B14F-4D97-AF65-F5344CB8AC3E}">
        <p14:creationId xmlns:p14="http://schemas.microsoft.com/office/powerpoint/2010/main" val="4253683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Least Squares Matrix Pseudoinverse Example, cont.</a:t>
            </a:r>
          </a:p>
        </p:txBody>
      </p:sp>
      <p:sp>
        <p:nvSpPr>
          <p:cNvPr id="3" name="Content Placeholder 2"/>
          <p:cNvSpPr>
            <a:spLocks noGrp="1"/>
          </p:cNvSpPr>
          <p:nvPr>
            <p:ph idx="1"/>
          </p:nvPr>
        </p:nvSpPr>
        <p:spPr>
          <a:xfrm>
            <a:off x="365760" y="1280160"/>
            <a:ext cx="8625840" cy="3733800"/>
          </a:xfrm>
        </p:spPr>
        <p:txBody>
          <a:bodyPr/>
          <a:lstStyle/>
          <a:p>
            <a:r>
              <a:rPr lang="en-US" dirty="0"/>
              <a:t>Computing </a:t>
            </a:r>
            <a:r>
              <a:rPr lang="en-US" b="1" dirty="0"/>
              <a:t>x</a:t>
            </a:r>
            <a:r>
              <a:rPr lang="en-US" dirty="0"/>
              <a:t> = [m b]</a:t>
            </a:r>
            <a:r>
              <a:rPr lang="en-US" baseline="30000" dirty="0"/>
              <a:t>T</a:t>
            </a:r>
            <a:r>
              <a:rPr lang="en-US" dirty="0"/>
              <a:t> gives</a:t>
            </a:r>
          </a:p>
          <a:p>
            <a:endParaRPr lang="en-US" dirty="0"/>
          </a:p>
          <a:p>
            <a:endParaRPr lang="en-US" dirty="0"/>
          </a:p>
          <a:p>
            <a:endParaRPr lang="en-US" dirty="0"/>
          </a:p>
          <a:p>
            <a:r>
              <a:rPr lang="en-US" dirty="0"/>
              <a:t>With the pseudoinverse approach we immediately see the sensitivity of the elements of </a:t>
            </a:r>
            <a:r>
              <a:rPr lang="en-US" b="1" dirty="0"/>
              <a:t>x</a:t>
            </a:r>
            <a:r>
              <a:rPr lang="en-US" dirty="0"/>
              <a:t> to the elements of </a:t>
            </a:r>
            <a:r>
              <a:rPr lang="en-US" b="1" dirty="0"/>
              <a:t>b</a:t>
            </a:r>
          </a:p>
          <a:p>
            <a:pPr lvl="1"/>
            <a:r>
              <a:rPr lang="en-US" dirty="0"/>
              <a:t>New values of m and b can be readily calculated if </a:t>
            </a:r>
            <a:r>
              <a:rPr lang="en-US" b="1" dirty="0"/>
              <a:t>y</a:t>
            </a:r>
            <a:r>
              <a:rPr lang="en-US" dirty="0"/>
              <a:t> changes</a:t>
            </a:r>
          </a:p>
          <a:p>
            <a:r>
              <a:rPr lang="en-US" dirty="0"/>
              <a:t>Computationally the SVD is order m</a:t>
            </a:r>
            <a:r>
              <a:rPr lang="en-US" baseline="30000" dirty="0"/>
              <a:t>2</a:t>
            </a:r>
            <a:r>
              <a:rPr lang="en-US" dirty="0"/>
              <a:t>n</a:t>
            </a:r>
            <a:r>
              <a:rPr lang="en-US" baseline="30000" dirty="0"/>
              <a:t> </a:t>
            </a:r>
            <a:r>
              <a:rPr lang="en-US" dirty="0"/>
              <a:t>(with </a:t>
            </a:r>
            <a:r>
              <a:rPr lang="en-US"/>
              <a:t>n </a:t>
            </a:r>
            <a:r>
              <a:rPr lang="en-US">
                <a:sym typeface="Symbol"/>
              </a:rPr>
              <a:t></a:t>
            </a:r>
            <a:r>
              <a:rPr lang="en-US"/>
              <a:t> </a:t>
            </a:r>
            <a:r>
              <a:rPr lang="en-US" dirty="0"/>
              <a:t>m)</a:t>
            </a:r>
          </a:p>
        </p:txBody>
      </p:sp>
      <p:graphicFrame>
        <p:nvGraphicFramePr>
          <p:cNvPr id="4" name="Object 3"/>
          <p:cNvGraphicFramePr>
            <a:graphicFrameLocks noChangeAspect="1"/>
          </p:cNvGraphicFramePr>
          <p:nvPr>
            <p:extLst>
              <p:ext uri="{D42A27DB-BD31-4B8C-83A1-F6EECF244321}">
                <p14:modId xmlns:p14="http://schemas.microsoft.com/office/powerpoint/2010/main" val="3099938766"/>
              </p:ext>
            </p:extLst>
          </p:nvPr>
        </p:nvGraphicFramePr>
        <p:xfrm>
          <a:off x="838200" y="1724025"/>
          <a:ext cx="6130925" cy="1447800"/>
        </p:xfrm>
        <a:graphic>
          <a:graphicData uri="http://schemas.openxmlformats.org/presentationml/2006/ole">
            <mc:AlternateContent xmlns:mc="http://schemas.openxmlformats.org/markup-compatibility/2006">
              <mc:Choice xmlns:v="urn:schemas-microsoft-com:vml" Requires="v">
                <p:oleObj spid="_x0000_s307210" name="Equation" r:id="rId3" imgW="3009900" imgH="711200" progId="Equation.DSMT4">
                  <p:embed/>
                </p:oleObj>
              </mc:Choice>
              <mc:Fallback>
                <p:oleObj name="Equation" r:id="rId3" imgW="3009900" imgH="7112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724025"/>
                        <a:ext cx="61309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85479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a:extLst>
              <a:ext uri="{FF2B5EF4-FFF2-40B4-BE49-F238E27FC236}">
                <a16:creationId xmlns:a16="http://schemas.microsoft.com/office/drawing/2014/main" id="{DCC2630A-19BF-4D41-9457-1A103C69865F}"/>
              </a:ext>
            </a:extLst>
          </p:cNvPr>
          <p:cNvSpPr>
            <a:spLocks noGrp="1" noChangeArrowheads="1"/>
          </p:cNvSpPr>
          <p:nvPr>
            <p:ph type="title"/>
          </p:nvPr>
        </p:nvSpPr>
        <p:spPr>
          <a:xfrm>
            <a:off x="0" y="76200"/>
            <a:ext cx="9067800" cy="1066800"/>
          </a:xfrm>
        </p:spPr>
        <p:txBody>
          <a:bodyPr/>
          <a:lstStyle/>
          <a:p>
            <a:r>
              <a:rPr lang="en-US" altLang="en-US" dirty="0"/>
              <a:t>Quick Coverage of Linear Programming</a:t>
            </a:r>
          </a:p>
        </p:txBody>
      </p:sp>
      <p:sp>
        <p:nvSpPr>
          <p:cNvPr id="257031" name="Rectangle 7">
            <a:extLst>
              <a:ext uri="{FF2B5EF4-FFF2-40B4-BE49-F238E27FC236}">
                <a16:creationId xmlns:a16="http://schemas.microsoft.com/office/drawing/2014/main" id="{B5CDFD2C-6B07-4153-AF3E-F07BDA3F05DF}"/>
              </a:ext>
            </a:extLst>
          </p:cNvPr>
          <p:cNvSpPr>
            <a:spLocks noGrp="1" noChangeArrowheads="1"/>
          </p:cNvSpPr>
          <p:nvPr>
            <p:ph type="body" idx="1"/>
          </p:nvPr>
        </p:nvSpPr>
        <p:spPr>
          <a:xfrm>
            <a:off x="457200" y="1280160"/>
            <a:ext cx="8001000" cy="3733800"/>
          </a:xfrm>
        </p:spPr>
        <p:txBody>
          <a:bodyPr/>
          <a:lstStyle/>
          <a:p>
            <a:r>
              <a:rPr lang="en-US" altLang="en-US" dirty="0"/>
              <a:t>LP is probably the most widely used mathematical programming technique</a:t>
            </a:r>
          </a:p>
          <a:p>
            <a:r>
              <a:rPr lang="en-US" altLang="en-US" dirty="0"/>
              <a:t>It is used to solve linear, constrained minimization (or maximization) problems in which the objective function and the constraints can be written as linear functions</a:t>
            </a:r>
            <a:endParaRPr lang="en-US" altLang="en-US" sz="2400" dirty="0"/>
          </a:p>
        </p:txBody>
      </p:sp>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8</a:t>
            </a:fld>
            <a:endParaRPr lang="en-US" dirty="0">
              <a:solidFill>
                <a:srgbClr val="1E0000"/>
              </a:solidFill>
            </a:endParaRPr>
          </a:p>
        </p:txBody>
      </p:sp>
    </p:spTree>
    <p:extLst>
      <p:ext uri="{BB962C8B-B14F-4D97-AF65-F5344CB8AC3E}">
        <p14:creationId xmlns:p14="http://schemas.microsoft.com/office/powerpoint/2010/main" val="1763048319"/>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bwMode="auto">
        <a:solidFill>
          <a:schemeClr val="accent3">
            <a:lumMod val="95000"/>
          </a:schemeClr>
        </a:solidFill>
        <a:ln>
          <a:noFill/>
        </a:ln>
      </a:spPr>
      <a:bodyPr wrap="none">
        <a:spAutoFit/>
      </a:bodyPr>
      <a:lstStyle>
        <a:defPPr eaLnBrk="1" hangingPunct="1">
          <a:spcBef>
            <a:spcPts val="0"/>
          </a:spcBef>
          <a:defRPr dirty="0">
            <a:solidFill>
              <a:srgbClr val="1E0000"/>
            </a:solidFill>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6244</TotalTime>
  <Words>2047</Words>
  <Application>Microsoft Office PowerPoint</Application>
  <PresentationFormat>On-screen Show (4:3)</PresentationFormat>
  <Paragraphs>240</Paragraphs>
  <Slides>42</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0" baseType="lpstr">
      <vt:lpstr>Arial</vt:lpstr>
      <vt:lpstr>Calibri</vt:lpstr>
      <vt:lpstr>Helvetica</vt:lpstr>
      <vt:lpstr>Symbol</vt:lpstr>
      <vt:lpstr>Times New Roman</vt:lpstr>
      <vt:lpstr>Wingdings</vt:lpstr>
      <vt:lpstr>Capsules</vt:lpstr>
      <vt:lpstr>Equation</vt:lpstr>
      <vt:lpstr>ECEN 615 Methods of Electric Power  Systems Analysis</vt:lpstr>
      <vt:lpstr>Announcements</vt:lpstr>
      <vt:lpstr>Aside: Matrix Singular Value Decomposition (SVD) </vt:lpstr>
      <vt:lpstr>Aside: SVD Image Compression Example</vt:lpstr>
      <vt:lpstr>Aside: Pseudoinverse of a Matrix</vt:lpstr>
      <vt:lpstr>Least Squares Matrix Pseudoinverse Example</vt:lpstr>
      <vt:lpstr>Least Squares Matrix Pseudoinverse Example, cont.</vt:lpstr>
      <vt:lpstr>Least Squares Matrix Pseudoinverse Example, cont.</vt:lpstr>
      <vt:lpstr>Quick Coverage of Linear Programming</vt:lpstr>
      <vt:lpstr>Example Problem 1</vt:lpstr>
      <vt:lpstr>Problem 1 Setup</vt:lpstr>
      <vt:lpstr>Example Problem 2</vt:lpstr>
      <vt:lpstr>Problem 2 Setup</vt:lpstr>
      <vt:lpstr>Three Bus Case Formulation</vt:lpstr>
      <vt:lpstr>Three Bus Case Problem Setup</vt:lpstr>
      <vt:lpstr>LP Standard Form</vt:lpstr>
      <vt:lpstr>Replacing Inequality Constraints with Equality Constraints</vt:lpstr>
      <vt:lpstr>Lumber Mill Example with Slack Variables</vt:lpstr>
      <vt:lpstr>LP Definitions</vt:lpstr>
      <vt:lpstr>Fundamental LP Theorem</vt:lpstr>
      <vt:lpstr>LP Graphical Interpretation </vt:lpstr>
      <vt:lpstr>Simplex Algorithm</vt:lpstr>
      <vt:lpstr>Determination of Variable to  Enter the Basis </vt:lpstr>
      <vt:lpstr>Determination of Variable to  Enter the Basis </vt:lpstr>
      <vt:lpstr>Determination of Variable  to Exit Basis</vt:lpstr>
      <vt:lpstr>Determination of Variable  to Exit Basis</vt:lpstr>
      <vt:lpstr>Canonical Form</vt:lpstr>
      <vt:lpstr>Canonical Form </vt:lpstr>
      <vt:lpstr>LP Tableau</vt:lpstr>
      <vt:lpstr>LP Tableau for the Nutrition Problem with Artificial Variables</vt:lpstr>
      <vt:lpstr>LP Tableau Pivoting</vt:lpstr>
      <vt:lpstr>LP Tableau Pivoting for Nutrition Problem</vt:lpstr>
      <vt:lpstr>LP Tableau Pivoting</vt:lpstr>
      <vt:lpstr>LP Tableau Pivoting, Example, cont.</vt:lpstr>
      <vt:lpstr>LP Tableau Pivoting, Example, cont.</vt:lpstr>
      <vt:lpstr>LP Tableau Full Problem</vt:lpstr>
      <vt:lpstr>Marginal Costs of Constraint Enforcement</vt:lpstr>
      <vt:lpstr>Nutrition Problem Marginal Costs</vt:lpstr>
      <vt:lpstr>Lumber Mill Example Solution</vt:lpstr>
      <vt:lpstr>Complications</vt:lpstr>
      <vt:lpstr>Complications</vt:lpstr>
      <vt:lpstr>LP Optimal Power Flow</vt:lpstr>
    </vt:vector>
  </TitlesOfParts>
  <Company>ECE - 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Liu Yijing</cp:lastModifiedBy>
  <cp:revision>476</cp:revision>
  <cp:lastPrinted>2019-09-22T16:46:28Z</cp:lastPrinted>
  <dcterms:created xsi:type="dcterms:W3CDTF">2000-05-11T14:27:08Z</dcterms:created>
  <dcterms:modified xsi:type="dcterms:W3CDTF">2019-11-13T16:13:52Z</dcterms:modified>
</cp:coreProperties>
</file>