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55"/>
  </p:notesMasterIdLst>
  <p:handoutMasterIdLst>
    <p:handoutMasterId r:id="rId56"/>
  </p:handoutMasterIdLst>
  <p:sldIdLst>
    <p:sldId id="258" r:id="rId2"/>
    <p:sldId id="320" r:id="rId3"/>
    <p:sldId id="931" r:id="rId4"/>
    <p:sldId id="932" r:id="rId5"/>
    <p:sldId id="933" r:id="rId6"/>
    <p:sldId id="934" r:id="rId7"/>
    <p:sldId id="935" r:id="rId8"/>
    <p:sldId id="936" r:id="rId9"/>
    <p:sldId id="937" r:id="rId10"/>
    <p:sldId id="938" r:id="rId11"/>
    <p:sldId id="939" r:id="rId12"/>
    <p:sldId id="940" r:id="rId13"/>
    <p:sldId id="941" r:id="rId14"/>
    <p:sldId id="942" r:id="rId15"/>
    <p:sldId id="1601" r:id="rId16"/>
    <p:sldId id="1619" r:id="rId17"/>
    <p:sldId id="1620" r:id="rId18"/>
    <p:sldId id="1621" r:id="rId19"/>
    <p:sldId id="1644" r:id="rId20"/>
    <p:sldId id="1639" r:id="rId21"/>
    <p:sldId id="1640" r:id="rId22"/>
    <p:sldId id="1642" r:id="rId23"/>
    <p:sldId id="1643" r:id="rId24"/>
    <p:sldId id="1645" r:id="rId25"/>
    <p:sldId id="1641" r:id="rId26"/>
    <p:sldId id="1646" r:id="rId27"/>
    <p:sldId id="1647" r:id="rId28"/>
    <p:sldId id="1648" r:id="rId29"/>
    <p:sldId id="1649" r:id="rId30"/>
    <p:sldId id="1622" r:id="rId31"/>
    <p:sldId id="1623" r:id="rId32"/>
    <p:sldId id="1624" r:id="rId33"/>
    <p:sldId id="493" r:id="rId34"/>
    <p:sldId id="494" r:id="rId35"/>
    <p:sldId id="495" r:id="rId36"/>
    <p:sldId id="496" r:id="rId37"/>
    <p:sldId id="497" r:id="rId38"/>
    <p:sldId id="498" r:id="rId39"/>
    <p:sldId id="502" r:id="rId40"/>
    <p:sldId id="503" r:id="rId41"/>
    <p:sldId id="499" r:id="rId42"/>
    <p:sldId id="500" r:id="rId43"/>
    <p:sldId id="501" r:id="rId44"/>
    <p:sldId id="504" r:id="rId45"/>
    <p:sldId id="505" r:id="rId46"/>
    <p:sldId id="512" r:id="rId47"/>
    <p:sldId id="506" r:id="rId48"/>
    <p:sldId id="507" r:id="rId49"/>
    <p:sldId id="508" r:id="rId50"/>
    <p:sldId id="509" r:id="rId51"/>
    <p:sldId id="510" r:id="rId52"/>
    <p:sldId id="511" r:id="rId53"/>
    <p:sldId id="513" r:id="rId5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46" d="100"/>
          <a:sy n="46" d="100"/>
        </p:scale>
        <p:origin x="43" y="7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402"/>
    </p:cViewPr>
  </p:sorterViewPr>
  <p:notesViewPr>
    <p:cSldViewPr>
      <p:cViewPr varScale="1">
        <p:scale>
          <a:sx n="86" d="100"/>
          <a:sy n="86" d="100"/>
        </p:scale>
        <p:origin x="-3786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39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55" name="Google Shape;55;p3:notes"/>
          <p:cNvSpPr txBox="1">
            <a:spLocks noGrp="1"/>
          </p:cNvSpPr>
          <p:nvPr>
            <p:ph type="sldNum" idx="12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721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84519d769_1_0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endParaRPr/>
          </a:p>
        </p:txBody>
      </p:sp>
      <p:sp>
        <p:nvSpPr>
          <p:cNvPr id="62" name="Google Shape;62;g484519d7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38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1E0000"/>
                </a:solidFill>
                <a:latin typeface="Arial" panose="020B0604020202020204" pitchFamily="34" charset="0"/>
                <a:cs typeface="Arial" pitchFamily="34" charset="0"/>
              </a:rPr>
              <a:t>Lecture 23: </a:t>
            </a:r>
            <a:r>
              <a:rPr lang="en-US" sz="3200" b="1" dirty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Power Flow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E36A-86BC-469F-BF22-7AE49D91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Locational Marginal Costs (LMPs)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2C9B-06AD-4ECF-99E1-5375BE55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In an OPF solution, the bus LMPs tell the marginal cost of supplying electricity to that bus</a:t>
            </a:r>
          </a:p>
          <a:p>
            <a:r>
              <a:rPr lang="en-US" dirty="0"/>
              <a:t>The term “congestion” is used to indicate when there are elements (such as transmission lines or transformers) that are at their limits; that is, the constraint is binding</a:t>
            </a:r>
          </a:p>
          <a:p>
            <a:r>
              <a:rPr lang="en-US" dirty="0"/>
              <a:t>Without losses and without congestion, all the LMPs would be the same</a:t>
            </a:r>
          </a:p>
          <a:p>
            <a:r>
              <a:rPr lang="en-US" dirty="0"/>
              <a:t>Congestion or losses causes unequal LMPs</a:t>
            </a:r>
          </a:p>
          <a:p>
            <a:r>
              <a:rPr lang="en-US" dirty="0"/>
              <a:t>LMPs are often shown using color contours; a challenge is to select the right color range!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9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321B-B548-44BE-A37D-3CF8D2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7B0A6-B275-4E52-8E8D-B1F89380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80160"/>
            <a:ext cx="7498080" cy="490537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2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5848F-0EF4-485C-9471-FA096643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LP Sensitivity Matrix (</a:t>
            </a:r>
            <a:r>
              <a:rPr lang="en-US" b="1" dirty="0"/>
              <a:t>A</a:t>
            </a:r>
            <a:r>
              <a:rPr lang="en-US" dirty="0"/>
              <a:t> Matrix)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F729A3-0EC3-4863-AC72-08EF0F75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C8104-7880-4319-A08D-628541CE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28800"/>
            <a:ext cx="768096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FC4AC5-35CD-4C32-8DEF-F17C828035F6}"/>
              </a:ext>
            </a:extLst>
          </p:cNvPr>
          <p:cNvSpPr txBox="1"/>
          <p:nvPr/>
        </p:nvSpPr>
        <p:spPr>
          <a:xfrm>
            <a:off x="685800" y="4401830"/>
            <a:ext cx="6829947" cy="1200329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first row is the power balance constraint, while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second row is the line flow constraint.  The matrix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only has the line flows that are being enforced. 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10B6-EE08-4A71-9AE4-23FD2F22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1.82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237E-280A-4C98-A52E-A56B45CD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539240"/>
          </a:xfrm>
        </p:spPr>
        <p:txBody>
          <a:bodyPr/>
          <a:lstStyle/>
          <a:p>
            <a:r>
              <a:rPr lang="en-US" dirty="0"/>
              <a:t>This situation is infeasible, at least with available controls.  There is a solution because the OPF is allowing one of the constraints to violate (at high cost)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9F7-5D29-4FF8-83A4-225690E23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40995" b="21961"/>
          <a:stretch/>
        </p:blipFill>
        <p:spPr>
          <a:xfrm>
            <a:off x="348654" y="3642360"/>
            <a:ext cx="4768273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C109E-9E20-4E48-B54A-053D0C3C0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8" t="42004" r="9001" b="41995"/>
          <a:stretch/>
        </p:blipFill>
        <p:spPr>
          <a:xfrm>
            <a:off x="1965960" y="2819400"/>
            <a:ext cx="6492240" cy="82296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8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Cost Curve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LP algorithms require linear cost curves, with piecewise linear curves used to approximate a nonlinear cost function</a:t>
            </a:r>
          </a:p>
          <a:p>
            <a:r>
              <a:rPr lang="en-US" dirty="0"/>
              <a:t>Two common ways</a:t>
            </a:r>
            <a:br>
              <a:rPr lang="en-US" dirty="0"/>
            </a:br>
            <a:r>
              <a:rPr lang="en-US" dirty="0"/>
              <a:t>of entering cost </a:t>
            </a:r>
            <a:br>
              <a:rPr lang="en-US" dirty="0"/>
            </a:br>
            <a:r>
              <a:rPr lang="en-US" dirty="0"/>
              <a:t>information are </a:t>
            </a:r>
          </a:p>
          <a:p>
            <a:pPr lvl="1"/>
            <a:r>
              <a:rPr lang="en-US" dirty="0"/>
              <a:t>Quadratic function</a:t>
            </a:r>
          </a:p>
          <a:p>
            <a:pPr lvl="1"/>
            <a:r>
              <a:rPr lang="en-US" dirty="0"/>
              <a:t>Piecewise linear curve</a:t>
            </a:r>
          </a:p>
          <a:p>
            <a:r>
              <a:rPr lang="en-US" dirty="0"/>
              <a:t>The PowerWorld OPF</a:t>
            </a:r>
            <a:br>
              <a:rPr lang="en-US" dirty="0"/>
            </a:br>
            <a:r>
              <a:rPr lang="en-US" dirty="0"/>
              <a:t>supports both types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37063"/>
            <a:ext cx="3770376" cy="40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5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constrained optimal power flow (SCOPF) is similar to OPF except it also includes contingency constraints</a:t>
            </a:r>
          </a:p>
          <a:p>
            <a:pPr lvl="1"/>
            <a:r>
              <a:rPr lang="en-US" dirty="0"/>
              <a:t>Again the goal is to minimize some objective function, usually the current system cost, subject to a variety of equality and inequality constraints</a:t>
            </a:r>
          </a:p>
          <a:p>
            <a:pPr lvl="1"/>
            <a:r>
              <a:rPr lang="en-US" dirty="0"/>
              <a:t>This adds significantly more computation, but is required to simulate how the system is actually operated (with N-1 reliability)</a:t>
            </a:r>
          </a:p>
          <a:p>
            <a:r>
              <a:rPr lang="en-US" dirty="0"/>
              <a:t>A common solution is to alternate between solving a power flow and contingency analysis, and an 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4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inclusion of contingencies, there needs to be a distinction between what control actions must be done pre-contingent, and which ones can be done post-contingent</a:t>
            </a:r>
          </a:p>
          <a:p>
            <a:pPr lvl="1"/>
            <a:r>
              <a:rPr lang="en-US" dirty="0"/>
              <a:t>The advantage of post-contingent control actions is they would only need to be done in the unlikely event the contingency actually occurs</a:t>
            </a:r>
          </a:p>
          <a:p>
            <a:r>
              <a:rPr lang="en-US" dirty="0"/>
              <a:t>Pre-contingent control actions are usually done for line overloads, while post-contingent control actions are done for most reactive power control and generator outage re-dispatch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4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767840"/>
          </a:xfrm>
        </p:spPr>
        <p:txBody>
          <a:bodyPr/>
          <a:lstStyle/>
          <a:p>
            <a:r>
              <a:rPr lang="en-US" dirty="0"/>
              <a:t>We’ll again consider Example 6_23, except now it has been enhanced to include contingencies and we’ve also greatly increased the capacity on the line between buses 4 and 5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11961"/>
          <a:stretch/>
        </p:blipFill>
        <p:spPr bwMode="auto">
          <a:xfrm>
            <a:off x="4724400" y="3186023"/>
            <a:ext cx="42062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8035"/>
          <a:stretch/>
        </p:blipFill>
        <p:spPr bwMode="auto">
          <a:xfrm>
            <a:off x="609600" y="3186023"/>
            <a:ext cx="43891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572780"/>
            <a:ext cx="3512500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Original with line 4-5 limit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of 60 MW with 2-5 out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5285" y="5572779"/>
            <a:ext cx="3632726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Modified with line 4-5 limit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of 200 MVA with 2-5 out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SCOPF Application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7638" b="39999"/>
          <a:stretch/>
        </p:blipFill>
        <p:spPr bwMode="auto">
          <a:xfrm>
            <a:off x="457200" y="1828800"/>
            <a:ext cx="7684876" cy="476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219200"/>
            <a:ext cx="3693640" cy="461665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Just click the button to solve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905000" y="1426206"/>
            <a:ext cx="990600" cy="7835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4191000" y="2667000"/>
            <a:ext cx="1981200" cy="4898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243164" y="2003996"/>
            <a:ext cx="2612365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Number of times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redo contingency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analysis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6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and SCOPF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The LP approach is widely used for the OPF and SCOPF, particularly when implementing a dc power flow approach</a:t>
            </a:r>
          </a:p>
          <a:p>
            <a:r>
              <a:rPr lang="en-US" dirty="0"/>
              <a:t>A key issue is determining the number of binding constraints to enforce in the LP tableau</a:t>
            </a:r>
          </a:p>
          <a:p>
            <a:pPr lvl="1"/>
            <a:r>
              <a:rPr lang="en-US" dirty="0"/>
              <a:t>Enforcing too many is time-consuming, enforcing too few results in excessive iterations</a:t>
            </a:r>
          </a:p>
          <a:p>
            <a:r>
              <a:rPr lang="en-US" dirty="0"/>
              <a:t>The LP approach is limited by the degree of linearity in the power system</a:t>
            </a:r>
          </a:p>
          <a:p>
            <a:pPr lvl="1"/>
            <a:r>
              <a:rPr lang="en-US" dirty="0"/>
              <a:t>Real power constraints are fairly linear, reactive power constraints much less so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4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Chapters 3 and 8 from the book</a:t>
            </a:r>
          </a:p>
          <a:p>
            <a:r>
              <a:rPr lang="en-US" dirty="0"/>
              <a:t>Homework 5 is due today</a:t>
            </a:r>
          </a:p>
          <a:p>
            <a:r>
              <a:rPr lang="en-US" dirty="0"/>
              <a:t>Second exam is in class on November 21</a:t>
            </a:r>
          </a:p>
          <a:p>
            <a:pPr lvl="1"/>
            <a:r>
              <a:rPr lang="en-US" dirty="0"/>
              <a:t>Same format as with the first exam</a:t>
            </a:r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2072640"/>
          </a:xfrm>
        </p:spPr>
        <p:txBody>
          <a:bodyPr/>
          <a:lstStyle/>
          <a:p>
            <a:r>
              <a:rPr lang="en-US" dirty="0"/>
              <a:t>An alternative to using the LP approach is to use Newton’s method, in which all the equations are solved simultaneously</a:t>
            </a:r>
          </a:p>
          <a:p>
            <a:pPr marL="171450"/>
            <a:r>
              <a:rPr lang="en-US" dirty="0"/>
              <a:t>Key paper in area is</a:t>
            </a:r>
          </a:p>
          <a:p>
            <a:pPr marL="457200" lvl="1"/>
            <a:r>
              <a:rPr lang="en-US" dirty="0"/>
              <a:t> D.I. Sun, B. Ashley, B. Brewer, B.A. Hughes, and W.F. </a:t>
            </a:r>
            <a:r>
              <a:rPr lang="en-US" dirty="0" err="1"/>
              <a:t>Tinney</a:t>
            </a:r>
            <a:r>
              <a:rPr lang="en-US" dirty="0"/>
              <a:t>, "Optimal Power Flow by Newton Approach", </a:t>
            </a:r>
            <a:r>
              <a:rPr lang="en-US" i="1" dirty="0"/>
              <a:t>IEEE Trans. Power App and Syst</a:t>
            </a:r>
            <a:r>
              <a:rPr lang="en-US" dirty="0"/>
              <a:t>., October 1984</a:t>
            </a:r>
          </a:p>
          <a:p>
            <a:r>
              <a:rPr lang="en-US" dirty="0"/>
              <a:t>Problem is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4953000"/>
          <a:ext cx="22447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104840" imgH="660240" progId="Equation.DSMT4">
                  <p:embed/>
                </p:oleObj>
              </mc:Choice>
              <mc:Fallback>
                <p:oleObj name="Equation" r:id="rId3" imgW="110484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953000"/>
                        <a:ext cx="22447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0" y="4335236"/>
            <a:ext cx="35814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For simplicity </a:t>
            </a:r>
            <a:r>
              <a:rPr lang="en-US" sz="2400" b="1" dirty="0">
                <a:solidFill>
                  <a:srgbClr val="1E0000"/>
                </a:solidFill>
              </a:rPr>
              <a:t>x</a:t>
            </a:r>
            <a:r>
              <a:rPr lang="en-US" sz="2400" dirty="0">
                <a:solidFill>
                  <a:srgbClr val="1E0000"/>
                </a:solidFill>
              </a:rPr>
              <a:t> represents all the variables and we can use </a:t>
            </a:r>
            <a:r>
              <a:rPr lang="en-US" sz="2400" b="1" dirty="0">
                <a:solidFill>
                  <a:srgbClr val="1E0000"/>
                </a:solidFill>
              </a:rPr>
              <a:t>h</a:t>
            </a:r>
            <a:r>
              <a:rPr lang="en-US" sz="2400" dirty="0">
                <a:solidFill>
                  <a:srgbClr val="1E0000"/>
                </a:solidFill>
              </a:rPr>
              <a:t> to impose limits on individual variables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77240"/>
          </a:xfrm>
        </p:spPr>
        <p:txBody>
          <a:bodyPr/>
          <a:lstStyle/>
          <a:p>
            <a:r>
              <a:rPr lang="en-US" dirty="0"/>
              <a:t>During the solution the inequality constraints are either binding (=0) or nonbinding (&lt;0)</a:t>
            </a:r>
          </a:p>
          <a:p>
            <a:pPr lvl="1"/>
            <a:r>
              <a:rPr lang="en-US" dirty="0"/>
              <a:t>The nonbinding constraints do not impact the final solution</a:t>
            </a:r>
          </a:p>
          <a:p>
            <a:r>
              <a:rPr lang="en-US" dirty="0"/>
              <a:t>We’ll modify the problem to split the </a:t>
            </a:r>
            <a:r>
              <a:rPr lang="en-US" b="1" dirty="0"/>
              <a:t>h</a:t>
            </a:r>
            <a:r>
              <a:rPr lang="en-US" dirty="0"/>
              <a:t> vector into the binding constraints, </a:t>
            </a:r>
            <a:r>
              <a:rPr lang="en-US" b="1" dirty="0"/>
              <a:t>h</a:t>
            </a:r>
            <a:r>
              <a:rPr lang="en-US" baseline="-25000" dirty="0"/>
              <a:t>1</a:t>
            </a:r>
            <a:r>
              <a:rPr lang="en-US" dirty="0"/>
              <a:t> and the nonbinding constraints, </a:t>
            </a:r>
            <a:r>
              <a:rPr lang="en-US" b="1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4508500"/>
          <a:ext cx="265906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168200" imgH="888840" progId="Equation.DSMT4">
                  <p:embed/>
                </p:oleObj>
              </mc:Choice>
              <mc:Fallback>
                <p:oleObj name="Equation" r:id="rId3" imgW="1168200" imgH="888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08500"/>
                        <a:ext cx="265906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To solve first define the </a:t>
            </a:r>
            <a:r>
              <a:rPr lang="en-US" dirty="0" err="1"/>
              <a:t>Lagrangian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necessary condition for a minimum is that the gradient is zero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1828800"/>
          <a:ext cx="514508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2260440" imgH="507960" progId="Equation.DSMT4">
                  <p:embed/>
                </p:oleObj>
              </mc:Choice>
              <mc:Fallback>
                <p:oleObj name="Equation" r:id="rId3" imgW="226044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514508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3657600"/>
          <a:ext cx="2947988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1295280" imgH="1320480" progId="Equation.DSMT4">
                  <p:embed/>
                </p:oleObj>
              </mc:Choice>
              <mc:Fallback>
                <p:oleObj name="Equation" r:id="rId5" imgW="1295280" imgH="1320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2947988" cy="30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3429000"/>
            <a:ext cx="32766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Both </a:t>
            </a:r>
            <a:r>
              <a:rPr lang="en-US" sz="2400" b="1" dirty="0">
                <a:solidFill>
                  <a:srgbClr val="1E0000"/>
                </a:solidFill>
                <a:sym typeface="Symbol"/>
              </a:rPr>
              <a:t></a:t>
            </a:r>
            <a:r>
              <a:rPr lang="en-US" sz="2400" dirty="0">
                <a:solidFill>
                  <a:srgbClr val="1E0000"/>
                </a:solidFill>
              </a:rPr>
              <a:t> and </a:t>
            </a:r>
            <a:r>
              <a:rPr lang="en-US" sz="2400" b="1" dirty="0">
                <a:solidFill>
                  <a:srgbClr val="1E0000"/>
                </a:solidFill>
                <a:sym typeface="Symbol"/>
              </a:rPr>
              <a:t></a:t>
            </a:r>
            <a:r>
              <a:rPr lang="en-US" sz="2400" dirty="0">
                <a:solidFill>
                  <a:srgbClr val="1E0000"/>
                </a:solidFill>
              </a:rPr>
              <a:t> are Lagrange Multipliers</a:t>
            </a:r>
          </a:p>
        </p:txBody>
      </p:sp>
    </p:spTree>
    <p:extLst>
      <p:ext uri="{BB962C8B-B14F-4D97-AF65-F5344CB8AC3E}">
        <p14:creationId xmlns:p14="http://schemas.microsoft.com/office/powerpoint/2010/main" val="380122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/>
              <a:t>Solve using Newton’s method.  To do this we need to define the Hessian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Because this is a second order method, as opposed to a first order linearization, it can better handle system nonlinearities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2133600"/>
          <a:ext cx="6629400" cy="281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3530520" imgH="1498320" progId="Equation.DSMT4">
                  <p:embed/>
                </p:oleObj>
              </mc:Choice>
              <mc:Fallback>
                <p:oleObj name="Equation" r:id="rId3" imgW="3530520" imgH="1498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6629400" cy="2816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53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01040"/>
          </a:xfrm>
        </p:spPr>
        <p:txBody>
          <a:bodyPr/>
          <a:lstStyle/>
          <a:p>
            <a:r>
              <a:rPr lang="en-US" dirty="0"/>
              <a:t>Solution is then via the standard Newton’s method.  That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2362200"/>
          <a:ext cx="505777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2247840" imgH="1688760" progId="Equation.DSMT4">
                  <p:embed/>
                </p:oleObj>
              </mc:Choice>
              <mc:Fallback>
                <p:oleObj name="Equation" r:id="rId5" imgW="2247840" imgH="1688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362200"/>
                        <a:ext cx="5057775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2200" y="3200400"/>
            <a:ext cx="2438400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 iteration is needed for a quadratic function with linear constraints</a:t>
            </a:r>
          </a:p>
        </p:txBody>
      </p:sp>
    </p:spTree>
    <p:extLst>
      <p:ext uri="{BB962C8B-B14F-4D97-AF65-F5344CB8AC3E}">
        <p14:creationId xmlns:p14="http://schemas.microsoft.com/office/powerpoint/2010/main" val="109992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472440"/>
          </a:xfrm>
        </p:spPr>
        <p:txBody>
          <a:bodyPr/>
          <a:lstStyle/>
          <a:p>
            <a:r>
              <a:rPr lang="en-US" dirty="0"/>
              <a:t>Solve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1752600"/>
          <a:ext cx="7162800" cy="442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4559040" imgH="2819160" progId="Equation.DSMT4">
                  <p:embed/>
                </p:oleObj>
              </mc:Choice>
              <mc:Fallback>
                <p:oleObj name="Equation" r:id="rId3" imgW="4559040" imgH="2819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752600"/>
                        <a:ext cx="7162800" cy="442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7800" y="2895600"/>
            <a:ext cx="24384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 iteration is needed so any “guess” is fine.  Pick (1,1,0)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7162800" cy="5232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Because </a:t>
            </a:r>
            <a:r>
              <a:rPr lang="en-US" dirty="0">
                <a:solidFill>
                  <a:srgbClr val="1E0000"/>
                </a:solidFill>
                <a:latin typeface="Symbol" panose="05050102010706020507" pitchFamily="18" charset="2"/>
              </a:rPr>
              <a:t>l</a:t>
            </a:r>
            <a:r>
              <a:rPr lang="en-US" dirty="0">
                <a:solidFill>
                  <a:srgbClr val="1E0000"/>
                </a:solidFill>
              </a:rPr>
              <a:t> is positive the constraint is binding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93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OPF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Newton OPF has the advantage of being better able to handle system nonlinearities</a:t>
            </a:r>
          </a:p>
          <a:p>
            <a:r>
              <a:rPr lang="en-US" dirty="0"/>
              <a:t>There is still the issue of having to deal with determining which constraints are binding</a:t>
            </a:r>
          </a:p>
          <a:p>
            <a:r>
              <a:rPr lang="en-US" dirty="0"/>
              <a:t>The Newton OPF needs to implement second order derivatives plus all the complexities of the power flow solution</a:t>
            </a:r>
          </a:p>
          <a:p>
            <a:pPr lvl="1"/>
            <a:r>
              <a:rPr lang="en-US" dirty="0"/>
              <a:t>The power flow starts off simple, but can rapidly get complex when dealing with actual systems </a:t>
            </a:r>
          </a:p>
          <a:p>
            <a:r>
              <a:rPr lang="en-US" dirty="0"/>
              <a:t>There is still the issue of handling integer variables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34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mixed-integer program (MIP) is an optimization problem of the form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/>
        </p:nvGraphicFramePr>
        <p:xfrm>
          <a:off x="914400" y="2438400"/>
          <a:ext cx="5105400" cy="327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6527520" imgH="4190760" progId="Equation.DSMT4">
                  <p:embed/>
                </p:oleObj>
              </mc:Choice>
              <mc:Fallback>
                <p:oleObj name="Equation" r:id="rId3" imgW="6527520" imgH="4190760" progId="Equation.DSMT4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5105400" cy="327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626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624840"/>
          </a:xfrm>
        </p:spPr>
        <p:txBody>
          <a:bodyPr/>
          <a:lstStyle/>
          <a:p>
            <a:r>
              <a:rPr lang="en-US" dirty="0"/>
              <a:t>The advances in the algorithms have been substantial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889171"/>
            <a:ext cx="814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Notes are partially based on a presentation at Feb 2015 US National Academies Analytic</a:t>
            </a:r>
            <a:br>
              <a:rPr lang="en-US" sz="1600" dirty="0">
                <a:solidFill>
                  <a:srgbClr val="1E0000"/>
                </a:solidFill>
              </a:rPr>
            </a:br>
            <a:r>
              <a:rPr lang="en-US" sz="1600" dirty="0">
                <a:solidFill>
                  <a:srgbClr val="1E0000"/>
                </a:solidFill>
              </a:rPr>
              <a:t>Foundations of the Next Generation Grid by Robert Bixby from </a:t>
            </a:r>
            <a:r>
              <a:rPr lang="en-US" sz="1600" dirty="0" err="1">
                <a:solidFill>
                  <a:srgbClr val="1E0000"/>
                </a:solidFill>
              </a:rPr>
              <a:t>Gurobi</a:t>
            </a:r>
            <a:r>
              <a:rPr lang="en-US" sz="1600" dirty="0">
                <a:solidFill>
                  <a:srgbClr val="1E0000"/>
                </a:solidFill>
              </a:rPr>
              <a:t> Optimization titled</a:t>
            </a:r>
            <a:br>
              <a:rPr lang="en-US" sz="1600" dirty="0">
                <a:solidFill>
                  <a:srgbClr val="1E0000"/>
                </a:solidFill>
              </a:rPr>
            </a:br>
            <a:r>
              <a:rPr lang="en-US" sz="1600" dirty="0">
                <a:solidFill>
                  <a:srgbClr val="1E0000"/>
                </a:solidFill>
              </a:rPr>
              <a:t>“Advances in Mixed-Integer Programming and the Impact on Managing Electrical Power Grids”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17226" r="23049" b="4440"/>
          <a:stretch/>
        </p:blipFill>
        <p:spPr bwMode="auto">
          <a:xfrm>
            <a:off x="457200" y="1768929"/>
            <a:ext cx="5603421" cy="38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435679"/>
            <a:ext cx="1874231" cy="1938992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Speedups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from 2009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2015 were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about a factor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of 30!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5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Suppose you were given the following choices?</a:t>
            </a:r>
          </a:p>
          <a:p>
            <a:pPr lvl="1"/>
            <a:r>
              <a:rPr lang="en-US" dirty="0"/>
              <a:t>Solve a MIP with today’s solution technology on a 1991 machine</a:t>
            </a:r>
          </a:p>
          <a:p>
            <a:pPr lvl="1"/>
            <a:r>
              <a:rPr lang="en-US" dirty="0"/>
              <a:t>Solve a MIP with a 1991 solution on a machine from today?</a:t>
            </a:r>
          </a:p>
          <a:p>
            <a:r>
              <a:rPr lang="en-US" dirty="0"/>
              <a:t>The answer is to choose option 1, by a factor of approximately 300</a:t>
            </a:r>
          </a:p>
          <a:p>
            <a:r>
              <a:rPr lang="en-US" dirty="0"/>
              <a:t>This leads to the current debate of whether the OPF (and SCOPF) should be solved using generic solvers or more customized code (which could also have quite good solvers!)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889171"/>
            <a:ext cx="814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Notes are partially based on a presentation at Feb 2015 US National Academies Analytic</a:t>
            </a:r>
            <a:br>
              <a:rPr lang="en-US" sz="1600" dirty="0">
                <a:solidFill>
                  <a:srgbClr val="1E0000"/>
                </a:solidFill>
              </a:rPr>
            </a:br>
            <a:r>
              <a:rPr lang="en-US" sz="1600" dirty="0">
                <a:solidFill>
                  <a:srgbClr val="1E0000"/>
                </a:solidFill>
              </a:rPr>
              <a:t>Foundations of the Next Generation Grid by Robert Bixby from </a:t>
            </a:r>
            <a:r>
              <a:rPr lang="en-US" sz="1600" dirty="0" err="1">
                <a:solidFill>
                  <a:srgbClr val="1E0000"/>
                </a:solidFill>
              </a:rPr>
              <a:t>Gurobi</a:t>
            </a:r>
            <a:r>
              <a:rPr lang="en-US" sz="1600" dirty="0">
                <a:solidFill>
                  <a:srgbClr val="1E0000"/>
                </a:solidFill>
              </a:rPr>
              <a:t> Optimization titled</a:t>
            </a:r>
            <a:br>
              <a:rPr lang="en-US" sz="1600" dirty="0">
                <a:solidFill>
                  <a:srgbClr val="1E0000"/>
                </a:solidFill>
              </a:rPr>
            </a:br>
            <a:r>
              <a:rPr lang="en-US" sz="1600" dirty="0">
                <a:solidFill>
                  <a:srgbClr val="1E0000"/>
                </a:solidFill>
              </a:rPr>
              <a:t>“Advances in Mixed-Integer Programming and the Impact on Managing Electrical Power Grids”</a:t>
            </a:r>
            <a:endParaRPr lang="en-US" sz="16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0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Optimal Power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LP OPF was introduced in </a:t>
            </a:r>
          </a:p>
          <a:p>
            <a:pPr lvl="1"/>
            <a:r>
              <a:rPr lang="en-US" dirty="0"/>
              <a:t>B. Stott, E. Hobson, “Power System Security Control Calculations using Linear Programming,” (Parts 1 and 2) </a:t>
            </a:r>
            <a:r>
              <a:rPr lang="en-US" i="1" dirty="0"/>
              <a:t>IEEE Trans. Power App and Syst</a:t>
            </a:r>
            <a:r>
              <a:rPr lang="en-US" dirty="0"/>
              <a:t>., Sept/Oct 1978</a:t>
            </a:r>
          </a:p>
          <a:p>
            <a:pPr lvl="1"/>
            <a:r>
              <a:rPr lang="en-US" dirty="0"/>
              <a:t>O. </a:t>
            </a:r>
            <a:r>
              <a:rPr lang="en-US" dirty="0" err="1"/>
              <a:t>Alsac</a:t>
            </a:r>
            <a:r>
              <a:rPr lang="en-US" dirty="0"/>
              <a:t>, J. Bright, M. </a:t>
            </a:r>
            <a:r>
              <a:rPr lang="en-US" dirty="0" err="1"/>
              <a:t>Prais</a:t>
            </a:r>
            <a:r>
              <a:rPr lang="en-US" dirty="0"/>
              <a:t>, B. Stott, “Further Developments in LP-based Optimal Power Flow,” </a:t>
            </a:r>
            <a:r>
              <a:rPr lang="en-US" i="1" dirty="0"/>
              <a:t>IEEE Trans. Power Systems</a:t>
            </a:r>
            <a:r>
              <a:rPr lang="en-US" dirty="0"/>
              <a:t>, August 1990</a:t>
            </a:r>
          </a:p>
          <a:p>
            <a:r>
              <a:rPr lang="en-US" dirty="0"/>
              <a:t>It is a widely used technique, particularly for real power optimization; it is the technique used in PowerWorld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05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General Solvers Overview</a:t>
            </a:r>
            <a:endParaRPr dirty="0"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280146"/>
            <a:ext cx="8397300" cy="5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OPF is currently an area of active research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Many formulations and solution methods exist… </a:t>
            </a:r>
            <a:endParaRPr/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–"/>
            </a:pPr>
            <a:r>
              <a:rPr lang="en-US"/>
              <a:t>As do many </a:t>
            </a:r>
            <a:r>
              <a:rPr lang="en-US" b="1" i="1"/>
              <a:t>tools </a:t>
            </a:r>
            <a:r>
              <a:rPr lang="en-US"/>
              <a:t>for highly complex, large-scale computing!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While many options exist, some may work better for certain problems or with certain programs you already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Consider experimenting with a new language/solver!</a:t>
            </a:r>
            <a:endParaRPr/>
          </a:p>
          <a:p>
            <a:pPr marL="457200" lvl="0" indent="-279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Gurobi and CPLEX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280149"/>
            <a:ext cx="8001000" cy="4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Gurobi</a:t>
            </a:r>
            <a:r>
              <a:rPr lang="en-US" dirty="0"/>
              <a:t> and CPLEX are two well-known commercial optimization solvers/packages for </a:t>
            </a:r>
            <a:r>
              <a:rPr lang="en-US" b="1" dirty="0"/>
              <a:t>linear programming (LP),</a:t>
            </a:r>
            <a:r>
              <a:rPr lang="en-US" dirty="0"/>
              <a:t> quadratic programming (QP), </a:t>
            </a:r>
            <a:r>
              <a:rPr lang="en-US" dirty="0" err="1"/>
              <a:t>quadratically</a:t>
            </a:r>
            <a:r>
              <a:rPr lang="en-US" dirty="0"/>
              <a:t> constrained programming (QCP), and the mixed integer (MI) counterparts of LP/QP/QCP</a:t>
            </a:r>
            <a:endParaRPr dirty="0"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Gurobi</a:t>
            </a:r>
            <a:r>
              <a:rPr lang="en-US" dirty="0"/>
              <a:t> and CPLEX are accessible through object-oriented interfaces (C++, Java, Python, C), matrix-oriented interfaces (MATLAB) and other modeling languages (AMPL, GAMS)</a:t>
            </a:r>
            <a:endParaRPr dirty="0"/>
          </a:p>
          <a:p>
            <a:pPr marL="457200" lvl="0" indent="-2794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78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Solver Comparison</a:t>
            </a:r>
            <a:endParaRPr/>
          </a:p>
        </p:txBody>
      </p:sp>
      <p:graphicFrame>
        <p:nvGraphicFramePr>
          <p:cNvPr id="66" name="Google Shape;66;p10"/>
          <p:cNvGraphicFramePr/>
          <p:nvPr/>
        </p:nvGraphicFramePr>
        <p:xfrm>
          <a:off x="850438" y="1445785"/>
          <a:ext cx="6979025" cy="3741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 </a:t>
                      </a:r>
                      <a:r>
                        <a:rPr lang="en-US" sz="1600" b="1"/>
                        <a:t>Algorithm Type</a:t>
                      </a:r>
                      <a:endParaRPr sz="16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------------------</a:t>
                      </a:r>
                      <a:endParaRPr sz="8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/>
                        <a:t>Solver</a:t>
                      </a:r>
                      <a:endParaRPr sz="16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LP/MILP</a:t>
                      </a:r>
                      <a:endParaRPr sz="8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linear/mixed integer linear program</a:t>
                      </a:r>
                      <a:endParaRPr sz="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QP/MIQP</a:t>
                      </a:r>
                      <a:endParaRPr sz="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quadratic/mixed integer quadratic program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SOCP</a:t>
                      </a:r>
                      <a:endParaRPr sz="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second order cone program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SDP</a:t>
                      </a:r>
                      <a:endParaRPr sz="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semidefinite program</a:t>
                      </a:r>
                      <a:endParaRPr sz="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CPLEX*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GLPK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Gurobi*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IPOPT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Mosek*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SDPT3/SeDuMi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" name="Google Shape;67;p10"/>
          <p:cNvSpPr txBox="1"/>
          <p:nvPr/>
        </p:nvSpPr>
        <p:spPr>
          <a:xfrm>
            <a:off x="228600" y="5283580"/>
            <a:ext cx="8254500" cy="126962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E0000"/>
                </a:solidFill>
              </a:rPr>
              <a:t>Linear programming can be solved by quadratic programming, which can be solved by second-order cone programming, which can be solved by semidefinite programming</a:t>
            </a:r>
            <a:r>
              <a:rPr lang="en-US" sz="2400" dirty="0"/>
              <a:t>. </a:t>
            </a:r>
            <a:endParaRPr b="1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4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OPF and SCOPF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Solving a full ac OPF or SCOPF on a large system is difficult, so most electricity markets actually use the more approximate, but much simpler DCOPF, in which a dc power flow is used </a:t>
            </a:r>
          </a:p>
          <a:p>
            <a:pPr lvl="1"/>
            <a:r>
              <a:rPr lang="en-US" dirty="0"/>
              <a:t>Interested students can learn more about what is actually done by reading the below paper (this is completely optional)</a:t>
            </a:r>
          </a:p>
          <a:p>
            <a:r>
              <a:rPr lang="en-US" dirty="0" err="1"/>
              <a:t>PowerWorld</a:t>
            </a:r>
            <a:r>
              <a:rPr lang="en-US" dirty="0"/>
              <a:t> includes this option in the </a:t>
            </a:r>
            <a:r>
              <a:rPr lang="en-US" b="1" dirty="0"/>
              <a:t>Options, Power Flow Solution, DC Options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2484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https://www.ferc.gov/legal/staff-reports/2017/marginallosscalculations.pdf</a:t>
            </a:r>
          </a:p>
        </p:txBody>
      </p:sp>
    </p:spTree>
    <p:extLst>
      <p:ext uri="{BB962C8B-B14F-4D97-AF65-F5344CB8AC3E}">
        <p14:creationId xmlns:p14="http://schemas.microsoft.com/office/powerpoint/2010/main" val="3668638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6_13 DC SCOPF Results: Load Scalar at 1.20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Now there is not an unenforceable constraint on the line between 4-5 (for the line 2-5 contingency) because the reactive losses are ignored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10102" b="11999"/>
          <a:stretch/>
        </p:blipFill>
        <p:spPr bwMode="auto">
          <a:xfrm>
            <a:off x="914400" y="2667000"/>
            <a:ext cx="702425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62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 Bus Texas Synthetic DC OPF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This system does a DC OPF solution, with the ability to change the load in the areas </a:t>
            </a:r>
          </a:p>
        </p:txBody>
      </p:sp>
      <p:pic>
        <p:nvPicPr>
          <p:cNvPr id="29696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4583"/>
          <a:stretch/>
        </p:blipFill>
        <p:spPr bwMode="auto">
          <a:xfrm>
            <a:off x="457200" y="2209800"/>
            <a:ext cx="6492240" cy="44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2438400"/>
            <a:ext cx="1635191" cy="3046988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quite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low LMPs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are actually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due to a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constraint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on a single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230/115 kV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transformer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76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ERCOT LMPs on Nov 13, 2019 at 9:55 am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4429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Source: www.ercot.com/content/cdr/contours/rtmLmp.html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6C3CF-FCAC-4DD5-BF99-19CDE6D3B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t="12117" r="52995" b="4002"/>
          <a:stretch/>
        </p:blipFill>
        <p:spPr>
          <a:xfrm>
            <a:off x="1219200" y="1216767"/>
            <a:ext cx="5410200" cy="5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6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1998 Heat Storm: Two Constraints Caused a Price Spike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4774" y="5165515"/>
            <a:ext cx="7020704" cy="1200329"/>
          </a:xfrm>
          <a:prstGeom prst="rect">
            <a:avLst/>
          </a:prstGeom>
          <a:solidFill>
            <a:srgbClr val="FFE6E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</a:rPr>
              <a:t>Colored areas could NOT sell into Midwest because of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constraints on a line in Northern Wisconsin and on a </a:t>
            </a:r>
            <a:br>
              <a:rPr lang="en-US" altLang="en-US" sz="2400" dirty="0">
                <a:solidFill>
                  <a:srgbClr val="1E0000"/>
                </a:solidFill>
              </a:rPr>
            </a:br>
            <a:r>
              <a:rPr lang="en-US" altLang="en-US" sz="2400" dirty="0">
                <a:solidFill>
                  <a:srgbClr val="1E0000"/>
                </a:solidFill>
              </a:rPr>
              <a:t>Transformer in Ohio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>
            <a:fillRect/>
          </a:stretch>
        </p:blipFill>
        <p:spPr bwMode="auto">
          <a:xfrm>
            <a:off x="533400" y="1355515"/>
            <a:ext cx="7315200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48332" y="2209800"/>
            <a:ext cx="1729961" cy="2308324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Price of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electricity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in Central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Illinois went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$7500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per MWh!</a:t>
            </a:r>
          </a:p>
        </p:txBody>
      </p:sp>
    </p:spTree>
    <p:extLst>
      <p:ext uri="{BB962C8B-B14F-4D97-AF65-F5344CB8AC3E}">
        <p14:creationId xmlns:p14="http://schemas.microsoft.com/office/powerpoint/2010/main" val="2011910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For decades electric utilities operated as vertical monopolies, with their rates set</a:t>
            </a:r>
            <a:br>
              <a:rPr lang="en-US" dirty="0"/>
            </a:br>
            <a:r>
              <a:rPr lang="en-US" dirty="0"/>
              <a:t>by state regulators</a:t>
            </a:r>
          </a:p>
          <a:p>
            <a:r>
              <a:rPr lang="en-US" dirty="0"/>
              <a:t>Utilities had an obligation to serve</a:t>
            </a:r>
            <a:br>
              <a:rPr lang="en-US" dirty="0"/>
            </a:br>
            <a:r>
              <a:rPr lang="en-US" dirty="0"/>
              <a:t>and customers had no choice</a:t>
            </a:r>
          </a:p>
          <a:p>
            <a:pPr lvl="1"/>
            <a:r>
              <a:rPr lang="en-US" dirty="0"/>
              <a:t>There was little third party generation</a:t>
            </a:r>
          </a:p>
          <a:p>
            <a:r>
              <a:rPr lang="en-US" dirty="0"/>
              <a:t>Major change in US occurred in 1992</a:t>
            </a:r>
            <a:br>
              <a:rPr lang="en-US" dirty="0"/>
            </a:br>
            <a:r>
              <a:rPr lang="en-US" dirty="0"/>
              <a:t>with the National Energy Policy Act</a:t>
            </a:r>
            <a:br>
              <a:rPr lang="en-US" dirty="0"/>
            </a:br>
            <a:r>
              <a:rPr lang="en-US" dirty="0"/>
              <a:t>that mandated utilities provide</a:t>
            </a:r>
            <a:br>
              <a:rPr lang="en-US" dirty="0"/>
            </a:br>
            <a:r>
              <a:rPr lang="en-US" dirty="0"/>
              <a:t>“nondiscriminatory” access to the high voltage grid</a:t>
            </a:r>
          </a:p>
          <a:p>
            <a:r>
              <a:rPr lang="en-US" dirty="0"/>
              <a:t>Goal was to setup true competition in generation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98650"/>
            <a:ext cx="2530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77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/>
          <a:p>
            <a:r>
              <a:rPr lang="en-US" dirty="0"/>
              <a:t>Markets Versus Centralized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With the vertically integrated utility, a small number of entities (typically utilities) did most of the planning </a:t>
            </a:r>
          </a:p>
          <a:p>
            <a:pPr lvl="1"/>
            <a:r>
              <a:rPr lang="en-US" dirty="0"/>
              <a:t>For example, which new generators and/or lines to build</a:t>
            </a:r>
          </a:p>
          <a:p>
            <a:pPr lvl="1"/>
            <a:r>
              <a:rPr lang="en-US" dirty="0"/>
              <a:t>Planning was coordinated and governed by regulators</a:t>
            </a:r>
          </a:p>
          <a:p>
            <a:pPr lvl="1"/>
            <a:r>
              <a:rPr lang="en-US" dirty="0"/>
              <a:t>Regulators needed to know the utilities actual costs so they could provide them with a fixed rate of return</a:t>
            </a:r>
          </a:p>
          <a:p>
            <a:r>
              <a:rPr lang="en-US" dirty="0"/>
              <a:t>With markets the larger number of participants often make individual decisions in reaction to prices</a:t>
            </a:r>
          </a:p>
          <a:p>
            <a:pPr lvl="1"/>
            <a:r>
              <a:rPr lang="en-US" dirty="0"/>
              <a:t>For example, whether to build new generation</a:t>
            </a:r>
          </a:p>
          <a:p>
            <a:pPr lvl="1"/>
            <a:r>
              <a:rPr lang="en-US" dirty="0"/>
              <a:t>Generator owners in general to not need to reveal their true costs; rather they make offers into the market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1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Optimal Power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Idea is to iterate between solving the power flow, and solving an LP with just a selected number of constraints enforced</a:t>
            </a:r>
          </a:p>
          <a:p>
            <a:r>
              <a:rPr lang="en-US" dirty="0"/>
              <a:t>The power flow (which could be ac or dc) enforces the standard power flow constraints</a:t>
            </a:r>
          </a:p>
          <a:p>
            <a:r>
              <a:rPr lang="en-US" dirty="0"/>
              <a:t>The LP equality constraints include enforcing area interchange, while the inequality constraints include enforcing line limits; controls include changes in generator outputs</a:t>
            </a:r>
          </a:p>
          <a:p>
            <a:r>
              <a:rPr lang="en-US" dirty="0"/>
              <a:t>LP results are transferred to the power flow, which is then resolved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maximize the economic surplus (or total welfare), which is the sum of the consumer surplus and the producer surplus (i.e., their profit)</a:t>
            </a:r>
          </a:p>
          <a:p>
            <a:r>
              <a:rPr lang="en-US" dirty="0"/>
              <a:t>Generation owners have to</a:t>
            </a:r>
            <a:br>
              <a:rPr lang="en-US" dirty="0"/>
            </a:br>
            <a:r>
              <a:rPr lang="en-US" dirty="0"/>
              <a:t>decide their offer prices</a:t>
            </a:r>
          </a:p>
          <a:p>
            <a:r>
              <a:rPr lang="en-US" dirty="0"/>
              <a:t>If their price is too high, they</a:t>
            </a:r>
            <a:br>
              <a:rPr lang="en-US" dirty="0"/>
            </a:br>
            <a:r>
              <a:rPr lang="en-US" dirty="0"/>
              <a:t>are not selected to generate</a:t>
            </a:r>
          </a:p>
          <a:p>
            <a:r>
              <a:rPr lang="en-US" dirty="0"/>
              <a:t>At the wholesale level, the</a:t>
            </a:r>
            <a:br>
              <a:rPr lang="en-US" dirty="0"/>
            </a:br>
            <a:r>
              <a:rPr lang="en-US" dirty="0"/>
              <a:t>consumers often just see a </a:t>
            </a:r>
            <a:br>
              <a:rPr lang="en-US" dirty="0"/>
            </a:br>
            <a:r>
              <a:rPr lang="en-US" dirty="0"/>
              <a:t>price, though there can be price</a:t>
            </a:r>
            <a:br>
              <a:rPr lang="en-US"/>
            </a:br>
            <a:r>
              <a:rPr lang="en-US"/>
              <a:t>responsive load bids</a:t>
            </a:r>
            <a:endParaRPr lang="en-US" dirty="0"/>
          </a:p>
          <a:p>
            <a:endParaRPr lang="en-US" dirty="0"/>
          </a:p>
        </p:txBody>
      </p:sp>
      <p:pic>
        <p:nvPicPr>
          <p:cNvPr id="3076" name="Picture 4" descr="https://upload.wikimedia.org/wikipedia/commons/thumb/d/d7/Economic-surpluses.svg/350px-Economic-surplus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8777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187004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Image Source: en.wikipedia.org/wiki/</a:t>
            </a:r>
            <a:r>
              <a:rPr lang="en-US" sz="1600" dirty="0" err="1"/>
              <a:t>Economic_surplus</a:t>
            </a:r>
            <a:r>
              <a:rPr lang="en-US" sz="1600" dirty="0"/>
              <a:t>#/media/File:Economic-surpluses.svg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94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158240"/>
          </a:xfrm>
        </p:spPr>
        <p:txBody>
          <a:bodyPr/>
          <a:lstStyle/>
          <a:p>
            <a:r>
              <a:rPr lang="en-US" dirty="0"/>
              <a:t>Starting in about 1995 electricity markets gradually started to develop, both in the US and elsewhere </a:t>
            </a:r>
          </a:p>
          <a:p>
            <a:r>
              <a:rPr lang="en-US" dirty="0"/>
              <a:t>In North America </a:t>
            </a:r>
            <a:br>
              <a:rPr lang="en-US" dirty="0"/>
            </a:br>
            <a:r>
              <a:rPr lang="en-US" dirty="0"/>
              <a:t>more than 60% of the</a:t>
            </a:r>
            <a:br>
              <a:rPr lang="en-US" dirty="0"/>
            </a:br>
            <a:r>
              <a:rPr lang="en-US" dirty="0"/>
              <a:t>load is supplied</a:t>
            </a:r>
            <a:br>
              <a:rPr lang="en-US" dirty="0"/>
            </a:br>
            <a:r>
              <a:rPr lang="en-US" dirty="0"/>
              <a:t>via wholesale </a:t>
            </a:r>
            <a:br>
              <a:rPr lang="en-US" dirty="0"/>
            </a:br>
            <a:r>
              <a:rPr lang="en-US" dirty="0"/>
              <a:t>electricity markets</a:t>
            </a:r>
          </a:p>
          <a:p>
            <a:r>
              <a:rPr lang="en-US" dirty="0"/>
              <a:t>Markets differ but</a:t>
            </a:r>
            <a:br>
              <a:rPr lang="en-US" dirty="0"/>
            </a:br>
            <a:r>
              <a:rPr lang="en-US" dirty="0"/>
              <a:t>they all have certain</a:t>
            </a:r>
            <a:br>
              <a:rPr lang="en-US" dirty="0"/>
            </a:br>
            <a:r>
              <a:rPr lang="en-US" dirty="0"/>
              <a:t>common features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6324600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Image: www.isorto.org/about/default</a:t>
            </a:r>
          </a:p>
        </p:txBody>
      </p:sp>
      <p:pic>
        <p:nvPicPr>
          <p:cNvPr id="2054" name="Picture 6" descr="http://www.isorto.org/Images/IRC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49034"/>
            <a:ext cx="4572000" cy="40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02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Day ahead market – this is needed because time is required to make decisions about committing generators</a:t>
            </a:r>
          </a:p>
          <a:p>
            <a:pPr lvl="1"/>
            <a:r>
              <a:rPr lang="en-US" dirty="0"/>
              <a:t>Generation owners submit offers for how much generation they can supply and at what price; accepted offers are binding</a:t>
            </a:r>
          </a:p>
          <a:p>
            <a:r>
              <a:rPr lang="en-US" dirty="0"/>
              <a:t>Real-time energy market – needed because day ahead forecasts are never perfect, and unexpected events can occur</a:t>
            </a:r>
          </a:p>
          <a:p>
            <a:r>
              <a:rPr lang="en-US" dirty="0"/>
              <a:t>Co-optimization with other “ancillary services” such as reserves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6676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The source for much of this material “Analytic Research Foundations for the Next-Generation Electric</a:t>
            </a:r>
          </a:p>
          <a:p>
            <a:r>
              <a:rPr lang="en-US" sz="1600" dirty="0">
                <a:solidFill>
                  <a:srgbClr val="1E0000"/>
                </a:solidFill>
              </a:rPr>
              <a:t>Grid” (Chapter 2), The National Academies Press, 2016 (free download available)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Pricing is done using locational marginal prices, determined by an SCOPF</a:t>
            </a:r>
          </a:p>
          <a:p>
            <a:pPr lvl="1"/>
            <a:r>
              <a:rPr lang="en-US" dirty="0"/>
              <a:t>Most markets include a marginal losses component</a:t>
            </a:r>
          </a:p>
          <a:p>
            <a:r>
              <a:rPr lang="en-US" dirty="0"/>
              <a:t>LMP markets are designed to send transparent price signal so people can make short and long-term decisions</a:t>
            </a:r>
          </a:p>
          <a:p>
            <a:pPr lvl="1"/>
            <a:r>
              <a:rPr lang="en-US" dirty="0"/>
              <a:t>Generators are free to offer their electricity at whatever price they desire; they do not have to reveal their “true” costs</a:t>
            </a:r>
          </a:p>
          <a:p>
            <a:pPr lvl="1"/>
            <a:r>
              <a:rPr lang="en-US" dirty="0"/>
              <a:t>Most of the times markets work as planned, and prices are competitive</a:t>
            </a:r>
          </a:p>
          <a:p>
            <a:pPr lvl="1"/>
            <a:r>
              <a:rPr lang="en-US" dirty="0"/>
              <a:t>During times of shortages (scarcity) there are limits on LMPs; ERCOT’s is $9000/MWh</a:t>
            </a:r>
          </a:p>
          <a:p>
            <a:pPr lvl="1"/>
            <a:r>
              <a:rPr lang="en-US" dirty="0"/>
              <a:t>Markets are run by independent system operators (ISOs)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92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LMP Energy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In an LMP energy market the generation is paid the LMP at the bus, and the loads pay the LMP at the bus</a:t>
            </a:r>
          </a:p>
          <a:p>
            <a:pPr lvl="1"/>
            <a:r>
              <a:rPr lang="en-US" dirty="0"/>
              <a:t>This is done in both the day ahead market and in the real-time market (which makes up the differences between actual and the day ahead)</a:t>
            </a:r>
          </a:p>
          <a:p>
            <a:r>
              <a:rPr lang="en-US" dirty="0"/>
              <a:t>The generator surplus (profit) is the difference between the LMP and the actual cost of generation</a:t>
            </a:r>
          </a:p>
          <a:p>
            <a:r>
              <a:rPr lang="en-US" dirty="0"/>
              <a:t>Generators that offer too high are not selected to run, and hence make no profit</a:t>
            </a:r>
          </a:p>
          <a:p>
            <a:r>
              <a:rPr lang="en-US" dirty="0"/>
              <a:t>A key decision for the generation owners is what values to offer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88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Offers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Generator offers are given in piecewise linear curves; that is, a fixed $/MWh for so much power for a time period</a:t>
            </a:r>
          </a:p>
          <a:p>
            <a:r>
              <a:rPr lang="en-US" dirty="0"/>
              <a:t>In the absence of constraints (congestion) the ISO would just select the lowest offers to meet the anticipated load</a:t>
            </a:r>
          </a:p>
          <a:p>
            <a:r>
              <a:rPr lang="en-US" dirty="0"/>
              <a:t>Actual dispatch is determined using an SCOPF 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3719512" cy="176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399"/>
            <a:ext cx="3276600" cy="182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605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Generators with high fixed costs and low operating costs (e.g., wind, solar, nuclear) benefit from running many hours</a:t>
            </a:r>
          </a:p>
          <a:p>
            <a:pPr lvl="1"/>
            <a:r>
              <a:rPr lang="en-US" dirty="0"/>
              <a:t>Usually they should submit offers close to their marginal costs</a:t>
            </a:r>
          </a:p>
          <a:p>
            <a:pPr lvl="1"/>
            <a:r>
              <a:rPr lang="en-US" dirty="0"/>
              <a:t>Wind (and some others) receive a production tax credit for their first ten years of operation</a:t>
            </a:r>
          </a:p>
          <a:p>
            <a:pPr lvl="2"/>
            <a:r>
              <a:rPr lang="en-US" dirty="0"/>
              <a:t>$23/MWh for systems starting construction before 1/1/2017</a:t>
            </a:r>
          </a:p>
          <a:p>
            <a:pPr lvl="2"/>
            <a:r>
              <a:rPr lang="en-US" dirty="0"/>
              <a:t>$18.4/MWh for systems starting construction in 2017 (a 20% reduction)</a:t>
            </a:r>
          </a:p>
          <a:p>
            <a:pPr lvl="2"/>
            <a:r>
              <a:rPr lang="en-US" dirty="0"/>
              <a:t>In 2018 the reduction is 40% and 60% in 2019; after that it is zero (unless, of course, changed by Congress)</a:t>
            </a:r>
          </a:p>
          <a:p>
            <a:r>
              <a:rPr lang="en-US" dirty="0"/>
              <a:t>Generators with low fixed costs and high operating cost can do fine operating fewer hours (at higher prices)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28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9660" cy="3733800"/>
          </a:xfrm>
        </p:spPr>
        <p:txBody>
          <a:bodyPr/>
          <a:lstStyle/>
          <a:p>
            <a:r>
              <a:rPr lang="en-US" altLang="en-US" dirty="0"/>
              <a:t>In its simplest form, an auction is a mechanism of allocating scarce goods based upon competition</a:t>
            </a:r>
          </a:p>
          <a:p>
            <a:pPr lvl="1"/>
            <a:r>
              <a:rPr lang="en-US" altLang="en-US" dirty="0"/>
              <a:t>a seller wishes to obtain as much money as possible, and a buyer wants to pay as little as necessary. </a:t>
            </a:r>
          </a:p>
          <a:p>
            <a:r>
              <a:rPr lang="en-US" altLang="en-US" dirty="0"/>
              <a:t>An auction is usually considered efficient  if resources accrue to those who value them most highly</a:t>
            </a:r>
          </a:p>
          <a:p>
            <a:r>
              <a:rPr lang="en-US" altLang="en-US" dirty="0"/>
              <a:t>Auctions can be either one-sided with a single monopolist seller/buyer or a double auction with multiple parties in each category</a:t>
            </a:r>
          </a:p>
          <a:p>
            <a:pPr lvl="1"/>
            <a:r>
              <a:rPr lang="en-US" altLang="en-US" dirty="0"/>
              <a:t>bid to buy, offer to sell</a:t>
            </a:r>
          </a:p>
          <a:p>
            <a:r>
              <a:rPr lang="en-US" altLang="en-US" dirty="0"/>
              <a:t>Most people’s experience is with one-side auctions with one seller and multiple buyers</a:t>
            </a:r>
          </a:p>
          <a:p>
            <a:pPr lvl="1"/>
            <a:endParaRPr lang="en-US" altLang="en-US" sz="4000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06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altLang="en-US" dirty="0"/>
              <a:t>Electricity markets can be one-sided, with the ISO functioning as a monopolist buyer, while multiple generating companies make offers to sell their generation, or two-sided with load participation</a:t>
            </a:r>
          </a:p>
          <a:p>
            <a:r>
              <a:rPr lang="en-US" altLang="en-US" dirty="0"/>
              <a:t>Auction provides mechanism for participants to reveal their true costs while satisfying their desires to buy low and/or sell high.  </a:t>
            </a:r>
          </a:p>
          <a:p>
            <a:r>
              <a:rPr lang="en-US" altLang="en-US" dirty="0"/>
              <a:t>Auctions differ on the price participants receive and the information they see along the way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2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Single-Sided Auctions with Multiple Buyers, One Seller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pPr marL="609600" indent="-609600"/>
            <a:r>
              <a:rPr lang="en-US" altLang="en-US" dirty="0"/>
              <a:t>Simultaneous auctions</a:t>
            </a:r>
          </a:p>
          <a:p>
            <a:pPr marL="990600" lvl="1" indent="-533400"/>
            <a:r>
              <a:rPr lang="en-US" altLang="en-US" dirty="0"/>
              <a:t>English (ascending price to buy)</a:t>
            </a:r>
          </a:p>
          <a:p>
            <a:pPr marL="990600" lvl="1" indent="-533400"/>
            <a:r>
              <a:rPr lang="en-US" altLang="en-US" dirty="0"/>
              <a:t>Dutch (descending price to buy)</a:t>
            </a:r>
          </a:p>
          <a:p>
            <a:pPr marL="609600" indent="-609600"/>
            <a:r>
              <a:rPr lang="en-US" altLang="en-US" dirty="0"/>
              <a:t>Sealed-bid auctions (all participants submit offers simultaneously)</a:t>
            </a:r>
          </a:p>
          <a:p>
            <a:pPr marL="990600" lvl="1" indent="-533400"/>
            <a:r>
              <a:rPr lang="en-US" altLang="en-US" dirty="0"/>
              <a:t>First price sealed bid (pay highest price if one, discriminatory prices if multiple)</a:t>
            </a:r>
          </a:p>
          <a:p>
            <a:pPr marL="990600" lvl="1" indent="-533400"/>
            <a:r>
              <a:rPr lang="en-US" altLang="en-US" dirty="0" err="1"/>
              <a:t>Vickrey</a:t>
            </a:r>
            <a:r>
              <a:rPr lang="en-US" altLang="en-US" dirty="0"/>
              <a:t> (uniform second price) (pay the second highest price if one, all pay highest losing price if many); this approach gives people incentive to bid their true value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5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16240" cy="1234440"/>
          </a:xfrm>
        </p:spPr>
        <p:txBody>
          <a:bodyPr/>
          <a:lstStyle/>
          <a:p>
            <a:r>
              <a:rPr lang="en-US" dirty="0"/>
              <a:t>In PowerWorld load the </a:t>
            </a:r>
            <a:r>
              <a:rPr lang="en-US" b="1" dirty="0"/>
              <a:t>B3LP</a:t>
            </a:r>
            <a:r>
              <a:rPr lang="en-US" dirty="0"/>
              <a:t> case and then display the LP OPF Dialog (select </a:t>
            </a:r>
            <a:r>
              <a:rPr lang="en-US" b="1" dirty="0"/>
              <a:t>Add-Ons, OPF Options and Results)</a:t>
            </a:r>
          </a:p>
          <a:p>
            <a:r>
              <a:rPr lang="en-US" dirty="0"/>
              <a:t>Use </a:t>
            </a:r>
            <a:r>
              <a:rPr lang="en-US" b="1" dirty="0"/>
              <a:t>Solve LP OPF </a:t>
            </a: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solve the OPF, initially</a:t>
            </a:r>
            <a:br>
              <a:rPr lang="en-US" dirty="0"/>
            </a:br>
            <a:r>
              <a:rPr lang="en-US" dirty="0"/>
              <a:t>with no line limits </a:t>
            </a:r>
            <a:br>
              <a:rPr lang="en-US" dirty="0"/>
            </a:br>
            <a:r>
              <a:rPr lang="en-US" dirty="0"/>
              <a:t>enforced; this is similar</a:t>
            </a:r>
            <a:br>
              <a:rPr lang="en-US" dirty="0"/>
            </a:br>
            <a:r>
              <a:rPr lang="en-US" dirty="0"/>
              <a:t>to economic dispatch</a:t>
            </a:r>
            <a:br>
              <a:rPr lang="en-US" dirty="0"/>
            </a:br>
            <a:r>
              <a:rPr lang="en-US" dirty="0"/>
              <a:t>with a single power </a:t>
            </a:r>
            <a:br>
              <a:rPr lang="en-US" dirty="0"/>
            </a:br>
            <a:r>
              <a:rPr lang="en-US" dirty="0"/>
              <a:t>balance equality constraint</a:t>
            </a:r>
          </a:p>
          <a:p>
            <a:r>
              <a:rPr lang="en-US" dirty="0"/>
              <a:t>The LP results are available from various pages on the dialog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12397"/>
          <a:stretch/>
        </p:blipFill>
        <p:spPr bwMode="auto">
          <a:xfrm>
            <a:off x="4495800" y="2784021"/>
            <a:ext cx="4084320" cy="222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33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Price Auctions: Multiple Sellers, One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Uniform price auctions are sealed offer auctions in which sellers make simultaneous decisions (done when submitting offers).  </a:t>
            </a:r>
          </a:p>
          <a:p>
            <a:r>
              <a:rPr lang="en-US" altLang="en-US" dirty="0"/>
              <a:t>Generators are paid the last accepted offer </a:t>
            </a:r>
          </a:p>
          <a:p>
            <a:r>
              <a:rPr lang="en-US" altLang="en-US" dirty="0"/>
              <a:t>Provides incentive to offer at marginal cost since higher values cause offers to be rejected</a:t>
            </a:r>
          </a:p>
          <a:p>
            <a:pPr lvl="1"/>
            <a:r>
              <a:rPr lang="en-US" altLang="en-US" dirty="0"/>
              <a:t>reigning price should match marginal cost</a:t>
            </a:r>
          </a:p>
          <a:p>
            <a:r>
              <a:rPr lang="en-US" altLang="en-US" dirty="0"/>
              <a:t>Price caps are needed to prevent prices from rising up to infinity during shortages</a:t>
            </a:r>
          </a:p>
          <a:p>
            <a:r>
              <a:rPr lang="en-US" altLang="en-US" dirty="0"/>
              <a:t>Some generators offering above their marginal costs are needed to cover their fixed costs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1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Offer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005840"/>
          </a:xfrm>
        </p:spPr>
        <p:txBody>
          <a:bodyPr/>
          <a:lstStyle/>
          <a:p>
            <a:r>
              <a:rPr lang="en-US" dirty="0"/>
              <a:t>Below example shows 3 generator case, in which the bus 2 generator can vary its offer to maximize profit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430" y="5567188"/>
            <a:ext cx="8426570" cy="95410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Note, this example makes the unrealistic assumption that the other generators do not vary their offers in response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00" r="2428" b="22001"/>
          <a:stretch/>
        </p:blipFill>
        <p:spPr bwMode="auto">
          <a:xfrm>
            <a:off x="336430" y="2322493"/>
            <a:ext cx="8686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72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Market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One issue is whether a particular group of generators has market power</a:t>
            </a:r>
          </a:p>
          <a:p>
            <a:r>
              <a:rPr lang="en-US" dirty="0"/>
              <a:t>Market power is the antithesis of competition</a:t>
            </a:r>
          </a:p>
          <a:p>
            <a:pPr marL="971550" lvl="2" indent="-457200">
              <a:buSzPct val="100000"/>
            </a:pPr>
            <a:r>
              <a:rPr lang="en-US" altLang="en-US" dirty="0"/>
              <a:t>It is the ability of a particular group of sellers to maintain prices above competitive levels, usually by withholding supply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The extreme case is a single supplier of a product (i.e., a monopoly)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In the short run what a monopolistic producer can charge depends upon the price elasticity of the demand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Sometimes market power can result in decreased prices in the long-term by quickening the entry of new players or new innovation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16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Power and Scarcity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altLang="en-US" dirty="0"/>
              <a:t>A generator owner exercises market power when it is unwilling to make energy available at a price that is equal to that unit’s variable cost of production, even thought there is currently unloaded generation capacity (i.e., there is no scarcity).</a:t>
            </a:r>
          </a:p>
          <a:p>
            <a:r>
              <a:rPr lang="en-US" altLang="en-US" dirty="0"/>
              <a:t>Scarcity rents occur when the level of electric demand is such that there is little, if any, unused capacity</a:t>
            </a:r>
          </a:p>
          <a:p>
            <a:r>
              <a:rPr lang="en-US" altLang="en-US" dirty="0"/>
              <a:t>Scarcity rents are used to recover fixed costs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6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9" t="33535" r="23951" b="37910"/>
          <a:stretch/>
        </p:blipFill>
        <p:spPr bwMode="auto">
          <a:xfrm>
            <a:off x="228600" y="1295400"/>
            <a:ext cx="84902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34304" r="8748" b="35233"/>
          <a:stretch/>
        </p:blipFill>
        <p:spPr bwMode="auto">
          <a:xfrm>
            <a:off x="304800" y="4038600"/>
            <a:ext cx="8476282" cy="207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20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/>
              <a:t>On use </a:t>
            </a:r>
            <a:r>
              <a:rPr lang="en-US" b="1" dirty="0"/>
              <a:t>Options, Constraint Options </a:t>
            </a:r>
            <a:r>
              <a:rPr lang="en-US" dirty="0"/>
              <a:t>to enable the enforcement of the Line/Transformer MVA limits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13386" r="47254" b="44154"/>
          <a:stretch/>
        </p:blipFill>
        <p:spPr bwMode="auto">
          <a:xfrm>
            <a:off x="838200" y="2209800"/>
            <a:ext cx="7580376" cy="38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09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Example, cont.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13847" r="22668" b="56616"/>
          <a:stretch/>
        </p:blipFill>
        <p:spPr bwMode="auto">
          <a:xfrm>
            <a:off x="304800" y="1371600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3733" r="40234" b="57900"/>
          <a:stretch/>
        </p:blipFill>
        <p:spPr bwMode="auto">
          <a:xfrm>
            <a:off x="304800" y="3352800"/>
            <a:ext cx="65836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11906"/>
          <a:stretch/>
        </p:blipFill>
        <p:spPr bwMode="auto">
          <a:xfrm>
            <a:off x="3276600" y="4495800"/>
            <a:ext cx="3705861" cy="202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21324"/>
            <a:ext cx="80772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723DE-6B10-48DB-9C6E-9AD2546DEF71}"/>
              </a:ext>
            </a:extLst>
          </p:cNvPr>
          <p:cNvSpPr txBox="1"/>
          <p:nvPr/>
        </p:nvSpPr>
        <p:spPr>
          <a:xfrm>
            <a:off x="1143000" y="5714999"/>
            <a:ext cx="5761514" cy="904863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is </a:t>
            </a:r>
            <a:r>
              <a:rPr lang="en-US" sz="2400" b="1" dirty="0">
                <a:solidFill>
                  <a:srgbClr val="1E0000"/>
                </a:solidFill>
              </a:rPr>
              <a:t>Example6_23_OPF</a:t>
            </a:r>
            <a:r>
              <a:rPr lang="en-US" sz="2400" dirty="0">
                <a:solidFill>
                  <a:srgbClr val="1E0000"/>
                </a:solidFill>
              </a:rPr>
              <a:t>.  In this example</a:t>
            </a:r>
          </a:p>
          <a:p>
            <a:r>
              <a:rPr lang="en-US" sz="2400" dirty="0">
                <a:solidFill>
                  <a:srgbClr val="1E0000"/>
                </a:solidFill>
              </a:rPr>
              <a:t>the load is gradually increased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723DE-6B10-48DB-9C6E-9AD2546DEF71}"/>
              </a:ext>
            </a:extLst>
          </p:cNvPr>
          <p:cNvSpPr txBox="1"/>
          <p:nvPr/>
        </p:nvSpPr>
        <p:spPr>
          <a:xfrm>
            <a:off x="5295900" y="1295400"/>
            <a:ext cx="3581400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On the </a:t>
            </a:r>
            <a:r>
              <a:rPr lang="en-US" sz="2400" b="1" dirty="0">
                <a:solidFill>
                  <a:srgbClr val="1E0000"/>
                </a:solidFill>
              </a:rPr>
              <a:t>Options, Environment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page the simulation can be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set to solve an OPF when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simulating</a:t>
            </a:r>
          </a:p>
        </p:txBody>
      </p:sp>
    </p:spTree>
    <p:extLst>
      <p:ext uri="{BB962C8B-B14F-4D97-AF65-F5344CB8AC3E}">
        <p14:creationId xmlns:p14="http://schemas.microsoft.com/office/powerpoint/2010/main" val="227339643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6272</TotalTime>
  <Words>3437</Words>
  <Application>Microsoft Office PowerPoint</Application>
  <PresentationFormat>On-screen Show (4:3)</PresentationFormat>
  <Paragraphs>332</Paragraphs>
  <Slides>53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ECEN 615 Methods of Electric Power  Systems Analysis</vt:lpstr>
      <vt:lpstr>Announcements</vt:lpstr>
      <vt:lpstr>LP Optimal Power Flow</vt:lpstr>
      <vt:lpstr>LP Optimal Power Flow</vt:lpstr>
      <vt:lpstr>LP OPF Introductory Example</vt:lpstr>
      <vt:lpstr>LP OPF Introductory Example, cont</vt:lpstr>
      <vt:lpstr>LP OPF Introductory Example, cont</vt:lpstr>
      <vt:lpstr>LP OPF Introductory Example, cont.</vt:lpstr>
      <vt:lpstr>Example 6_23 Optimal Power Flow</vt:lpstr>
      <vt:lpstr>Locational Marginal Costs (LMPs)</vt:lpstr>
      <vt:lpstr>Example 6_23 Optimal Power Flow with Load Scale = 1.72</vt:lpstr>
      <vt:lpstr>Example 6_23 Optimal Power Flow with Load Scale = 1.72</vt:lpstr>
      <vt:lpstr>Example 6_23 Optimal Power Flow with Load Scale = 1.82</vt:lpstr>
      <vt:lpstr>Generator Cost Curve Modeling</vt:lpstr>
      <vt:lpstr>Security Constrained OPF</vt:lpstr>
      <vt:lpstr>Security Constrained OPF, cont.</vt:lpstr>
      <vt:lpstr>SCOPF Example</vt:lpstr>
      <vt:lpstr>PowerWorld SCOPF Application</vt:lpstr>
      <vt:lpstr>LP OPF and SCOPF Issues</vt:lpstr>
      <vt:lpstr>OPF Solution by Newton’s Method</vt:lpstr>
      <vt:lpstr>OPF Solution by Newton’s Method</vt:lpstr>
      <vt:lpstr>OPF Solution by Newton’s Method</vt:lpstr>
      <vt:lpstr>OPF Solution by Newton’s Method</vt:lpstr>
      <vt:lpstr>OPF Solution by Newton’s Method</vt:lpstr>
      <vt:lpstr>Example</vt:lpstr>
      <vt:lpstr>Newton OPF Comments</vt:lpstr>
      <vt:lpstr>Mixed-Integer Programming</vt:lpstr>
      <vt:lpstr>Mixed-Integer Programming</vt:lpstr>
      <vt:lpstr>Mixed-Integer Programming</vt:lpstr>
      <vt:lpstr>More General Solvers Overview</vt:lpstr>
      <vt:lpstr>Gurobi and CPLEX</vt:lpstr>
      <vt:lpstr>Solver Comparison</vt:lpstr>
      <vt:lpstr>DC OPF and SCOPF</vt:lpstr>
      <vt:lpstr>Example 6_13 DC SCOPF Results: Load Scalar at 1.20</vt:lpstr>
      <vt:lpstr>2000 Bus Texas Synthetic DC OPF Example</vt:lpstr>
      <vt:lpstr>Actual ERCOT LMPs on Nov 13, 2019 at 9:55 am</vt:lpstr>
      <vt:lpstr>June 1998 Heat Storm: Two Constraints Caused a Price Spike</vt:lpstr>
      <vt:lpstr>Electricity Markets History</vt:lpstr>
      <vt:lpstr>Markets Versus Centralized Planning</vt:lpstr>
      <vt:lpstr>Overall Goal</vt:lpstr>
      <vt:lpstr>Electricity Markets Today</vt:lpstr>
      <vt:lpstr>Electricity Markets Common Features</vt:lpstr>
      <vt:lpstr>Electricity Markets Common Features</vt:lpstr>
      <vt:lpstr>LMP Energy Markets</vt:lpstr>
      <vt:lpstr>Generator Offers</vt:lpstr>
      <vt:lpstr>General Guidelines</vt:lpstr>
      <vt:lpstr>Auctions</vt:lpstr>
      <vt:lpstr>Auctions, cont.</vt:lpstr>
      <vt:lpstr>Types of Single-Sided Auctions with Multiple Buyers, One Seller</vt:lpstr>
      <vt:lpstr>Uniform Price Auctions: Multiple Sellers, One Buyer</vt:lpstr>
      <vt:lpstr>What to Offer Example</vt:lpstr>
      <vt:lpstr>Horizontal Market Power</vt:lpstr>
      <vt:lpstr>Market Power and Scarcity Rents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482</cp:revision>
  <cp:lastPrinted>2019-09-22T16:46:28Z</cp:lastPrinted>
  <dcterms:created xsi:type="dcterms:W3CDTF">2000-05-11T14:27:08Z</dcterms:created>
  <dcterms:modified xsi:type="dcterms:W3CDTF">2019-11-13T16:03:33Z</dcterms:modified>
</cp:coreProperties>
</file>