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7"/>
  </p:notesMasterIdLst>
  <p:handoutMasterIdLst>
    <p:handoutMasterId r:id="rId48"/>
  </p:handoutMasterIdLst>
  <p:sldIdLst>
    <p:sldId id="258" r:id="rId2"/>
    <p:sldId id="320" r:id="rId3"/>
    <p:sldId id="504" r:id="rId4"/>
    <p:sldId id="505" r:id="rId5"/>
    <p:sldId id="512" r:id="rId6"/>
    <p:sldId id="506" r:id="rId7"/>
    <p:sldId id="507" r:id="rId8"/>
    <p:sldId id="508" r:id="rId9"/>
    <p:sldId id="509" r:id="rId10"/>
    <p:sldId id="510" r:id="rId11"/>
    <p:sldId id="511" r:id="rId12"/>
    <p:sldId id="513" r:id="rId13"/>
    <p:sldId id="540" r:id="rId14"/>
    <p:sldId id="541" r:id="rId15"/>
    <p:sldId id="542" r:id="rId16"/>
    <p:sldId id="543" r:id="rId17"/>
    <p:sldId id="544" r:id="rId18"/>
    <p:sldId id="545" r:id="rId19"/>
    <p:sldId id="546" r:id="rId20"/>
    <p:sldId id="547" r:id="rId21"/>
    <p:sldId id="548" r:id="rId22"/>
    <p:sldId id="549" r:id="rId23"/>
    <p:sldId id="550" r:id="rId24"/>
    <p:sldId id="551" r:id="rId25"/>
    <p:sldId id="552" r:id="rId26"/>
    <p:sldId id="553" r:id="rId27"/>
    <p:sldId id="554" r:id="rId28"/>
    <p:sldId id="555" r:id="rId29"/>
    <p:sldId id="556" r:id="rId30"/>
    <p:sldId id="557" r:id="rId31"/>
    <p:sldId id="558" r:id="rId32"/>
    <p:sldId id="559" r:id="rId33"/>
    <p:sldId id="582" r:id="rId34"/>
    <p:sldId id="583" r:id="rId35"/>
    <p:sldId id="584" r:id="rId36"/>
    <p:sldId id="585" r:id="rId37"/>
    <p:sldId id="586" r:id="rId38"/>
    <p:sldId id="587" r:id="rId39"/>
    <p:sldId id="588" r:id="rId40"/>
    <p:sldId id="589" r:id="rId41"/>
    <p:sldId id="590" r:id="rId42"/>
    <p:sldId id="591" r:id="rId43"/>
    <p:sldId id="592" r:id="rId44"/>
    <p:sldId id="593" r:id="rId45"/>
    <p:sldId id="594" r:id="rId46"/>
  </p:sldIdLst>
  <p:sldSz cx="9144000" cy="6858000" type="screen4x3"/>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24" d="100"/>
          <a:sy n="124" d="100"/>
        </p:scale>
        <p:origin x="173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394"/>
    </p:cViewPr>
  </p:sorterViewPr>
  <p:notesViewPr>
    <p:cSldViewPr>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11/19/2019</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001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00100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9848"/>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65760" y="128016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80560" y="128016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userDrawn="1"/>
        </p:nvSpPr>
        <p:spPr>
          <a:xfrm>
            <a:off x="7086600" y="6327648"/>
            <a:ext cx="1901952"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06A5241-12CB-C64D-AE38-6540AC6C648E}" type="slidenum">
              <a:rPr lang="en-US" sz="2000" baseline="0" smtClean="0">
                <a:solidFill>
                  <a:srgbClr val="1E0000"/>
                </a:solidFill>
              </a:rPr>
              <a:pPr/>
              <a:t>‹#›</a:t>
            </a:fld>
            <a:endParaRPr lang="en-US" sz="2000" baseline="0" dirty="0">
              <a:solidFill>
                <a:srgbClr val="1E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wmf"/></Relationships>
</file>

<file path=ppt/slides/_rels/slide3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oleObject" Target="../embeddings/oleObject5.bin"/><Relationship Id="rId4" Type="http://schemas.openxmlformats.org/officeDocument/2006/relationships/image" Target="../media/image23.wmf"/></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7.w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wmf"/><Relationship Id="rId5" Type="http://schemas.openxmlformats.org/officeDocument/2006/relationships/oleObject" Target="../embeddings/oleObject10.bin"/><Relationship Id="rId4" Type="http://schemas.openxmlformats.org/officeDocument/2006/relationships/image" Target="../media/image30.wmf"/></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earthscope.org/articles/Reflections_on_USArray.html"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a:t>ECEN 615</a:t>
            </a:r>
            <a:br>
              <a:rPr lang="en-US" altLang="en-US" dirty="0"/>
            </a:br>
            <a:r>
              <a:rPr lang="en-US" altLang="en-US" dirty="0"/>
              <a:t>Methods of Electric Power </a:t>
            </a:r>
            <a:br>
              <a:rPr lang="en-US" altLang="en-US" dirty="0"/>
            </a:br>
            <a:r>
              <a:rPr lang="en-US" altLang="en-US" dirty="0"/>
              <a:t>Systems Analysis</a:t>
            </a:r>
          </a:p>
        </p:txBody>
      </p:sp>
      <p:sp>
        <p:nvSpPr>
          <p:cNvPr id="6" name="Rectangle 5"/>
          <p:cNvSpPr/>
          <p:nvPr/>
        </p:nvSpPr>
        <p:spPr>
          <a:xfrm>
            <a:off x="304800" y="1752600"/>
            <a:ext cx="8686800" cy="584775"/>
          </a:xfrm>
          <a:prstGeom prst="rect">
            <a:avLst/>
          </a:prstGeom>
        </p:spPr>
        <p:txBody>
          <a:bodyPr wrap="square">
            <a:spAutoFit/>
          </a:bodyPr>
          <a:lstStyle/>
          <a:p>
            <a:pPr lvl="0" algn="ctr"/>
            <a:r>
              <a:rPr lang="en-US" sz="3200" b="1" kern="0" dirty="0">
                <a:solidFill>
                  <a:srgbClr val="1E0000"/>
                </a:solidFill>
                <a:latin typeface="Arial" panose="020B0604020202020204" pitchFamily="34" charset="0"/>
                <a:cs typeface="Arial" pitchFamily="34" charset="0"/>
              </a:rPr>
              <a:t>Lecture 24: </a:t>
            </a:r>
            <a:r>
              <a:rPr lang="en-US" sz="3200" b="1" dirty="0">
                <a:solidFill>
                  <a:srgbClr val="1E0000"/>
                </a:solidFill>
                <a:latin typeface="Arial" panose="020B0604020202020204" pitchFamily="34" charset="0"/>
                <a:cs typeface="Arial" panose="020B0604020202020204" pitchFamily="34" charset="0"/>
              </a:rPr>
              <a:t>Power Markets, GMD Modeling</a:t>
            </a:r>
          </a:p>
        </p:txBody>
      </p:sp>
      <p:sp>
        <p:nvSpPr>
          <p:cNvPr id="7" name="Subtitle 2"/>
          <p:cNvSpPr>
            <a:spLocks noGrp="1"/>
          </p:cNvSpPr>
          <p:nvPr>
            <p:ph type="subTitle" sz="quarter" idx="1"/>
          </p:nvPr>
        </p:nvSpPr>
        <p:spPr>
          <a:xfrm>
            <a:off x="228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Offer Example</a:t>
            </a:r>
          </a:p>
        </p:txBody>
      </p:sp>
      <p:sp>
        <p:nvSpPr>
          <p:cNvPr id="3" name="Content Placeholder 2"/>
          <p:cNvSpPr>
            <a:spLocks noGrp="1"/>
          </p:cNvSpPr>
          <p:nvPr>
            <p:ph idx="1"/>
          </p:nvPr>
        </p:nvSpPr>
        <p:spPr>
          <a:xfrm>
            <a:off x="365760" y="1280160"/>
            <a:ext cx="8702040" cy="1005840"/>
          </a:xfrm>
        </p:spPr>
        <p:txBody>
          <a:bodyPr/>
          <a:lstStyle/>
          <a:p>
            <a:r>
              <a:rPr lang="en-US" dirty="0"/>
              <a:t>Below example shows 3 generator case, in which the bus 2 generator can vary its offer to maximize profit</a:t>
            </a:r>
          </a:p>
        </p:txBody>
      </p:sp>
      <p:sp>
        <p:nvSpPr>
          <p:cNvPr id="4" name="Slide Number Placeholder 1"/>
          <p:cNvSpPr>
            <a:spLocks noGrp="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F6D20532-61D7-47D0-903F-227F7C48AD34}" type="slidenum">
              <a:rPr lang="en-US" smtClean="0"/>
              <a:pPr>
                <a:defRPr/>
              </a:pPr>
              <a:t>9</a:t>
            </a:fld>
            <a:endParaRPr lang="en-US" dirty="0"/>
          </a:p>
        </p:txBody>
      </p:sp>
      <p:sp>
        <p:nvSpPr>
          <p:cNvPr id="5" name="TextBox 4"/>
          <p:cNvSpPr txBox="1"/>
          <p:nvPr/>
        </p:nvSpPr>
        <p:spPr>
          <a:xfrm>
            <a:off x="336430" y="5567188"/>
            <a:ext cx="8426570" cy="954107"/>
          </a:xfrm>
          <a:prstGeom prst="rect">
            <a:avLst/>
          </a:prstGeom>
          <a:solidFill>
            <a:srgbClr val="FFE6E6"/>
          </a:solidFill>
        </p:spPr>
        <p:txBody>
          <a:bodyPr wrap="square" rtlCol="0">
            <a:spAutoFit/>
          </a:bodyPr>
          <a:lstStyle/>
          <a:p>
            <a:r>
              <a:rPr lang="en-US" dirty="0">
                <a:solidFill>
                  <a:srgbClr val="1E0000"/>
                </a:solidFill>
              </a:rPr>
              <a:t>Note, this example makes the unrealistic assumption that the other generators do not vary their offers in response</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2" t="8000" r="2428" b="22001"/>
          <a:stretch/>
        </p:blipFill>
        <p:spPr bwMode="auto">
          <a:xfrm>
            <a:off x="336430" y="2322493"/>
            <a:ext cx="8686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72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Market Power</a:t>
            </a:r>
          </a:p>
        </p:txBody>
      </p:sp>
      <p:sp>
        <p:nvSpPr>
          <p:cNvPr id="3" name="Content Placeholder 2"/>
          <p:cNvSpPr>
            <a:spLocks noGrp="1"/>
          </p:cNvSpPr>
          <p:nvPr>
            <p:ph idx="1"/>
          </p:nvPr>
        </p:nvSpPr>
        <p:spPr>
          <a:xfrm>
            <a:off x="365760" y="1280160"/>
            <a:ext cx="8778240" cy="3733800"/>
          </a:xfrm>
        </p:spPr>
        <p:txBody>
          <a:bodyPr/>
          <a:lstStyle/>
          <a:p>
            <a:r>
              <a:rPr lang="en-US" dirty="0"/>
              <a:t>One issue is whether a particular group of generators has market power</a:t>
            </a:r>
          </a:p>
          <a:p>
            <a:r>
              <a:rPr lang="en-US" dirty="0"/>
              <a:t>Market power is the antithesis of competition</a:t>
            </a:r>
          </a:p>
          <a:p>
            <a:pPr marL="971550" lvl="2" indent="-457200">
              <a:buSzPct val="100000"/>
            </a:pPr>
            <a:r>
              <a:rPr lang="en-US" altLang="en-US" dirty="0"/>
              <a:t>It is the ability of a particular group of sellers to maintain prices above competitive levels, usually by withholding supply</a:t>
            </a:r>
          </a:p>
          <a:p>
            <a:pPr marL="457200" lvl="1" indent="-457200">
              <a:buSzPct val="100000"/>
              <a:buFont typeface="Arial" panose="020B0604020202020204" pitchFamily="34" charset="0"/>
              <a:buChar char="•"/>
            </a:pPr>
            <a:r>
              <a:rPr lang="en-US" altLang="en-US" dirty="0"/>
              <a:t>The extreme case is a single supplier of a product (i.e., a monopoly)</a:t>
            </a:r>
          </a:p>
          <a:p>
            <a:pPr marL="457200" lvl="1" indent="-457200">
              <a:buSzPct val="100000"/>
              <a:buFont typeface="Arial" panose="020B0604020202020204" pitchFamily="34" charset="0"/>
              <a:buChar char="•"/>
            </a:pPr>
            <a:r>
              <a:rPr lang="en-US" altLang="en-US" dirty="0"/>
              <a:t>In the short run what a monopolistic producer can charge depends upon the price elasticity of the demand</a:t>
            </a:r>
          </a:p>
          <a:p>
            <a:pPr marL="457200" lvl="1" indent="-457200">
              <a:buSzPct val="100000"/>
              <a:buFont typeface="Arial" panose="020B0604020202020204" pitchFamily="34" charset="0"/>
              <a:buChar char="•"/>
            </a:pPr>
            <a:r>
              <a:rPr lang="en-US" altLang="en-US" dirty="0"/>
              <a:t>Sometimes market power can result in decreased prices in the long-term by quickening the entry of new players or new innovation</a:t>
            </a:r>
          </a:p>
          <a:p>
            <a:endParaRPr lang="en-US" dirty="0"/>
          </a:p>
        </p:txBody>
      </p:sp>
      <p:sp>
        <p:nvSpPr>
          <p:cNvPr id="4" name="Slide Number Placeholder 1"/>
          <p:cNvSpPr>
            <a:spLocks noGrp="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F6D20532-61D7-47D0-903F-227F7C48AD34}" type="slidenum">
              <a:rPr lang="en-US" smtClean="0"/>
              <a:pPr>
                <a:defRPr/>
              </a:pPr>
              <a:t>10</a:t>
            </a:fld>
            <a:endParaRPr lang="en-US" dirty="0"/>
          </a:p>
        </p:txBody>
      </p:sp>
    </p:spTree>
    <p:extLst>
      <p:ext uri="{BB962C8B-B14F-4D97-AF65-F5344CB8AC3E}">
        <p14:creationId xmlns:p14="http://schemas.microsoft.com/office/powerpoint/2010/main" val="273251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Market Power and Scarcity Rents</a:t>
            </a:r>
            <a:endParaRPr lang="en-US" dirty="0"/>
          </a:p>
        </p:txBody>
      </p:sp>
      <p:sp>
        <p:nvSpPr>
          <p:cNvPr id="3" name="Content Placeholder 2"/>
          <p:cNvSpPr>
            <a:spLocks noGrp="1"/>
          </p:cNvSpPr>
          <p:nvPr>
            <p:ph idx="1"/>
          </p:nvPr>
        </p:nvSpPr>
        <p:spPr>
          <a:xfrm>
            <a:off x="365760" y="1280160"/>
            <a:ext cx="8549640" cy="3733800"/>
          </a:xfrm>
        </p:spPr>
        <p:txBody>
          <a:bodyPr/>
          <a:lstStyle/>
          <a:p>
            <a:r>
              <a:rPr lang="en-US" altLang="en-US" dirty="0"/>
              <a:t>A generator owner exercises market power when it is unwilling to make energy available at a price that is equal to that unit’s variable cost of production, even thought there is currently unloaded generation capacity (i.e., there is no scarcity).</a:t>
            </a:r>
          </a:p>
          <a:p>
            <a:r>
              <a:rPr lang="en-US" altLang="en-US" dirty="0"/>
              <a:t>Scarcity rents occur when the level of electric demand is such that there is little, if any, unused capacity</a:t>
            </a:r>
          </a:p>
          <a:p>
            <a:r>
              <a:rPr lang="en-US" altLang="en-US" dirty="0"/>
              <a:t>Scarcity rents are used to recover fixed costs  </a:t>
            </a:r>
          </a:p>
        </p:txBody>
      </p:sp>
      <p:sp>
        <p:nvSpPr>
          <p:cNvPr id="4" name="Slide Number Placeholder 1"/>
          <p:cNvSpPr>
            <a:spLocks noGrp="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F6D20532-61D7-47D0-903F-227F7C48AD34}" type="slidenum">
              <a:rPr lang="en-US" smtClean="0"/>
              <a:pPr>
                <a:defRPr/>
              </a:pPr>
              <a:t>11</a:t>
            </a:fld>
            <a:endParaRPr lang="en-US" dirty="0"/>
          </a:p>
        </p:txBody>
      </p:sp>
    </p:spTree>
    <p:extLst>
      <p:ext uri="{BB962C8B-B14F-4D97-AF65-F5344CB8AC3E}">
        <p14:creationId xmlns:p14="http://schemas.microsoft.com/office/powerpoint/2010/main" val="270546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58200" cy="1066800"/>
          </a:xfrm>
        </p:spPr>
        <p:txBody>
          <a:bodyPr/>
          <a:lstStyle/>
          <a:p>
            <a:r>
              <a:rPr lang="en-US" dirty="0"/>
              <a:t>High-Impact, Low-Frequency Events</a:t>
            </a:r>
          </a:p>
        </p:txBody>
      </p:sp>
      <p:sp>
        <p:nvSpPr>
          <p:cNvPr id="3" name="Content Placeholder 2"/>
          <p:cNvSpPr>
            <a:spLocks noGrp="1"/>
          </p:cNvSpPr>
          <p:nvPr>
            <p:ph idx="1"/>
          </p:nvPr>
        </p:nvSpPr>
        <p:spPr/>
        <p:txBody>
          <a:bodyPr/>
          <a:lstStyle/>
          <a:p>
            <a:r>
              <a:rPr lang="en-US" dirty="0"/>
              <a:t>Growing concern to consider what the NERC calls </a:t>
            </a:r>
            <a:r>
              <a:rPr lang="en-US" dirty="0" err="1"/>
              <a:t>calls</a:t>
            </a:r>
            <a:r>
              <a:rPr lang="en-US" dirty="0"/>
              <a:t> High-Impact, </a:t>
            </a:r>
            <a:br>
              <a:rPr lang="en-US" dirty="0"/>
            </a:br>
            <a:r>
              <a:rPr lang="en-US" dirty="0"/>
              <a:t>Low-Frequency Events</a:t>
            </a:r>
            <a:br>
              <a:rPr lang="en-US" dirty="0"/>
            </a:br>
            <a:r>
              <a:rPr lang="en-US" dirty="0"/>
              <a:t>(HILFs); others call them </a:t>
            </a:r>
            <a:br>
              <a:rPr lang="en-US" dirty="0"/>
            </a:br>
            <a:r>
              <a:rPr lang="en-US" dirty="0"/>
              <a:t>black sky days</a:t>
            </a:r>
          </a:p>
          <a:p>
            <a:pPr lvl="1"/>
            <a:r>
              <a:rPr lang="en-US" dirty="0"/>
              <a:t>Large-scale, potentially long duration blackouts</a:t>
            </a:r>
          </a:p>
          <a:p>
            <a:pPr lvl="1"/>
            <a:r>
              <a:rPr lang="en-US" dirty="0"/>
              <a:t>HILFs identified by NERC </a:t>
            </a:r>
            <a:br>
              <a:rPr lang="en-US" dirty="0"/>
            </a:br>
            <a:r>
              <a:rPr lang="en-US" dirty="0"/>
              <a:t>were 1) a coordinated cyber, </a:t>
            </a:r>
            <a:br>
              <a:rPr lang="en-US" dirty="0"/>
            </a:br>
            <a:r>
              <a:rPr lang="en-US" dirty="0"/>
              <a:t>physical or blended attacks, 2) pandemics, 3) geomagnetic disturbances (GMDs), and 4) HEMPs </a:t>
            </a:r>
          </a:p>
          <a:p>
            <a:r>
              <a:rPr lang="en-US" dirty="0"/>
              <a:t>The next several slides will consider GMDs and HEMPs</a:t>
            </a:r>
          </a:p>
          <a:p>
            <a:endParaRPr lang="en-US" dirty="0"/>
          </a:p>
        </p:txBody>
      </p:sp>
      <p:pic>
        <p:nvPicPr>
          <p:cNvPr id="4" name="Picture 3"/>
          <p:cNvPicPr/>
          <p:nvPr/>
        </p:nvPicPr>
        <p:blipFill rotWithShape="1">
          <a:blip r:embed="rId2" cstate="screen">
            <a:extLst>
              <a:ext uri="{28A0092B-C50C-407E-A947-70E740481C1C}">
                <a14:useLocalDpi xmlns:a14="http://schemas.microsoft.com/office/drawing/2010/main"/>
              </a:ext>
            </a:extLst>
          </a:blip>
          <a:srcRect l="4034" t="10046" r="2622" b="9432"/>
          <a:stretch/>
        </p:blipFill>
        <p:spPr bwMode="auto">
          <a:xfrm>
            <a:off x="4697625" y="1676400"/>
            <a:ext cx="3850832" cy="2395558"/>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5456464" y="4019490"/>
            <a:ext cx="3062057" cy="400110"/>
          </a:xfrm>
          <a:prstGeom prst="rect">
            <a:avLst/>
          </a:prstGeom>
        </p:spPr>
        <p:txBody>
          <a:bodyPr wrap="none">
            <a:spAutoFit/>
          </a:bodyPr>
          <a:lstStyle/>
          <a:p>
            <a:r>
              <a:rPr lang="en-US" sz="2000" dirty="0">
                <a:solidFill>
                  <a:srgbClr val="1E0000"/>
                </a:solidFill>
              </a:rPr>
              <a:t>Image Source: NERC, 2012</a:t>
            </a:r>
          </a:p>
        </p:txBody>
      </p:sp>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12</a:t>
            </a:fld>
            <a:endParaRPr lang="en-US" dirty="0">
              <a:solidFill>
                <a:srgbClr val="1E0000"/>
              </a:solidFill>
            </a:endParaRPr>
          </a:p>
        </p:txBody>
      </p:sp>
    </p:spTree>
    <p:extLst>
      <p:ext uri="{BB962C8B-B14F-4D97-AF65-F5344CB8AC3E}">
        <p14:creationId xmlns:p14="http://schemas.microsoft.com/office/powerpoint/2010/main" val="719092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Geomagnetic Disturbances (GMDs)</a:t>
            </a:r>
            <a:endParaRPr lang="en-US" dirty="0"/>
          </a:p>
        </p:txBody>
      </p:sp>
      <p:sp>
        <p:nvSpPr>
          <p:cNvPr id="3" name="Content Placeholder 2"/>
          <p:cNvSpPr>
            <a:spLocks noGrp="1"/>
          </p:cNvSpPr>
          <p:nvPr>
            <p:ph idx="1"/>
          </p:nvPr>
        </p:nvSpPr>
        <p:spPr>
          <a:xfrm>
            <a:off x="365760" y="1280160"/>
            <a:ext cx="8549640" cy="3733800"/>
          </a:xfrm>
        </p:spPr>
        <p:txBody>
          <a:bodyPr/>
          <a:lstStyle/>
          <a:p>
            <a:r>
              <a:rPr lang="en-US" altLang="en-US" dirty="0">
                <a:cs typeface="Arial" charset="0"/>
              </a:rPr>
              <a:t>GMDs are caused by solar corona mass ejections (CMEs) impacting the earth’s magnetic field </a:t>
            </a:r>
          </a:p>
          <a:p>
            <a:r>
              <a:rPr lang="en-US" altLang="en-US" dirty="0">
                <a:cs typeface="Arial" charset="0"/>
              </a:rPr>
              <a:t>A GMD caused a blackout in 1989 of Quebec</a:t>
            </a:r>
          </a:p>
          <a:p>
            <a:r>
              <a:rPr lang="en-US" altLang="en-US" dirty="0">
                <a:cs typeface="Arial" charset="0"/>
              </a:rPr>
              <a:t>They have the potential to severely disrupt the electric grid by causing quasi-dc geomagnetically induced currents (GICs) in the high voltage grid</a:t>
            </a:r>
          </a:p>
          <a:p>
            <a:r>
              <a:rPr lang="en-US" altLang="en-US" dirty="0">
                <a:cs typeface="Arial" charset="0"/>
              </a:rPr>
              <a:t>Until recently power engineers had few tools to help them assess the impact of GMDs </a:t>
            </a:r>
          </a:p>
          <a:p>
            <a:r>
              <a:rPr lang="en-US" altLang="en-US" dirty="0">
                <a:cs typeface="Arial" charset="0"/>
              </a:rPr>
              <a:t>GMD assessment tools are now moving into the realm of power system planning and operations engineers; required by NERC Standards (TPL 007-1, 007-2)</a:t>
            </a:r>
          </a:p>
          <a:p>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13</a:t>
            </a:fld>
            <a:endParaRPr lang="en-US" dirty="0">
              <a:solidFill>
                <a:srgbClr val="1E0000"/>
              </a:solidFill>
            </a:endParaRPr>
          </a:p>
        </p:txBody>
      </p:sp>
    </p:spTree>
    <p:extLst>
      <p:ext uri="{BB962C8B-B14F-4D97-AF65-F5344CB8AC3E}">
        <p14:creationId xmlns:p14="http://schemas.microsoft.com/office/powerpoint/2010/main" val="2727717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Earth’s Magnetic Field</a:t>
            </a:r>
          </a:p>
        </p:txBody>
      </p:sp>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14</a:t>
            </a:fld>
            <a:endParaRPr lang="en-US" dirty="0">
              <a:solidFill>
                <a:srgbClr val="1E0000"/>
              </a:solidFill>
            </a:endParaRPr>
          </a:p>
        </p:txBody>
      </p:sp>
      <p:pic>
        <p:nvPicPr>
          <p:cNvPr id="3635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7300"/>
            <a:ext cx="6934200" cy="461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81000" y="6324600"/>
            <a:ext cx="2829172" cy="400110"/>
          </a:xfrm>
          <a:prstGeom prst="rect">
            <a:avLst/>
          </a:prstGeom>
        </p:spPr>
        <p:txBody>
          <a:bodyPr wrap="none">
            <a:spAutoFit/>
          </a:bodyPr>
          <a:lstStyle/>
          <a:p>
            <a:r>
              <a:rPr lang="en-US" sz="2000" dirty="0">
                <a:solidFill>
                  <a:srgbClr val="1E0000"/>
                </a:solidFill>
              </a:rPr>
              <a:t>Image Source: </a:t>
            </a:r>
            <a:r>
              <a:rPr lang="en-US" sz="2000" dirty="0" err="1">
                <a:solidFill>
                  <a:srgbClr val="1E0000"/>
                </a:solidFill>
              </a:rPr>
              <a:t>Wikepedia</a:t>
            </a:r>
            <a:endParaRPr lang="en-US" sz="2000" dirty="0">
              <a:solidFill>
                <a:srgbClr val="1E0000"/>
              </a:solidFill>
            </a:endParaRPr>
          </a:p>
        </p:txBody>
      </p:sp>
      <p:sp>
        <p:nvSpPr>
          <p:cNvPr id="9" name="TextBox 8">
            <a:extLst>
              <a:ext uri="{FF2B5EF4-FFF2-40B4-BE49-F238E27FC236}">
                <a16:creationId xmlns:a16="http://schemas.microsoft.com/office/drawing/2014/main" id="{4A7B70EE-6EC6-4D31-91F1-439989657658}"/>
              </a:ext>
            </a:extLst>
          </p:cNvPr>
          <p:cNvSpPr txBox="1"/>
          <p:nvPr/>
        </p:nvSpPr>
        <p:spPr>
          <a:xfrm>
            <a:off x="6902939" y="1676400"/>
            <a:ext cx="1878463" cy="3108543"/>
          </a:xfrm>
          <a:prstGeom prst="rect">
            <a:avLst/>
          </a:prstGeom>
          <a:solidFill>
            <a:schemeClr val="accent3">
              <a:lumMod val="95000"/>
            </a:schemeClr>
          </a:solidFill>
        </p:spPr>
        <p:txBody>
          <a:bodyPr wrap="none" rtlCol="0">
            <a:spAutoFit/>
          </a:bodyPr>
          <a:lstStyle/>
          <a:p>
            <a:r>
              <a:rPr lang="en-US" dirty="0">
                <a:solidFill>
                  <a:srgbClr val="1E0000"/>
                </a:solidFill>
              </a:rPr>
              <a:t>The earth’s </a:t>
            </a:r>
            <a:br>
              <a:rPr lang="en-US" dirty="0">
                <a:solidFill>
                  <a:srgbClr val="1E0000"/>
                </a:solidFill>
              </a:rPr>
            </a:br>
            <a:r>
              <a:rPr lang="en-US" dirty="0">
                <a:solidFill>
                  <a:srgbClr val="1E0000"/>
                </a:solidFill>
              </a:rPr>
              <a:t>magnetic </a:t>
            </a:r>
            <a:br>
              <a:rPr lang="en-US" dirty="0">
                <a:solidFill>
                  <a:srgbClr val="1E0000"/>
                </a:solidFill>
              </a:rPr>
            </a:br>
            <a:r>
              <a:rPr lang="en-US" dirty="0">
                <a:solidFill>
                  <a:srgbClr val="1E0000"/>
                </a:solidFill>
              </a:rPr>
              <a:t>field is </a:t>
            </a:r>
            <a:br>
              <a:rPr lang="en-US" dirty="0">
                <a:solidFill>
                  <a:srgbClr val="1E0000"/>
                </a:solidFill>
              </a:rPr>
            </a:br>
            <a:r>
              <a:rPr lang="en-US" dirty="0">
                <a:solidFill>
                  <a:srgbClr val="1E0000"/>
                </a:solidFill>
              </a:rPr>
              <a:t>usually </a:t>
            </a:r>
            <a:br>
              <a:rPr lang="en-US" dirty="0">
                <a:solidFill>
                  <a:srgbClr val="1E0000"/>
                </a:solidFill>
              </a:rPr>
            </a:br>
            <a:r>
              <a:rPr lang="en-US" dirty="0">
                <a:solidFill>
                  <a:srgbClr val="1E0000"/>
                </a:solidFill>
              </a:rPr>
              <a:t>between</a:t>
            </a:r>
            <a:br>
              <a:rPr lang="en-US" dirty="0">
                <a:solidFill>
                  <a:srgbClr val="1E0000"/>
                </a:solidFill>
              </a:rPr>
            </a:br>
            <a:r>
              <a:rPr lang="en-US" dirty="0">
                <a:solidFill>
                  <a:srgbClr val="1E0000"/>
                </a:solidFill>
              </a:rPr>
              <a:t>25,000 and </a:t>
            </a:r>
            <a:br>
              <a:rPr lang="en-US" dirty="0">
                <a:solidFill>
                  <a:srgbClr val="1E0000"/>
                </a:solidFill>
              </a:rPr>
            </a:br>
            <a:r>
              <a:rPr lang="en-US" dirty="0">
                <a:solidFill>
                  <a:srgbClr val="1E0000"/>
                </a:solidFill>
              </a:rPr>
              <a:t>65,000 </a:t>
            </a:r>
            <a:r>
              <a:rPr lang="en-US" dirty="0" err="1">
                <a:solidFill>
                  <a:srgbClr val="1E0000"/>
                </a:solidFill>
              </a:rPr>
              <a:t>nT</a:t>
            </a:r>
            <a:endParaRPr lang="en-US" dirty="0">
              <a:solidFill>
                <a:srgbClr val="1E0000"/>
              </a:solidFill>
            </a:endParaRPr>
          </a:p>
        </p:txBody>
      </p:sp>
    </p:spTree>
    <p:extLst>
      <p:ext uri="{BB962C8B-B14F-4D97-AF65-F5344CB8AC3E}">
        <p14:creationId xmlns:p14="http://schemas.microsoft.com/office/powerpoint/2010/main" val="171684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Earth’s Magnetic Field Variations</a:t>
            </a:r>
          </a:p>
        </p:txBody>
      </p:sp>
      <p:sp>
        <p:nvSpPr>
          <p:cNvPr id="3" name="Content Placeholder 2"/>
          <p:cNvSpPr>
            <a:spLocks noGrp="1"/>
          </p:cNvSpPr>
          <p:nvPr>
            <p:ph idx="1"/>
          </p:nvPr>
        </p:nvSpPr>
        <p:spPr>
          <a:xfrm>
            <a:off x="365760" y="1280160"/>
            <a:ext cx="8702040" cy="3733800"/>
          </a:xfrm>
        </p:spPr>
        <p:txBody>
          <a:bodyPr/>
          <a:lstStyle/>
          <a:p>
            <a:r>
              <a:rPr lang="en-US" dirty="0"/>
              <a:t>The earth’s magnetic field is constantly changing, though usually the variations are not significant</a:t>
            </a:r>
          </a:p>
          <a:p>
            <a:pPr lvl="1"/>
            <a:r>
              <a:rPr lang="en-US" dirty="0"/>
              <a:t>Larger changes tend to occur closer to the earth’s magnetic poles</a:t>
            </a:r>
          </a:p>
          <a:p>
            <a:r>
              <a:rPr lang="en-US" dirty="0"/>
              <a:t>The magnitude of the variation at any particular location is quantified with a value known as the K-index</a:t>
            </a:r>
          </a:p>
          <a:p>
            <a:pPr lvl="1"/>
            <a:r>
              <a:rPr lang="en-US" dirty="0"/>
              <a:t>Ranges from 1 to 9, with the value dependent on </a:t>
            </a:r>
            <a:r>
              <a:rPr lang="en-US" dirty="0" err="1"/>
              <a:t>nT</a:t>
            </a:r>
            <a:r>
              <a:rPr lang="en-US" dirty="0"/>
              <a:t> variation in horizontal direction over a three hour period </a:t>
            </a:r>
          </a:p>
          <a:p>
            <a:pPr lvl="1"/>
            <a:r>
              <a:rPr lang="en-US" dirty="0"/>
              <a:t>This is station specific; higher variations are required to get a k=9 closer to the poles</a:t>
            </a:r>
          </a:p>
          <a:p>
            <a:r>
              <a:rPr lang="en-US" dirty="0"/>
              <a:t>The </a:t>
            </a:r>
            <a:r>
              <a:rPr lang="en-US" dirty="0" err="1"/>
              <a:t>Kp</a:t>
            </a:r>
            <a:r>
              <a:rPr lang="en-US" dirty="0"/>
              <a:t>-index is a weighted average of the individual station K-indices; G scale approximately is </a:t>
            </a:r>
            <a:r>
              <a:rPr lang="en-US" dirty="0" err="1"/>
              <a:t>Kp</a:t>
            </a:r>
            <a:r>
              <a:rPr lang="en-US" dirty="0"/>
              <a:t> - 4</a:t>
            </a:r>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15</a:t>
            </a:fld>
            <a:endParaRPr lang="en-US" dirty="0">
              <a:solidFill>
                <a:srgbClr val="1E0000"/>
              </a:solidFill>
            </a:endParaRPr>
          </a:p>
        </p:txBody>
      </p:sp>
    </p:spTree>
    <p:extLst>
      <p:ext uri="{BB962C8B-B14F-4D97-AF65-F5344CB8AC3E}">
        <p14:creationId xmlns:p14="http://schemas.microsoft.com/office/powerpoint/2010/main" val="399517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 Weather Prediction Center has an Electric Power Dashboard</a:t>
            </a:r>
          </a:p>
        </p:txBody>
      </p:sp>
      <p:sp>
        <p:nvSpPr>
          <p:cNvPr id="4" name="Rectangle 3"/>
          <p:cNvSpPr/>
          <p:nvPr/>
        </p:nvSpPr>
        <p:spPr>
          <a:xfrm>
            <a:off x="304800" y="6172200"/>
            <a:ext cx="7924800" cy="400110"/>
          </a:xfrm>
          <a:prstGeom prst="rect">
            <a:avLst/>
          </a:prstGeom>
        </p:spPr>
        <p:txBody>
          <a:bodyPr wrap="square">
            <a:spAutoFit/>
          </a:bodyPr>
          <a:lstStyle/>
          <a:p>
            <a:r>
              <a:rPr lang="en-US" sz="2000" dirty="0">
                <a:solidFill>
                  <a:srgbClr val="1E0000"/>
                </a:solidFill>
              </a:rPr>
              <a:t>www.swpc.noaa.gov/communities/electric-power-community-dashboard</a:t>
            </a:r>
          </a:p>
        </p:txBody>
      </p:sp>
      <p:pic>
        <p:nvPicPr>
          <p:cNvPr id="3645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62" t="11390" r="19950" b="1941"/>
          <a:stretch/>
        </p:blipFill>
        <p:spPr bwMode="auto">
          <a:xfrm>
            <a:off x="1066800" y="1288473"/>
            <a:ext cx="6217920"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16</a:t>
            </a:fld>
            <a:endParaRPr lang="en-US" dirty="0">
              <a:solidFill>
                <a:srgbClr val="1E0000"/>
              </a:solidFill>
            </a:endParaRPr>
          </a:p>
        </p:txBody>
      </p:sp>
    </p:spTree>
    <p:extLst>
      <p:ext uri="{BB962C8B-B14F-4D97-AF65-F5344CB8AC3E}">
        <p14:creationId xmlns:p14="http://schemas.microsoft.com/office/powerpoint/2010/main" val="3269866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GMD and the Grid</a:t>
            </a:r>
            <a:endParaRPr lang="en-US" dirty="0"/>
          </a:p>
        </p:txBody>
      </p:sp>
      <p:sp>
        <p:nvSpPr>
          <p:cNvPr id="3" name="Content Placeholder 2"/>
          <p:cNvSpPr>
            <a:spLocks noGrp="1"/>
          </p:cNvSpPr>
          <p:nvPr>
            <p:ph idx="1"/>
          </p:nvPr>
        </p:nvSpPr>
        <p:spPr>
          <a:xfrm>
            <a:off x="365760" y="1280160"/>
            <a:ext cx="8622792" cy="3733800"/>
          </a:xfrm>
        </p:spPr>
        <p:txBody>
          <a:bodyPr/>
          <a:lstStyle/>
          <a:p>
            <a:r>
              <a:rPr lang="en-US" altLang="en-US" dirty="0">
                <a:cs typeface="Arial" charset="0"/>
              </a:rPr>
              <a:t>Large solar corona mass ejections (CMEs) can cause large changes in the earth’s magnetic field (i.e., dB/</a:t>
            </a:r>
            <a:r>
              <a:rPr lang="en-US" altLang="en-US" dirty="0" err="1">
                <a:cs typeface="Arial" charset="0"/>
              </a:rPr>
              <a:t>dt</a:t>
            </a:r>
            <a:r>
              <a:rPr lang="en-US" altLang="en-US" dirty="0">
                <a:cs typeface="Arial" charset="0"/>
              </a:rPr>
              <a:t>).  These changes in turn produce a non-uniform electric field at the surface</a:t>
            </a:r>
          </a:p>
          <a:p>
            <a:pPr lvl="1"/>
            <a:r>
              <a:rPr lang="en-US" altLang="en-US" dirty="0">
                <a:cs typeface="Arial" charset="0"/>
              </a:rPr>
              <a:t>Changes in the magnetic flux are usually expressed in </a:t>
            </a:r>
            <a:r>
              <a:rPr lang="en-US" altLang="en-US" dirty="0" err="1">
                <a:cs typeface="Arial" charset="0"/>
              </a:rPr>
              <a:t>nT</a:t>
            </a:r>
            <a:r>
              <a:rPr lang="en-US" altLang="en-US" dirty="0">
                <a:cs typeface="Arial" charset="0"/>
              </a:rPr>
              <a:t>/minute; from a 60 Hz perspective they are almost dc</a:t>
            </a:r>
          </a:p>
          <a:p>
            <a:pPr lvl="1"/>
            <a:r>
              <a:rPr lang="en-US" altLang="en-US" dirty="0">
                <a:cs typeface="Arial" charset="0"/>
              </a:rPr>
              <a:t>1989 North America storm produced </a:t>
            </a:r>
            <a:br>
              <a:rPr lang="en-US" altLang="en-US" dirty="0">
                <a:cs typeface="Arial" charset="0"/>
              </a:rPr>
            </a:br>
            <a:r>
              <a:rPr lang="en-US" altLang="en-US" dirty="0">
                <a:cs typeface="Arial" charset="0"/>
              </a:rPr>
              <a:t>a change of 500 </a:t>
            </a:r>
            <a:r>
              <a:rPr lang="en-US" altLang="en-US" dirty="0" err="1">
                <a:cs typeface="Arial" charset="0"/>
              </a:rPr>
              <a:t>nT</a:t>
            </a:r>
            <a:r>
              <a:rPr lang="en-US" altLang="en-US" dirty="0">
                <a:cs typeface="Arial" charset="0"/>
              </a:rPr>
              <a:t>/minute, while a </a:t>
            </a:r>
            <a:br>
              <a:rPr lang="en-US" altLang="en-US" dirty="0">
                <a:cs typeface="Arial" charset="0"/>
              </a:rPr>
            </a:br>
            <a:r>
              <a:rPr lang="en-US" altLang="en-US" dirty="0">
                <a:cs typeface="Arial" charset="0"/>
              </a:rPr>
              <a:t>stronger storm, such as the ones in</a:t>
            </a:r>
            <a:br>
              <a:rPr lang="en-US" altLang="en-US" dirty="0">
                <a:cs typeface="Arial" charset="0"/>
              </a:rPr>
            </a:br>
            <a:r>
              <a:rPr lang="en-US" altLang="en-US" dirty="0">
                <a:cs typeface="Arial" charset="0"/>
              </a:rPr>
              <a:t>1859 or 1921, could produce  </a:t>
            </a:r>
            <a:br>
              <a:rPr lang="en-US" altLang="en-US" dirty="0">
                <a:cs typeface="Arial" charset="0"/>
              </a:rPr>
            </a:br>
            <a:r>
              <a:rPr lang="en-US" altLang="en-US" dirty="0">
                <a:cs typeface="Arial" charset="0"/>
              </a:rPr>
              <a:t>2500 </a:t>
            </a:r>
            <a:r>
              <a:rPr lang="en-US" altLang="en-US" dirty="0" err="1">
                <a:cs typeface="Arial" charset="0"/>
              </a:rPr>
              <a:t>nT</a:t>
            </a:r>
            <a:r>
              <a:rPr lang="en-US" altLang="en-US" dirty="0">
                <a:cs typeface="Arial" charset="0"/>
              </a:rPr>
              <a:t>/minute variation</a:t>
            </a:r>
          </a:p>
          <a:p>
            <a:pPr lvl="1"/>
            <a:r>
              <a:rPr lang="en-US" altLang="en-US" dirty="0">
                <a:cs typeface="Arial" charset="0"/>
              </a:rPr>
              <a:t>Storm “footprint” can be continental in scale</a:t>
            </a:r>
          </a:p>
          <a:p>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17</a:t>
            </a:fld>
            <a:endParaRPr lang="en-US" dirty="0">
              <a:solidFill>
                <a:srgbClr val="1E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6017" y="3977833"/>
            <a:ext cx="2862942" cy="158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9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Solar Cycles</a:t>
            </a:r>
            <a:endParaRPr lang="en-US" dirty="0"/>
          </a:p>
        </p:txBody>
      </p:sp>
      <p:sp>
        <p:nvSpPr>
          <p:cNvPr id="3" name="Content Placeholder 2"/>
          <p:cNvSpPr>
            <a:spLocks noGrp="1"/>
          </p:cNvSpPr>
          <p:nvPr>
            <p:ph idx="1"/>
          </p:nvPr>
        </p:nvSpPr>
        <p:spPr>
          <a:xfrm>
            <a:off x="365760" y="1280160"/>
            <a:ext cx="8001000" cy="2529840"/>
          </a:xfrm>
        </p:spPr>
        <p:txBody>
          <a:bodyPr/>
          <a:lstStyle/>
          <a:p>
            <a:r>
              <a:rPr lang="en-US" altLang="en-US" dirty="0">
                <a:cs typeface="Arial" charset="0"/>
              </a:rPr>
              <a:t>Sunspots follow an 11 year cycle, and have been observed for hundreds of years</a:t>
            </a:r>
          </a:p>
          <a:p>
            <a:r>
              <a:rPr lang="en-US" altLang="en-US" dirty="0">
                <a:cs typeface="Arial" charset="0"/>
              </a:rPr>
              <a:t>We're in solar cycle 24 (first numbered cycle was in 1755); minimum was in 2009, maximum in 2014/2015</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4283493" cy="253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18</a:t>
            </a:fld>
            <a:endParaRPr lang="en-US" dirty="0">
              <a:solidFill>
                <a:srgbClr val="1E0000"/>
              </a:solidFill>
            </a:endParaRPr>
          </a:p>
        </p:txBody>
      </p:sp>
      <p:sp>
        <p:nvSpPr>
          <p:cNvPr id="7" name="TextBox 6"/>
          <p:cNvSpPr txBox="1">
            <a:spLocks noChangeArrowheads="1"/>
          </p:cNvSpPr>
          <p:nvPr/>
        </p:nvSpPr>
        <p:spPr bwMode="auto">
          <a:xfrm>
            <a:off x="1008042" y="6303609"/>
            <a:ext cx="37096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600"/>
              </a:buClr>
              <a:buSzPct val="140000"/>
              <a:buChar char="•"/>
              <a:defRPr sz="3200">
                <a:solidFill>
                  <a:schemeClr val="tx1"/>
                </a:solidFill>
                <a:latin typeface="Times New Roman" pitchFamily="18" charset="0"/>
              </a:defRPr>
            </a:lvl1pPr>
            <a:lvl2pPr marL="742950" indent="-285750">
              <a:spcBef>
                <a:spcPct val="20000"/>
              </a:spcBef>
              <a:buClr>
                <a:srgbClr val="006600"/>
              </a:buClr>
              <a:buSzPct val="140000"/>
              <a:buChar char="–"/>
              <a:defRPr sz="2800">
                <a:solidFill>
                  <a:schemeClr val="tx1"/>
                </a:solidFill>
                <a:latin typeface="Times New Roman" pitchFamily="18" charset="0"/>
              </a:defRPr>
            </a:lvl2pPr>
            <a:lvl3pPr marL="1143000" indent="-228600">
              <a:spcBef>
                <a:spcPct val="20000"/>
              </a:spcBef>
              <a:buClr>
                <a:srgbClr val="006600"/>
              </a:buClr>
              <a:buSzPct val="140000"/>
              <a:buChar char="•"/>
              <a:defRPr sz="2400">
                <a:solidFill>
                  <a:schemeClr val="tx1"/>
                </a:solidFill>
                <a:latin typeface="Times New Roman" pitchFamily="18" charset="0"/>
              </a:defRPr>
            </a:lvl3pPr>
            <a:lvl4pPr marL="1600200" indent="-228600">
              <a:spcBef>
                <a:spcPct val="20000"/>
              </a:spcBef>
              <a:buClr>
                <a:srgbClr val="006600"/>
              </a:buClr>
              <a:buSzPct val="140000"/>
              <a:buChar char="–"/>
              <a:defRPr sz="2000">
                <a:solidFill>
                  <a:schemeClr val="tx1"/>
                </a:solidFill>
                <a:latin typeface="Times New Roman" pitchFamily="18" charset="0"/>
              </a:defRPr>
            </a:lvl4pPr>
            <a:lvl5pPr marL="2057400" indent="-22860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2400" dirty="0">
                <a:solidFill>
                  <a:srgbClr val="1E0000"/>
                </a:solidFill>
              </a:rPr>
              <a:t>Images from NASA, NOAA</a:t>
            </a:r>
          </a:p>
        </p:txBody>
      </p:sp>
      <p:pic>
        <p:nvPicPr>
          <p:cNvPr id="8" name="Picture 2" descr="https://www.nasa.gov/sites/default/files/thumbnails/image/nov2019ssn_prd_pl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628021" cy="313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8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Read Chapters 3 and 8 from the book</a:t>
            </a:r>
          </a:p>
          <a:p>
            <a:r>
              <a:rPr lang="en-US" dirty="0"/>
              <a:t>Second exam is in class on November 21</a:t>
            </a:r>
          </a:p>
          <a:p>
            <a:pPr lvl="1"/>
            <a:r>
              <a:rPr lang="en-US" dirty="0"/>
              <a:t>Same format as with the first exam except you can bring in two note sheets (e.g., your sheet from the </a:t>
            </a:r>
            <a:r>
              <a:rPr lang="en-US"/>
              <a:t>last exam and a new one)</a:t>
            </a:r>
            <a:endParaRPr lang="en-US" dirty="0"/>
          </a:p>
          <a:p>
            <a:pPr lvl="1"/>
            <a:r>
              <a:rPr lang="en-US" dirty="0"/>
              <a:t>Exam covers up to the end of today’s material</a:t>
            </a:r>
          </a:p>
        </p:txBody>
      </p:sp>
    </p:spTree>
    <p:extLst>
      <p:ext uri="{BB962C8B-B14F-4D97-AF65-F5344CB8AC3E}">
        <p14:creationId xmlns:p14="http://schemas.microsoft.com/office/powerpoint/2010/main" val="2003804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But Large CMEs Are Not Well Correlated with Sunspot Maximums</a:t>
            </a:r>
            <a:endParaRPr lang="en-US" dirty="0"/>
          </a:p>
        </p:txBody>
      </p:sp>
      <p:pic>
        <p:nvPicPr>
          <p:cNvPr id="362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8121"/>
            <a:ext cx="64389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81800" y="1524000"/>
            <a:ext cx="1744826" cy="2677656"/>
          </a:xfrm>
          <a:prstGeom prst="rect">
            <a:avLst/>
          </a:prstGeom>
          <a:solidFill>
            <a:srgbClr val="FFE6E6"/>
          </a:solidFill>
        </p:spPr>
        <p:txBody>
          <a:bodyPr wrap="square" rtlCol="0">
            <a:spAutoFit/>
          </a:bodyPr>
          <a:lstStyle/>
          <a:p>
            <a:r>
              <a:rPr lang="en-US" altLang="en-US" sz="2400" dirty="0">
                <a:solidFill>
                  <a:srgbClr val="1E0000"/>
                </a:solidFill>
              </a:rPr>
              <a:t>The large</a:t>
            </a:r>
            <a:br>
              <a:rPr lang="en-US" altLang="en-US" sz="2400" dirty="0">
                <a:solidFill>
                  <a:srgbClr val="1E0000"/>
                </a:solidFill>
              </a:rPr>
            </a:br>
            <a:r>
              <a:rPr lang="en-US" altLang="en-US" sz="2400" dirty="0">
                <a:solidFill>
                  <a:srgbClr val="1E0000"/>
                </a:solidFill>
              </a:rPr>
              <a:t>1921 storm</a:t>
            </a:r>
            <a:br>
              <a:rPr lang="en-US" altLang="en-US" sz="2400" dirty="0">
                <a:solidFill>
                  <a:srgbClr val="1E0000"/>
                </a:solidFill>
              </a:rPr>
            </a:br>
            <a:r>
              <a:rPr lang="en-US" altLang="en-US" sz="2400" dirty="0">
                <a:solidFill>
                  <a:srgbClr val="1E0000"/>
                </a:solidFill>
              </a:rPr>
              <a:t>occurred</a:t>
            </a:r>
            <a:br>
              <a:rPr lang="en-US" altLang="en-US" sz="2400" dirty="0">
                <a:solidFill>
                  <a:srgbClr val="1E0000"/>
                </a:solidFill>
              </a:rPr>
            </a:br>
            <a:r>
              <a:rPr lang="en-US" altLang="en-US" sz="2400" dirty="0">
                <a:solidFill>
                  <a:srgbClr val="1E0000"/>
                </a:solidFill>
              </a:rPr>
              <a:t>four years</a:t>
            </a:r>
            <a:br>
              <a:rPr lang="en-US" altLang="en-US" sz="2400" dirty="0">
                <a:solidFill>
                  <a:srgbClr val="1E0000"/>
                </a:solidFill>
              </a:rPr>
            </a:br>
            <a:r>
              <a:rPr lang="en-US" altLang="en-US" sz="2400" dirty="0">
                <a:solidFill>
                  <a:srgbClr val="1E0000"/>
                </a:solidFill>
              </a:rPr>
              <a:t>after the </a:t>
            </a:r>
            <a:br>
              <a:rPr lang="en-US" altLang="en-US" sz="2400" dirty="0">
                <a:solidFill>
                  <a:srgbClr val="1E0000"/>
                </a:solidFill>
              </a:rPr>
            </a:br>
            <a:r>
              <a:rPr lang="en-US" altLang="en-US" sz="2400" dirty="0">
                <a:solidFill>
                  <a:srgbClr val="1E0000"/>
                </a:solidFill>
              </a:rPr>
              <a:t>1917</a:t>
            </a:r>
            <a:br>
              <a:rPr lang="en-US" altLang="en-US" sz="2400" dirty="0">
                <a:solidFill>
                  <a:srgbClr val="1E0000"/>
                </a:solidFill>
              </a:rPr>
            </a:br>
            <a:r>
              <a:rPr lang="en-US" altLang="en-US" sz="2400" dirty="0">
                <a:solidFill>
                  <a:srgbClr val="1E0000"/>
                </a:solidFill>
              </a:rPr>
              <a:t>maximum</a:t>
            </a:r>
          </a:p>
        </p:txBody>
      </p:sp>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19</a:t>
            </a:fld>
            <a:endParaRPr lang="en-US" dirty="0">
              <a:solidFill>
                <a:srgbClr val="1E0000"/>
              </a:solidFill>
            </a:endParaRPr>
          </a:p>
        </p:txBody>
      </p:sp>
    </p:spTree>
    <p:extLst>
      <p:ext uri="{BB962C8B-B14F-4D97-AF65-F5344CB8AC3E}">
        <p14:creationId xmlns:p14="http://schemas.microsoft.com/office/powerpoint/2010/main" val="333812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July 2012 GMD Near Miss</a:t>
            </a:r>
          </a:p>
        </p:txBody>
      </p:sp>
      <p:sp>
        <p:nvSpPr>
          <p:cNvPr id="8195" name="Content Placeholder 2"/>
          <p:cNvSpPr>
            <a:spLocks noGrp="1"/>
          </p:cNvSpPr>
          <p:nvPr>
            <p:ph idx="1"/>
          </p:nvPr>
        </p:nvSpPr>
        <p:spPr>
          <a:xfrm>
            <a:off x="457200" y="1371600"/>
            <a:ext cx="8210550" cy="4800600"/>
          </a:xfrm>
        </p:spPr>
        <p:txBody>
          <a:bodyPr/>
          <a:lstStyle/>
          <a:p>
            <a:r>
              <a:rPr lang="en-US" altLang="en-US" dirty="0">
                <a:cs typeface="Arial" charset="0"/>
              </a:rPr>
              <a:t>In July 2014 NASA said in July of 2012 there was a solar CME that barely missed the earth</a:t>
            </a:r>
          </a:p>
          <a:p>
            <a:pPr lvl="1"/>
            <a:r>
              <a:rPr lang="en-US" altLang="en-US" dirty="0">
                <a:cs typeface="Arial" charset="0"/>
              </a:rPr>
              <a:t>It would likely have</a:t>
            </a:r>
            <a:br>
              <a:rPr lang="en-US" altLang="en-US" dirty="0">
                <a:cs typeface="Arial" charset="0"/>
              </a:rPr>
            </a:br>
            <a:r>
              <a:rPr lang="en-US" altLang="en-US" dirty="0">
                <a:cs typeface="Arial" charset="0"/>
              </a:rPr>
              <a:t>caused the largest</a:t>
            </a:r>
            <a:br>
              <a:rPr lang="en-US" altLang="en-US" dirty="0">
                <a:cs typeface="Arial" charset="0"/>
              </a:rPr>
            </a:br>
            <a:r>
              <a:rPr lang="en-US" altLang="en-US" dirty="0">
                <a:cs typeface="Arial" charset="0"/>
              </a:rPr>
              <a:t>GMD that we have</a:t>
            </a:r>
            <a:br>
              <a:rPr lang="en-US" altLang="en-US" dirty="0">
                <a:cs typeface="Arial" charset="0"/>
              </a:rPr>
            </a:br>
            <a:r>
              <a:rPr lang="en-US" altLang="en-US" dirty="0">
                <a:cs typeface="Arial" charset="0"/>
              </a:rPr>
              <a:t>seen in the last 150</a:t>
            </a:r>
            <a:br>
              <a:rPr lang="en-US" altLang="en-US" dirty="0">
                <a:cs typeface="Arial" charset="0"/>
              </a:rPr>
            </a:br>
            <a:r>
              <a:rPr lang="en-US" altLang="en-US" dirty="0">
                <a:cs typeface="Arial" charset="0"/>
              </a:rPr>
              <a:t>years</a:t>
            </a:r>
          </a:p>
          <a:p>
            <a:r>
              <a:rPr lang="en-US" altLang="en-US" dirty="0">
                <a:cs typeface="Arial" charset="0"/>
              </a:rPr>
              <a:t>There is still lots of </a:t>
            </a:r>
            <a:br>
              <a:rPr lang="en-US" altLang="en-US" dirty="0">
                <a:cs typeface="Arial" charset="0"/>
              </a:rPr>
            </a:br>
            <a:r>
              <a:rPr lang="en-US" altLang="en-US" dirty="0">
                <a:cs typeface="Arial" charset="0"/>
              </a:rPr>
              <a:t>uncertainly about </a:t>
            </a:r>
            <a:br>
              <a:rPr lang="en-US" altLang="en-US" dirty="0">
                <a:cs typeface="Arial" charset="0"/>
              </a:rPr>
            </a:br>
            <a:r>
              <a:rPr lang="en-US" altLang="en-US" dirty="0">
                <a:cs typeface="Arial" charset="0"/>
              </a:rPr>
              <a:t>how large a storm </a:t>
            </a:r>
            <a:br>
              <a:rPr lang="en-US" altLang="en-US" dirty="0">
                <a:cs typeface="Arial" charset="0"/>
              </a:rPr>
            </a:br>
            <a:r>
              <a:rPr lang="en-US" altLang="en-US" dirty="0">
                <a:cs typeface="Arial" charset="0"/>
              </a:rPr>
              <a:t>is reasonable to </a:t>
            </a:r>
            <a:br>
              <a:rPr lang="en-US" altLang="en-US" dirty="0">
                <a:cs typeface="Arial" charset="0"/>
              </a:rPr>
            </a:br>
            <a:r>
              <a:rPr lang="en-US" altLang="en-US" dirty="0">
                <a:cs typeface="Arial" charset="0"/>
              </a:rPr>
              <a:t>consider in electric utility planning </a:t>
            </a:r>
          </a:p>
        </p:txBody>
      </p:sp>
      <p:pic>
        <p:nvPicPr>
          <p:cNvPr id="8197" name="Picture 2" descr="sp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002" y="2362200"/>
            <a:ext cx="4800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5"/>
          <p:cNvSpPr>
            <a:spLocks noChangeArrowheads="1"/>
          </p:cNvSpPr>
          <p:nvPr/>
        </p:nvSpPr>
        <p:spPr bwMode="auto">
          <a:xfrm>
            <a:off x="304800" y="62484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1600"/>
              <a:t>Image Source: science.nasa.gov/science-news/science-at-nasa/2014/23jul_superstorm</a:t>
            </a:r>
            <a:r>
              <a:rPr lang="en-US" altLang="en-US" sz="2400"/>
              <a:t>/</a:t>
            </a:r>
          </a:p>
        </p:txBody>
      </p:sp>
      <p:sp>
        <p:nvSpPr>
          <p:cNvPr id="7"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20</a:t>
            </a:fld>
            <a:endParaRPr lang="en-US" dirty="0">
              <a:solidFill>
                <a:srgbClr val="1E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Overview of GMD Assessments</a:t>
            </a:r>
            <a:endParaRPr lang="en-US" dirty="0"/>
          </a:p>
        </p:txBody>
      </p:sp>
      <p:pic>
        <p:nvPicPr>
          <p:cNvPr id="4" name="Content Placeholder 5"/>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600200"/>
            <a:ext cx="82296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838200" y="5972175"/>
            <a:ext cx="723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1200" dirty="0">
                <a:latin typeface="Arial" charset="0"/>
              </a:rPr>
              <a:t>Image Source: http://www.nerc.com/pa/Stand/WebinarLibrary/GMD_standards_update_june26_ec.pdf</a:t>
            </a:r>
          </a:p>
        </p:txBody>
      </p:sp>
      <p:sp>
        <p:nvSpPr>
          <p:cNvPr id="6" name="TextBox 6"/>
          <p:cNvSpPr txBox="1">
            <a:spLocks noChangeArrowheads="1"/>
          </p:cNvSpPr>
          <p:nvPr/>
        </p:nvSpPr>
        <p:spPr bwMode="auto">
          <a:xfrm>
            <a:off x="385763" y="4538663"/>
            <a:ext cx="8348662" cy="1200150"/>
          </a:xfrm>
          <a:prstGeom prst="rect">
            <a:avLst/>
          </a:prstGeom>
          <a:solidFill>
            <a:srgbClr val="FFE6E6"/>
          </a:solidFill>
          <a:ln>
            <a:noFill/>
          </a:ln>
        </p:spPr>
        <p:txBody>
          <a:bodyPr wrap="non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2400" dirty="0">
                <a:solidFill>
                  <a:srgbClr val="1E0000"/>
                </a:solidFill>
              </a:rPr>
              <a:t>The two key concerns from a big storm are 1) large-scale blackout</a:t>
            </a:r>
            <a:br>
              <a:rPr lang="en-US" altLang="en-US" sz="2400" dirty="0">
                <a:solidFill>
                  <a:srgbClr val="1E0000"/>
                </a:solidFill>
              </a:rPr>
            </a:br>
            <a:r>
              <a:rPr lang="en-US" altLang="en-US" sz="2400" dirty="0">
                <a:solidFill>
                  <a:srgbClr val="1E0000"/>
                </a:solidFill>
              </a:rPr>
              <a:t>due to voltage collapse, 2) permanent transformer damage due to </a:t>
            </a:r>
          </a:p>
          <a:p>
            <a:pPr>
              <a:spcBef>
                <a:spcPct val="0"/>
              </a:spcBef>
              <a:buClrTx/>
              <a:buSzTx/>
              <a:buFontTx/>
              <a:buNone/>
            </a:pPr>
            <a:r>
              <a:rPr lang="en-US" altLang="en-US" sz="2400" dirty="0">
                <a:solidFill>
                  <a:srgbClr val="1E0000"/>
                </a:solidFill>
              </a:rPr>
              <a:t>overheating </a:t>
            </a:r>
          </a:p>
        </p:txBody>
      </p:sp>
      <p:sp>
        <p:nvSpPr>
          <p:cNvPr id="7" name="TextBox 2"/>
          <p:cNvSpPr txBox="1">
            <a:spLocks noChangeArrowheads="1"/>
          </p:cNvSpPr>
          <p:nvPr/>
        </p:nvSpPr>
        <p:spPr bwMode="auto">
          <a:xfrm>
            <a:off x="1600200" y="1295400"/>
            <a:ext cx="4819650" cy="461963"/>
          </a:xfrm>
          <a:prstGeom prst="rect">
            <a:avLst/>
          </a:prstGeom>
          <a:solidFill>
            <a:srgbClr val="FFE6E6"/>
          </a:solidFill>
          <a:ln>
            <a:noFill/>
          </a:ln>
        </p:spPr>
        <p:txBody>
          <a:bodyPr wrap="non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2400" dirty="0">
                <a:solidFill>
                  <a:srgbClr val="1E0000"/>
                </a:solidFill>
                <a:latin typeface="+mn-lt"/>
              </a:rPr>
              <a:t>In is a quite interdisciplinary problem</a:t>
            </a:r>
          </a:p>
        </p:txBody>
      </p:sp>
      <p:sp>
        <p:nvSpPr>
          <p:cNvPr id="8" name="TextBox 7"/>
          <p:cNvSpPr txBox="1"/>
          <p:nvPr/>
        </p:nvSpPr>
        <p:spPr>
          <a:xfrm>
            <a:off x="838200" y="3810782"/>
            <a:ext cx="2438400" cy="523220"/>
          </a:xfrm>
          <a:prstGeom prst="rect">
            <a:avLst/>
          </a:prstGeom>
          <a:solidFill>
            <a:srgbClr val="92D050"/>
          </a:solidFill>
        </p:spPr>
        <p:txBody>
          <a:bodyPr wrap="square" rtlCol="0">
            <a:spAutoFit/>
          </a:bodyPr>
          <a:lstStyle/>
          <a:p>
            <a:r>
              <a:rPr lang="en-US" sz="2800" b="1" dirty="0">
                <a:solidFill>
                  <a:srgbClr val="1E0000"/>
                </a:solidFill>
              </a:rPr>
              <a:t>Starting Here</a:t>
            </a:r>
          </a:p>
        </p:txBody>
      </p:sp>
      <p:cxnSp>
        <p:nvCxnSpPr>
          <p:cNvPr id="9" name="Straight Arrow Connector 8"/>
          <p:cNvCxnSpPr/>
          <p:nvPr/>
        </p:nvCxnSpPr>
        <p:spPr>
          <a:xfrm flipV="1">
            <a:off x="2231571" y="3510643"/>
            <a:ext cx="228600" cy="22860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10"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21</a:t>
            </a:fld>
            <a:endParaRPr lang="en-US" dirty="0">
              <a:solidFill>
                <a:srgbClr val="1E0000"/>
              </a:solidFill>
            </a:endParaRPr>
          </a:p>
        </p:txBody>
      </p:sp>
    </p:spTree>
    <p:extLst>
      <p:ext uri="{BB962C8B-B14F-4D97-AF65-F5344CB8AC3E}">
        <p14:creationId xmlns:p14="http://schemas.microsoft.com/office/powerpoint/2010/main" val="173959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Geomagnetically Induced Currents (GICs</a:t>
            </a:r>
          </a:p>
        </p:txBody>
      </p:sp>
      <p:sp>
        <p:nvSpPr>
          <p:cNvPr id="11267" name="Content Placeholder 2"/>
          <p:cNvSpPr>
            <a:spLocks noGrp="1"/>
          </p:cNvSpPr>
          <p:nvPr>
            <p:ph idx="1"/>
          </p:nvPr>
        </p:nvSpPr>
        <p:spPr>
          <a:xfrm>
            <a:off x="457200" y="1279525"/>
            <a:ext cx="8305800" cy="4800600"/>
          </a:xfrm>
        </p:spPr>
        <p:txBody>
          <a:bodyPr/>
          <a:lstStyle/>
          <a:p>
            <a:r>
              <a:rPr lang="en-US" altLang="en-US" dirty="0">
                <a:solidFill>
                  <a:srgbClr val="000000"/>
                </a:solidFill>
                <a:cs typeface="Arial" charset="0"/>
              </a:rPr>
              <a:t>GMDs cause slowly varying electric fields</a:t>
            </a:r>
          </a:p>
          <a:p>
            <a:r>
              <a:rPr lang="en-US" altLang="en-US" dirty="0">
                <a:solidFill>
                  <a:srgbClr val="000000"/>
                </a:solidFill>
                <a:cs typeface="Arial" charset="0"/>
              </a:rPr>
              <a:t>Along length of a high voltage transmission line, electric fields can be modeled as a dc voltage source superimposed on the lines</a:t>
            </a:r>
          </a:p>
          <a:p>
            <a:r>
              <a:rPr lang="en-US" altLang="en-US" dirty="0">
                <a:solidFill>
                  <a:srgbClr val="000000"/>
                </a:solidFill>
                <a:cs typeface="Arial" charset="0"/>
              </a:rPr>
              <a:t>These voltage sources </a:t>
            </a:r>
            <a:br>
              <a:rPr lang="en-US" altLang="en-US" dirty="0">
                <a:solidFill>
                  <a:srgbClr val="000000"/>
                </a:solidFill>
                <a:cs typeface="Arial" charset="0"/>
              </a:rPr>
            </a:br>
            <a:r>
              <a:rPr lang="en-US" altLang="en-US" dirty="0">
                <a:solidFill>
                  <a:srgbClr val="000000"/>
                </a:solidFill>
                <a:cs typeface="Arial" charset="0"/>
              </a:rPr>
              <a:t>produce quasi-dc </a:t>
            </a:r>
            <a:br>
              <a:rPr lang="en-US" altLang="en-US" dirty="0">
                <a:solidFill>
                  <a:srgbClr val="000000"/>
                </a:solidFill>
                <a:cs typeface="Arial" charset="0"/>
              </a:rPr>
            </a:br>
            <a:r>
              <a:rPr lang="en-US" altLang="en-US" dirty="0">
                <a:solidFill>
                  <a:srgbClr val="000000"/>
                </a:solidFill>
                <a:cs typeface="Arial" charset="0"/>
              </a:rPr>
              <a:t>geomagnetically induced </a:t>
            </a:r>
            <a:br>
              <a:rPr lang="en-US" altLang="en-US" dirty="0">
                <a:solidFill>
                  <a:srgbClr val="000000"/>
                </a:solidFill>
                <a:cs typeface="Arial" charset="0"/>
              </a:rPr>
            </a:br>
            <a:r>
              <a:rPr lang="en-US" altLang="en-US" dirty="0">
                <a:solidFill>
                  <a:srgbClr val="000000"/>
                </a:solidFill>
                <a:cs typeface="Arial" charset="0"/>
              </a:rPr>
              <a:t>currents (GICs) that are </a:t>
            </a:r>
            <a:br>
              <a:rPr lang="en-US" altLang="en-US" dirty="0">
                <a:solidFill>
                  <a:srgbClr val="000000"/>
                </a:solidFill>
                <a:cs typeface="Arial" charset="0"/>
              </a:rPr>
            </a:br>
            <a:r>
              <a:rPr lang="en-US" altLang="en-US" dirty="0">
                <a:solidFill>
                  <a:srgbClr val="000000"/>
                </a:solidFill>
                <a:cs typeface="Arial" charset="0"/>
              </a:rPr>
              <a:t>superimposed on the ac </a:t>
            </a:r>
            <a:br>
              <a:rPr lang="en-US" altLang="en-US" dirty="0">
                <a:solidFill>
                  <a:srgbClr val="000000"/>
                </a:solidFill>
                <a:cs typeface="Arial" charset="0"/>
              </a:rPr>
            </a:br>
            <a:r>
              <a:rPr lang="en-US" altLang="en-US" dirty="0">
                <a:solidFill>
                  <a:srgbClr val="000000"/>
                </a:solidFill>
                <a:cs typeface="Arial" charset="0"/>
              </a:rPr>
              <a:t>(60 Hz) flows</a:t>
            </a:r>
            <a:endParaRPr lang="en-US" altLang="en-US" dirty="0">
              <a:cs typeface="Arial" charset="0"/>
            </a:endParaRPr>
          </a:p>
        </p:txBody>
      </p:sp>
      <p:sp>
        <p:nvSpPr>
          <p:cNvPr id="11268" name="Slide Number Placeholder 3"/>
          <p:cNvSpPr>
            <a:spLocks noGrp="1"/>
          </p:cNvSpPr>
          <p:nvPr>
            <p:ph type="sldNum" sz="quarter" idx="4294967295"/>
          </p:nvPr>
        </p:nvSpPr>
        <p:spPr>
          <a:xfrm>
            <a:off x="7239000" y="0"/>
            <a:ext cx="19050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569DC5E0-5571-4EBD-9339-B5F12E05E07D}" type="slidenum">
              <a:rPr lang="en-US" altLang="en-US" sz="2000" smtClean="0"/>
              <a:pPr>
                <a:defRPr/>
              </a:pPr>
              <a:t>22</a:t>
            </a:fld>
            <a:endParaRPr lang="en-US" altLang="en-US" sz="2000"/>
          </a:p>
        </p:txBody>
      </p:sp>
      <p:pic>
        <p:nvPicPr>
          <p:cNvPr id="112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971800"/>
            <a:ext cx="4017963"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22</a:t>
            </a:fld>
            <a:endParaRPr lang="en-US" dirty="0">
              <a:solidFill>
                <a:srgbClr val="1E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GIC Calculations for Large Systems</a:t>
            </a:r>
            <a:endParaRPr lang="en-US" dirty="0"/>
          </a:p>
        </p:txBody>
      </p:sp>
      <p:sp>
        <p:nvSpPr>
          <p:cNvPr id="3" name="Content Placeholder 2"/>
          <p:cNvSpPr>
            <a:spLocks noGrp="1"/>
          </p:cNvSpPr>
          <p:nvPr>
            <p:ph idx="1"/>
          </p:nvPr>
        </p:nvSpPr>
        <p:spPr>
          <a:xfrm>
            <a:off x="365760" y="1280160"/>
            <a:ext cx="8702040" cy="3733800"/>
          </a:xfrm>
        </p:spPr>
        <p:txBody>
          <a:bodyPr/>
          <a:lstStyle/>
          <a:p>
            <a:r>
              <a:rPr lang="en-US" altLang="en-US" dirty="0">
                <a:cs typeface="Arial" charset="0"/>
              </a:rPr>
              <a:t>With knowledge of the pertinent transmission system parameters and the GMD-induced line voltages, the dc bus voltages and flows are found by solving a linear equation </a:t>
            </a:r>
            <a:r>
              <a:rPr lang="en-US" altLang="en-US" b="1" dirty="0">
                <a:cs typeface="Arial" charset="0"/>
              </a:rPr>
              <a:t>I</a:t>
            </a:r>
            <a:r>
              <a:rPr lang="en-US" altLang="en-US" dirty="0">
                <a:cs typeface="Arial" charset="0"/>
              </a:rPr>
              <a:t>  = </a:t>
            </a:r>
            <a:r>
              <a:rPr lang="en-US" altLang="en-US" b="1" dirty="0">
                <a:cs typeface="Arial" charset="0"/>
              </a:rPr>
              <a:t>G</a:t>
            </a:r>
            <a:r>
              <a:rPr lang="en-US" altLang="en-US" dirty="0">
                <a:cs typeface="Arial" charset="0"/>
              </a:rPr>
              <a:t> </a:t>
            </a:r>
            <a:r>
              <a:rPr lang="en-US" altLang="en-US" b="1" dirty="0">
                <a:cs typeface="Arial" charset="0"/>
              </a:rPr>
              <a:t>V </a:t>
            </a:r>
            <a:r>
              <a:rPr lang="en-US" altLang="en-US" dirty="0">
                <a:cs typeface="Arial" charset="0"/>
              </a:rPr>
              <a:t>(</a:t>
            </a:r>
            <a:r>
              <a:rPr lang="en-US" altLang="en-US" dirty="0">
                <a:cs typeface="Arial" panose="020B0604020202020204" pitchFamily="34" charset="0"/>
              </a:rPr>
              <a:t>or </a:t>
            </a:r>
            <a:r>
              <a:rPr lang="en-US" altLang="en-US" b="1" dirty="0">
                <a:cs typeface="Arial" charset="0"/>
              </a:rPr>
              <a:t>J = G U</a:t>
            </a:r>
            <a:r>
              <a:rPr lang="en-US" altLang="en-US" dirty="0">
                <a:cs typeface="Arial" charset="0"/>
              </a:rPr>
              <a:t>)</a:t>
            </a:r>
          </a:p>
          <a:p>
            <a:pPr lvl="1"/>
            <a:r>
              <a:rPr lang="en-US" altLang="en-US" b="1" dirty="0">
                <a:cs typeface="Arial" charset="0"/>
              </a:rPr>
              <a:t>J</a:t>
            </a:r>
            <a:r>
              <a:rPr lang="en-US" altLang="en-US" dirty="0">
                <a:cs typeface="Arial" charset="0"/>
              </a:rPr>
              <a:t> and </a:t>
            </a:r>
            <a:r>
              <a:rPr lang="en-US" altLang="en-US" b="1" dirty="0">
                <a:cs typeface="Arial" charset="0"/>
              </a:rPr>
              <a:t>U</a:t>
            </a:r>
            <a:r>
              <a:rPr lang="en-US" altLang="en-US" dirty="0">
                <a:cs typeface="Arial" charset="0"/>
              </a:rPr>
              <a:t> may be used to emphasize these are dc values, not the power flow ac values</a:t>
            </a:r>
          </a:p>
          <a:p>
            <a:pPr lvl="1"/>
            <a:r>
              <a:rPr lang="en-US" altLang="en-US" dirty="0">
                <a:cs typeface="Arial" charset="0"/>
              </a:rPr>
              <a:t>The </a:t>
            </a:r>
            <a:r>
              <a:rPr lang="en-US" altLang="en-US" b="1" dirty="0">
                <a:cs typeface="Arial" charset="0"/>
              </a:rPr>
              <a:t>G</a:t>
            </a:r>
            <a:r>
              <a:rPr lang="en-US" altLang="en-US" dirty="0">
                <a:cs typeface="Arial" charset="0"/>
              </a:rPr>
              <a:t> matrix is similar to the </a:t>
            </a:r>
            <a:r>
              <a:rPr lang="en-US" altLang="en-US" b="1" dirty="0" err="1">
                <a:cs typeface="Arial" charset="0"/>
              </a:rPr>
              <a:t>Y</a:t>
            </a:r>
            <a:r>
              <a:rPr lang="en-US" altLang="en-US" b="1" baseline="-25000" dirty="0" err="1">
                <a:cs typeface="Arial" charset="0"/>
              </a:rPr>
              <a:t>bus</a:t>
            </a:r>
            <a:r>
              <a:rPr lang="en-US" altLang="en-US" dirty="0">
                <a:cs typeface="Arial" charset="0"/>
              </a:rPr>
              <a:t> except 1) it is augmented to include substation neutrals, and 2) it is just resistive values (</a:t>
            </a:r>
            <a:r>
              <a:rPr lang="en-US" altLang="en-US" dirty="0" err="1">
                <a:cs typeface="Arial" charset="0"/>
              </a:rPr>
              <a:t>conductances</a:t>
            </a:r>
            <a:r>
              <a:rPr lang="en-US" altLang="en-US" dirty="0">
                <a:cs typeface="Arial" charset="0"/>
              </a:rPr>
              <a:t>)</a:t>
            </a:r>
          </a:p>
          <a:p>
            <a:pPr lvl="2"/>
            <a:r>
              <a:rPr lang="en-US" altLang="en-US" dirty="0">
                <a:cs typeface="Arial" charset="0"/>
              </a:rPr>
              <a:t>Only depends on resistance, which varies with temperature</a:t>
            </a:r>
          </a:p>
          <a:p>
            <a:pPr lvl="1"/>
            <a:r>
              <a:rPr lang="en-US" altLang="en-US" dirty="0">
                <a:cs typeface="Arial" charset="0"/>
              </a:rPr>
              <a:t>Being a linear equation, superposition holds</a:t>
            </a:r>
          </a:p>
          <a:p>
            <a:pPr lvl="1"/>
            <a:r>
              <a:rPr lang="en-US" altLang="en-US" dirty="0">
                <a:cs typeface="Arial" charset="0"/>
              </a:rPr>
              <a:t>The current vector contains the Norton injections associated with the GMD-induced line voltages</a:t>
            </a:r>
          </a:p>
          <a:p>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23</a:t>
            </a:fld>
            <a:endParaRPr lang="en-US" dirty="0">
              <a:solidFill>
                <a:srgbClr val="1E0000"/>
              </a:solidFill>
            </a:endParaRPr>
          </a:p>
        </p:txBody>
      </p:sp>
    </p:spTree>
    <p:extLst>
      <p:ext uri="{BB962C8B-B14F-4D97-AF65-F5344CB8AC3E}">
        <p14:creationId xmlns:p14="http://schemas.microsoft.com/office/powerpoint/2010/main" val="431519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GIC Calculations for Large Systems</a:t>
            </a:r>
            <a:endParaRPr lang="en-US" dirty="0"/>
          </a:p>
        </p:txBody>
      </p:sp>
      <p:sp>
        <p:nvSpPr>
          <p:cNvPr id="3" name="Content Placeholder 2"/>
          <p:cNvSpPr>
            <a:spLocks noGrp="1"/>
          </p:cNvSpPr>
          <p:nvPr>
            <p:ph idx="1"/>
          </p:nvPr>
        </p:nvSpPr>
        <p:spPr>
          <a:xfrm>
            <a:off x="365760" y="1280160"/>
            <a:ext cx="8625840" cy="3733800"/>
          </a:xfrm>
        </p:spPr>
        <p:txBody>
          <a:bodyPr/>
          <a:lstStyle/>
          <a:p>
            <a:r>
              <a:rPr lang="en-US" altLang="en-US" dirty="0">
                <a:cs typeface="Arial" charset="0"/>
              </a:rPr>
              <a:t>Factoring the sparse </a:t>
            </a:r>
            <a:r>
              <a:rPr lang="en-US" altLang="en-US" b="1" dirty="0">
                <a:cs typeface="Arial" charset="0"/>
              </a:rPr>
              <a:t>G</a:t>
            </a:r>
            <a:r>
              <a:rPr lang="en-US" altLang="en-US" dirty="0">
                <a:cs typeface="Arial" charset="0"/>
              </a:rPr>
              <a:t> matrix and doing the forward/backward substitution takes about 1 second for the 60,000 bus Eastern Interconnect Model </a:t>
            </a:r>
          </a:p>
          <a:p>
            <a:r>
              <a:rPr lang="en-US" altLang="en-US" dirty="0">
                <a:cs typeface="Arial" charset="0"/>
              </a:rPr>
              <a:t>The current vector (</a:t>
            </a:r>
            <a:r>
              <a:rPr lang="en-US" altLang="en-US" b="1" dirty="0">
                <a:cs typeface="Arial" charset="0"/>
              </a:rPr>
              <a:t>I</a:t>
            </a:r>
            <a:r>
              <a:rPr lang="en-US" altLang="en-US" dirty="0">
                <a:cs typeface="Arial" charset="0"/>
              </a:rPr>
              <a:t>) depends upon the assumed electric field along each transmission line</a:t>
            </a:r>
          </a:p>
          <a:p>
            <a:pPr lvl="1"/>
            <a:r>
              <a:rPr lang="en-US" altLang="en-US" dirty="0">
                <a:cs typeface="Arial" charset="0"/>
              </a:rPr>
              <a:t>This requires that substations have correct geo-coordinates</a:t>
            </a:r>
          </a:p>
          <a:p>
            <a:r>
              <a:rPr lang="en-US" altLang="en-US" dirty="0">
                <a:cs typeface="Arial" charset="0"/>
              </a:rPr>
              <a:t>With </a:t>
            </a:r>
            <a:r>
              <a:rPr lang="en-US" altLang="en-US" dirty="0" err="1">
                <a:cs typeface="Arial" charset="0"/>
              </a:rPr>
              <a:t>nonuniform</a:t>
            </a:r>
            <a:r>
              <a:rPr lang="en-US" altLang="en-US" dirty="0">
                <a:cs typeface="Arial" charset="0"/>
              </a:rPr>
              <a:t> fields an exact calculation would be path dependent, but just a assuming a straight line path is probably sufficient (given all the other uncertainties!)</a:t>
            </a:r>
          </a:p>
          <a:p>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24</a:t>
            </a:fld>
            <a:endParaRPr lang="en-US" dirty="0">
              <a:solidFill>
                <a:srgbClr val="1E0000"/>
              </a:solidFill>
            </a:endParaRPr>
          </a:p>
        </p:txBody>
      </p:sp>
    </p:spTree>
    <p:extLst>
      <p:ext uri="{BB962C8B-B14F-4D97-AF65-F5344CB8AC3E}">
        <p14:creationId xmlns:p14="http://schemas.microsoft.com/office/powerpoint/2010/main" val="3328673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1066800"/>
          </a:xfrm>
        </p:spPr>
        <p:txBody>
          <a:bodyPr/>
          <a:lstStyle/>
          <a:p>
            <a:r>
              <a:rPr lang="en-US" altLang="en-US" dirty="0"/>
              <a:t>Four Bus Example (East-West Field)</a:t>
            </a:r>
            <a:endParaRPr lang="en-US" dirty="0"/>
          </a:p>
        </p:txBody>
      </p:sp>
      <p:graphicFrame>
        <p:nvGraphicFramePr>
          <p:cNvPr id="4" name="Object 5"/>
          <p:cNvGraphicFramePr>
            <a:graphicFrameLocks noChangeAspect="1"/>
          </p:cNvGraphicFramePr>
          <p:nvPr/>
        </p:nvGraphicFramePr>
        <p:xfrm>
          <a:off x="284163" y="1219200"/>
          <a:ext cx="8321675" cy="838200"/>
        </p:xfrm>
        <a:graphic>
          <a:graphicData uri="http://schemas.openxmlformats.org/presentationml/2006/ole">
            <mc:AlternateContent xmlns:mc="http://schemas.openxmlformats.org/markup-compatibility/2006">
              <mc:Choice xmlns:v="urn:schemas-microsoft-com:vml" Requires="v">
                <p:oleObj spid="_x0000_s1037" name="Equation" r:id="rId3" imgW="4457700" imgH="444500" progId="Equation.DSMT4">
                  <p:embed/>
                </p:oleObj>
              </mc:Choice>
              <mc:Fallback>
                <p:oleObj name="Equation" r:id="rId3" imgW="44577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1219200"/>
                        <a:ext cx="83216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6"/>
          <p:cNvSpPr txBox="1">
            <a:spLocks noChangeArrowheads="1"/>
          </p:cNvSpPr>
          <p:nvPr/>
        </p:nvSpPr>
        <p:spPr bwMode="auto">
          <a:xfrm>
            <a:off x="346266" y="4773612"/>
            <a:ext cx="8642286" cy="1200329"/>
          </a:xfrm>
          <a:prstGeom prst="rect">
            <a:avLst/>
          </a:prstGeom>
          <a:solidFill>
            <a:srgbClr val="FFE6E6"/>
          </a:solidFill>
          <a:ln>
            <a:noFill/>
          </a:ln>
        </p:spPr>
        <p:txBody>
          <a:bodyPr wrap="squar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2400" dirty="0">
                <a:solidFill>
                  <a:srgbClr val="1E0000"/>
                </a:solidFill>
              </a:rPr>
              <a:t>The line and transformer resistance and current values are per phase so the total current is three times this value.  Substation grounding values are total  resistance.  Brown arrows show GIC flow.    </a:t>
            </a:r>
          </a:p>
        </p:txBody>
      </p:sp>
      <p:sp>
        <p:nvSpPr>
          <p:cNvPr id="7"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25</a:t>
            </a:fld>
            <a:endParaRPr lang="en-US" dirty="0">
              <a:solidFill>
                <a:srgbClr val="1E0000"/>
              </a:solidFill>
            </a:endParaRPr>
          </a:p>
        </p:txBody>
      </p:sp>
      <p:pic>
        <p:nvPicPr>
          <p:cNvPr id="362505"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046"/>
          <a:stretch/>
        </p:blipFill>
        <p:spPr bwMode="auto">
          <a:xfrm>
            <a:off x="457200" y="1966186"/>
            <a:ext cx="7197534" cy="265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6093767"/>
            <a:ext cx="3765774" cy="461665"/>
          </a:xfrm>
          <a:prstGeom prst="rect">
            <a:avLst/>
          </a:prstGeom>
          <a:noFill/>
        </p:spPr>
        <p:txBody>
          <a:bodyPr wrap="none" rtlCol="0">
            <a:spAutoFit/>
          </a:bodyPr>
          <a:lstStyle/>
          <a:p>
            <a:r>
              <a:rPr lang="en-US" sz="2400" dirty="0">
                <a:solidFill>
                  <a:srgbClr val="1E0000"/>
                </a:solidFill>
              </a:rPr>
              <a:t>Case name is </a:t>
            </a:r>
            <a:r>
              <a:rPr lang="en-US" sz="2400" b="1" dirty="0" err="1">
                <a:solidFill>
                  <a:srgbClr val="1E0000"/>
                </a:solidFill>
              </a:rPr>
              <a:t>GIC_FourBus</a:t>
            </a:r>
            <a:endParaRPr lang="en-US" sz="2400" b="1" dirty="0">
              <a:solidFill>
                <a:srgbClr val="1E0000"/>
              </a:solidFill>
            </a:endParaRPr>
          </a:p>
        </p:txBody>
      </p:sp>
    </p:spTree>
    <p:extLst>
      <p:ext uri="{BB962C8B-B14F-4D97-AF65-F5344CB8AC3E}">
        <p14:creationId xmlns:p14="http://schemas.microsoft.com/office/powerpoint/2010/main" val="3958435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Four Bus Example GIC G Matrix</a:t>
            </a:r>
            <a:endParaRPr lang="en-US" dirty="0"/>
          </a:p>
        </p:txBody>
      </p:sp>
      <p:pic>
        <p:nvPicPr>
          <p:cNvPr id="3635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33" t="17697" r="44169" b="54613"/>
          <a:stretch/>
        </p:blipFill>
        <p:spPr bwMode="auto">
          <a:xfrm>
            <a:off x="152400" y="1371600"/>
            <a:ext cx="8763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26</a:t>
            </a:fld>
            <a:endParaRPr lang="en-US" dirty="0">
              <a:solidFill>
                <a:srgbClr val="1E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180646086"/>
              </p:ext>
            </p:extLst>
          </p:nvPr>
        </p:nvGraphicFramePr>
        <p:xfrm>
          <a:off x="457200" y="4327071"/>
          <a:ext cx="5050971" cy="2209800"/>
        </p:xfrm>
        <a:graphic>
          <a:graphicData uri="http://schemas.openxmlformats.org/presentationml/2006/ole">
            <mc:AlternateContent xmlns:mc="http://schemas.openxmlformats.org/markup-compatibility/2006">
              <mc:Choice xmlns:v="urn:schemas-microsoft-com:vml" Requires="v">
                <p:oleObj spid="_x0000_s2061" name="Equation" r:id="rId4" imgW="2844720" imgH="1244520" progId="Equation.DSMT4">
                  <p:embed/>
                </p:oleObj>
              </mc:Choice>
              <mc:Fallback>
                <p:oleObj name="Equation" r:id="rId4" imgW="2844720" imgH="1244520" progId="Equation.DSMT4">
                  <p:embed/>
                  <p:pic>
                    <p:nvPicPr>
                      <p:cNvPr id="0" name=""/>
                      <p:cNvPicPr/>
                      <p:nvPr/>
                    </p:nvPicPr>
                    <p:blipFill>
                      <a:blip r:embed="rId5"/>
                      <a:stretch>
                        <a:fillRect/>
                      </a:stretch>
                    </p:blipFill>
                    <p:spPr>
                      <a:xfrm>
                        <a:off x="457200" y="4327071"/>
                        <a:ext cx="5050971" cy="2209800"/>
                      </a:xfrm>
                      <a:prstGeom prst="rect">
                        <a:avLst/>
                      </a:prstGeom>
                    </p:spPr>
                  </p:pic>
                </p:oleObj>
              </mc:Fallback>
            </mc:AlternateContent>
          </a:graphicData>
        </a:graphic>
      </p:graphicFrame>
    </p:spTree>
    <p:extLst>
      <p:ext uri="{BB962C8B-B14F-4D97-AF65-F5344CB8AC3E}">
        <p14:creationId xmlns:p14="http://schemas.microsoft.com/office/powerpoint/2010/main" val="1222866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GICs, Generic EI, 5 V/km East-West</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13" r="-1"/>
          <a:stretch/>
        </p:blipFill>
        <p:spPr bwMode="auto">
          <a:xfrm>
            <a:off x="457200" y="13716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27</a:t>
            </a:fld>
            <a:endParaRPr lang="en-US" dirty="0">
              <a:solidFill>
                <a:srgbClr val="1E0000"/>
              </a:solidFill>
            </a:endParaRPr>
          </a:p>
        </p:txBody>
      </p:sp>
    </p:spTree>
    <p:extLst>
      <p:ext uri="{BB962C8B-B14F-4D97-AF65-F5344CB8AC3E}">
        <p14:creationId xmlns:p14="http://schemas.microsoft.com/office/powerpoint/2010/main" val="2046895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1066800"/>
          </a:xfrm>
        </p:spPr>
        <p:txBody>
          <a:bodyPr/>
          <a:lstStyle/>
          <a:p>
            <a:r>
              <a:rPr lang="en-US" dirty="0"/>
              <a:t>GICs, Generic EI, 5 V/km North-South</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36" r="-325"/>
          <a:stretch/>
        </p:blipFill>
        <p:spPr bwMode="auto">
          <a:xfrm>
            <a:off x="457200" y="13716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28</a:t>
            </a:fld>
            <a:endParaRPr lang="en-US" dirty="0">
              <a:solidFill>
                <a:srgbClr val="1E0000"/>
              </a:solidFill>
            </a:endParaRPr>
          </a:p>
        </p:txBody>
      </p:sp>
    </p:spTree>
    <p:extLst>
      <p:ext uri="{BB962C8B-B14F-4D97-AF65-F5344CB8AC3E}">
        <p14:creationId xmlns:p14="http://schemas.microsoft.com/office/powerpoint/2010/main" val="388960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LMP Energy Markets</a:t>
            </a:r>
          </a:p>
        </p:txBody>
      </p:sp>
      <p:sp>
        <p:nvSpPr>
          <p:cNvPr id="3" name="Content Placeholder 2"/>
          <p:cNvSpPr>
            <a:spLocks noGrp="1"/>
          </p:cNvSpPr>
          <p:nvPr>
            <p:ph idx="1"/>
          </p:nvPr>
        </p:nvSpPr>
        <p:spPr>
          <a:xfrm>
            <a:off x="365760" y="1280160"/>
            <a:ext cx="8473440" cy="3733800"/>
          </a:xfrm>
        </p:spPr>
        <p:txBody>
          <a:bodyPr/>
          <a:lstStyle/>
          <a:p>
            <a:r>
              <a:rPr lang="en-US" dirty="0"/>
              <a:t>In an LMP energy market the generation is paid the LMP at the bus, and the loads pay the LMP at the bus</a:t>
            </a:r>
          </a:p>
          <a:p>
            <a:pPr lvl="1"/>
            <a:r>
              <a:rPr lang="en-US" dirty="0"/>
              <a:t>This is done in both the day ahead market and in the real-time market (which makes up the differences between actual and the day ahead)</a:t>
            </a:r>
          </a:p>
          <a:p>
            <a:r>
              <a:rPr lang="en-US" dirty="0"/>
              <a:t>The generator surplus (profit) is the difference between the LMP and the actual cost of generation</a:t>
            </a:r>
          </a:p>
          <a:p>
            <a:r>
              <a:rPr lang="en-US" dirty="0"/>
              <a:t>Generators that offer too high are not selected to run, and hence make no profit</a:t>
            </a:r>
          </a:p>
          <a:p>
            <a:r>
              <a:rPr lang="en-US" dirty="0"/>
              <a:t>A key decision for the generation owners is what values to offer</a:t>
            </a:r>
          </a:p>
          <a:p>
            <a:endParaRPr lang="en-US" dirty="0"/>
          </a:p>
          <a:p>
            <a:pPr lvl="1"/>
            <a:endParaRPr lang="en-US" dirty="0"/>
          </a:p>
        </p:txBody>
      </p:sp>
      <p:sp>
        <p:nvSpPr>
          <p:cNvPr id="4" name="Slide Number Placeholder 1"/>
          <p:cNvSpPr>
            <a:spLocks noGrp="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F6D20532-61D7-47D0-903F-227F7C48AD34}" type="slidenum">
              <a:rPr lang="en-US" smtClean="0"/>
              <a:pPr>
                <a:defRPr/>
              </a:pPr>
              <a:t>2</a:t>
            </a:fld>
            <a:endParaRPr lang="en-US" dirty="0"/>
          </a:p>
        </p:txBody>
      </p:sp>
    </p:spTree>
    <p:extLst>
      <p:ext uri="{BB962C8B-B14F-4D97-AF65-F5344CB8AC3E}">
        <p14:creationId xmlns:p14="http://schemas.microsoft.com/office/powerpoint/2010/main" val="2388988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Determining GMD Storm Scenarios</a:t>
            </a:r>
            <a:endParaRPr lang="en-US" dirty="0"/>
          </a:p>
        </p:txBody>
      </p:sp>
      <p:sp>
        <p:nvSpPr>
          <p:cNvPr id="3" name="Content Placeholder 2"/>
          <p:cNvSpPr>
            <a:spLocks noGrp="1"/>
          </p:cNvSpPr>
          <p:nvPr>
            <p:ph idx="1"/>
          </p:nvPr>
        </p:nvSpPr>
        <p:spPr>
          <a:xfrm>
            <a:off x="365760" y="1280160"/>
            <a:ext cx="8778240" cy="3733800"/>
          </a:xfrm>
        </p:spPr>
        <p:txBody>
          <a:bodyPr/>
          <a:lstStyle/>
          <a:p>
            <a:r>
              <a:rPr lang="en-US" altLang="en-US" dirty="0">
                <a:cs typeface="Arial" charset="0"/>
              </a:rPr>
              <a:t>The starting point for the GIC analysis is an assumed storm scenario; sets the line dc voltages</a:t>
            </a:r>
          </a:p>
          <a:p>
            <a:r>
              <a:rPr lang="en-US" altLang="en-US" dirty="0">
                <a:cs typeface="Arial" charset="0"/>
              </a:rPr>
              <a:t>Matching an actual storm can be complicated, and requires detailed knowledge of the geology</a:t>
            </a:r>
          </a:p>
          <a:p>
            <a:r>
              <a:rPr lang="en-US" altLang="en-US" dirty="0">
                <a:cs typeface="Arial" charset="0"/>
              </a:rPr>
              <a:t>GICs vary linearly with the assumed electric field magnitudes and reactive power impacts on the transformers is also mostly linear</a:t>
            </a:r>
          </a:p>
          <a:p>
            <a:r>
              <a:rPr lang="en-US" altLang="en-US" dirty="0">
                <a:cs typeface="Arial" charset="0"/>
              </a:rPr>
              <a:t>Working with space weather community to determine highest possible storms</a:t>
            </a:r>
          </a:p>
          <a:p>
            <a:r>
              <a:rPr lang="en-US" altLang="en-US" dirty="0">
                <a:cs typeface="Arial" charset="0"/>
              </a:rPr>
              <a:t>NERC proposed a non-uniform field magnitude model that FERC has partially accepted, but also with hotspots</a:t>
            </a:r>
          </a:p>
          <a:p>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29</a:t>
            </a:fld>
            <a:endParaRPr lang="en-US" dirty="0">
              <a:solidFill>
                <a:srgbClr val="1E0000"/>
              </a:solidFill>
            </a:endParaRPr>
          </a:p>
        </p:txBody>
      </p:sp>
    </p:spTree>
    <p:extLst>
      <p:ext uri="{BB962C8B-B14F-4D97-AF65-F5344CB8AC3E}">
        <p14:creationId xmlns:p14="http://schemas.microsoft.com/office/powerpoint/2010/main" val="2126041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Field Linearity</a:t>
            </a:r>
          </a:p>
        </p:txBody>
      </p:sp>
      <p:sp>
        <p:nvSpPr>
          <p:cNvPr id="3" name="Content Placeholder 2"/>
          <p:cNvSpPr>
            <a:spLocks noGrp="1"/>
          </p:cNvSpPr>
          <p:nvPr>
            <p:ph idx="1"/>
          </p:nvPr>
        </p:nvSpPr>
        <p:spPr>
          <a:xfrm>
            <a:off x="365760" y="1280160"/>
            <a:ext cx="8625840" cy="3733800"/>
          </a:xfrm>
        </p:spPr>
        <p:txBody>
          <a:bodyPr/>
          <a:lstStyle/>
          <a:p>
            <a:r>
              <a:rPr lang="en-US" dirty="0"/>
              <a:t>If an electric field is assumed to have a uniform direction everywhere (like with the current NERC model), then the calculation of the GICs is linear</a:t>
            </a:r>
          </a:p>
          <a:p>
            <a:pPr lvl="1"/>
            <a:r>
              <a:rPr lang="en-US" dirty="0"/>
              <a:t>The magnitude can be spatially varying</a:t>
            </a:r>
          </a:p>
          <a:p>
            <a:r>
              <a:rPr lang="en-US" dirty="0"/>
              <a:t>This allows for very fast computation of the impact of time-varying functions (like with the NERC event)</a:t>
            </a:r>
          </a:p>
          <a:p>
            <a:r>
              <a:rPr lang="en-US" dirty="0"/>
              <a:t>PowerWorld now provides support for loading a specified time-varying sequence, and quickly calculating all of the GIC values</a:t>
            </a:r>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30</a:t>
            </a:fld>
            <a:endParaRPr lang="en-US" dirty="0">
              <a:solidFill>
                <a:srgbClr val="1E0000"/>
              </a:solidFill>
            </a:endParaRPr>
          </a:p>
        </p:txBody>
      </p:sp>
    </p:spTree>
    <p:extLst>
      <p:ext uri="{BB962C8B-B14F-4D97-AF65-F5344CB8AC3E}">
        <p14:creationId xmlns:p14="http://schemas.microsoft.com/office/powerpoint/2010/main" val="784414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Overview of GMD Assessments</a:t>
            </a:r>
            <a:endParaRPr lang="en-US" dirty="0"/>
          </a:p>
        </p:txBody>
      </p:sp>
      <p:pic>
        <p:nvPicPr>
          <p:cNvPr id="4" name="Content Placeholder 5"/>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600200"/>
            <a:ext cx="82296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838200" y="5972175"/>
            <a:ext cx="723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1200" dirty="0">
                <a:latin typeface="Arial" charset="0"/>
              </a:rPr>
              <a:t>Image Source: http://www.nerc.com/pa/Stand/WebinarLibrary/GMD_standards_update_june26_ec.pdf</a:t>
            </a:r>
          </a:p>
        </p:txBody>
      </p:sp>
      <p:sp>
        <p:nvSpPr>
          <p:cNvPr id="8" name="TextBox 7"/>
          <p:cNvSpPr txBox="1"/>
          <p:nvPr/>
        </p:nvSpPr>
        <p:spPr>
          <a:xfrm>
            <a:off x="457200" y="4013504"/>
            <a:ext cx="2895600" cy="523220"/>
          </a:xfrm>
          <a:prstGeom prst="rect">
            <a:avLst/>
          </a:prstGeom>
          <a:solidFill>
            <a:srgbClr val="92D050"/>
          </a:solidFill>
        </p:spPr>
        <p:txBody>
          <a:bodyPr wrap="square" rtlCol="0">
            <a:spAutoFit/>
          </a:bodyPr>
          <a:lstStyle/>
          <a:p>
            <a:r>
              <a:rPr lang="en-US" sz="2800" b="1" dirty="0">
                <a:solidFill>
                  <a:srgbClr val="1E0000"/>
                </a:solidFill>
              </a:rPr>
              <a:t>Next we go here</a:t>
            </a:r>
          </a:p>
        </p:txBody>
      </p:sp>
      <p:cxnSp>
        <p:nvCxnSpPr>
          <p:cNvPr id="9" name="Straight Arrow Connector 8"/>
          <p:cNvCxnSpPr/>
          <p:nvPr/>
        </p:nvCxnSpPr>
        <p:spPr>
          <a:xfrm flipV="1">
            <a:off x="1676401" y="3510643"/>
            <a:ext cx="0" cy="375557"/>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13"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31</a:t>
            </a:fld>
            <a:endParaRPr lang="en-US" dirty="0">
              <a:solidFill>
                <a:srgbClr val="1E0000"/>
              </a:solidFill>
            </a:endParaRPr>
          </a:p>
        </p:txBody>
      </p:sp>
    </p:spTree>
    <p:extLst>
      <p:ext uri="{BB962C8B-B14F-4D97-AF65-F5344CB8AC3E}">
        <p14:creationId xmlns:p14="http://schemas.microsoft.com/office/powerpoint/2010/main" val="4023794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Impact of Earth Models: Relationship Between dB/</a:t>
            </a:r>
            <a:r>
              <a:rPr lang="en-US" altLang="en-US" dirty="0" err="1"/>
              <a:t>dT</a:t>
            </a:r>
            <a:r>
              <a:rPr lang="en-US" altLang="en-US" dirty="0"/>
              <a:t> and E</a:t>
            </a:r>
            <a:endParaRPr lang="en-US" dirty="0"/>
          </a:p>
        </p:txBody>
      </p:sp>
      <p:sp>
        <p:nvSpPr>
          <p:cNvPr id="3" name="Content Placeholder 2"/>
          <p:cNvSpPr>
            <a:spLocks noGrp="1"/>
          </p:cNvSpPr>
          <p:nvPr>
            <p:ph idx="1"/>
          </p:nvPr>
        </p:nvSpPr>
        <p:spPr>
          <a:xfrm>
            <a:off x="365760" y="1280160"/>
            <a:ext cx="8625840" cy="3733800"/>
          </a:xfrm>
        </p:spPr>
        <p:txBody>
          <a:bodyPr/>
          <a:lstStyle/>
          <a:p>
            <a:r>
              <a:rPr lang="en-US" altLang="en-US" dirty="0">
                <a:cs typeface="Arial" charset="0"/>
              </a:rPr>
              <a:t>The magnitude of the induced electric field depends upon the rate of change in the magnetic field, and the deep earth (potentially 100’s of km) conductivity</a:t>
            </a:r>
          </a:p>
          <a:p>
            <a:r>
              <a:rPr lang="en-US" altLang="en-US" dirty="0">
                <a:cs typeface="Arial" charset="0"/>
              </a:rPr>
              <a:t>The relationship between changing magnetic fields and electric fields are given by the Maxwell-Faraday Equation</a:t>
            </a:r>
          </a:p>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129028206"/>
              </p:ext>
            </p:extLst>
          </p:nvPr>
        </p:nvGraphicFramePr>
        <p:xfrm>
          <a:off x="1143000" y="4495800"/>
          <a:ext cx="6349816" cy="1600200"/>
        </p:xfrm>
        <a:graphic>
          <a:graphicData uri="http://schemas.openxmlformats.org/presentationml/2006/ole">
            <mc:AlternateContent xmlns:mc="http://schemas.openxmlformats.org/markup-compatibility/2006">
              <mc:Choice xmlns:v="urn:schemas-microsoft-com:vml" Requires="v">
                <p:oleObj spid="_x0000_s9223" name="Equation" r:id="rId3" imgW="3225800" imgH="812800" progId="Equation.DSMT4">
                  <p:embed/>
                </p:oleObj>
              </mc:Choice>
              <mc:Fallback>
                <p:oleObj name="Equation" r:id="rId3" imgW="3225800" imgH="812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495800"/>
                        <a:ext cx="6349816" cy="1600200"/>
                      </a:xfrm>
                      <a:prstGeom prst="rect">
                        <a:avLst/>
                      </a:prstGeom>
                      <a:noFill/>
                      <a:ln>
                        <a:noFill/>
                      </a:ln>
                    </p:spPr>
                  </p:pic>
                </p:oleObj>
              </mc:Fallback>
            </mc:AlternateContent>
          </a:graphicData>
        </a:graphic>
      </p:graphicFrame>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32</a:t>
            </a:fld>
            <a:endParaRPr lang="en-US" dirty="0">
              <a:solidFill>
                <a:srgbClr val="1E0000"/>
              </a:solidFill>
            </a:endParaRPr>
          </a:p>
        </p:txBody>
      </p:sp>
    </p:spTree>
    <p:extLst>
      <p:ext uri="{BB962C8B-B14F-4D97-AF65-F5344CB8AC3E}">
        <p14:creationId xmlns:p14="http://schemas.microsoft.com/office/powerpoint/2010/main" val="494173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Relationship Between dB/</a:t>
            </a:r>
            <a:r>
              <a:rPr lang="en-US" altLang="en-US" dirty="0" err="1"/>
              <a:t>dT</a:t>
            </a:r>
            <a:r>
              <a:rPr lang="en-US" altLang="en-US" dirty="0"/>
              <a:t> and E</a:t>
            </a:r>
            <a:endParaRPr lang="en-US" dirty="0"/>
          </a:p>
        </p:txBody>
      </p:sp>
      <p:sp>
        <p:nvSpPr>
          <p:cNvPr id="3" name="Content Placeholder 2"/>
          <p:cNvSpPr>
            <a:spLocks noGrp="1"/>
          </p:cNvSpPr>
          <p:nvPr>
            <p:ph idx="1"/>
          </p:nvPr>
        </p:nvSpPr>
        <p:spPr>
          <a:xfrm>
            <a:off x="365760" y="1280160"/>
            <a:ext cx="8168640" cy="3733800"/>
          </a:xfrm>
        </p:spPr>
        <p:txBody>
          <a:bodyPr/>
          <a:lstStyle/>
          <a:p>
            <a:r>
              <a:rPr lang="en-US" altLang="en-US" dirty="0">
                <a:cs typeface="Arial" charset="0"/>
              </a:rPr>
              <a:t>If the earth is assumed to have a single conductance, </a:t>
            </a:r>
            <a:r>
              <a:rPr lang="en-US" altLang="en-US" dirty="0">
                <a:cs typeface="Arial" charset="0"/>
                <a:sym typeface="Symbol" pitchFamily="18" charset="2"/>
              </a:rPr>
              <a:t>, then</a:t>
            </a:r>
          </a:p>
          <a:p>
            <a:endParaRPr lang="en-US" dirty="0">
              <a:latin typeface="Arial" charset="0"/>
              <a:cs typeface="Arial" charset="0"/>
              <a:sym typeface="Symbol" pitchFamily="18" charset="2"/>
            </a:endParaRPr>
          </a:p>
          <a:p>
            <a:r>
              <a:rPr lang="en-US" dirty="0">
                <a:sym typeface="Symbol" pitchFamily="18" charset="2"/>
              </a:rPr>
              <a:t>The magnitude relationship is then</a:t>
            </a:r>
            <a:endParaRPr lang="en-US" dirty="0">
              <a:latin typeface="Arial" charset="0"/>
              <a:cs typeface="Arial" charset="0"/>
              <a:sym typeface="Symbol" pitchFamily="18" charset="2"/>
            </a:endParaRPr>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33</a:t>
            </a:fld>
            <a:endParaRPr lang="en-US" dirty="0">
              <a:solidFill>
                <a:srgbClr val="1E0000"/>
              </a:solidFill>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888362741"/>
              </p:ext>
            </p:extLst>
          </p:nvPr>
        </p:nvGraphicFramePr>
        <p:xfrm>
          <a:off x="4464406" y="1718233"/>
          <a:ext cx="2971800" cy="871538"/>
        </p:xfrm>
        <a:graphic>
          <a:graphicData uri="http://schemas.openxmlformats.org/presentationml/2006/ole">
            <mc:AlternateContent xmlns:mc="http://schemas.openxmlformats.org/markup-compatibility/2006">
              <mc:Choice xmlns:v="urn:schemas-microsoft-com:vml" Requires="v">
                <p:oleObj spid="_x0000_s8211" name="Equation" r:id="rId3" imgW="1688367" imgH="495085" progId="Equation.DSMT4">
                  <p:embed/>
                </p:oleObj>
              </mc:Choice>
              <mc:Fallback>
                <p:oleObj name="Equation" r:id="rId3" imgW="1688367" imgH="49508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406" y="1718233"/>
                        <a:ext cx="29718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2910172774"/>
              </p:ext>
            </p:extLst>
          </p:nvPr>
        </p:nvGraphicFramePr>
        <p:xfrm>
          <a:off x="762000" y="3428999"/>
          <a:ext cx="3657600" cy="2480191"/>
        </p:xfrm>
        <a:graphic>
          <a:graphicData uri="http://schemas.openxmlformats.org/presentationml/2006/ole">
            <mc:AlternateContent xmlns:mc="http://schemas.openxmlformats.org/markup-compatibility/2006">
              <mc:Choice xmlns:v="urn:schemas-microsoft-com:vml" Requires="v">
                <p:oleObj spid="_x0000_s8212" name="Equation" r:id="rId5" imgW="1701800" imgH="1193800" progId="Equation.DSMT4">
                  <p:embed/>
                </p:oleObj>
              </mc:Choice>
              <mc:Fallback>
                <p:oleObj name="Equation" r:id="rId5" imgW="1701800" imgH="119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428999"/>
                        <a:ext cx="3657600" cy="2480191"/>
                      </a:xfrm>
                      <a:prstGeom prst="rect">
                        <a:avLst/>
                      </a:prstGeom>
                      <a:noFill/>
                      <a:ln>
                        <a:noFill/>
                      </a:ln>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1628863766"/>
              </p:ext>
            </p:extLst>
          </p:nvPr>
        </p:nvGraphicFramePr>
        <p:xfrm>
          <a:off x="4800600" y="3352800"/>
          <a:ext cx="3582631" cy="2465175"/>
        </p:xfrm>
        <a:graphic>
          <a:graphicData uri="http://schemas.openxmlformats.org/presentationml/2006/ole">
            <mc:AlternateContent xmlns:mc="http://schemas.openxmlformats.org/markup-compatibility/2006">
              <mc:Choice xmlns:v="urn:schemas-microsoft-com:vml" Requires="v">
                <p:oleObj spid="_x0000_s8213" name="Equation" r:id="rId7" imgW="2361960" imgH="1625400" progId="Equation.DSMT4">
                  <p:embed/>
                </p:oleObj>
              </mc:Choice>
              <mc:Fallback>
                <p:oleObj name="Equation" r:id="rId7" imgW="2361960" imgH="1625400" progId="Equation.DSMT4">
                  <p:embed/>
                  <p:pic>
                    <p:nvPicPr>
                      <p:cNvPr id="0" name=""/>
                      <p:cNvPicPr>
                        <a:picLocks noChangeAspect="1" noChangeArrowheads="1"/>
                      </p:cNvPicPr>
                      <p:nvPr/>
                    </p:nvPicPr>
                    <p:blipFill>
                      <a:blip r:embed="rId8"/>
                      <a:srcRect/>
                      <a:stretch>
                        <a:fillRect/>
                      </a:stretch>
                    </p:blipFill>
                    <p:spPr bwMode="auto">
                      <a:xfrm>
                        <a:off x="4800600" y="3352800"/>
                        <a:ext cx="3582631" cy="2465175"/>
                      </a:xfrm>
                      <a:prstGeom prst="rect">
                        <a:avLst/>
                      </a:prstGeom>
                      <a:noFill/>
                      <a:ln>
                        <a:noFill/>
                      </a:ln>
                    </p:spPr>
                  </p:pic>
                </p:oleObj>
              </mc:Fallback>
            </mc:AlternateContent>
          </a:graphicData>
        </a:graphic>
      </p:graphicFrame>
      <p:sp>
        <p:nvSpPr>
          <p:cNvPr id="10" name="TextBox 9"/>
          <p:cNvSpPr txBox="1"/>
          <p:nvPr/>
        </p:nvSpPr>
        <p:spPr>
          <a:xfrm>
            <a:off x="533400" y="6093767"/>
            <a:ext cx="6226448" cy="461665"/>
          </a:xfrm>
          <a:prstGeom prst="rect">
            <a:avLst/>
          </a:prstGeom>
          <a:solidFill>
            <a:srgbClr val="FFE6E6"/>
          </a:solidFill>
        </p:spPr>
        <p:txBody>
          <a:bodyPr wrap="none" rtlCol="0">
            <a:spAutoFit/>
          </a:bodyPr>
          <a:lstStyle/>
          <a:p>
            <a:r>
              <a:rPr lang="en-US" sz="2400" dirty="0">
                <a:solidFill>
                  <a:srgbClr val="1E0000"/>
                </a:solidFill>
              </a:rPr>
              <a:t>A more resistive earth gives higher electric fields</a:t>
            </a:r>
          </a:p>
        </p:txBody>
      </p:sp>
    </p:spTree>
    <p:extLst>
      <p:ext uri="{BB962C8B-B14F-4D97-AF65-F5344CB8AC3E}">
        <p14:creationId xmlns:p14="http://schemas.microsoft.com/office/powerpoint/2010/main" val="3737365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1066800"/>
          </a:xfrm>
        </p:spPr>
        <p:txBody>
          <a:bodyPr/>
          <a:lstStyle/>
          <a:p>
            <a:r>
              <a:rPr lang="en-US" dirty="0"/>
              <a:t>Typical Conductance and Resistivity Values</a:t>
            </a:r>
          </a:p>
        </p:txBody>
      </p:sp>
      <p:sp>
        <p:nvSpPr>
          <p:cNvPr id="3" name="Content Placeholder 2"/>
          <p:cNvSpPr>
            <a:spLocks noGrp="1"/>
          </p:cNvSpPr>
          <p:nvPr>
            <p:ph idx="1"/>
          </p:nvPr>
        </p:nvSpPr>
        <p:spPr>
          <a:xfrm>
            <a:off x="365760" y="1280160"/>
            <a:ext cx="8625840" cy="2301240"/>
          </a:xfrm>
        </p:spPr>
        <p:txBody>
          <a:bodyPr/>
          <a:lstStyle/>
          <a:p>
            <a:r>
              <a:rPr lang="en-US" dirty="0">
                <a:cs typeface="Arial" panose="020B0604020202020204" pitchFamily="34" charset="0"/>
              </a:rPr>
              <a:t>Soil conductance is often expressed in its inverse of resistivity in </a:t>
            </a:r>
            <a:r>
              <a:rPr lang="el-GR" dirty="0">
                <a:cs typeface="Arial" panose="020B0604020202020204" pitchFamily="34" charset="0"/>
              </a:rPr>
              <a:t>Ω</a:t>
            </a:r>
            <a:r>
              <a:rPr lang="en-US" dirty="0">
                <a:cs typeface="Arial" panose="020B0604020202020204" pitchFamily="34" charset="0"/>
              </a:rPr>
              <a:t>-m; values can vary widely</a:t>
            </a:r>
          </a:p>
          <a:p>
            <a:pPr lvl="1"/>
            <a:r>
              <a:rPr lang="en-US" dirty="0">
                <a:cs typeface="Arial" panose="020B0604020202020204" pitchFamily="34" charset="0"/>
              </a:rPr>
              <a:t>Topsoil varies widely with moisture content, from 2500 </a:t>
            </a:r>
            <a:r>
              <a:rPr lang="el-GR" dirty="0">
                <a:cs typeface="Arial" panose="020B0604020202020204" pitchFamily="34" charset="0"/>
              </a:rPr>
              <a:t>Ω</a:t>
            </a:r>
            <a:r>
              <a:rPr lang="en-US" dirty="0">
                <a:cs typeface="Arial" panose="020B0604020202020204" pitchFamily="34" charset="0"/>
              </a:rPr>
              <a:t>-m when dry to about 20 </a:t>
            </a:r>
            <a:r>
              <a:rPr lang="el-GR" dirty="0">
                <a:cs typeface="Arial" panose="020B0604020202020204" pitchFamily="34" charset="0"/>
              </a:rPr>
              <a:t>Ω</a:t>
            </a:r>
            <a:r>
              <a:rPr lang="en-US" dirty="0">
                <a:cs typeface="Arial" panose="020B0604020202020204" pitchFamily="34" charset="0"/>
              </a:rPr>
              <a:t>-m when very wet</a:t>
            </a:r>
          </a:p>
          <a:p>
            <a:pPr lvl="1"/>
            <a:r>
              <a:rPr lang="en-US" dirty="0">
                <a:cs typeface="Arial" panose="020B0604020202020204" pitchFamily="34" charset="0"/>
              </a:rPr>
              <a:t>Clay is between 100-200 </a:t>
            </a:r>
            <a:r>
              <a:rPr lang="el-GR" dirty="0">
                <a:cs typeface="Arial" panose="020B0604020202020204" pitchFamily="34" charset="0"/>
              </a:rPr>
              <a:t>Ω</a:t>
            </a:r>
            <a:r>
              <a:rPr lang="en-US" dirty="0">
                <a:cs typeface="Arial" panose="020B0604020202020204" pitchFamily="34" charset="0"/>
              </a:rPr>
              <a:t>-m</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8999"/>
            <a:ext cx="523875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43600" y="5418118"/>
            <a:ext cx="3048000" cy="954107"/>
          </a:xfrm>
          <a:prstGeom prst="rect">
            <a:avLst/>
          </a:prstGeom>
          <a:noFill/>
        </p:spPr>
        <p:txBody>
          <a:bodyPr wrap="square" rtlCol="0">
            <a:spAutoFit/>
          </a:bodyPr>
          <a:lstStyle/>
          <a:p>
            <a:r>
              <a:rPr lang="en-US" sz="1400" dirty="0"/>
              <a:t>Image source: https://www.eoas.ubc.ca/courses/eosc350/content/foundations/properties/resistivity.htm</a:t>
            </a:r>
          </a:p>
        </p:txBody>
      </p:sp>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34</a:t>
            </a:fld>
            <a:endParaRPr lang="en-US" dirty="0">
              <a:solidFill>
                <a:srgbClr val="1E0000"/>
              </a:solidFill>
            </a:endParaRPr>
          </a:p>
        </p:txBody>
      </p:sp>
    </p:spTree>
    <p:extLst>
      <p:ext uri="{BB962C8B-B14F-4D97-AF65-F5344CB8AC3E}">
        <p14:creationId xmlns:p14="http://schemas.microsoft.com/office/powerpoint/2010/main" val="425598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1-D Earth Models</a:t>
            </a:r>
          </a:p>
        </p:txBody>
      </p:sp>
      <p:sp>
        <p:nvSpPr>
          <p:cNvPr id="3" name="Content Placeholder 2"/>
          <p:cNvSpPr>
            <a:spLocks noGrp="1"/>
          </p:cNvSpPr>
          <p:nvPr>
            <p:ph idx="1"/>
          </p:nvPr>
        </p:nvSpPr>
        <p:spPr/>
        <p:txBody>
          <a:bodyPr/>
          <a:lstStyle/>
          <a:p>
            <a:r>
              <a:rPr lang="en-US" altLang="en-US" dirty="0">
                <a:cs typeface="Arial" charset="0"/>
              </a:rPr>
              <a:t>With a 1-D model the earth is model as a series of conductivity layers of varying thickness</a:t>
            </a:r>
          </a:p>
          <a:p>
            <a:r>
              <a:rPr lang="en-US" altLang="en-US" dirty="0">
                <a:cs typeface="Arial" charset="0"/>
              </a:rPr>
              <a:t>The impedance at a particular frequency</a:t>
            </a:r>
            <a:br>
              <a:rPr lang="en-US" altLang="en-US" dirty="0">
                <a:cs typeface="Arial" charset="0"/>
              </a:rPr>
            </a:br>
            <a:r>
              <a:rPr lang="en-US" altLang="en-US" dirty="0">
                <a:cs typeface="Arial" charset="0"/>
              </a:rPr>
              <a:t>is calculated using a recursive </a:t>
            </a:r>
            <a:br>
              <a:rPr lang="en-US" altLang="en-US" dirty="0">
                <a:cs typeface="Arial" charset="0"/>
              </a:rPr>
            </a:br>
            <a:r>
              <a:rPr lang="en-US" altLang="en-US" dirty="0">
                <a:cs typeface="Arial" charset="0"/>
              </a:rPr>
              <a:t>approach, starting at the bottom,</a:t>
            </a:r>
            <a:br>
              <a:rPr lang="en-US" altLang="en-US" dirty="0">
                <a:cs typeface="Arial" charset="0"/>
              </a:rPr>
            </a:br>
            <a:r>
              <a:rPr lang="en-US" altLang="en-US" dirty="0">
                <a:cs typeface="Arial" charset="0"/>
              </a:rPr>
              <a:t>with each layer m having</a:t>
            </a:r>
            <a:br>
              <a:rPr lang="en-US" altLang="en-US" dirty="0">
                <a:cs typeface="Arial" charset="0"/>
              </a:rPr>
            </a:br>
            <a:r>
              <a:rPr lang="en-US" altLang="en-US" dirty="0">
                <a:cs typeface="Arial" charset="0"/>
              </a:rPr>
              <a:t>a propagation constant</a:t>
            </a:r>
            <a:br>
              <a:rPr lang="en-US" altLang="en-US" dirty="0">
                <a:cs typeface="Arial" charset="0"/>
              </a:rPr>
            </a:br>
            <a:r>
              <a:rPr lang="en-US" altLang="en-US" dirty="0">
                <a:cs typeface="Arial" charset="0"/>
              </a:rPr>
              <a:t/>
            </a:r>
            <a:br>
              <a:rPr lang="en-US" altLang="en-US" dirty="0">
                <a:cs typeface="Arial" charset="0"/>
              </a:rPr>
            </a:br>
            <a:endParaRPr lang="en-US" altLang="en-US" dirty="0">
              <a:cs typeface="Arial" charset="0"/>
            </a:endParaRPr>
          </a:p>
          <a:p>
            <a:r>
              <a:rPr lang="en-US" altLang="en-US" dirty="0">
                <a:cs typeface="Arial" charset="0"/>
              </a:rPr>
              <a:t>At the bottom level n</a:t>
            </a:r>
          </a:p>
          <a:p>
            <a:endParaRPr lang="en-US" altLang="en-US" dirty="0">
              <a:latin typeface="Arial" charset="0"/>
              <a:cs typeface="Arial" charset="0"/>
            </a:endParaRP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37178" t="30563" r="35741" b="9436"/>
          <a:stretch>
            <a:fillRect/>
          </a:stretch>
        </p:blipFill>
        <p:spPr bwMode="auto">
          <a:xfrm>
            <a:off x="6248400" y="3200401"/>
            <a:ext cx="2743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1047378229"/>
              </p:ext>
            </p:extLst>
          </p:nvPr>
        </p:nvGraphicFramePr>
        <p:xfrm>
          <a:off x="914400" y="4542527"/>
          <a:ext cx="2306638" cy="636588"/>
        </p:xfrm>
        <a:graphic>
          <a:graphicData uri="http://schemas.openxmlformats.org/presentationml/2006/ole">
            <mc:AlternateContent xmlns:mc="http://schemas.openxmlformats.org/markup-compatibility/2006">
              <mc:Choice xmlns:v="urn:schemas-microsoft-com:vml" Requires="v">
                <p:oleObj spid="_x0000_s7181" name="Equation" r:id="rId4" imgW="964781" imgH="266584" progId="Equation.DSMT4">
                  <p:embed/>
                </p:oleObj>
              </mc:Choice>
              <mc:Fallback>
                <p:oleObj name="Equation" r:id="rId4" imgW="964781" imgH="266584"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542527"/>
                        <a:ext cx="23066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a:spLocks noChangeArrowheads="1"/>
          </p:cNvSpPr>
          <p:nvPr/>
        </p:nvSpPr>
        <p:spPr bwMode="auto">
          <a:xfrm>
            <a:off x="6907047" y="6029324"/>
            <a:ext cx="1577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2400" dirty="0">
                <a:solidFill>
                  <a:srgbClr val="1E0000"/>
                </a:solidFill>
              </a:rPr>
              <a:t>1-D Layers</a:t>
            </a:r>
          </a:p>
        </p:txBody>
      </p:sp>
      <p:graphicFrame>
        <p:nvGraphicFramePr>
          <p:cNvPr id="7" name="Object 7"/>
          <p:cNvGraphicFramePr>
            <a:graphicFrameLocks noChangeAspect="1"/>
          </p:cNvGraphicFramePr>
          <p:nvPr>
            <p:extLst>
              <p:ext uri="{D42A27DB-BD31-4B8C-83A1-F6EECF244321}">
                <p14:modId xmlns:p14="http://schemas.microsoft.com/office/powerpoint/2010/main" val="4067766732"/>
              </p:ext>
            </p:extLst>
          </p:nvPr>
        </p:nvGraphicFramePr>
        <p:xfrm>
          <a:off x="4330535" y="5460999"/>
          <a:ext cx="1700212" cy="1030288"/>
        </p:xfrm>
        <a:graphic>
          <a:graphicData uri="http://schemas.openxmlformats.org/presentationml/2006/ole">
            <mc:AlternateContent xmlns:mc="http://schemas.openxmlformats.org/markup-compatibility/2006">
              <mc:Choice xmlns:v="urn:schemas-microsoft-com:vml" Requires="v">
                <p:oleObj spid="_x0000_s7182" name="Equation" r:id="rId6" imgW="710891" imgH="431613" progId="Equation.DSMT4">
                  <p:embed/>
                </p:oleObj>
              </mc:Choice>
              <mc:Fallback>
                <p:oleObj name="Equation" r:id="rId6" imgW="710891" imgH="431613"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0535" y="5460999"/>
                        <a:ext cx="170021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35</a:t>
            </a:fld>
            <a:endParaRPr lang="en-US" dirty="0">
              <a:solidFill>
                <a:srgbClr val="1E0000"/>
              </a:solidFill>
            </a:endParaRPr>
          </a:p>
        </p:txBody>
      </p:sp>
    </p:spTree>
    <p:extLst>
      <p:ext uri="{BB962C8B-B14F-4D97-AF65-F5344CB8AC3E}">
        <p14:creationId xmlns:p14="http://schemas.microsoft.com/office/powerpoint/2010/main" val="1454646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1-D Earth Models</a:t>
            </a:r>
            <a:endParaRPr lang="en-US" dirty="0"/>
          </a:p>
        </p:txBody>
      </p:sp>
      <p:sp>
        <p:nvSpPr>
          <p:cNvPr id="3" name="Content Placeholder 2"/>
          <p:cNvSpPr>
            <a:spLocks noGrp="1"/>
          </p:cNvSpPr>
          <p:nvPr>
            <p:ph idx="1"/>
          </p:nvPr>
        </p:nvSpPr>
        <p:spPr>
          <a:xfrm>
            <a:off x="365760" y="1280160"/>
            <a:ext cx="8778240" cy="1539240"/>
          </a:xfrm>
        </p:spPr>
        <p:txBody>
          <a:bodyPr/>
          <a:lstStyle/>
          <a:p>
            <a:r>
              <a:rPr lang="en-US" dirty="0">
                <a:ea typeface="Arial" pitchFamily="-110" charset="0"/>
                <a:cs typeface="Arial" pitchFamily="-110" charset="0"/>
              </a:rPr>
              <a:t>Above the bottom layer each layer m, has a reflection coefficient associated with the layer below</a:t>
            </a:r>
          </a:p>
          <a:p>
            <a:endParaRPr lang="en-US" dirty="0">
              <a:ea typeface="Arial" pitchFamily="-110" charset="0"/>
              <a:cs typeface="Arial" pitchFamily="-110" charset="0"/>
            </a:endParaRPr>
          </a:p>
          <a:p>
            <a:endParaRPr lang="en-US" dirty="0">
              <a:ea typeface="Arial" pitchFamily="-110" charset="0"/>
              <a:cs typeface="Arial" pitchFamily="-110" charset="0"/>
            </a:endParaRPr>
          </a:p>
          <a:p>
            <a:endParaRPr lang="en-US" dirty="0">
              <a:ea typeface="Arial" pitchFamily="-110" charset="0"/>
              <a:cs typeface="Arial" pitchFamily="-110" charset="0"/>
            </a:endParaRPr>
          </a:p>
          <a:p>
            <a:r>
              <a:rPr lang="en-US" dirty="0">
                <a:ea typeface="Arial" pitchFamily="-110" charset="0"/>
                <a:cs typeface="Arial" pitchFamily="-110" charset="0"/>
              </a:rPr>
              <a:t>With the impedance at the top of layer m given as</a:t>
            </a:r>
          </a:p>
          <a:p>
            <a:endParaRPr lang="en-US" dirty="0">
              <a:ea typeface="Arial" pitchFamily="-110" charset="0"/>
              <a:cs typeface="Arial" pitchFamily="-110" charset="0"/>
            </a:endParaRPr>
          </a:p>
          <a:p>
            <a:endParaRPr lang="en-US" dirty="0">
              <a:ea typeface="Arial" pitchFamily="-110" charset="0"/>
              <a:cs typeface="Arial" pitchFamily="-110" charset="0"/>
            </a:endParaRPr>
          </a:p>
          <a:p>
            <a:r>
              <a:rPr lang="en-US" dirty="0">
                <a:ea typeface="Arial" pitchFamily="-110" charset="0"/>
                <a:cs typeface="Arial" pitchFamily="-110" charset="0"/>
              </a:rPr>
              <a:t>Recursion is applied up to the surface layer</a:t>
            </a:r>
          </a:p>
          <a:p>
            <a:endParaRPr lang="en-US" dirty="0">
              <a:latin typeface="Arial" pitchFamily="-110" charset="0"/>
              <a:ea typeface="Arial" pitchFamily="-110" charset="0"/>
              <a:cs typeface="Arial" pitchFamily="-110" charset="0"/>
            </a:endParaRPr>
          </a:p>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654277949"/>
              </p:ext>
            </p:extLst>
          </p:nvPr>
        </p:nvGraphicFramePr>
        <p:xfrm>
          <a:off x="990600" y="2057400"/>
          <a:ext cx="2444750" cy="1752600"/>
        </p:xfrm>
        <a:graphic>
          <a:graphicData uri="http://schemas.openxmlformats.org/presentationml/2006/ole">
            <mc:AlternateContent xmlns:mc="http://schemas.openxmlformats.org/markup-compatibility/2006">
              <mc:Choice xmlns:v="urn:schemas-microsoft-com:vml" Requires="v">
                <p:oleObj spid="_x0000_s6157" name="Equation" r:id="rId3" imgW="1168400" imgH="838200" progId="Equation.DSMT4">
                  <p:embed/>
                </p:oleObj>
              </mc:Choice>
              <mc:Fallback>
                <p:oleObj name="Equation" r:id="rId3" imgW="1168400" imgH="838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057400"/>
                        <a:ext cx="2444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1773040016"/>
              </p:ext>
            </p:extLst>
          </p:nvPr>
        </p:nvGraphicFramePr>
        <p:xfrm>
          <a:off x="838200" y="4191000"/>
          <a:ext cx="3906838" cy="1220788"/>
        </p:xfrm>
        <a:graphic>
          <a:graphicData uri="http://schemas.openxmlformats.org/presentationml/2006/ole">
            <mc:AlternateContent xmlns:mc="http://schemas.openxmlformats.org/markup-compatibility/2006">
              <mc:Choice xmlns:v="urn:schemas-microsoft-com:vml" Requires="v">
                <p:oleObj spid="_x0000_s6158" name="Equation" r:id="rId5" imgW="1866090" imgH="583947" progId="Equation.DSMT4">
                  <p:embed/>
                </p:oleObj>
              </mc:Choice>
              <mc:Fallback>
                <p:oleObj name="Equation" r:id="rId5" imgW="1866090" imgH="58394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191000"/>
                        <a:ext cx="3906838"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36</a:t>
            </a:fld>
            <a:endParaRPr lang="en-US" dirty="0">
              <a:solidFill>
                <a:srgbClr val="1E0000"/>
              </a:solidFill>
            </a:endParaRPr>
          </a:p>
        </p:txBody>
      </p:sp>
    </p:spTree>
    <p:extLst>
      <p:ext uri="{BB962C8B-B14F-4D97-AF65-F5344CB8AC3E}">
        <p14:creationId xmlns:p14="http://schemas.microsoft.com/office/powerpoint/2010/main" val="751757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USGS 1-D Conductivity Regions</a:t>
            </a:r>
            <a:endParaRPr lang="en-US" dirty="0"/>
          </a:p>
        </p:txBody>
      </p:sp>
      <p:sp>
        <p:nvSpPr>
          <p:cNvPr id="3" name="Content Placeholder 2"/>
          <p:cNvSpPr>
            <a:spLocks noGrp="1"/>
          </p:cNvSpPr>
          <p:nvPr>
            <p:ph idx="1"/>
          </p:nvPr>
        </p:nvSpPr>
        <p:spPr>
          <a:xfrm>
            <a:off x="365760" y="1280160"/>
            <a:ext cx="8001000" cy="1234440"/>
          </a:xfrm>
        </p:spPr>
        <p:txBody>
          <a:bodyPr/>
          <a:lstStyle/>
          <a:p>
            <a:r>
              <a:rPr lang="en-US" altLang="en-US" dirty="0">
                <a:cs typeface="Arial" charset="0"/>
              </a:rPr>
              <a:t>The USGS has broken the continental US into about 20 conductivity (resistivity) regions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 y="2209800"/>
            <a:ext cx="7315200"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5"/>
          <p:cNvSpPr txBox="1">
            <a:spLocks noChangeArrowheads="1"/>
          </p:cNvSpPr>
          <p:nvPr/>
        </p:nvSpPr>
        <p:spPr bwMode="auto">
          <a:xfrm>
            <a:off x="7532992" y="1676400"/>
            <a:ext cx="1545616" cy="4524315"/>
          </a:xfrm>
          <a:prstGeom prst="rect">
            <a:avLst/>
          </a:prstGeom>
          <a:solidFill>
            <a:srgbClr val="FFE6E6"/>
          </a:solidFill>
          <a:ln>
            <a:noFill/>
          </a:ln>
        </p:spPr>
        <p:txBody>
          <a:bodyPr wrap="non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2400" dirty="0">
                <a:solidFill>
                  <a:srgbClr val="1E0000"/>
                </a:solidFill>
              </a:rPr>
              <a:t>These</a:t>
            </a:r>
            <a:br>
              <a:rPr lang="en-US" altLang="en-US" sz="2400" dirty="0">
                <a:solidFill>
                  <a:srgbClr val="1E0000"/>
                </a:solidFill>
              </a:rPr>
            </a:br>
            <a:r>
              <a:rPr lang="en-US" altLang="en-US" sz="2400" dirty="0">
                <a:solidFill>
                  <a:srgbClr val="1E0000"/>
                </a:solidFill>
              </a:rPr>
              <a:t>regional</a:t>
            </a:r>
            <a:br>
              <a:rPr lang="en-US" altLang="en-US" sz="2400" dirty="0">
                <a:solidFill>
                  <a:srgbClr val="1E0000"/>
                </a:solidFill>
              </a:rPr>
            </a:br>
            <a:r>
              <a:rPr lang="en-US" altLang="en-US" sz="2400" dirty="0" err="1">
                <a:solidFill>
                  <a:srgbClr val="1E0000"/>
                </a:solidFill>
              </a:rPr>
              <a:t>scalings</a:t>
            </a:r>
            <a:r>
              <a:rPr lang="en-US" altLang="en-US" sz="2400" dirty="0">
                <a:solidFill>
                  <a:srgbClr val="1E0000"/>
                </a:solidFill>
              </a:rPr>
              <a:t/>
            </a:r>
            <a:br>
              <a:rPr lang="en-US" altLang="en-US" sz="2400" dirty="0">
                <a:solidFill>
                  <a:srgbClr val="1E0000"/>
                </a:solidFill>
              </a:rPr>
            </a:br>
            <a:r>
              <a:rPr lang="en-US" altLang="en-US" sz="2400" dirty="0">
                <a:solidFill>
                  <a:srgbClr val="1E0000"/>
                </a:solidFill>
              </a:rPr>
              <a:t>are now</a:t>
            </a:r>
            <a:br>
              <a:rPr lang="en-US" altLang="en-US" sz="2400" dirty="0">
                <a:solidFill>
                  <a:srgbClr val="1E0000"/>
                </a:solidFill>
              </a:rPr>
            </a:br>
            <a:r>
              <a:rPr lang="en-US" altLang="en-US" sz="2400" dirty="0">
                <a:solidFill>
                  <a:srgbClr val="1E0000"/>
                </a:solidFill>
              </a:rPr>
              <a:t>being</a:t>
            </a:r>
            <a:br>
              <a:rPr lang="en-US" altLang="en-US" sz="2400" dirty="0">
                <a:solidFill>
                  <a:srgbClr val="1E0000"/>
                </a:solidFill>
              </a:rPr>
            </a:br>
            <a:r>
              <a:rPr lang="en-US" altLang="en-US" sz="2400" dirty="0">
                <a:solidFill>
                  <a:srgbClr val="1E0000"/>
                </a:solidFill>
              </a:rPr>
              <a:t>used </a:t>
            </a:r>
            <a:br>
              <a:rPr lang="en-US" altLang="en-US" sz="2400" dirty="0">
                <a:solidFill>
                  <a:srgbClr val="1E0000"/>
                </a:solidFill>
              </a:rPr>
            </a:br>
            <a:r>
              <a:rPr lang="en-US" altLang="en-US" sz="2400" dirty="0">
                <a:solidFill>
                  <a:srgbClr val="1E0000"/>
                </a:solidFill>
              </a:rPr>
              <a:t>for power</a:t>
            </a:r>
            <a:br>
              <a:rPr lang="en-US" altLang="en-US" sz="2400" dirty="0">
                <a:solidFill>
                  <a:srgbClr val="1E0000"/>
                </a:solidFill>
              </a:rPr>
            </a:br>
            <a:r>
              <a:rPr lang="en-US" altLang="en-US" sz="2400" dirty="0">
                <a:solidFill>
                  <a:srgbClr val="1E0000"/>
                </a:solidFill>
              </a:rPr>
              <a:t>flow GMD</a:t>
            </a:r>
            <a:br>
              <a:rPr lang="en-US" altLang="en-US" sz="2400" dirty="0">
                <a:solidFill>
                  <a:srgbClr val="1E0000"/>
                </a:solidFill>
              </a:rPr>
            </a:br>
            <a:r>
              <a:rPr lang="en-US" altLang="en-US" sz="2400" dirty="0">
                <a:solidFill>
                  <a:srgbClr val="1E0000"/>
                </a:solidFill>
              </a:rPr>
              <a:t>analysis,</a:t>
            </a:r>
            <a:br>
              <a:rPr lang="en-US" altLang="en-US" sz="2400" dirty="0">
                <a:solidFill>
                  <a:srgbClr val="1E0000"/>
                </a:solidFill>
              </a:rPr>
            </a:br>
            <a:r>
              <a:rPr lang="en-US" altLang="en-US" sz="2400" dirty="0">
                <a:solidFill>
                  <a:srgbClr val="1E0000"/>
                </a:solidFill>
              </a:rPr>
              <a:t>and are </a:t>
            </a:r>
            <a:br>
              <a:rPr lang="en-US" altLang="en-US" sz="2400" dirty="0">
                <a:solidFill>
                  <a:srgbClr val="1E0000"/>
                </a:solidFill>
              </a:rPr>
            </a:br>
            <a:r>
              <a:rPr lang="en-US" altLang="en-US" sz="2400" dirty="0">
                <a:solidFill>
                  <a:srgbClr val="1E0000"/>
                </a:solidFill>
              </a:rPr>
              <a:t>being</a:t>
            </a:r>
          </a:p>
          <a:p>
            <a:pPr eaLnBrk="1" hangingPunct="1">
              <a:spcBef>
                <a:spcPct val="0"/>
              </a:spcBef>
              <a:buClrTx/>
              <a:buSzTx/>
              <a:buFontTx/>
              <a:buNone/>
            </a:pPr>
            <a:r>
              <a:rPr lang="en-US" altLang="en-US" sz="2400" dirty="0">
                <a:solidFill>
                  <a:srgbClr val="1E0000"/>
                </a:solidFill>
              </a:rPr>
              <a:t>updated</a:t>
            </a:r>
          </a:p>
        </p:txBody>
      </p:sp>
      <p:sp>
        <p:nvSpPr>
          <p:cNvPr id="6" name="Rectangle 4"/>
          <p:cNvSpPr>
            <a:spLocks noChangeArrowheads="1"/>
          </p:cNvSpPr>
          <p:nvPr/>
        </p:nvSpPr>
        <p:spPr bwMode="auto">
          <a:xfrm>
            <a:off x="685800" y="6273800"/>
            <a:ext cx="7620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1600" dirty="0">
                <a:solidFill>
                  <a:srgbClr val="1E0000"/>
                </a:solidFill>
              </a:rPr>
              <a:t>Image from the NERC report; data is available at http://geomag.usgs.gov/conductivity/</a:t>
            </a:r>
          </a:p>
        </p:txBody>
      </p:sp>
      <p:sp>
        <p:nvSpPr>
          <p:cNvPr id="7"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37</a:t>
            </a:fld>
            <a:endParaRPr lang="en-US" dirty="0">
              <a:solidFill>
                <a:srgbClr val="1E0000"/>
              </a:solidFill>
            </a:endParaRPr>
          </a:p>
        </p:txBody>
      </p:sp>
    </p:spTree>
    <p:extLst>
      <p:ext uri="{BB962C8B-B14F-4D97-AF65-F5344CB8AC3E}">
        <p14:creationId xmlns:p14="http://schemas.microsoft.com/office/powerpoint/2010/main" val="521309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1-D Earth Models</a:t>
            </a:r>
            <a:endParaRPr lang="en-US" dirty="0"/>
          </a:p>
        </p:txBody>
      </p:sp>
      <p:sp>
        <p:nvSpPr>
          <p:cNvPr id="3" name="Content Placeholder 2"/>
          <p:cNvSpPr>
            <a:spLocks noGrp="1"/>
          </p:cNvSpPr>
          <p:nvPr>
            <p:ph idx="1"/>
          </p:nvPr>
        </p:nvSpPr>
        <p:spPr>
          <a:xfrm>
            <a:off x="365760" y="1280160"/>
            <a:ext cx="8778240" cy="1386840"/>
          </a:xfrm>
        </p:spPr>
        <p:txBody>
          <a:bodyPr/>
          <a:lstStyle/>
          <a:p>
            <a:r>
              <a:rPr lang="en-US" altLang="en-US" dirty="0">
                <a:cs typeface="Arial" charset="0"/>
              </a:rPr>
              <a:t>Image on the bottom left shows an example 1-D model, whereas image on bottom right shows the Z(</a:t>
            </a:r>
            <a:r>
              <a:rPr lang="en-US" altLang="en-US" dirty="0">
                <a:latin typeface="Symbol" panose="05050102010706020507" pitchFamily="18" charset="2"/>
                <a:cs typeface="Arial" charset="0"/>
              </a:rPr>
              <a:t>w</a:t>
            </a:r>
            <a:r>
              <a:rPr lang="en-US" altLang="en-US" dirty="0">
                <a:cs typeface="Arial" charset="0"/>
              </a:rPr>
              <a:t>) variation for two models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6" y="2667000"/>
            <a:ext cx="448786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23576" t="15831" r="23608" b="9167"/>
          <a:stretch>
            <a:fillRect/>
          </a:stretch>
        </p:blipFill>
        <p:spPr bwMode="auto">
          <a:xfrm>
            <a:off x="4410748" y="2682875"/>
            <a:ext cx="4446588"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38</a:t>
            </a:fld>
            <a:endParaRPr lang="en-US" dirty="0">
              <a:solidFill>
                <a:srgbClr val="1E0000"/>
              </a:solidFill>
            </a:endParaRPr>
          </a:p>
        </p:txBody>
      </p:sp>
    </p:spTree>
    <p:extLst>
      <p:ext uri="{BB962C8B-B14F-4D97-AF65-F5344CB8AC3E}">
        <p14:creationId xmlns:p14="http://schemas.microsoft.com/office/powerpoint/2010/main" val="220170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Offers</a:t>
            </a:r>
          </a:p>
        </p:txBody>
      </p:sp>
      <p:sp>
        <p:nvSpPr>
          <p:cNvPr id="3" name="Content Placeholder 2"/>
          <p:cNvSpPr>
            <a:spLocks noGrp="1"/>
          </p:cNvSpPr>
          <p:nvPr>
            <p:ph idx="1"/>
          </p:nvPr>
        </p:nvSpPr>
        <p:spPr>
          <a:xfrm>
            <a:off x="365760" y="1280160"/>
            <a:ext cx="8397240" cy="3733800"/>
          </a:xfrm>
        </p:spPr>
        <p:txBody>
          <a:bodyPr/>
          <a:lstStyle/>
          <a:p>
            <a:r>
              <a:rPr lang="en-US" dirty="0"/>
              <a:t>Generator offers are given in piecewise linear curves; that is, a fixed $/MWh for so much power for a time period</a:t>
            </a:r>
          </a:p>
          <a:p>
            <a:r>
              <a:rPr lang="en-US" dirty="0"/>
              <a:t>In the absence of constraints (congestion) the ISO would just select the lowest offers to meet the anticipated load</a:t>
            </a:r>
          </a:p>
          <a:p>
            <a:r>
              <a:rPr lang="en-US" dirty="0"/>
              <a:t>Actual dispatch is determined using an SCOPF </a:t>
            </a:r>
          </a:p>
          <a:p>
            <a:endParaRPr lang="en-US" dirty="0"/>
          </a:p>
        </p:txBody>
      </p:sp>
      <p:sp>
        <p:nvSpPr>
          <p:cNvPr id="4" name="Slide Number Placeholder 1"/>
          <p:cNvSpPr>
            <a:spLocks noGrp="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F6D20532-61D7-47D0-903F-227F7C48AD34}" type="slidenum">
              <a:rPr lang="en-US" smtClean="0"/>
              <a:pPr>
                <a:defRPr/>
              </a:pPr>
              <a:t>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800600"/>
            <a:ext cx="3719512" cy="176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724399"/>
            <a:ext cx="3276600" cy="182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605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SArray in the Lower 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19200"/>
            <a:ext cx="6276276"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ltLang="en-US" dirty="0"/>
              <a:t>3-D Models and </a:t>
            </a:r>
            <a:r>
              <a:rPr lang="en-US" altLang="en-US" dirty="0" err="1"/>
              <a:t>EarthScope</a:t>
            </a:r>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39</a:t>
            </a:fld>
            <a:endParaRPr lang="en-US" dirty="0">
              <a:solidFill>
                <a:srgbClr val="1E0000"/>
              </a:solidFill>
            </a:endParaRPr>
          </a:p>
        </p:txBody>
      </p:sp>
      <p:sp>
        <p:nvSpPr>
          <p:cNvPr id="6" name="Rectangle 5"/>
          <p:cNvSpPr>
            <a:spLocks noChangeArrowheads="1"/>
          </p:cNvSpPr>
          <p:nvPr/>
        </p:nvSpPr>
        <p:spPr bwMode="auto">
          <a:xfrm>
            <a:off x="347932" y="4491097"/>
            <a:ext cx="8534400" cy="2062103"/>
          </a:xfrm>
          <a:prstGeom prst="rect">
            <a:avLst/>
          </a:prstGeom>
          <a:solidFill>
            <a:srgbClr val="FFE6E6"/>
          </a:solidFill>
          <a:ln>
            <a:noFill/>
          </a:ln>
        </p:spPr>
        <p:txBody>
          <a:bodyPr>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eaLnBrk="1" hangingPunct="1">
              <a:spcBef>
                <a:spcPct val="0"/>
              </a:spcBef>
              <a:buClrTx/>
              <a:buSzTx/>
              <a:buFontTx/>
              <a:buNone/>
            </a:pPr>
            <a:r>
              <a:rPr lang="en-US" sz="1600" dirty="0" err="1">
                <a:solidFill>
                  <a:srgbClr val="1E0000"/>
                </a:solidFill>
              </a:rPr>
              <a:t>USArray</a:t>
            </a:r>
            <a:r>
              <a:rPr lang="en-US" sz="1600" dirty="0">
                <a:solidFill>
                  <a:srgbClr val="1E0000"/>
                </a:solidFill>
              </a:rPr>
              <a:t> in the Lower 48 U.S. and Southeastern Canada. Transportable Array (TA) stations (red), Flexible Array (FA) stations (blue), and </a:t>
            </a:r>
            <a:r>
              <a:rPr lang="en-US" sz="1600" dirty="0" err="1">
                <a:solidFill>
                  <a:srgbClr val="1E0000"/>
                </a:solidFill>
              </a:rPr>
              <a:t>Magnetotelluric</a:t>
            </a:r>
            <a:r>
              <a:rPr lang="en-US" sz="1600" dirty="0">
                <a:solidFill>
                  <a:srgbClr val="1E0000"/>
                </a:solidFill>
              </a:rPr>
              <a:t> (MT) array (green) operated at different scales from 2004–2018. MT stations are subdivided between MT-TA (green triangles) and MT-FA (tight cluster of green diamonds in the Pacific Northwest and dense line across the Mid-Atlantic). Backbone stations (white) were used as part of the TA at its outset and in Canada. Over 200 TA stations have been permanently adopted across the country, and there are active efforts across the federal government to complete the MT-TA across the southern one-third of the U.S. </a:t>
            </a:r>
            <a:br>
              <a:rPr lang="en-US" sz="1600" dirty="0">
                <a:solidFill>
                  <a:srgbClr val="1E0000"/>
                </a:solidFill>
              </a:rPr>
            </a:br>
            <a:r>
              <a:rPr lang="en-US" sz="1600" dirty="0">
                <a:solidFill>
                  <a:srgbClr val="1E0000"/>
                </a:solidFill>
              </a:rPr>
              <a:t>Source: </a:t>
            </a:r>
            <a:r>
              <a:rPr lang="en-US" sz="1600" dirty="0">
                <a:hlinkClick r:id="rId3"/>
              </a:rPr>
              <a:t>https://www.earthscope.org/articles/Reflections_on_USArray.html</a:t>
            </a:r>
            <a:endParaRPr lang="en-US" altLang="en-US" sz="1600" dirty="0">
              <a:solidFill>
                <a:srgbClr val="1E0000"/>
              </a:solidFill>
            </a:endParaRPr>
          </a:p>
        </p:txBody>
      </p:sp>
    </p:spTree>
    <p:extLst>
      <p:ext uri="{BB962C8B-B14F-4D97-AF65-F5344CB8AC3E}">
        <p14:creationId xmlns:p14="http://schemas.microsoft.com/office/powerpoint/2010/main" val="2791180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3-D Models and </a:t>
            </a:r>
            <a:r>
              <a:rPr lang="en-US" altLang="en-US" dirty="0" err="1"/>
              <a:t>EarthScope</a:t>
            </a:r>
            <a:endParaRPr lang="en-US" dirty="0"/>
          </a:p>
        </p:txBody>
      </p:sp>
      <p:sp>
        <p:nvSpPr>
          <p:cNvPr id="3" name="Content Placeholder 2"/>
          <p:cNvSpPr>
            <a:spLocks noGrp="1"/>
          </p:cNvSpPr>
          <p:nvPr>
            <p:ph idx="1"/>
          </p:nvPr>
        </p:nvSpPr>
        <p:spPr>
          <a:xfrm>
            <a:off x="365760" y="1280160"/>
            <a:ext cx="8778240" cy="3733800"/>
          </a:xfrm>
        </p:spPr>
        <p:txBody>
          <a:bodyPr/>
          <a:lstStyle/>
          <a:p>
            <a:r>
              <a:rPr lang="en-US" altLang="en-US" dirty="0" err="1">
                <a:cs typeface="Arial" charset="0"/>
              </a:rPr>
              <a:t>Earthscope</a:t>
            </a:r>
            <a:r>
              <a:rPr lang="en-US" altLang="en-US" dirty="0">
                <a:cs typeface="Arial" charset="0"/>
              </a:rPr>
              <a:t> data is processed into </a:t>
            </a:r>
            <a:r>
              <a:rPr lang="en-US" altLang="en-US" dirty="0" err="1">
                <a:cs typeface="Arial" charset="0"/>
              </a:rPr>
              <a:t>magnetotelluric</a:t>
            </a:r>
            <a:r>
              <a:rPr lang="en-US" altLang="en-US" dirty="0">
                <a:cs typeface="Arial" charset="0"/>
              </a:rPr>
              <a:t> transfer functions that:</a:t>
            </a:r>
          </a:p>
          <a:p>
            <a:pPr lvl="1">
              <a:buFontTx/>
              <a:buChar char="-"/>
            </a:pPr>
            <a:r>
              <a:rPr lang="en-US" altLang="en-US" dirty="0">
                <a:cs typeface="Arial" charset="0"/>
              </a:rPr>
              <a:t>Define the frequency dependent linear relationship between EM components at a single site.</a:t>
            </a:r>
          </a:p>
          <a:p>
            <a:pPr>
              <a:buFontTx/>
              <a:buNone/>
            </a:pPr>
            <a:r>
              <a:rPr lang="en-US" altLang="en-US" dirty="0">
                <a:latin typeface="Arial" charset="0"/>
                <a:cs typeface="Arial" charset="0"/>
              </a:rPr>
              <a:t>		</a:t>
            </a:r>
          </a:p>
          <a:p>
            <a:pPr>
              <a:buFontTx/>
              <a:buNone/>
            </a:pPr>
            <a:r>
              <a:rPr lang="en-US" altLang="en-US" dirty="0">
                <a:latin typeface="Arial" charset="0"/>
                <a:cs typeface="Arial" charset="0"/>
              </a:rPr>
              <a:t>					</a:t>
            </a:r>
            <a:r>
              <a:rPr lang="en-US" altLang="en-US" sz="1400" dirty="0">
                <a:latin typeface="Arial" charset="0"/>
                <a:cs typeface="Arial" charset="0"/>
              </a:rPr>
              <a:t>(simplified for the 1D case)</a:t>
            </a:r>
          </a:p>
          <a:p>
            <a:pPr>
              <a:buFontTx/>
              <a:buChar char="-"/>
            </a:pPr>
            <a:r>
              <a:rPr lang="en-US" altLang="en-US" dirty="0">
                <a:cs typeface="Arial" charset="0"/>
              </a:rPr>
              <a:t>Can be used to relate a magnetic field input to and electric field output at a single site</a:t>
            </a:r>
          </a:p>
          <a:p>
            <a:pPr>
              <a:buFontTx/>
              <a:buChar char="-"/>
            </a:pPr>
            <a:endParaRPr lang="en-US" altLang="en-US" dirty="0">
              <a:latin typeface="Arial" charset="0"/>
              <a:cs typeface="Arial" charset="0"/>
            </a:endParaRPr>
          </a:p>
          <a:p>
            <a:pPr>
              <a:buFontTx/>
              <a:buChar char="-"/>
            </a:pPr>
            <a:r>
              <a:rPr lang="en-US" altLang="en-US" dirty="0">
                <a:cs typeface="Arial" charset="0"/>
              </a:rPr>
              <a:t>Are provided in 2x2 impedance tensors by </a:t>
            </a:r>
            <a:r>
              <a:rPr lang="en-US" altLang="en-US" dirty="0" err="1">
                <a:cs typeface="Arial" charset="0"/>
              </a:rPr>
              <a:t>USArray</a:t>
            </a:r>
            <a:endParaRPr lang="en-US" altLang="en-US" dirty="0">
              <a:cs typeface="Arial" charset="0"/>
            </a:endParaRPr>
          </a:p>
          <a:p>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40</a:t>
            </a:fld>
            <a:endParaRPr lang="en-US" dirty="0">
              <a:solidFill>
                <a:srgbClr val="1E0000"/>
              </a:solidFill>
            </a:endParaRPr>
          </a:p>
        </p:txBody>
      </p:sp>
      <p:pic>
        <p:nvPicPr>
          <p:cNvPr id="7" name="Picture 4" descr="CodeCogsEq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24200"/>
            <a:ext cx="157515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012131"/>
            <a:ext cx="2667000" cy="60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990600" y="6324600"/>
            <a:ext cx="731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1800" dirty="0">
                <a:solidFill>
                  <a:srgbClr val="1E0000"/>
                </a:solidFill>
                <a:latin typeface="Arial" charset="0"/>
              </a:rPr>
              <a:t>Reference: </a:t>
            </a:r>
            <a:r>
              <a:rPr lang="en-US" altLang="en-US" sz="1800" dirty="0" err="1">
                <a:solidFill>
                  <a:srgbClr val="1E0000"/>
                </a:solidFill>
                <a:latin typeface="Arial" charset="0"/>
              </a:rPr>
              <a:t>Kelbert</a:t>
            </a:r>
            <a:r>
              <a:rPr lang="en-US" altLang="en-US" sz="1800" dirty="0">
                <a:solidFill>
                  <a:srgbClr val="1E0000"/>
                </a:solidFill>
                <a:latin typeface="Arial" charset="0"/>
              </a:rPr>
              <a:t> et al., IRIS DMC Data Services Products, 2011. </a:t>
            </a:r>
          </a:p>
        </p:txBody>
      </p:sp>
    </p:spTree>
    <p:extLst>
      <p:ext uri="{BB962C8B-B14F-4D97-AF65-F5344CB8AC3E}">
        <p14:creationId xmlns:p14="http://schemas.microsoft.com/office/powerpoint/2010/main" val="3090254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1066800"/>
          </a:xfrm>
        </p:spPr>
        <p:txBody>
          <a:bodyPr/>
          <a:lstStyle/>
          <a:p>
            <a:r>
              <a:rPr lang="en-US" altLang="en-US" dirty="0"/>
              <a:t>Example 3-D </a:t>
            </a:r>
            <a:r>
              <a:rPr lang="en-US" altLang="en-US" dirty="0" err="1"/>
              <a:t>Earthscope</a:t>
            </a:r>
            <a:r>
              <a:rPr lang="en-US" altLang="en-US" dirty="0"/>
              <a:t> Model Results </a:t>
            </a:r>
            <a:endParaRPr lang="en-US" dirty="0"/>
          </a:p>
        </p:txBody>
      </p:sp>
      <p:sp>
        <p:nvSpPr>
          <p:cNvPr id="3" name="Content Placeholder 2"/>
          <p:cNvSpPr>
            <a:spLocks noGrp="1"/>
          </p:cNvSpPr>
          <p:nvPr>
            <p:ph idx="1"/>
          </p:nvPr>
        </p:nvSpPr>
        <p:spPr>
          <a:xfrm>
            <a:off x="365760" y="1280160"/>
            <a:ext cx="8702040" cy="1463040"/>
          </a:xfrm>
        </p:spPr>
        <p:txBody>
          <a:bodyPr/>
          <a:lstStyle/>
          <a:p>
            <a:r>
              <a:rPr lang="en-US" altLang="en-US" dirty="0">
                <a:cs typeface="Arial" charset="0"/>
              </a:rPr>
              <a:t>Image provides a snapshot visualization of the time-varying surface electric fields using </a:t>
            </a:r>
            <a:r>
              <a:rPr lang="en-US" altLang="en-US" dirty="0" err="1">
                <a:cs typeface="Arial" charset="0"/>
              </a:rPr>
              <a:t>Earthscope</a:t>
            </a:r>
            <a:r>
              <a:rPr lang="en-US" altLang="en-US" dirty="0">
                <a:cs typeface="Arial" charset="0"/>
              </a:rPr>
              <a:t> data</a:t>
            </a:r>
          </a:p>
          <a:p>
            <a:endParaRPr lang="en-US" dirty="0"/>
          </a:p>
        </p:txBody>
      </p:sp>
      <p:sp>
        <p:nvSpPr>
          <p:cNvPr id="4"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41</a:t>
            </a:fld>
            <a:endParaRPr lang="en-US" dirty="0">
              <a:solidFill>
                <a:srgbClr val="1E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5638800" cy="388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6019798" y="2590800"/>
            <a:ext cx="2736985" cy="1200329"/>
          </a:xfrm>
          <a:prstGeom prst="rect">
            <a:avLst/>
          </a:prstGeom>
          <a:solidFill>
            <a:srgbClr val="FFE6E6"/>
          </a:solidFill>
          <a:ln>
            <a:noFill/>
          </a:ln>
        </p:spPr>
        <p:txBody>
          <a:bodyPr wrap="squar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lgn="ctr" eaLnBrk="1" hangingPunct="1">
              <a:spcBef>
                <a:spcPct val="0"/>
              </a:spcBef>
              <a:buClrTx/>
              <a:buSzTx/>
              <a:buFontTx/>
              <a:buNone/>
            </a:pPr>
            <a:r>
              <a:rPr lang="en-US" altLang="en-US" sz="2400" dirty="0">
                <a:solidFill>
                  <a:srgbClr val="1E0000"/>
                </a:solidFill>
              </a:rPr>
              <a:t>White ~ 10 V/km</a:t>
            </a:r>
          </a:p>
          <a:p>
            <a:pPr algn="ctr" eaLnBrk="1" hangingPunct="1">
              <a:spcBef>
                <a:spcPct val="0"/>
              </a:spcBef>
              <a:buClrTx/>
              <a:buSzTx/>
              <a:buFontTx/>
              <a:buNone/>
            </a:pPr>
            <a:r>
              <a:rPr lang="en-US" altLang="en-US" sz="2400" dirty="0">
                <a:solidFill>
                  <a:srgbClr val="1E0000"/>
                </a:solidFill>
              </a:rPr>
              <a:t>Image Provided by Jenn Gannon</a:t>
            </a:r>
          </a:p>
        </p:txBody>
      </p:sp>
    </p:spTree>
    <p:extLst>
      <p:ext uri="{BB962C8B-B14F-4D97-AF65-F5344CB8AC3E}">
        <p14:creationId xmlns:p14="http://schemas.microsoft.com/office/powerpoint/2010/main" val="3350495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Input Electric Field Considerations</a:t>
            </a:r>
          </a:p>
        </p:txBody>
      </p:sp>
      <p:sp>
        <p:nvSpPr>
          <p:cNvPr id="18435" name="Content Placeholder 2"/>
          <p:cNvSpPr>
            <a:spLocks noGrp="1"/>
          </p:cNvSpPr>
          <p:nvPr>
            <p:ph idx="1"/>
          </p:nvPr>
        </p:nvSpPr>
        <p:spPr>
          <a:xfrm>
            <a:off x="457200" y="1371600"/>
            <a:ext cx="8458200" cy="4800600"/>
          </a:xfrm>
        </p:spPr>
        <p:txBody>
          <a:bodyPr/>
          <a:lstStyle/>
          <a:p>
            <a:r>
              <a:rPr lang="en-US" altLang="en-US" dirty="0">
                <a:cs typeface="Arial" charset="0"/>
              </a:rPr>
              <a:t>The current vector (</a:t>
            </a:r>
            <a:r>
              <a:rPr lang="en-US" altLang="en-US" b="1" dirty="0">
                <a:cs typeface="Arial" charset="0"/>
              </a:rPr>
              <a:t>I</a:t>
            </a:r>
            <a:r>
              <a:rPr lang="en-US" altLang="en-US" dirty="0">
                <a:cs typeface="Arial" charset="0"/>
              </a:rPr>
              <a:t>) depends upon the assumed electric field along each transmission line</a:t>
            </a:r>
          </a:p>
          <a:p>
            <a:r>
              <a:rPr lang="en-US" altLang="en-US" dirty="0">
                <a:cs typeface="Arial" charset="0"/>
              </a:rPr>
              <a:t>With a uniform electric field determination of the transmission line’s GMD-induced voltage is path independent</a:t>
            </a:r>
          </a:p>
          <a:p>
            <a:pPr lvl="1"/>
            <a:r>
              <a:rPr lang="en-US" altLang="en-US" dirty="0">
                <a:cs typeface="Arial" charset="0"/>
              </a:rPr>
              <a:t>Just requires geographic knowledge of the transmission line’s terminal substations</a:t>
            </a:r>
          </a:p>
          <a:p>
            <a:r>
              <a:rPr lang="en-US" altLang="en-US" dirty="0">
                <a:cs typeface="Arial" charset="0"/>
              </a:rPr>
              <a:t>With </a:t>
            </a:r>
            <a:r>
              <a:rPr lang="en-US" altLang="en-US" dirty="0" err="1">
                <a:cs typeface="Arial" charset="0"/>
              </a:rPr>
              <a:t>nonuniform</a:t>
            </a:r>
            <a:r>
              <a:rPr lang="en-US" altLang="en-US" dirty="0">
                <a:cs typeface="Arial" charset="0"/>
              </a:rPr>
              <a:t> fields an exact calculation would be path dependent, but just a assuming a straight line path is probably sufficient (given all the other uncertainties!)</a:t>
            </a:r>
          </a:p>
        </p:txBody>
      </p:sp>
      <p:sp>
        <p:nvSpPr>
          <p:cNvPr id="18436" name="Slide Number Placeholder 3"/>
          <p:cNvSpPr>
            <a:spLocks noGrp="1"/>
          </p:cNvSpPr>
          <p:nvPr>
            <p:ph type="sldNum" sz="quarter" idx="4294967295"/>
          </p:nvPr>
        </p:nvSpPr>
        <p:spPr>
          <a:xfrm>
            <a:off x="7239000" y="0"/>
            <a:ext cx="19050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AAD2C3AD-C189-4CD9-93E9-A2EF084A8726}" type="slidenum">
              <a:rPr lang="en-US" altLang="en-US" sz="2000" smtClean="0"/>
              <a:pPr>
                <a:defRPr/>
              </a:pPr>
              <a:t>42</a:t>
            </a:fld>
            <a:endParaRPr lang="en-US" altLang="en-US" sz="2000"/>
          </a:p>
        </p:txBody>
      </p:sp>
      <p:sp>
        <p:nvSpPr>
          <p:cNvPr id="5"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42</a:t>
            </a:fld>
            <a:endParaRPr lang="en-US" dirty="0">
              <a:solidFill>
                <a:srgbClr val="1E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Overview of GMD Assessments</a:t>
            </a:r>
            <a:endParaRPr lang="en-US" dirty="0"/>
          </a:p>
        </p:txBody>
      </p:sp>
      <p:pic>
        <p:nvPicPr>
          <p:cNvPr id="4" name="Content Placeholder 5"/>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600200"/>
            <a:ext cx="82296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3400" y="4052629"/>
            <a:ext cx="2895600" cy="523220"/>
          </a:xfrm>
          <a:prstGeom prst="rect">
            <a:avLst/>
          </a:prstGeom>
          <a:solidFill>
            <a:srgbClr val="92D050"/>
          </a:solidFill>
        </p:spPr>
        <p:txBody>
          <a:bodyPr wrap="square" rtlCol="0">
            <a:spAutoFit/>
          </a:bodyPr>
          <a:lstStyle/>
          <a:p>
            <a:r>
              <a:rPr lang="en-US" sz="2800" b="1" dirty="0">
                <a:solidFill>
                  <a:srgbClr val="1E0000"/>
                </a:solidFill>
              </a:rPr>
              <a:t>Next we go here</a:t>
            </a:r>
          </a:p>
        </p:txBody>
      </p:sp>
      <p:cxnSp>
        <p:nvCxnSpPr>
          <p:cNvPr id="8" name="Straight Arrow Connector 7"/>
          <p:cNvCxnSpPr/>
          <p:nvPr/>
        </p:nvCxnSpPr>
        <p:spPr>
          <a:xfrm flipV="1">
            <a:off x="3048000" y="3438266"/>
            <a:ext cx="609600" cy="577177"/>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12"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43</a:t>
            </a:fld>
            <a:endParaRPr lang="en-US" dirty="0">
              <a:solidFill>
                <a:srgbClr val="1E0000"/>
              </a:solidFill>
            </a:endParaRPr>
          </a:p>
        </p:txBody>
      </p:sp>
    </p:spTree>
    <p:extLst>
      <p:ext uri="{BB962C8B-B14F-4D97-AF65-F5344CB8AC3E}">
        <p14:creationId xmlns:p14="http://schemas.microsoft.com/office/powerpoint/2010/main" val="1990665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Transformer Impacts of GICs</a:t>
            </a:r>
          </a:p>
        </p:txBody>
      </p:sp>
      <p:sp>
        <p:nvSpPr>
          <p:cNvPr id="12291" name="Content Placeholder 2"/>
          <p:cNvSpPr>
            <a:spLocks noGrp="1"/>
          </p:cNvSpPr>
          <p:nvPr>
            <p:ph idx="1"/>
          </p:nvPr>
        </p:nvSpPr>
        <p:spPr>
          <a:xfrm>
            <a:off x="457200" y="1371600"/>
            <a:ext cx="4876800" cy="4800600"/>
          </a:xfrm>
        </p:spPr>
        <p:txBody>
          <a:bodyPr/>
          <a:lstStyle/>
          <a:p>
            <a:r>
              <a:rPr lang="en-US" altLang="en-US" dirty="0">
                <a:cs typeface="Arial" charset="0"/>
              </a:rPr>
              <a:t>The GICs superimpose on the ac current, causing transformers saturation for part of the ac cycle</a:t>
            </a:r>
          </a:p>
          <a:p>
            <a:r>
              <a:rPr lang="en-US" altLang="en-US" dirty="0">
                <a:cs typeface="Arial" charset="0"/>
              </a:rPr>
              <a:t>This can cause large harmonics; in the positive sequence these harmonics can be represented by increased reactive power losses in the transformer </a:t>
            </a:r>
          </a:p>
        </p:txBody>
      </p:sp>
      <p:sp>
        <p:nvSpPr>
          <p:cNvPr id="12292" name="Slide Number Placeholder 3"/>
          <p:cNvSpPr>
            <a:spLocks noGrp="1"/>
          </p:cNvSpPr>
          <p:nvPr>
            <p:ph type="sldNum" sz="quarter" idx="4294967295"/>
          </p:nvPr>
        </p:nvSpPr>
        <p:spPr>
          <a:xfrm>
            <a:off x="7239000" y="0"/>
            <a:ext cx="19050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47455AA-A956-4854-A2D5-92372C056A12}" type="slidenum">
              <a:rPr lang="en-US" altLang="en-US" sz="2000" smtClean="0"/>
              <a:pPr>
                <a:defRPr/>
              </a:pPr>
              <a:t>44</a:t>
            </a:fld>
            <a:endParaRPr lang="en-US" altLang="en-US" sz="2000"/>
          </a:p>
        </p:txBody>
      </p:sp>
      <p:pic>
        <p:nvPicPr>
          <p:cNvPr id="122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1304419"/>
            <a:ext cx="3505200" cy="255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344988"/>
            <a:ext cx="3733800" cy="22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TextBox 4"/>
          <p:cNvSpPr txBox="1">
            <a:spLocks noChangeArrowheads="1"/>
          </p:cNvSpPr>
          <p:nvPr/>
        </p:nvSpPr>
        <p:spPr bwMode="auto">
          <a:xfrm>
            <a:off x="304800" y="6172200"/>
            <a:ext cx="4475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1200" dirty="0">
                <a:solidFill>
                  <a:srgbClr val="1E0000"/>
                </a:solidFill>
              </a:rPr>
              <a:t>Images: Craig Stiegemeier and Ed Schweitzer, JASON Presentations,</a:t>
            </a:r>
            <a:br>
              <a:rPr lang="en-US" altLang="en-US" sz="1200" dirty="0">
                <a:solidFill>
                  <a:srgbClr val="1E0000"/>
                </a:solidFill>
              </a:rPr>
            </a:br>
            <a:r>
              <a:rPr lang="en-US" altLang="en-US" sz="1200" dirty="0">
                <a:solidFill>
                  <a:srgbClr val="1E0000"/>
                </a:solidFill>
              </a:rPr>
              <a:t>June 2011</a:t>
            </a:r>
          </a:p>
        </p:txBody>
      </p:sp>
      <p:sp>
        <p:nvSpPr>
          <p:cNvPr id="12296" name="TextBox 5"/>
          <p:cNvSpPr txBox="1">
            <a:spLocks noChangeArrowheads="1"/>
          </p:cNvSpPr>
          <p:nvPr/>
        </p:nvSpPr>
        <p:spPr bwMode="auto">
          <a:xfrm>
            <a:off x="6307138" y="3884613"/>
            <a:ext cx="1535112" cy="460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2400" dirty="0"/>
              <a:t>Harmonics</a:t>
            </a:r>
          </a:p>
        </p:txBody>
      </p:sp>
      <p:sp>
        <p:nvSpPr>
          <p:cNvPr id="9" name="Slide Number Placeholder 3">
            <a:extLst>
              <a:ext uri="{FF2B5EF4-FFF2-40B4-BE49-F238E27FC236}">
                <a16:creationId xmlns:a16="http://schemas.microsoft.com/office/drawing/2014/main" id="{CAD54E08-7E09-4E47-BA0F-A90BC2E92A8D}"/>
              </a:ext>
            </a:extLst>
          </p:cNvPr>
          <p:cNvSpPr txBox="1">
            <a:spLocks/>
          </p:cNvSpPr>
          <p:nvPr/>
        </p:nvSpPr>
        <p:spPr bwMode="auto">
          <a:xfrm>
            <a:off x="7086600" y="6324600"/>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44</a:t>
            </a:fld>
            <a:endParaRPr lang="en-US" dirty="0">
              <a:solidFill>
                <a:srgbClr val="1E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Guidelines</a:t>
            </a:r>
          </a:p>
        </p:txBody>
      </p:sp>
      <p:sp>
        <p:nvSpPr>
          <p:cNvPr id="3" name="Content Placeholder 2"/>
          <p:cNvSpPr>
            <a:spLocks noGrp="1"/>
          </p:cNvSpPr>
          <p:nvPr>
            <p:ph idx="1"/>
          </p:nvPr>
        </p:nvSpPr>
        <p:spPr>
          <a:xfrm>
            <a:off x="365760" y="1280160"/>
            <a:ext cx="8702040" cy="3733800"/>
          </a:xfrm>
        </p:spPr>
        <p:txBody>
          <a:bodyPr/>
          <a:lstStyle/>
          <a:p>
            <a:r>
              <a:rPr lang="en-US" dirty="0"/>
              <a:t>Generators with high fixed costs and low operating costs (e.g., wind, solar, nuclear) benefit from running many hours</a:t>
            </a:r>
          </a:p>
          <a:p>
            <a:pPr lvl="1"/>
            <a:r>
              <a:rPr lang="en-US" dirty="0"/>
              <a:t>Usually they should submit offers close to their marginal costs</a:t>
            </a:r>
          </a:p>
          <a:p>
            <a:pPr lvl="1"/>
            <a:r>
              <a:rPr lang="en-US" dirty="0"/>
              <a:t>Wind (and some others) receive a production tax credit for their first ten years of operation</a:t>
            </a:r>
          </a:p>
          <a:p>
            <a:pPr lvl="2"/>
            <a:r>
              <a:rPr lang="en-US" dirty="0"/>
              <a:t>$23/MWh for systems starting construction before 1/1/2017</a:t>
            </a:r>
          </a:p>
          <a:p>
            <a:pPr lvl="2"/>
            <a:r>
              <a:rPr lang="en-US" dirty="0"/>
              <a:t>$18.4/MWh for systems starting construction in 2017 (a 20% reduction)</a:t>
            </a:r>
          </a:p>
          <a:p>
            <a:pPr lvl="2"/>
            <a:r>
              <a:rPr lang="en-US" dirty="0"/>
              <a:t>In 2018 the reduction is 40% and 60% in 2019; after that it is zero (unless, of course, changed by Congress)</a:t>
            </a:r>
          </a:p>
          <a:p>
            <a:r>
              <a:rPr lang="en-US" dirty="0"/>
              <a:t>Generators with low fixed costs and high operating cost can do fine operating fewer hours (at higher prices)</a:t>
            </a:r>
          </a:p>
          <a:p>
            <a:pPr lvl="2"/>
            <a:endParaRPr lang="en-US" dirty="0"/>
          </a:p>
          <a:p>
            <a:pPr lvl="1"/>
            <a:endParaRPr lang="en-US" dirty="0"/>
          </a:p>
        </p:txBody>
      </p:sp>
      <p:sp>
        <p:nvSpPr>
          <p:cNvPr id="4" name="Slide Number Placeholder 1"/>
          <p:cNvSpPr>
            <a:spLocks noGrp="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F6D20532-61D7-47D0-903F-227F7C48AD34}" type="slidenum">
              <a:rPr lang="en-US" smtClean="0"/>
              <a:pPr>
                <a:defRPr/>
              </a:pPr>
              <a:t>4</a:t>
            </a:fld>
            <a:endParaRPr lang="en-US" dirty="0"/>
          </a:p>
        </p:txBody>
      </p:sp>
    </p:spTree>
    <p:extLst>
      <p:ext uri="{BB962C8B-B14F-4D97-AF65-F5344CB8AC3E}">
        <p14:creationId xmlns:p14="http://schemas.microsoft.com/office/powerpoint/2010/main" val="342282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Auctions</a:t>
            </a:r>
          </a:p>
        </p:txBody>
      </p:sp>
      <p:sp>
        <p:nvSpPr>
          <p:cNvPr id="3" name="Content Placeholder 2"/>
          <p:cNvSpPr>
            <a:spLocks noGrp="1"/>
          </p:cNvSpPr>
          <p:nvPr>
            <p:ph idx="1"/>
          </p:nvPr>
        </p:nvSpPr>
        <p:spPr>
          <a:xfrm>
            <a:off x="365760" y="1280160"/>
            <a:ext cx="8479660" cy="3733800"/>
          </a:xfrm>
        </p:spPr>
        <p:txBody>
          <a:bodyPr/>
          <a:lstStyle/>
          <a:p>
            <a:r>
              <a:rPr lang="en-US" altLang="en-US" dirty="0"/>
              <a:t>In its simplest form, an auction is a mechanism of allocating scarce goods based upon competition</a:t>
            </a:r>
          </a:p>
          <a:p>
            <a:pPr lvl="1"/>
            <a:r>
              <a:rPr lang="en-US" altLang="en-US" dirty="0"/>
              <a:t>a seller wishes to obtain as much money as possible, and a buyer wants to pay as little as necessary. </a:t>
            </a:r>
          </a:p>
          <a:p>
            <a:r>
              <a:rPr lang="en-US" altLang="en-US" dirty="0"/>
              <a:t>An auction is usually considered efficient  if resources accrue to those who value them most highly</a:t>
            </a:r>
          </a:p>
          <a:p>
            <a:r>
              <a:rPr lang="en-US" altLang="en-US" dirty="0"/>
              <a:t>Auctions can be either one-sided with a single monopolist seller/buyer or a double auction with multiple parties in each category</a:t>
            </a:r>
          </a:p>
          <a:p>
            <a:pPr lvl="1"/>
            <a:r>
              <a:rPr lang="en-US" altLang="en-US" dirty="0"/>
              <a:t>bid to buy, offer to sell</a:t>
            </a:r>
          </a:p>
          <a:p>
            <a:r>
              <a:rPr lang="en-US" altLang="en-US" dirty="0"/>
              <a:t>Most people’s experience is with one-side auctions with one seller and multiple buyers</a:t>
            </a:r>
          </a:p>
          <a:p>
            <a:pPr lvl="1"/>
            <a:endParaRPr lang="en-US" altLang="en-US" sz="4000" dirty="0"/>
          </a:p>
          <a:p>
            <a:endParaRPr lang="en-US" dirty="0"/>
          </a:p>
        </p:txBody>
      </p:sp>
      <p:sp>
        <p:nvSpPr>
          <p:cNvPr id="4" name="Slide Number Placeholder 1"/>
          <p:cNvSpPr>
            <a:spLocks noGrp="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F6D20532-61D7-47D0-903F-227F7C48AD34}" type="slidenum">
              <a:rPr lang="en-US" smtClean="0"/>
              <a:pPr>
                <a:defRPr/>
              </a:pPr>
              <a:t>5</a:t>
            </a:fld>
            <a:endParaRPr lang="en-US" dirty="0"/>
          </a:p>
        </p:txBody>
      </p:sp>
    </p:spTree>
    <p:extLst>
      <p:ext uri="{BB962C8B-B14F-4D97-AF65-F5344CB8AC3E}">
        <p14:creationId xmlns:p14="http://schemas.microsoft.com/office/powerpoint/2010/main" val="208310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Auctions, cont.</a:t>
            </a:r>
          </a:p>
        </p:txBody>
      </p:sp>
      <p:sp>
        <p:nvSpPr>
          <p:cNvPr id="3" name="Content Placeholder 2"/>
          <p:cNvSpPr>
            <a:spLocks noGrp="1"/>
          </p:cNvSpPr>
          <p:nvPr>
            <p:ph idx="1"/>
          </p:nvPr>
        </p:nvSpPr>
        <p:spPr>
          <a:xfrm>
            <a:off x="365760" y="1280160"/>
            <a:ext cx="8625840" cy="3733800"/>
          </a:xfrm>
        </p:spPr>
        <p:txBody>
          <a:bodyPr/>
          <a:lstStyle/>
          <a:p>
            <a:r>
              <a:rPr lang="en-US" altLang="en-US" dirty="0"/>
              <a:t>Electricity markets can be one-sided, with the ISO functioning as a monopolist buyer, while multiple generating companies make offers to sell their generation, or two-sided with load participation</a:t>
            </a:r>
          </a:p>
          <a:p>
            <a:r>
              <a:rPr lang="en-US" altLang="en-US" dirty="0"/>
              <a:t>Auction provides mechanism for participants to reveal their true costs while satisfying their desires to buy low and/or sell high.  </a:t>
            </a:r>
          </a:p>
          <a:p>
            <a:r>
              <a:rPr lang="en-US" altLang="en-US" dirty="0"/>
              <a:t>Auctions differ on the price participants receive and the information they see along the way</a:t>
            </a:r>
          </a:p>
          <a:p>
            <a:endParaRPr lang="en-US" dirty="0"/>
          </a:p>
        </p:txBody>
      </p:sp>
      <p:sp>
        <p:nvSpPr>
          <p:cNvPr id="4" name="Slide Number Placeholder 1"/>
          <p:cNvSpPr>
            <a:spLocks noGrp="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F6D20532-61D7-47D0-903F-227F7C48AD34}" type="slidenum">
              <a:rPr lang="en-US" smtClean="0"/>
              <a:pPr>
                <a:defRPr/>
              </a:pPr>
              <a:t>6</a:t>
            </a:fld>
            <a:endParaRPr lang="en-US" dirty="0"/>
          </a:p>
        </p:txBody>
      </p:sp>
    </p:spTree>
    <p:extLst>
      <p:ext uri="{BB962C8B-B14F-4D97-AF65-F5344CB8AC3E}">
        <p14:creationId xmlns:p14="http://schemas.microsoft.com/office/powerpoint/2010/main" val="3383522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Types of Single-Sided Auctions with Multiple Buyers, One Seller</a:t>
            </a:r>
            <a:endParaRPr lang="en-US" dirty="0"/>
          </a:p>
        </p:txBody>
      </p:sp>
      <p:sp>
        <p:nvSpPr>
          <p:cNvPr id="3" name="Content Placeholder 2"/>
          <p:cNvSpPr>
            <a:spLocks noGrp="1"/>
          </p:cNvSpPr>
          <p:nvPr>
            <p:ph idx="1"/>
          </p:nvPr>
        </p:nvSpPr>
        <p:spPr>
          <a:xfrm>
            <a:off x="365760" y="1280160"/>
            <a:ext cx="8549640" cy="3733800"/>
          </a:xfrm>
        </p:spPr>
        <p:txBody>
          <a:bodyPr/>
          <a:lstStyle/>
          <a:p>
            <a:pPr marL="609600" indent="-609600"/>
            <a:r>
              <a:rPr lang="en-US" altLang="en-US" dirty="0"/>
              <a:t>Simultaneous auctions</a:t>
            </a:r>
          </a:p>
          <a:p>
            <a:pPr marL="990600" lvl="1" indent="-533400"/>
            <a:r>
              <a:rPr lang="en-US" altLang="en-US" dirty="0"/>
              <a:t>English (ascending price to buy)</a:t>
            </a:r>
          </a:p>
          <a:p>
            <a:pPr marL="990600" lvl="1" indent="-533400"/>
            <a:r>
              <a:rPr lang="en-US" altLang="en-US" dirty="0"/>
              <a:t>Dutch (descending price to buy)</a:t>
            </a:r>
          </a:p>
          <a:p>
            <a:pPr marL="609600" indent="-609600"/>
            <a:r>
              <a:rPr lang="en-US" altLang="en-US" dirty="0"/>
              <a:t>Sealed-bid auctions (all participants submit offers simultaneously)</a:t>
            </a:r>
          </a:p>
          <a:p>
            <a:pPr marL="990600" lvl="1" indent="-533400"/>
            <a:r>
              <a:rPr lang="en-US" altLang="en-US" dirty="0"/>
              <a:t>First price sealed bid (pay highest price if one, discriminatory prices if multiple)</a:t>
            </a:r>
          </a:p>
          <a:p>
            <a:pPr marL="990600" lvl="1" indent="-533400"/>
            <a:r>
              <a:rPr lang="en-US" altLang="en-US" dirty="0" err="1"/>
              <a:t>Vickrey</a:t>
            </a:r>
            <a:r>
              <a:rPr lang="en-US" altLang="en-US" dirty="0"/>
              <a:t> (uniform second price) (pay the second highest price if one, all pay highest losing price if many); this approach gives people incentive to bid their true value</a:t>
            </a:r>
          </a:p>
          <a:p>
            <a:endParaRPr lang="en-US" dirty="0"/>
          </a:p>
        </p:txBody>
      </p:sp>
      <p:sp>
        <p:nvSpPr>
          <p:cNvPr id="4" name="Slide Number Placeholder 1"/>
          <p:cNvSpPr>
            <a:spLocks noGrp="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F6D20532-61D7-47D0-903F-227F7C48AD34}" type="slidenum">
              <a:rPr lang="en-US" smtClean="0"/>
              <a:pPr>
                <a:defRPr/>
              </a:pPr>
              <a:t>7</a:t>
            </a:fld>
            <a:endParaRPr lang="en-US" dirty="0"/>
          </a:p>
        </p:txBody>
      </p:sp>
    </p:spTree>
    <p:extLst>
      <p:ext uri="{BB962C8B-B14F-4D97-AF65-F5344CB8AC3E}">
        <p14:creationId xmlns:p14="http://schemas.microsoft.com/office/powerpoint/2010/main" val="377365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Uniform Price Auctions: Multiple Sellers, One Buyer</a:t>
            </a:r>
            <a:endParaRPr lang="en-US" dirty="0"/>
          </a:p>
        </p:txBody>
      </p:sp>
      <p:sp>
        <p:nvSpPr>
          <p:cNvPr id="3" name="Content Placeholder 2"/>
          <p:cNvSpPr>
            <a:spLocks noGrp="1"/>
          </p:cNvSpPr>
          <p:nvPr>
            <p:ph idx="1"/>
          </p:nvPr>
        </p:nvSpPr>
        <p:spPr/>
        <p:txBody>
          <a:bodyPr/>
          <a:lstStyle/>
          <a:p>
            <a:r>
              <a:rPr lang="en-US" altLang="en-US" dirty="0"/>
              <a:t>Uniform price auctions are sealed offer auctions in which sellers make simultaneous decisions (done when submitting offers).  </a:t>
            </a:r>
          </a:p>
          <a:p>
            <a:r>
              <a:rPr lang="en-US" altLang="en-US" dirty="0"/>
              <a:t>Generators are paid the last accepted offer </a:t>
            </a:r>
          </a:p>
          <a:p>
            <a:r>
              <a:rPr lang="en-US" altLang="en-US" dirty="0"/>
              <a:t>Provides incentive to offer at marginal cost since higher values cause offers to be rejected</a:t>
            </a:r>
          </a:p>
          <a:p>
            <a:pPr lvl="1"/>
            <a:r>
              <a:rPr lang="en-US" altLang="en-US" dirty="0"/>
              <a:t>reigning price should match marginal cost</a:t>
            </a:r>
          </a:p>
          <a:p>
            <a:r>
              <a:rPr lang="en-US" altLang="en-US" dirty="0"/>
              <a:t>Price caps are needed to prevent prices from rising up to infinity during shortages</a:t>
            </a:r>
          </a:p>
          <a:p>
            <a:r>
              <a:rPr lang="en-US" altLang="en-US" dirty="0"/>
              <a:t>Some generators offering above their marginal costs are needed to cover their fixed costs</a:t>
            </a:r>
          </a:p>
          <a:p>
            <a:endParaRPr lang="en-US" dirty="0"/>
          </a:p>
        </p:txBody>
      </p:sp>
      <p:sp>
        <p:nvSpPr>
          <p:cNvPr id="4" name="Slide Number Placeholder 1"/>
          <p:cNvSpPr>
            <a:spLocks noGrp="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F6D20532-61D7-47D0-903F-227F7C48AD34}" type="slidenum">
              <a:rPr lang="en-US" smtClean="0"/>
              <a:pPr>
                <a:defRPr/>
              </a:pPr>
              <a:t>8</a:t>
            </a:fld>
            <a:endParaRPr lang="en-US" dirty="0"/>
          </a:p>
        </p:txBody>
      </p:sp>
    </p:spTree>
    <p:extLst>
      <p:ext uri="{BB962C8B-B14F-4D97-AF65-F5344CB8AC3E}">
        <p14:creationId xmlns:p14="http://schemas.microsoft.com/office/powerpoint/2010/main" val="283331192"/>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accent3">
            <a:lumMod val="95000"/>
          </a:schemeClr>
        </a:solidFill>
        <a:ln>
          <a:noFill/>
        </a:ln>
      </a:spPr>
      <a:bodyPr wrap="none">
        <a:spAutoFit/>
      </a:bodyPr>
      <a:lstStyle>
        <a:defPPr eaLnBrk="1" hangingPunct="1">
          <a:spcBef>
            <a:spcPts val="0"/>
          </a:spcBef>
          <a:defRPr dirty="0">
            <a:solidFill>
              <a:srgbClr val="1E0000"/>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6291</TotalTime>
  <Words>2355</Words>
  <Application>Microsoft Office PowerPoint</Application>
  <PresentationFormat>On-screen Show (4:3)</PresentationFormat>
  <Paragraphs>258</Paragraphs>
  <Slides>45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Calibri</vt:lpstr>
      <vt:lpstr>Helvetica</vt:lpstr>
      <vt:lpstr>Symbol</vt:lpstr>
      <vt:lpstr>Times New Roman</vt:lpstr>
      <vt:lpstr>Wingdings</vt:lpstr>
      <vt:lpstr>Capsules</vt:lpstr>
      <vt:lpstr>Equation</vt:lpstr>
      <vt:lpstr>ECEN 615 Methods of Electric Power  Systems Analysis</vt:lpstr>
      <vt:lpstr>Announcements</vt:lpstr>
      <vt:lpstr>LMP Energy Markets</vt:lpstr>
      <vt:lpstr>Generator Offers</vt:lpstr>
      <vt:lpstr>General Guidelines</vt:lpstr>
      <vt:lpstr>Auctions</vt:lpstr>
      <vt:lpstr>Auctions, cont.</vt:lpstr>
      <vt:lpstr>Types of Single-Sided Auctions with Multiple Buyers, One Seller</vt:lpstr>
      <vt:lpstr>Uniform Price Auctions: Multiple Sellers, One Buyer</vt:lpstr>
      <vt:lpstr>What to Offer Example</vt:lpstr>
      <vt:lpstr>Horizontal Market Power</vt:lpstr>
      <vt:lpstr>Market Power and Scarcity Rents</vt:lpstr>
      <vt:lpstr>High-Impact, Low-Frequency Events</vt:lpstr>
      <vt:lpstr>Geomagnetic Disturbances (GMDs)</vt:lpstr>
      <vt:lpstr>Earth’s Magnetic Field</vt:lpstr>
      <vt:lpstr>Earth’s Magnetic Field Variations</vt:lpstr>
      <vt:lpstr>Space Weather Prediction Center has an Electric Power Dashboard</vt:lpstr>
      <vt:lpstr>GMD and the Grid</vt:lpstr>
      <vt:lpstr>Solar Cycles</vt:lpstr>
      <vt:lpstr>But Large CMEs Are Not Well Correlated with Sunspot Maximums</vt:lpstr>
      <vt:lpstr>July 2012 GMD Near Miss</vt:lpstr>
      <vt:lpstr>Overview of GMD Assessments</vt:lpstr>
      <vt:lpstr>Geomagnetically Induced Currents (GICs</vt:lpstr>
      <vt:lpstr>GIC Calculations for Large Systems</vt:lpstr>
      <vt:lpstr>GIC Calculations for Large Systems</vt:lpstr>
      <vt:lpstr>Four Bus Example (East-West Field)</vt:lpstr>
      <vt:lpstr>Four Bus Example GIC G Matrix</vt:lpstr>
      <vt:lpstr>GICs, Generic EI, 5 V/km East-West</vt:lpstr>
      <vt:lpstr>GICs, Generic EI, 5 V/km North-South</vt:lpstr>
      <vt:lpstr>Determining GMD Storm Scenarios</vt:lpstr>
      <vt:lpstr>Electric Field Linearity</vt:lpstr>
      <vt:lpstr>Overview of GMD Assessments</vt:lpstr>
      <vt:lpstr>Impact of Earth Models: Relationship Between dB/dT and E</vt:lpstr>
      <vt:lpstr>Relationship Between dB/dT and E</vt:lpstr>
      <vt:lpstr>Typical Conductance and Resistivity Values</vt:lpstr>
      <vt:lpstr>1-D Earth Models</vt:lpstr>
      <vt:lpstr>1-D Earth Models</vt:lpstr>
      <vt:lpstr>USGS 1-D Conductivity Regions</vt:lpstr>
      <vt:lpstr>1-D Earth Models</vt:lpstr>
      <vt:lpstr>3-D Models and EarthScope</vt:lpstr>
      <vt:lpstr>3-D Models and EarthScope</vt:lpstr>
      <vt:lpstr>Example 3-D Earthscope Model Results </vt:lpstr>
      <vt:lpstr>Input Electric Field Considerations</vt:lpstr>
      <vt:lpstr>Overview of GMD Assessments</vt:lpstr>
      <vt:lpstr>Transformer Impacts of GICs</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Overbye, Thomas J</cp:lastModifiedBy>
  <cp:revision>491</cp:revision>
  <cp:lastPrinted>2019-09-22T16:46:28Z</cp:lastPrinted>
  <dcterms:created xsi:type="dcterms:W3CDTF">2000-05-11T14:27:08Z</dcterms:created>
  <dcterms:modified xsi:type="dcterms:W3CDTF">2019-11-19T20:35:37Z</dcterms:modified>
</cp:coreProperties>
</file>