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57"/>
  </p:notesMasterIdLst>
  <p:handoutMasterIdLst>
    <p:handoutMasterId r:id="rId58"/>
  </p:handoutMasterIdLst>
  <p:sldIdLst>
    <p:sldId id="258" r:id="rId2"/>
    <p:sldId id="320" r:id="rId3"/>
    <p:sldId id="600" r:id="rId4"/>
    <p:sldId id="601" r:id="rId5"/>
    <p:sldId id="602" r:id="rId6"/>
    <p:sldId id="603" r:id="rId7"/>
    <p:sldId id="604" r:id="rId8"/>
    <p:sldId id="606" r:id="rId9"/>
    <p:sldId id="605" r:id="rId10"/>
    <p:sldId id="607" r:id="rId11"/>
    <p:sldId id="549" r:id="rId12"/>
    <p:sldId id="550" r:id="rId13"/>
    <p:sldId id="551" r:id="rId14"/>
    <p:sldId id="552" r:id="rId15"/>
    <p:sldId id="553" r:id="rId16"/>
    <p:sldId id="554" r:id="rId17"/>
    <p:sldId id="555" r:id="rId18"/>
    <p:sldId id="556" r:id="rId19"/>
    <p:sldId id="557" r:id="rId20"/>
    <p:sldId id="558" r:id="rId21"/>
    <p:sldId id="559" r:id="rId22"/>
    <p:sldId id="582" r:id="rId23"/>
    <p:sldId id="583" r:id="rId24"/>
    <p:sldId id="584" r:id="rId25"/>
    <p:sldId id="585" r:id="rId26"/>
    <p:sldId id="586" r:id="rId27"/>
    <p:sldId id="587" r:id="rId28"/>
    <p:sldId id="588" r:id="rId29"/>
    <p:sldId id="589" r:id="rId30"/>
    <p:sldId id="590" r:id="rId31"/>
    <p:sldId id="591" r:id="rId32"/>
    <p:sldId id="592" r:id="rId33"/>
    <p:sldId id="593" r:id="rId34"/>
    <p:sldId id="594" r:id="rId35"/>
    <p:sldId id="595" r:id="rId36"/>
    <p:sldId id="596" r:id="rId37"/>
    <p:sldId id="597" r:id="rId38"/>
    <p:sldId id="598" r:id="rId39"/>
    <p:sldId id="599" r:id="rId40"/>
    <p:sldId id="618" r:id="rId41"/>
    <p:sldId id="619" r:id="rId42"/>
    <p:sldId id="620" r:id="rId43"/>
    <p:sldId id="621" r:id="rId44"/>
    <p:sldId id="622" r:id="rId45"/>
    <p:sldId id="623" r:id="rId46"/>
    <p:sldId id="624" r:id="rId47"/>
    <p:sldId id="625" r:id="rId48"/>
    <p:sldId id="626" r:id="rId49"/>
    <p:sldId id="627" r:id="rId50"/>
    <p:sldId id="628" r:id="rId51"/>
    <p:sldId id="629" r:id="rId52"/>
    <p:sldId id="630" r:id="rId53"/>
    <p:sldId id="631" r:id="rId54"/>
    <p:sldId id="632" r:id="rId55"/>
    <p:sldId id="633" r:id="rId56"/>
  </p:sldIdLst>
  <p:sldSz cx="9144000" cy="6858000" type="screen4x3"/>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12" autoAdjust="0"/>
    <p:restoredTop sz="94660" autoAdjust="0"/>
  </p:normalViewPr>
  <p:slideViewPr>
    <p:cSldViewPr>
      <p:cViewPr varScale="1">
        <p:scale>
          <a:sx n="110" d="100"/>
          <a:sy n="110" d="100"/>
        </p:scale>
        <p:origin x="-13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6" d="100"/>
          <a:sy n="86" d="100"/>
        </p:scale>
        <p:origin x="-378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11/29/2019</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E9E464-B35D-43B2-BF7C-ADEA1F80F1E2}" type="slidenum">
              <a:rPr lang="en-US" smtClean="0"/>
              <a:pPr>
                <a:defRPr/>
              </a:pPr>
              <a:t>48</a:t>
            </a:fld>
            <a:endParaRPr lang="en-US" dirty="0"/>
          </a:p>
        </p:txBody>
      </p:sp>
    </p:spTree>
    <p:extLst>
      <p:ext uri="{BB962C8B-B14F-4D97-AF65-F5344CB8AC3E}">
        <p14:creationId xmlns:p14="http://schemas.microsoft.com/office/powerpoint/2010/main" val="4075132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89916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04800" y="5791200"/>
            <a:ext cx="3200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001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365760" y="1280160"/>
            <a:ext cx="800100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069848"/>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365760" y="128016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80560" y="128016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762000" y="1143000"/>
            <a:ext cx="51054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488681" y="8382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userDrawn="1"/>
        </p:nvSpPr>
        <p:spPr>
          <a:xfrm>
            <a:off x="7086600" y="6327648"/>
            <a:ext cx="1901952"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06A5241-12CB-C64D-AE38-6540AC6C648E}" type="slidenum">
              <a:rPr lang="en-US" sz="2000" baseline="0" smtClean="0">
                <a:solidFill>
                  <a:srgbClr val="1E0000"/>
                </a:solidFill>
              </a:rPr>
              <a:pPr/>
              <a:t>‹#›</a:t>
            </a:fld>
            <a:endParaRPr lang="en-US" sz="2000" baseline="0" dirty="0">
              <a:solidFill>
                <a:srgbClr val="1E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wmf"/><Relationship Id="rId5" Type="http://schemas.openxmlformats.org/officeDocument/2006/relationships/oleObject" Target="../embeddings/oleObject9.bin"/><Relationship Id="rId4" Type="http://schemas.openxmlformats.org/officeDocument/2006/relationships/image" Target="../media/image19.wmf"/></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23.wmf"/><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14.bin"/><Relationship Id="rId4" Type="http://schemas.openxmlformats.org/officeDocument/2006/relationships/image" Target="../media/image26.wmf"/></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earthscope.org/articles/Reflections_on_USArray.html"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8.wmf"/><Relationship Id="rId5" Type="http://schemas.openxmlformats.org/officeDocument/2006/relationships/oleObject" Target="../embeddings/oleObject16.bin"/><Relationship Id="rId4" Type="http://schemas.openxmlformats.org/officeDocument/2006/relationships/image" Target="../media/image3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8.bin"/><Relationship Id="rId5" Type="http://schemas.openxmlformats.org/officeDocument/2006/relationships/image" Target="../media/image39.wmf"/><Relationship Id="rId4" Type="http://schemas.openxmlformats.org/officeDocument/2006/relationships/oleObject" Target="../embeddings/oleObject17.bin"/></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a:t>ECEN 615</a:t>
            </a:r>
            <a:br>
              <a:rPr lang="en-US" altLang="en-US" dirty="0"/>
            </a:br>
            <a:r>
              <a:rPr lang="en-US" altLang="en-US" dirty="0"/>
              <a:t>Methods of Electric Power </a:t>
            </a:r>
            <a:br>
              <a:rPr lang="en-US" altLang="en-US" dirty="0"/>
            </a:br>
            <a:r>
              <a:rPr lang="en-US" altLang="en-US" dirty="0"/>
              <a:t>Systems Analysis</a:t>
            </a:r>
          </a:p>
        </p:txBody>
      </p:sp>
      <p:sp>
        <p:nvSpPr>
          <p:cNvPr id="6" name="Rectangle 5"/>
          <p:cNvSpPr/>
          <p:nvPr/>
        </p:nvSpPr>
        <p:spPr>
          <a:xfrm>
            <a:off x="304800" y="1752600"/>
            <a:ext cx="8686800" cy="1077218"/>
          </a:xfrm>
          <a:prstGeom prst="rect">
            <a:avLst/>
          </a:prstGeom>
        </p:spPr>
        <p:txBody>
          <a:bodyPr wrap="square">
            <a:spAutoFit/>
          </a:bodyPr>
          <a:lstStyle/>
          <a:p>
            <a:pPr lvl="0" algn="ctr"/>
            <a:r>
              <a:rPr lang="en-US" sz="3200" b="1" kern="0" dirty="0">
                <a:solidFill>
                  <a:srgbClr val="1E0000"/>
                </a:solidFill>
                <a:latin typeface="Arial" panose="020B0604020202020204" pitchFamily="34" charset="0"/>
                <a:cs typeface="Arial" pitchFamily="34" charset="0"/>
              </a:rPr>
              <a:t>Lecture </a:t>
            </a:r>
            <a:r>
              <a:rPr lang="en-US" sz="3200" b="1" kern="0" dirty="0" smtClean="0">
                <a:solidFill>
                  <a:srgbClr val="1E0000"/>
                </a:solidFill>
                <a:latin typeface="Arial" panose="020B0604020202020204" pitchFamily="34" charset="0"/>
                <a:cs typeface="Arial" pitchFamily="34" charset="0"/>
              </a:rPr>
              <a:t>25: </a:t>
            </a:r>
            <a:r>
              <a:rPr lang="en-US" sz="3200" b="1" dirty="0">
                <a:solidFill>
                  <a:srgbClr val="1E0000"/>
                </a:solidFill>
                <a:latin typeface="Arial" panose="020B0604020202020204" pitchFamily="34" charset="0"/>
                <a:cs typeface="Arial" panose="020B0604020202020204" pitchFamily="34" charset="0"/>
              </a:rPr>
              <a:t>Inertia Power </a:t>
            </a:r>
            <a:r>
              <a:rPr lang="en-US" sz="3200" b="1" dirty="0" smtClean="0">
                <a:solidFill>
                  <a:srgbClr val="1E0000"/>
                </a:solidFill>
                <a:latin typeface="Arial" panose="020B0604020202020204" pitchFamily="34" charset="0"/>
                <a:cs typeface="Arial" panose="020B0604020202020204" pitchFamily="34" charset="0"/>
              </a:rPr>
              <a:t>Flow, </a:t>
            </a:r>
            <a:br>
              <a:rPr lang="en-US" sz="3200" b="1" dirty="0" smtClean="0">
                <a:solidFill>
                  <a:srgbClr val="1E0000"/>
                </a:solidFill>
                <a:latin typeface="Arial" panose="020B0604020202020204" pitchFamily="34" charset="0"/>
                <a:cs typeface="Arial" panose="020B0604020202020204" pitchFamily="34" charset="0"/>
              </a:rPr>
            </a:br>
            <a:r>
              <a:rPr lang="en-US" sz="3200" b="1" dirty="0" smtClean="0">
                <a:solidFill>
                  <a:srgbClr val="1E0000"/>
                </a:solidFill>
                <a:latin typeface="Arial" panose="020B0604020202020204" pitchFamily="34" charset="0"/>
                <a:cs typeface="Arial" panose="020B0604020202020204" pitchFamily="34" charset="0"/>
              </a:rPr>
              <a:t>GMD </a:t>
            </a:r>
            <a:r>
              <a:rPr lang="en-US" sz="3200" b="1" dirty="0" smtClean="0">
                <a:solidFill>
                  <a:srgbClr val="1E0000"/>
                </a:solidFill>
                <a:latin typeface="Arial" panose="020B0604020202020204" pitchFamily="34" charset="0"/>
                <a:cs typeface="Arial" panose="020B0604020202020204" pitchFamily="34" charset="0"/>
              </a:rPr>
              <a:t>Modeling, Black Start</a:t>
            </a:r>
            <a:endParaRPr lang="en-US" sz="3200" b="1" dirty="0">
              <a:solidFill>
                <a:srgbClr val="1E0000"/>
              </a:solidFill>
              <a:latin typeface="Arial" panose="020B0604020202020204" pitchFamily="34" charset="0"/>
              <a:cs typeface="Arial" panose="020B0604020202020204" pitchFamily="34" charset="0"/>
            </a:endParaRPr>
          </a:p>
        </p:txBody>
      </p:sp>
      <p:sp>
        <p:nvSpPr>
          <p:cNvPr id="7" name="Subtitle 2"/>
          <p:cNvSpPr>
            <a:spLocks noGrp="1"/>
          </p:cNvSpPr>
          <p:nvPr>
            <p:ph type="subTitle" sz="quarter" idx="1"/>
          </p:nvPr>
        </p:nvSpPr>
        <p:spPr>
          <a:xfrm>
            <a:off x="228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066800"/>
          </a:xfrm>
        </p:spPr>
        <p:txBody>
          <a:bodyPr/>
          <a:lstStyle/>
          <a:p>
            <a:r>
              <a:rPr lang="en-US" dirty="0"/>
              <a:t>Two Bus DC Power Flow </a:t>
            </a:r>
            <a:r>
              <a:rPr lang="en-US" dirty="0" smtClean="0"/>
              <a:t>Example</a:t>
            </a:r>
            <a:endParaRPr lang="en-US" dirty="0"/>
          </a:p>
        </p:txBody>
      </p:sp>
      <p:sp>
        <p:nvSpPr>
          <p:cNvPr id="3" name="Content Placeholder 2"/>
          <p:cNvSpPr>
            <a:spLocks noGrp="1"/>
          </p:cNvSpPr>
          <p:nvPr>
            <p:ph idx="1"/>
          </p:nvPr>
        </p:nvSpPr>
        <p:spPr/>
        <p:txBody>
          <a:bodyPr/>
          <a:lstStyle/>
          <a:p>
            <a:r>
              <a:rPr lang="en-US" dirty="0"/>
              <a:t>With the inertia approach there would be two </a:t>
            </a:r>
            <a:r>
              <a:rPr lang="en-US" dirty="0" smtClean="0"/>
              <a:t>equations and </a:t>
            </a:r>
            <a:r>
              <a:rPr lang="en-US" dirty="0"/>
              <a:t>the power is specified at both buses (say P</a:t>
            </a:r>
            <a:r>
              <a:rPr lang="en-US" baseline="-25000" dirty="0"/>
              <a:t>G2</a:t>
            </a:r>
            <a:r>
              <a:rPr lang="en-US" dirty="0"/>
              <a:t>=1.5</a:t>
            </a:r>
            <a:r>
              <a:rPr lang="en-US" dirty="0" smtClean="0"/>
              <a:t>)</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Solving gives</a:t>
            </a:r>
          </a:p>
          <a:p>
            <a:endParaRPr lang="en-US" dirty="0" smtClean="0"/>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04317539"/>
              </p:ext>
            </p:extLst>
          </p:nvPr>
        </p:nvGraphicFramePr>
        <p:xfrm>
          <a:off x="914400" y="2819400"/>
          <a:ext cx="2828925" cy="942975"/>
        </p:xfrm>
        <a:graphic>
          <a:graphicData uri="http://schemas.openxmlformats.org/presentationml/2006/ole">
            <mc:AlternateContent xmlns:mc="http://schemas.openxmlformats.org/markup-compatibility/2006">
              <mc:Choice xmlns:v="urn:schemas-microsoft-com:vml" Requires="v">
                <p:oleObj spid="_x0000_s14347" name="Equation" r:id="rId3" imgW="1371600" imgH="457200" progId="Equation.DSMT4">
                  <p:embed/>
                </p:oleObj>
              </mc:Choice>
              <mc:Fallback>
                <p:oleObj name="Equation" r:id="rId3" imgW="1371600" imgH="457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819400"/>
                        <a:ext cx="28289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69325241"/>
              </p:ext>
            </p:extLst>
          </p:nvPr>
        </p:nvGraphicFramePr>
        <p:xfrm>
          <a:off x="990600" y="4495800"/>
          <a:ext cx="5511800" cy="914400"/>
        </p:xfrm>
        <a:graphic>
          <a:graphicData uri="http://schemas.openxmlformats.org/presentationml/2006/ole">
            <mc:AlternateContent xmlns:mc="http://schemas.openxmlformats.org/markup-compatibility/2006">
              <mc:Choice xmlns:v="urn:schemas-microsoft-com:vml" Requires="v">
                <p:oleObj spid="_x0000_s14348" name="Equation" r:id="rId5" imgW="2755800" imgH="457200" progId="Equation.DSMT4">
                  <p:embed/>
                </p:oleObj>
              </mc:Choice>
              <mc:Fallback>
                <p:oleObj name="Equation" r:id="rId5" imgW="2755800" imgH="457200" progId="Equation.DSMT4">
                  <p:embed/>
                  <p:pic>
                    <p:nvPicPr>
                      <p:cNvPr id="0" name=""/>
                      <p:cNvPicPr/>
                      <p:nvPr/>
                    </p:nvPicPr>
                    <p:blipFill>
                      <a:blip r:embed="rId6"/>
                      <a:stretch>
                        <a:fillRect/>
                      </a:stretch>
                    </p:blipFill>
                    <p:spPr>
                      <a:xfrm>
                        <a:off x="990600" y="4495800"/>
                        <a:ext cx="5511800" cy="914400"/>
                      </a:xfrm>
                      <a:prstGeom prst="rect">
                        <a:avLst/>
                      </a:prstGeom>
                    </p:spPr>
                  </p:pic>
                </p:oleObj>
              </mc:Fallback>
            </mc:AlternateContent>
          </a:graphicData>
        </a:graphic>
      </p:graphicFrame>
    </p:spTree>
    <p:extLst>
      <p:ext uri="{BB962C8B-B14F-4D97-AF65-F5344CB8AC3E}">
        <p14:creationId xmlns:p14="http://schemas.microsoft.com/office/powerpoint/2010/main" val="2503426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Back to GMD: The Assessment</a:t>
            </a:r>
            <a:endParaRPr lang="en-US" dirty="0"/>
          </a:p>
        </p:txBody>
      </p:sp>
      <p:pic>
        <p:nvPicPr>
          <p:cNvPr id="4" name="Content Placeholder 5"/>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600200"/>
            <a:ext cx="82296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838200" y="5972175"/>
            <a:ext cx="723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1200" dirty="0">
                <a:latin typeface="Arial" charset="0"/>
              </a:rPr>
              <a:t>Image Source: http://www.nerc.com/pa/Stand/WebinarLibrary/GMD_standards_update_june26_ec.pdf</a:t>
            </a:r>
          </a:p>
        </p:txBody>
      </p:sp>
      <p:sp>
        <p:nvSpPr>
          <p:cNvPr id="6" name="TextBox 6"/>
          <p:cNvSpPr txBox="1">
            <a:spLocks noChangeArrowheads="1"/>
          </p:cNvSpPr>
          <p:nvPr/>
        </p:nvSpPr>
        <p:spPr bwMode="auto">
          <a:xfrm>
            <a:off x="385763" y="4538663"/>
            <a:ext cx="8348662" cy="1200150"/>
          </a:xfrm>
          <a:prstGeom prst="rect">
            <a:avLst/>
          </a:prstGeom>
          <a:solidFill>
            <a:srgbClr val="FFE6E6"/>
          </a:solidFill>
          <a:ln>
            <a:noFill/>
          </a:ln>
          <a:extLst/>
        </p:spPr>
        <p:txBody>
          <a:bodyPr wrap="none">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2400" dirty="0">
                <a:solidFill>
                  <a:srgbClr val="1E0000"/>
                </a:solidFill>
              </a:rPr>
              <a:t>The two key concerns from a big storm are 1) large-scale blackout</a:t>
            </a:r>
            <a:br>
              <a:rPr lang="en-US" altLang="en-US" sz="2400" dirty="0">
                <a:solidFill>
                  <a:srgbClr val="1E0000"/>
                </a:solidFill>
              </a:rPr>
            </a:br>
            <a:r>
              <a:rPr lang="en-US" altLang="en-US" sz="2400" dirty="0">
                <a:solidFill>
                  <a:srgbClr val="1E0000"/>
                </a:solidFill>
              </a:rPr>
              <a:t>due to voltage collapse, 2) permanent transformer damage due to </a:t>
            </a:r>
          </a:p>
          <a:p>
            <a:pPr>
              <a:spcBef>
                <a:spcPct val="0"/>
              </a:spcBef>
              <a:buClrTx/>
              <a:buSzTx/>
              <a:buFontTx/>
              <a:buNone/>
            </a:pPr>
            <a:r>
              <a:rPr lang="en-US" altLang="en-US" sz="2400" dirty="0">
                <a:solidFill>
                  <a:srgbClr val="1E0000"/>
                </a:solidFill>
              </a:rPr>
              <a:t>overheating </a:t>
            </a:r>
          </a:p>
        </p:txBody>
      </p:sp>
      <p:sp>
        <p:nvSpPr>
          <p:cNvPr id="7" name="TextBox 2"/>
          <p:cNvSpPr txBox="1">
            <a:spLocks noChangeArrowheads="1"/>
          </p:cNvSpPr>
          <p:nvPr/>
        </p:nvSpPr>
        <p:spPr bwMode="auto">
          <a:xfrm>
            <a:off x="1600200" y="1295400"/>
            <a:ext cx="4819650" cy="461963"/>
          </a:xfrm>
          <a:prstGeom prst="rect">
            <a:avLst/>
          </a:prstGeom>
          <a:solidFill>
            <a:srgbClr val="FFE6E6"/>
          </a:solidFill>
          <a:ln>
            <a:noFill/>
          </a:ln>
          <a:extLst/>
        </p:spPr>
        <p:txBody>
          <a:bodyPr wrap="none">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2400" dirty="0">
                <a:solidFill>
                  <a:srgbClr val="1E0000"/>
                </a:solidFill>
                <a:latin typeface="+mn-lt"/>
              </a:rPr>
              <a:t>In is a quite interdisciplinary problem</a:t>
            </a:r>
          </a:p>
        </p:txBody>
      </p:sp>
      <p:sp>
        <p:nvSpPr>
          <p:cNvPr id="8" name="TextBox 7"/>
          <p:cNvSpPr txBox="1"/>
          <p:nvPr/>
        </p:nvSpPr>
        <p:spPr>
          <a:xfrm>
            <a:off x="838200" y="3810782"/>
            <a:ext cx="2438400" cy="523220"/>
          </a:xfrm>
          <a:prstGeom prst="rect">
            <a:avLst/>
          </a:prstGeom>
          <a:solidFill>
            <a:srgbClr val="92D050"/>
          </a:solidFill>
        </p:spPr>
        <p:txBody>
          <a:bodyPr wrap="square" rtlCol="0">
            <a:spAutoFit/>
          </a:bodyPr>
          <a:lstStyle/>
          <a:p>
            <a:r>
              <a:rPr lang="en-US" sz="2800" b="1" dirty="0" smtClean="0">
                <a:solidFill>
                  <a:srgbClr val="1E0000"/>
                </a:solidFill>
              </a:rPr>
              <a:t>Starting Here</a:t>
            </a:r>
            <a:endParaRPr lang="en-US" sz="2800" b="1" dirty="0">
              <a:solidFill>
                <a:srgbClr val="1E0000"/>
              </a:solidFill>
            </a:endParaRPr>
          </a:p>
        </p:txBody>
      </p:sp>
      <p:cxnSp>
        <p:nvCxnSpPr>
          <p:cNvPr id="9" name="Straight Arrow Connector 8"/>
          <p:cNvCxnSpPr/>
          <p:nvPr/>
        </p:nvCxnSpPr>
        <p:spPr>
          <a:xfrm flipV="1">
            <a:off x="2231571" y="3510643"/>
            <a:ext cx="228600" cy="228600"/>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10"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10</a:t>
            </a:fld>
            <a:endParaRPr lang="en-US" dirty="0">
              <a:solidFill>
                <a:srgbClr val="1E0000"/>
              </a:solidFill>
            </a:endParaRPr>
          </a:p>
        </p:txBody>
      </p:sp>
    </p:spTree>
    <p:extLst>
      <p:ext uri="{BB962C8B-B14F-4D97-AF65-F5344CB8AC3E}">
        <p14:creationId xmlns:p14="http://schemas.microsoft.com/office/powerpoint/2010/main" val="173959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Geomagnetically Induced Currents (GICs</a:t>
            </a:r>
          </a:p>
        </p:txBody>
      </p:sp>
      <p:sp>
        <p:nvSpPr>
          <p:cNvPr id="11267" name="Content Placeholder 2"/>
          <p:cNvSpPr>
            <a:spLocks noGrp="1"/>
          </p:cNvSpPr>
          <p:nvPr>
            <p:ph idx="1"/>
          </p:nvPr>
        </p:nvSpPr>
        <p:spPr>
          <a:xfrm>
            <a:off x="457200" y="1279525"/>
            <a:ext cx="8305800" cy="4800600"/>
          </a:xfrm>
        </p:spPr>
        <p:txBody>
          <a:bodyPr/>
          <a:lstStyle/>
          <a:p>
            <a:r>
              <a:rPr lang="en-US" altLang="en-US" dirty="0" smtClean="0">
                <a:solidFill>
                  <a:srgbClr val="000000"/>
                </a:solidFill>
                <a:cs typeface="Arial" charset="0"/>
              </a:rPr>
              <a:t>GMDs cause slowly varying electric fields</a:t>
            </a:r>
          </a:p>
          <a:p>
            <a:r>
              <a:rPr lang="en-US" altLang="en-US" dirty="0" smtClean="0">
                <a:solidFill>
                  <a:srgbClr val="000000"/>
                </a:solidFill>
                <a:cs typeface="Arial" charset="0"/>
              </a:rPr>
              <a:t>Along length of a high voltage transmission line, electric fields can be modeled as a dc voltage source superimposed on the lines</a:t>
            </a:r>
          </a:p>
          <a:p>
            <a:r>
              <a:rPr lang="en-US" altLang="en-US" dirty="0" smtClean="0">
                <a:solidFill>
                  <a:srgbClr val="000000"/>
                </a:solidFill>
                <a:cs typeface="Arial" charset="0"/>
              </a:rPr>
              <a:t>These voltage sources </a:t>
            </a:r>
            <a:br>
              <a:rPr lang="en-US" altLang="en-US" dirty="0" smtClean="0">
                <a:solidFill>
                  <a:srgbClr val="000000"/>
                </a:solidFill>
                <a:cs typeface="Arial" charset="0"/>
              </a:rPr>
            </a:br>
            <a:r>
              <a:rPr lang="en-US" altLang="en-US" dirty="0" smtClean="0">
                <a:solidFill>
                  <a:srgbClr val="000000"/>
                </a:solidFill>
                <a:cs typeface="Arial" charset="0"/>
              </a:rPr>
              <a:t>produce quasi-dc </a:t>
            </a:r>
            <a:br>
              <a:rPr lang="en-US" altLang="en-US" dirty="0" smtClean="0">
                <a:solidFill>
                  <a:srgbClr val="000000"/>
                </a:solidFill>
                <a:cs typeface="Arial" charset="0"/>
              </a:rPr>
            </a:br>
            <a:r>
              <a:rPr lang="en-US" altLang="en-US" dirty="0" smtClean="0">
                <a:solidFill>
                  <a:srgbClr val="000000"/>
                </a:solidFill>
                <a:cs typeface="Arial" charset="0"/>
              </a:rPr>
              <a:t>geomagnetically induced </a:t>
            </a:r>
            <a:br>
              <a:rPr lang="en-US" altLang="en-US" dirty="0" smtClean="0">
                <a:solidFill>
                  <a:srgbClr val="000000"/>
                </a:solidFill>
                <a:cs typeface="Arial" charset="0"/>
              </a:rPr>
            </a:br>
            <a:r>
              <a:rPr lang="en-US" altLang="en-US" dirty="0" smtClean="0">
                <a:solidFill>
                  <a:srgbClr val="000000"/>
                </a:solidFill>
                <a:cs typeface="Arial" charset="0"/>
              </a:rPr>
              <a:t>currents (GICs) that are </a:t>
            </a:r>
            <a:br>
              <a:rPr lang="en-US" altLang="en-US" dirty="0" smtClean="0">
                <a:solidFill>
                  <a:srgbClr val="000000"/>
                </a:solidFill>
                <a:cs typeface="Arial" charset="0"/>
              </a:rPr>
            </a:br>
            <a:r>
              <a:rPr lang="en-US" altLang="en-US" dirty="0" smtClean="0">
                <a:solidFill>
                  <a:srgbClr val="000000"/>
                </a:solidFill>
                <a:cs typeface="Arial" charset="0"/>
              </a:rPr>
              <a:t>superimposed on the ac </a:t>
            </a:r>
            <a:br>
              <a:rPr lang="en-US" altLang="en-US" dirty="0" smtClean="0">
                <a:solidFill>
                  <a:srgbClr val="000000"/>
                </a:solidFill>
                <a:cs typeface="Arial" charset="0"/>
              </a:rPr>
            </a:br>
            <a:r>
              <a:rPr lang="en-US" altLang="en-US" dirty="0" smtClean="0">
                <a:solidFill>
                  <a:srgbClr val="000000"/>
                </a:solidFill>
                <a:cs typeface="Arial" charset="0"/>
              </a:rPr>
              <a:t>(60 Hz) flows</a:t>
            </a:r>
            <a:endParaRPr lang="en-US" altLang="en-US" dirty="0" smtClean="0">
              <a:cs typeface="Arial" charset="0"/>
            </a:endParaRPr>
          </a:p>
        </p:txBody>
      </p:sp>
      <p:sp>
        <p:nvSpPr>
          <p:cNvPr id="11268" name="Slide Number Placeholder 3"/>
          <p:cNvSpPr>
            <a:spLocks noGrp="1"/>
          </p:cNvSpPr>
          <p:nvPr>
            <p:ph type="sldNum" sz="quarter" idx="4294967295"/>
          </p:nvPr>
        </p:nvSpPr>
        <p:spPr>
          <a:xfrm>
            <a:off x="7239000" y="0"/>
            <a:ext cx="19050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569DC5E0-5571-4EBD-9339-B5F12E05E07D}" type="slidenum">
              <a:rPr lang="en-US" altLang="en-US" sz="2000" smtClean="0"/>
              <a:pPr>
                <a:defRPr/>
              </a:pPr>
              <a:t>11</a:t>
            </a:fld>
            <a:endParaRPr lang="en-US" altLang="en-US" sz="2000" smtClean="0"/>
          </a:p>
        </p:txBody>
      </p:sp>
      <p:pic>
        <p:nvPicPr>
          <p:cNvPr id="112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971800"/>
            <a:ext cx="4017963"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11</a:t>
            </a:fld>
            <a:endParaRPr lang="en-US" dirty="0">
              <a:solidFill>
                <a:srgbClr val="1E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GIC Calculations for Large Systems</a:t>
            </a:r>
            <a:endParaRPr lang="en-US" dirty="0"/>
          </a:p>
        </p:txBody>
      </p:sp>
      <p:sp>
        <p:nvSpPr>
          <p:cNvPr id="3" name="Content Placeholder 2"/>
          <p:cNvSpPr>
            <a:spLocks noGrp="1"/>
          </p:cNvSpPr>
          <p:nvPr>
            <p:ph idx="1"/>
          </p:nvPr>
        </p:nvSpPr>
        <p:spPr>
          <a:xfrm>
            <a:off x="365760" y="1280160"/>
            <a:ext cx="8702040" cy="3733800"/>
          </a:xfrm>
        </p:spPr>
        <p:txBody>
          <a:bodyPr/>
          <a:lstStyle/>
          <a:p>
            <a:r>
              <a:rPr lang="en-US" altLang="en-US" dirty="0">
                <a:cs typeface="Arial" charset="0"/>
              </a:rPr>
              <a:t>With knowledge of the pertinent transmission system parameters and the GMD-induced line voltages, the dc bus voltages and flows are found by solving a linear equation </a:t>
            </a:r>
            <a:r>
              <a:rPr lang="en-US" altLang="en-US" b="1" dirty="0">
                <a:cs typeface="Arial" charset="0"/>
              </a:rPr>
              <a:t>I</a:t>
            </a:r>
            <a:r>
              <a:rPr lang="en-US" altLang="en-US" dirty="0">
                <a:cs typeface="Arial" charset="0"/>
              </a:rPr>
              <a:t>  = </a:t>
            </a:r>
            <a:r>
              <a:rPr lang="en-US" altLang="en-US" b="1" dirty="0">
                <a:cs typeface="Arial" charset="0"/>
              </a:rPr>
              <a:t>G</a:t>
            </a:r>
            <a:r>
              <a:rPr lang="en-US" altLang="en-US" dirty="0">
                <a:cs typeface="Arial" charset="0"/>
              </a:rPr>
              <a:t> </a:t>
            </a:r>
            <a:r>
              <a:rPr lang="en-US" altLang="en-US" b="1" dirty="0">
                <a:cs typeface="Arial" charset="0"/>
              </a:rPr>
              <a:t>V </a:t>
            </a:r>
            <a:r>
              <a:rPr lang="en-US" altLang="en-US" dirty="0">
                <a:cs typeface="Arial" charset="0"/>
              </a:rPr>
              <a:t>(</a:t>
            </a:r>
            <a:r>
              <a:rPr lang="en-US" altLang="en-US" dirty="0">
                <a:cs typeface="Arial" panose="020B0604020202020204" pitchFamily="34" charset="0"/>
              </a:rPr>
              <a:t>or </a:t>
            </a:r>
            <a:r>
              <a:rPr lang="en-US" altLang="en-US" b="1" dirty="0">
                <a:cs typeface="Arial" charset="0"/>
              </a:rPr>
              <a:t>J = G U</a:t>
            </a:r>
            <a:r>
              <a:rPr lang="en-US" altLang="en-US" dirty="0">
                <a:cs typeface="Arial" charset="0"/>
              </a:rPr>
              <a:t>)</a:t>
            </a:r>
          </a:p>
          <a:p>
            <a:pPr lvl="1"/>
            <a:r>
              <a:rPr lang="en-US" altLang="en-US" b="1" dirty="0">
                <a:cs typeface="Arial" charset="0"/>
              </a:rPr>
              <a:t>J</a:t>
            </a:r>
            <a:r>
              <a:rPr lang="en-US" altLang="en-US" dirty="0">
                <a:cs typeface="Arial" charset="0"/>
              </a:rPr>
              <a:t> and </a:t>
            </a:r>
            <a:r>
              <a:rPr lang="en-US" altLang="en-US" b="1" dirty="0">
                <a:cs typeface="Arial" charset="0"/>
              </a:rPr>
              <a:t>U</a:t>
            </a:r>
            <a:r>
              <a:rPr lang="en-US" altLang="en-US" dirty="0">
                <a:cs typeface="Arial" charset="0"/>
              </a:rPr>
              <a:t> may be used to emphasize these are dc values, not the power flow ac values</a:t>
            </a:r>
          </a:p>
          <a:p>
            <a:pPr lvl="1"/>
            <a:r>
              <a:rPr lang="en-US" altLang="en-US" dirty="0">
                <a:cs typeface="Arial" charset="0"/>
              </a:rPr>
              <a:t>The </a:t>
            </a:r>
            <a:r>
              <a:rPr lang="en-US" altLang="en-US" b="1" dirty="0">
                <a:cs typeface="Arial" charset="0"/>
              </a:rPr>
              <a:t>G</a:t>
            </a:r>
            <a:r>
              <a:rPr lang="en-US" altLang="en-US" dirty="0">
                <a:cs typeface="Arial" charset="0"/>
              </a:rPr>
              <a:t> matrix is similar to the </a:t>
            </a:r>
            <a:r>
              <a:rPr lang="en-US" altLang="en-US" b="1" dirty="0" err="1">
                <a:cs typeface="Arial" charset="0"/>
              </a:rPr>
              <a:t>Y</a:t>
            </a:r>
            <a:r>
              <a:rPr lang="en-US" altLang="en-US" b="1" baseline="-25000" dirty="0" err="1">
                <a:cs typeface="Arial" charset="0"/>
              </a:rPr>
              <a:t>bus</a:t>
            </a:r>
            <a:r>
              <a:rPr lang="en-US" altLang="en-US" dirty="0">
                <a:cs typeface="Arial" charset="0"/>
              </a:rPr>
              <a:t> except 1) it is augmented to include substation neutrals, and 2) it is just resistive values (</a:t>
            </a:r>
            <a:r>
              <a:rPr lang="en-US" altLang="en-US" dirty="0" err="1">
                <a:cs typeface="Arial" charset="0"/>
              </a:rPr>
              <a:t>conductances</a:t>
            </a:r>
            <a:r>
              <a:rPr lang="en-US" altLang="en-US" dirty="0" smtClean="0">
                <a:cs typeface="Arial" charset="0"/>
              </a:rPr>
              <a:t>)</a:t>
            </a:r>
          </a:p>
          <a:p>
            <a:pPr lvl="2"/>
            <a:r>
              <a:rPr lang="en-US" altLang="en-US" dirty="0" smtClean="0">
                <a:cs typeface="Arial" charset="0"/>
              </a:rPr>
              <a:t>Only depends on resistance, which varies with temperature</a:t>
            </a:r>
            <a:endParaRPr lang="en-US" altLang="en-US" dirty="0">
              <a:cs typeface="Arial" charset="0"/>
            </a:endParaRPr>
          </a:p>
          <a:p>
            <a:pPr lvl="1"/>
            <a:r>
              <a:rPr lang="en-US" altLang="en-US" dirty="0">
                <a:cs typeface="Arial" charset="0"/>
              </a:rPr>
              <a:t>Being a linear equation, superposition holds</a:t>
            </a:r>
          </a:p>
          <a:p>
            <a:pPr lvl="1"/>
            <a:r>
              <a:rPr lang="en-US" altLang="en-US" dirty="0">
                <a:cs typeface="Arial" charset="0"/>
              </a:rPr>
              <a:t>The current vector contains the Norton injections associated with the GMD-induced line voltages</a:t>
            </a:r>
          </a:p>
          <a:p>
            <a:endParaRPr lang="en-US" dirty="0"/>
          </a:p>
        </p:txBody>
      </p:sp>
      <p:sp>
        <p:nvSpPr>
          <p:cNvPr id="4"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12</a:t>
            </a:fld>
            <a:endParaRPr lang="en-US" dirty="0">
              <a:solidFill>
                <a:srgbClr val="1E0000"/>
              </a:solidFill>
            </a:endParaRPr>
          </a:p>
        </p:txBody>
      </p:sp>
    </p:spTree>
    <p:extLst>
      <p:ext uri="{BB962C8B-B14F-4D97-AF65-F5344CB8AC3E}">
        <p14:creationId xmlns:p14="http://schemas.microsoft.com/office/powerpoint/2010/main" val="431519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GIC Calculations for Large Systems</a:t>
            </a:r>
            <a:endParaRPr lang="en-US" dirty="0"/>
          </a:p>
        </p:txBody>
      </p:sp>
      <p:sp>
        <p:nvSpPr>
          <p:cNvPr id="3" name="Content Placeholder 2"/>
          <p:cNvSpPr>
            <a:spLocks noGrp="1"/>
          </p:cNvSpPr>
          <p:nvPr>
            <p:ph idx="1"/>
          </p:nvPr>
        </p:nvSpPr>
        <p:spPr>
          <a:xfrm>
            <a:off x="365760" y="1280160"/>
            <a:ext cx="8625840" cy="3733800"/>
          </a:xfrm>
        </p:spPr>
        <p:txBody>
          <a:bodyPr/>
          <a:lstStyle/>
          <a:p>
            <a:r>
              <a:rPr lang="en-US" altLang="en-US" dirty="0">
                <a:cs typeface="Arial" charset="0"/>
              </a:rPr>
              <a:t>Factoring the sparse </a:t>
            </a:r>
            <a:r>
              <a:rPr lang="en-US" altLang="en-US" b="1" dirty="0">
                <a:cs typeface="Arial" charset="0"/>
              </a:rPr>
              <a:t>G</a:t>
            </a:r>
            <a:r>
              <a:rPr lang="en-US" altLang="en-US" dirty="0">
                <a:cs typeface="Arial" charset="0"/>
              </a:rPr>
              <a:t> matrix and doing the forward/backward substitution takes about 1 second for the 60,000 bus Eastern Interconnect Model </a:t>
            </a:r>
          </a:p>
          <a:p>
            <a:r>
              <a:rPr lang="en-US" altLang="en-US" dirty="0">
                <a:cs typeface="Arial" charset="0"/>
              </a:rPr>
              <a:t>The current vector (</a:t>
            </a:r>
            <a:r>
              <a:rPr lang="en-US" altLang="en-US" b="1" dirty="0">
                <a:cs typeface="Arial" charset="0"/>
              </a:rPr>
              <a:t>I</a:t>
            </a:r>
            <a:r>
              <a:rPr lang="en-US" altLang="en-US" dirty="0">
                <a:cs typeface="Arial" charset="0"/>
              </a:rPr>
              <a:t>) depends upon the assumed electric field along each transmission line</a:t>
            </a:r>
          </a:p>
          <a:p>
            <a:pPr lvl="1"/>
            <a:r>
              <a:rPr lang="en-US" altLang="en-US" dirty="0">
                <a:cs typeface="Arial" charset="0"/>
              </a:rPr>
              <a:t>This requires that substations have correct geo-coordinates</a:t>
            </a:r>
          </a:p>
          <a:p>
            <a:r>
              <a:rPr lang="en-US" altLang="en-US" dirty="0">
                <a:cs typeface="Arial" charset="0"/>
              </a:rPr>
              <a:t>With </a:t>
            </a:r>
            <a:r>
              <a:rPr lang="en-US" altLang="en-US" dirty="0" err="1">
                <a:cs typeface="Arial" charset="0"/>
              </a:rPr>
              <a:t>nonuniform</a:t>
            </a:r>
            <a:r>
              <a:rPr lang="en-US" altLang="en-US" dirty="0">
                <a:cs typeface="Arial" charset="0"/>
              </a:rPr>
              <a:t> fields an exact calculation would be path dependent, but just a assuming a straight line path is probably sufficient (given all the other uncertainties!)</a:t>
            </a:r>
          </a:p>
          <a:p>
            <a:endParaRPr lang="en-US" dirty="0"/>
          </a:p>
        </p:txBody>
      </p:sp>
      <p:sp>
        <p:nvSpPr>
          <p:cNvPr id="4"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13</a:t>
            </a:fld>
            <a:endParaRPr lang="en-US" dirty="0">
              <a:solidFill>
                <a:srgbClr val="1E0000"/>
              </a:solidFill>
            </a:endParaRPr>
          </a:p>
        </p:txBody>
      </p:sp>
    </p:spTree>
    <p:extLst>
      <p:ext uri="{BB962C8B-B14F-4D97-AF65-F5344CB8AC3E}">
        <p14:creationId xmlns:p14="http://schemas.microsoft.com/office/powerpoint/2010/main" val="3328673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10600" cy="1066800"/>
          </a:xfrm>
        </p:spPr>
        <p:txBody>
          <a:bodyPr/>
          <a:lstStyle/>
          <a:p>
            <a:r>
              <a:rPr lang="en-US" altLang="en-US" dirty="0"/>
              <a:t>Four Bus Example (East-West Field)</a:t>
            </a:r>
            <a:endParaRPr lang="en-US" dirty="0"/>
          </a:p>
        </p:txBody>
      </p:sp>
      <p:graphicFrame>
        <p:nvGraphicFramePr>
          <p:cNvPr id="4" name="Object 5"/>
          <p:cNvGraphicFramePr>
            <a:graphicFrameLocks noChangeAspect="1"/>
          </p:cNvGraphicFramePr>
          <p:nvPr/>
        </p:nvGraphicFramePr>
        <p:xfrm>
          <a:off x="284163" y="1219200"/>
          <a:ext cx="8321675" cy="838200"/>
        </p:xfrm>
        <a:graphic>
          <a:graphicData uri="http://schemas.openxmlformats.org/presentationml/2006/ole">
            <mc:AlternateContent xmlns:mc="http://schemas.openxmlformats.org/markup-compatibility/2006">
              <mc:Choice xmlns:v="urn:schemas-microsoft-com:vml" Requires="v">
                <p:oleObj spid="_x0000_s1057" name="Equation" r:id="rId3" imgW="4457700" imgH="444500" progId="Equation.DSMT4">
                  <p:embed/>
                </p:oleObj>
              </mc:Choice>
              <mc:Fallback>
                <p:oleObj name="Equation" r:id="rId3" imgW="44577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1219200"/>
                        <a:ext cx="83216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6"/>
          <p:cNvSpPr txBox="1">
            <a:spLocks noChangeArrowheads="1"/>
          </p:cNvSpPr>
          <p:nvPr/>
        </p:nvSpPr>
        <p:spPr bwMode="auto">
          <a:xfrm>
            <a:off x="346266" y="4773612"/>
            <a:ext cx="8642286" cy="1200329"/>
          </a:xfrm>
          <a:prstGeom prst="rect">
            <a:avLst/>
          </a:prstGeom>
          <a:solidFill>
            <a:srgbClr val="FFE6E6"/>
          </a:solidFill>
          <a:ln>
            <a:noFill/>
          </a:ln>
          <a:extLst/>
        </p:spPr>
        <p:txBody>
          <a:bodyPr wrap="square">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2400" dirty="0">
                <a:solidFill>
                  <a:srgbClr val="1E0000"/>
                </a:solidFill>
              </a:rPr>
              <a:t>The line and transformer resistance and current values are </a:t>
            </a:r>
            <a:r>
              <a:rPr lang="en-US" altLang="en-US" sz="2400" dirty="0" smtClean="0">
                <a:solidFill>
                  <a:srgbClr val="1E0000"/>
                </a:solidFill>
              </a:rPr>
              <a:t>per </a:t>
            </a:r>
            <a:r>
              <a:rPr lang="en-US" altLang="en-US" sz="2400" dirty="0">
                <a:solidFill>
                  <a:srgbClr val="1E0000"/>
                </a:solidFill>
              </a:rPr>
              <a:t>phase so the total current is three times this value.  </a:t>
            </a:r>
            <a:r>
              <a:rPr lang="en-US" altLang="en-US" sz="2400" dirty="0" smtClean="0">
                <a:solidFill>
                  <a:srgbClr val="1E0000"/>
                </a:solidFill>
              </a:rPr>
              <a:t>Substation </a:t>
            </a:r>
            <a:r>
              <a:rPr lang="en-US" altLang="en-US" sz="2400" dirty="0">
                <a:solidFill>
                  <a:srgbClr val="1E0000"/>
                </a:solidFill>
              </a:rPr>
              <a:t>grounding values are total  resistance.  </a:t>
            </a:r>
            <a:r>
              <a:rPr lang="en-US" altLang="en-US" sz="2400" dirty="0" smtClean="0">
                <a:solidFill>
                  <a:srgbClr val="1E0000"/>
                </a:solidFill>
              </a:rPr>
              <a:t>Brown </a:t>
            </a:r>
            <a:r>
              <a:rPr lang="en-US" altLang="en-US" sz="2400" dirty="0">
                <a:solidFill>
                  <a:srgbClr val="1E0000"/>
                </a:solidFill>
              </a:rPr>
              <a:t>arrows show GIC flow.    </a:t>
            </a:r>
          </a:p>
        </p:txBody>
      </p:sp>
      <p:sp>
        <p:nvSpPr>
          <p:cNvPr id="7"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14</a:t>
            </a:fld>
            <a:endParaRPr lang="en-US" dirty="0">
              <a:solidFill>
                <a:srgbClr val="1E0000"/>
              </a:solidFill>
            </a:endParaRPr>
          </a:p>
        </p:txBody>
      </p:sp>
      <p:pic>
        <p:nvPicPr>
          <p:cNvPr id="362505"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046"/>
          <a:stretch/>
        </p:blipFill>
        <p:spPr bwMode="auto">
          <a:xfrm>
            <a:off x="457200" y="1966186"/>
            <a:ext cx="7197534" cy="265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6093767"/>
            <a:ext cx="3765774" cy="461665"/>
          </a:xfrm>
          <a:prstGeom prst="rect">
            <a:avLst/>
          </a:prstGeom>
          <a:noFill/>
        </p:spPr>
        <p:txBody>
          <a:bodyPr wrap="none" rtlCol="0">
            <a:spAutoFit/>
          </a:bodyPr>
          <a:lstStyle/>
          <a:p>
            <a:r>
              <a:rPr lang="en-US" sz="2400" dirty="0" smtClean="0">
                <a:solidFill>
                  <a:srgbClr val="1E0000"/>
                </a:solidFill>
              </a:rPr>
              <a:t>Case name is </a:t>
            </a:r>
            <a:r>
              <a:rPr lang="en-US" sz="2400" b="1" dirty="0" err="1" smtClean="0">
                <a:solidFill>
                  <a:srgbClr val="1E0000"/>
                </a:solidFill>
              </a:rPr>
              <a:t>GIC_FourBus</a:t>
            </a:r>
            <a:endParaRPr lang="en-US" sz="2400" b="1" dirty="0">
              <a:solidFill>
                <a:srgbClr val="1E0000"/>
              </a:solidFill>
            </a:endParaRPr>
          </a:p>
        </p:txBody>
      </p:sp>
    </p:spTree>
    <p:extLst>
      <p:ext uri="{BB962C8B-B14F-4D97-AF65-F5344CB8AC3E}">
        <p14:creationId xmlns:p14="http://schemas.microsoft.com/office/powerpoint/2010/main" val="3958435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Four Bus </a:t>
            </a:r>
            <a:r>
              <a:rPr lang="en-US" altLang="en-US" dirty="0" smtClean="0"/>
              <a:t>Example GIC G Matrix</a:t>
            </a:r>
            <a:endParaRPr lang="en-US" dirty="0"/>
          </a:p>
        </p:txBody>
      </p:sp>
      <p:pic>
        <p:nvPicPr>
          <p:cNvPr id="3635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33" t="17697" r="44169" b="54613"/>
          <a:stretch/>
        </p:blipFill>
        <p:spPr bwMode="auto">
          <a:xfrm>
            <a:off x="152400" y="1371600"/>
            <a:ext cx="8763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15</a:t>
            </a:fld>
            <a:endParaRPr lang="en-US" dirty="0">
              <a:solidFill>
                <a:srgbClr val="1E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180646086"/>
              </p:ext>
            </p:extLst>
          </p:nvPr>
        </p:nvGraphicFramePr>
        <p:xfrm>
          <a:off x="457200" y="4327071"/>
          <a:ext cx="5050971" cy="2209800"/>
        </p:xfrm>
        <a:graphic>
          <a:graphicData uri="http://schemas.openxmlformats.org/presentationml/2006/ole">
            <mc:AlternateContent xmlns:mc="http://schemas.openxmlformats.org/markup-compatibility/2006">
              <mc:Choice xmlns:v="urn:schemas-microsoft-com:vml" Requires="v">
                <p:oleObj spid="_x0000_s2081" name="Equation" r:id="rId4" imgW="2844720" imgH="1244520" progId="Equation.DSMT4">
                  <p:embed/>
                </p:oleObj>
              </mc:Choice>
              <mc:Fallback>
                <p:oleObj name="Equation" r:id="rId4" imgW="2844720" imgH="1244520" progId="Equation.DSMT4">
                  <p:embed/>
                  <p:pic>
                    <p:nvPicPr>
                      <p:cNvPr id="0" name=""/>
                      <p:cNvPicPr/>
                      <p:nvPr/>
                    </p:nvPicPr>
                    <p:blipFill>
                      <a:blip r:embed="rId5"/>
                      <a:stretch>
                        <a:fillRect/>
                      </a:stretch>
                    </p:blipFill>
                    <p:spPr>
                      <a:xfrm>
                        <a:off x="457200" y="4327071"/>
                        <a:ext cx="5050971" cy="2209800"/>
                      </a:xfrm>
                      <a:prstGeom prst="rect">
                        <a:avLst/>
                      </a:prstGeom>
                    </p:spPr>
                  </p:pic>
                </p:oleObj>
              </mc:Fallback>
            </mc:AlternateContent>
          </a:graphicData>
        </a:graphic>
      </p:graphicFrame>
    </p:spTree>
    <p:extLst>
      <p:ext uri="{BB962C8B-B14F-4D97-AF65-F5344CB8AC3E}">
        <p14:creationId xmlns:p14="http://schemas.microsoft.com/office/powerpoint/2010/main" val="1222866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GICs, Generic EI, 5 V/km East-West</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13" r="-1"/>
          <a:stretch/>
        </p:blipFill>
        <p:spPr bwMode="auto">
          <a:xfrm>
            <a:off x="457200" y="13716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16</a:t>
            </a:fld>
            <a:endParaRPr lang="en-US" dirty="0">
              <a:solidFill>
                <a:srgbClr val="1E0000"/>
              </a:solidFill>
            </a:endParaRPr>
          </a:p>
        </p:txBody>
      </p:sp>
    </p:spTree>
    <p:extLst>
      <p:ext uri="{BB962C8B-B14F-4D97-AF65-F5344CB8AC3E}">
        <p14:creationId xmlns:p14="http://schemas.microsoft.com/office/powerpoint/2010/main" val="2046895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10600" cy="1066800"/>
          </a:xfrm>
        </p:spPr>
        <p:txBody>
          <a:bodyPr/>
          <a:lstStyle/>
          <a:p>
            <a:r>
              <a:rPr lang="en-US" dirty="0"/>
              <a:t>GICs, Generic EI, 5 V/km North-South</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36" r="-325"/>
          <a:stretch/>
        </p:blipFill>
        <p:spPr bwMode="auto">
          <a:xfrm>
            <a:off x="457200" y="13716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17</a:t>
            </a:fld>
            <a:endParaRPr lang="en-US" dirty="0">
              <a:solidFill>
                <a:srgbClr val="1E0000"/>
              </a:solidFill>
            </a:endParaRPr>
          </a:p>
        </p:txBody>
      </p:sp>
    </p:spTree>
    <p:extLst>
      <p:ext uri="{BB962C8B-B14F-4D97-AF65-F5344CB8AC3E}">
        <p14:creationId xmlns:p14="http://schemas.microsoft.com/office/powerpoint/2010/main" val="3889604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Determining GMD Storm Scenarios</a:t>
            </a:r>
            <a:endParaRPr lang="en-US" dirty="0"/>
          </a:p>
        </p:txBody>
      </p:sp>
      <p:sp>
        <p:nvSpPr>
          <p:cNvPr id="3" name="Content Placeholder 2"/>
          <p:cNvSpPr>
            <a:spLocks noGrp="1"/>
          </p:cNvSpPr>
          <p:nvPr>
            <p:ph idx="1"/>
          </p:nvPr>
        </p:nvSpPr>
        <p:spPr>
          <a:xfrm>
            <a:off x="365760" y="1280160"/>
            <a:ext cx="8778240" cy="3733800"/>
          </a:xfrm>
        </p:spPr>
        <p:txBody>
          <a:bodyPr/>
          <a:lstStyle/>
          <a:p>
            <a:r>
              <a:rPr lang="en-US" altLang="en-US" dirty="0">
                <a:cs typeface="Arial" charset="0"/>
              </a:rPr>
              <a:t>The starting point for the GIC analysis is an assumed storm scenario; </a:t>
            </a:r>
            <a:r>
              <a:rPr lang="en-US" altLang="en-US" dirty="0" smtClean="0">
                <a:cs typeface="Arial" charset="0"/>
              </a:rPr>
              <a:t>sets </a:t>
            </a:r>
            <a:r>
              <a:rPr lang="en-US" altLang="en-US" dirty="0">
                <a:cs typeface="Arial" charset="0"/>
              </a:rPr>
              <a:t>the line dc voltages</a:t>
            </a:r>
          </a:p>
          <a:p>
            <a:r>
              <a:rPr lang="en-US" altLang="en-US" dirty="0">
                <a:cs typeface="Arial" charset="0"/>
              </a:rPr>
              <a:t>Matching an actual storm can be complicated, and requires detailed knowledge of the </a:t>
            </a:r>
            <a:r>
              <a:rPr lang="en-US" altLang="en-US" dirty="0" smtClean="0">
                <a:cs typeface="Arial" charset="0"/>
              </a:rPr>
              <a:t>geology</a:t>
            </a:r>
            <a:endParaRPr lang="en-US" altLang="en-US" dirty="0">
              <a:cs typeface="Arial" charset="0"/>
            </a:endParaRPr>
          </a:p>
          <a:p>
            <a:r>
              <a:rPr lang="en-US" altLang="en-US" dirty="0">
                <a:cs typeface="Arial" charset="0"/>
              </a:rPr>
              <a:t>GICs vary linearly with the assumed electric field magnitudes and reactive power impacts on the transformers is also mostly linear</a:t>
            </a:r>
          </a:p>
          <a:p>
            <a:r>
              <a:rPr lang="en-US" altLang="en-US" dirty="0">
                <a:cs typeface="Arial" charset="0"/>
              </a:rPr>
              <a:t>Working with space weather community to determine highest possible storms</a:t>
            </a:r>
          </a:p>
          <a:p>
            <a:r>
              <a:rPr lang="en-US" altLang="en-US" dirty="0">
                <a:cs typeface="Arial" charset="0"/>
              </a:rPr>
              <a:t>NERC proposed a non-uniform field magnitude model that FERC has partially </a:t>
            </a:r>
            <a:r>
              <a:rPr lang="en-US" altLang="en-US" dirty="0" smtClean="0">
                <a:cs typeface="Arial" charset="0"/>
              </a:rPr>
              <a:t>accepted, but also with hotspots</a:t>
            </a:r>
            <a:endParaRPr lang="en-US" altLang="en-US" dirty="0">
              <a:cs typeface="Arial" charset="0"/>
            </a:endParaRPr>
          </a:p>
          <a:p>
            <a:endParaRPr lang="en-US" dirty="0"/>
          </a:p>
        </p:txBody>
      </p:sp>
      <p:sp>
        <p:nvSpPr>
          <p:cNvPr id="4"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18</a:t>
            </a:fld>
            <a:endParaRPr lang="en-US" dirty="0">
              <a:solidFill>
                <a:srgbClr val="1E0000"/>
              </a:solidFill>
            </a:endParaRPr>
          </a:p>
        </p:txBody>
      </p:sp>
    </p:spTree>
    <p:extLst>
      <p:ext uri="{BB962C8B-B14F-4D97-AF65-F5344CB8AC3E}">
        <p14:creationId xmlns:p14="http://schemas.microsoft.com/office/powerpoint/2010/main" val="2126041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365760" y="1280160"/>
            <a:ext cx="8473440" cy="3733800"/>
          </a:xfrm>
        </p:spPr>
        <p:txBody>
          <a:bodyPr/>
          <a:lstStyle/>
          <a:p>
            <a:r>
              <a:rPr lang="en-US" dirty="0" smtClean="0"/>
              <a:t>Problem Set 6 is due on Dec 10 (I’ll actually accept it up until  Dec 11 at 1245pm)</a:t>
            </a:r>
          </a:p>
          <a:p>
            <a:pPr lvl="1"/>
            <a:r>
              <a:rPr lang="en-US" dirty="0" smtClean="0"/>
              <a:t>It counts as two problem sets, with problems 1-4 as one set, and problem 5 as a second</a:t>
            </a:r>
          </a:p>
          <a:p>
            <a:pPr lvl="1"/>
            <a:endParaRPr lang="en-US" dirty="0"/>
          </a:p>
        </p:txBody>
      </p:sp>
    </p:spTree>
    <p:extLst>
      <p:ext uri="{BB962C8B-B14F-4D97-AF65-F5344CB8AC3E}">
        <p14:creationId xmlns:p14="http://schemas.microsoft.com/office/powerpoint/2010/main" val="2003804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 Field Linearity</a:t>
            </a:r>
          </a:p>
        </p:txBody>
      </p:sp>
      <p:sp>
        <p:nvSpPr>
          <p:cNvPr id="3" name="Content Placeholder 2"/>
          <p:cNvSpPr>
            <a:spLocks noGrp="1"/>
          </p:cNvSpPr>
          <p:nvPr>
            <p:ph idx="1"/>
          </p:nvPr>
        </p:nvSpPr>
        <p:spPr>
          <a:xfrm>
            <a:off x="365760" y="1280160"/>
            <a:ext cx="8625840" cy="3733800"/>
          </a:xfrm>
        </p:spPr>
        <p:txBody>
          <a:bodyPr/>
          <a:lstStyle/>
          <a:p>
            <a:r>
              <a:rPr lang="en-US" dirty="0"/>
              <a:t>If an electric field is assumed to have a uniform direction </a:t>
            </a:r>
            <a:r>
              <a:rPr lang="en-US" dirty="0" smtClean="0"/>
              <a:t>everywhere </a:t>
            </a:r>
            <a:r>
              <a:rPr lang="en-US" dirty="0"/>
              <a:t>(like with the current NERC model), then the calculation of the GICs is linear</a:t>
            </a:r>
          </a:p>
          <a:p>
            <a:pPr lvl="1"/>
            <a:r>
              <a:rPr lang="en-US" dirty="0"/>
              <a:t>The magnitude can be spatially varying</a:t>
            </a:r>
          </a:p>
          <a:p>
            <a:r>
              <a:rPr lang="en-US" dirty="0"/>
              <a:t>This allows for very fast computation of the impact of time-varying functions (like with the NERC event)</a:t>
            </a:r>
          </a:p>
          <a:p>
            <a:r>
              <a:rPr lang="en-US" dirty="0"/>
              <a:t>PowerWorld now provides support for loading a specified time-varying sequence, and quickly calculating all of the GIC values</a:t>
            </a:r>
          </a:p>
        </p:txBody>
      </p:sp>
      <p:sp>
        <p:nvSpPr>
          <p:cNvPr id="4"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19</a:t>
            </a:fld>
            <a:endParaRPr lang="en-US" dirty="0">
              <a:solidFill>
                <a:srgbClr val="1E0000"/>
              </a:solidFill>
            </a:endParaRPr>
          </a:p>
        </p:txBody>
      </p:sp>
    </p:spTree>
    <p:extLst>
      <p:ext uri="{BB962C8B-B14F-4D97-AF65-F5344CB8AC3E}">
        <p14:creationId xmlns:p14="http://schemas.microsoft.com/office/powerpoint/2010/main" val="784414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Overview of GMD Assessments</a:t>
            </a:r>
            <a:endParaRPr lang="en-US" dirty="0"/>
          </a:p>
        </p:txBody>
      </p:sp>
      <p:pic>
        <p:nvPicPr>
          <p:cNvPr id="4" name="Content Placeholder 5"/>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600200"/>
            <a:ext cx="82296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838200" y="5972175"/>
            <a:ext cx="723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1200" dirty="0">
                <a:latin typeface="Arial" charset="0"/>
              </a:rPr>
              <a:t>Image Source: http://www.nerc.com/pa/Stand/WebinarLibrary/GMD_standards_update_june26_ec.pdf</a:t>
            </a:r>
          </a:p>
        </p:txBody>
      </p:sp>
      <p:sp>
        <p:nvSpPr>
          <p:cNvPr id="8" name="TextBox 7"/>
          <p:cNvSpPr txBox="1"/>
          <p:nvPr/>
        </p:nvSpPr>
        <p:spPr>
          <a:xfrm>
            <a:off x="457200" y="4013504"/>
            <a:ext cx="2895600" cy="523220"/>
          </a:xfrm>
          <a:prstGeom prst="rect">
            <a:avLst/>
          </a:prstGeom>
          <a:solidFill>
            <a:srgbClr val="92D050"/>
          </a:solidFill>
        </p:spPr>
        <p:txBody>
          <a:bodyPr wrap="square" rtlCol="0">
            <a:spAutoFit/>
          </a:bodyPr>
          <a:lstStyle/>
          <a:p>
            <a:r>
              <a:rPr lang="en-US" sz="2800" b="1" dirty="0" smtClean="0">
                <a:solidFill>
                  <a:srgbClr val="1E0000"/>
                </a:solidFill>
              </a:rPr>
              <a:t>Next we go here</a:t>
            </a:r>
            <a:endParaRPr lang="en-US" sz="2800" b="1" dirty="0">
              <a:solidFill>
                <a:srgbClr val="1E0000"/>
              </a:solidFill>
            </a:endParaRPr>
          </a:p>
        </p:txBody>
      </p:sp>
      <p:cxnSp>
        <p:nvCxnSpPr>
          <p:cNvPr id="9" name="Straight Arrow Connector 8"/>
          <p:cNvCxnSpPr/>
          <p:nvPr/>
        </p:nvCxnSpPr>
        <p:spPr>
          <a:xfrm flipV="1">
            <a:off x="1676401" y="3510643"/>
            <a:ext cx="0" cy="375557"/>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13"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20</a:t>
            </a:fld>
            <a:endParaRPr lang="en-US" dirty="0">
              <a:solidFill>
                <a:srgbClr val="1E0000"/>
              </a:solidFill>
            </a:endParaRPr>
          </a:p>
        </p:txBody>
      </p:sp>
    </p:spTree>
    <p:extLst>
      <p:ext uri="{BB962C8B-B14F-4D97-AF65-F5344CB8AC3E}">
        <p14:creationId xmlns:p14="http://schemas.microsoft.com/office/powerpoint/2010/main" val="4023794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Impact of Earth Models: Relationship Between dB/</a:t>
            </a:r>
            <a:r>
              <a:rPr lang="en-US" altLang="en-US" dirty="0" err="1"/>
              <a:t>dT</a:t>
            </a:r>
            <a:r>
              <a:rPr lang="en-US" altLang="en-US" dirty="0"/>
              <a:t> and E</a:t>
            </a:r>
            <a:endParaRPr lang="en-US" dirty="0"/>
          </a:p>
        </p:txBody>
      </p:sp>
      <p:sp>
        <p:nvSpPr>
          <p:cNvPr id="3" name="Content Placeholder 2"/>
          <p:cNvSpPr>
            <a:spLocks noGrp="1"/>
          </p:cNvSpPr>
          <p:nvPr>
            <p:ph idx="1"/>
          </p:nvPr>
        </p:nvSpPr>
        <p:spPr>
          <a:xfrm>
            <a:off x="365760" y="1280160"/>
            <a:ext cx="8625840" cy="3733800"/>
          </a:xfrm>
        </p:spPr>
        <p:txBody>
          <a:bodyPr/>
          <a:lstStyle/>
          <a:p>
            <a:r>
              <a:rPr lang="en-US" altLang="en-US" dirty="0">
                <a:cs typeface="Arial" charset="0"/>
              </a:rPr>
              <a:t>The magnitude of the induced electric field depends upon the rate of change in the magnetic field, and the deep earth (potentially 100’s of km) conductivity</a:t>
            </a:r>
          </a:p>
          <a:p>
            <a:r>
              <a:rPr lang="en-US" altLang="en-US" dirty="0">
                <a:cs typeface="Arial" charset="0"/>
              </a:rPr>
              <a:t>The relationship between changing magnetic fields and electric fields are given by the Maxwell-Faraday Equation</a:t>
            </a:r>
          </a:p>
          <a:p>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129028206"/>
              </p:ext>
            </p:extLst>
          </p:nvPr>
        </p:nvGraphicFramePr>
        <p:xfrm>
          <a:off x="1143000" y="4495800"/>
          <a:ext cx="6349816" cy="1600200"/>
        </p:xfrm>
        <a:graphic>
          <a:graphicData uri="http://schemas.openxmlformats.org/presentationml/2006/ole">
            <mc:AlternateContent xmlns:mc="http://schemas.openxmlformats.org/markup-compatibility/2006">
              <mc:Choice xmlns:v="urn:schemas-microsoft-com:vml" Requires="v">
                <p:oleObj spid="_x0000_s9243" name="Equation" r:id="rId3" imgW="3225800" imgH="812800" progId="Equation.DSMT4">
                  <p:embed/>
                </p:oleObj>
              </mc:Choice>
              <mc:Fallback>
                <p:oleObj name="Equation" r:id="rId3" imgW="3225800" imgH="812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495800"/>
                        <a:ext cx="6349816" cy="1600200"/>
                      </a:xfrm>
                      <a:prstGeom prst="rect">
                        <a:avLst/>
                      </a:prstGeom>
                      <a:noFill/>
                      <a:ln>
                        <a:noFill/>
                      </a:ln>
                      <a:extLst/>
                    </p:spPr>
                  </p:pic>
                </p:oleObj>
              </mc:Fallback>
            </mc:AlternateContent>
          </a:graphicData>
        </a:graphic>
      </p:graphicFrame>
      <p:sp>
        <p:nvSpPr>
          <p:cNvPr id="5"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21</a:t>
            </a:fld>
            <a:endParaRPr lang="en-US" dirty="0">
              <a:solidFill>
                <a:srgbClr val="1E0000"/>
              </a:solidFill>
            </a:endParaRPr>
          </a:p>
        </p:txBody>
      </p:sp>
    </p:spTree>
    <p:extLst>
      <p:ext uri="{BB962C8B-B14F-4D97-AF65-F5344CB8AC3E}">
        <p14:creationId xmlns:p14="http://schemas.microsoft.com/office/powerpoint/2010/main" val="494173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Relationship Between dB/</a:t>
            </a:r>
            <a:r>
              <a:rPr lang="en-US" altLang="en-US" dirty="0" err="1"/>
              <a:t>dT</a:t>
            </a:r>
            <a:r>
              <a:rPr lang="en-US" altLang="en-US" dirty="0"/>
              <a:t> and E</a:t>
            </a:r>
            <a:endParaRPr lang="en-US" dirty="0"/>
          </a:p>
        </p:txBody>
      </p:sp>
      <p:sp>
        <p:nvSpPr>
          <p:cNvPr id="3" name="Content Placeholder 2"/>
          <p:cNvSpPr>
            <a:spLocks noGrp="1"/>
          </p:cNvSpPr>
          <p:nvPr>
            <p:ph idx="1"/>
          </p:nvPr>
        </p:nvSpPr>
        <p:spPr>
          <a:xfrm>
            <a:off x="365760" y="1280160"/>
            <a:ext cx="8168640" cy="3733800"/>
          </a:xfrm>
        </p:spPr>
        <p:txBody>
          <a:bodyPr/>
          <a:lstStyle/>
          <a:p>
            <a:r>
              <a:rPr lang="en-US" altLang="en-US" dirty="0">
                <a:cs typeface="Arial" charset="0"/>
              </a:rPr>
              <a:t>If the earth is assumed to have a single conductance, </a:t>
            </a:r>
            <a:r>
              <a:rPr lang="en-US" altLang="en-US" dirty="0">
                <a:cs typeface="Arial" charset="0"/>
                <a:sym typeface="Symbol" pitchFamily="18" charset="2"/>
              </a:rPr>
              <a:t>, </a:t>
            </a:r>
            <a:r>
              <a:rPr lang="en-US" altLang="en-US" dirty="0" smtClean="0">
                <a:cs typeface="Arial" charset="0"/>
                <a:sym typeface="Symbol" pitchFamily="18" charset="2"/>
              </a:rPr>
              <a:t>then</a:t>
            </a:r>
          </a:p>
          <a:p>
            <a:endParaRPr lang="en-US" dirty="0">
              <a:latin typeface="Arial" charset="0"/>
              <a:cs typeface="Arial" charset="0"/>
              <a:sym typeface="Symbol" pitchFamily="18" charset="2"/>
            </a:endParaRPr>
          </a:p>
          <a:p>
            <a:r>
              <a:rPr lang="en-US" dirty="0" smtClean="0">
                <a:sym typeface="Symbol" pitchFamily="18" charset="2"/>
              </a:rPr>
              <a:t>The magnitude relationship is then</a:t>
            </a:r>
            <a:endParaRPr lang="en-US" dirty="0" smtClean="0">
              <a:latin typeface="Arial" charset="0"/>
              <a:cs typeface="Arial" charset="0"/>
              <a:sym typeface="Symbol" pitchFamily="18" charset="2"/>
            </a:endParaRPr>
          </a:p>
        </p:txBody>
      </p:sp>
      <p:sp>
        <p:nvSpPr>
          <p:cNvPr id="4"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22</a:t>
            </a:fld>
            <a:endParaRPr lang="en-US" dirty="0">
              <a:solidFill>
                <a:srgbClr val="1E0000"/>
              </a:solidFill>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888362741"/>
              </p:ext>
            </p:extLst>
          </p:nvPr>
        </p:nvGraphicFramePr>
        <p:xfrm>
          <a:off x="4464406" y="1718233"/>
          <a:ext cx="2971800" cy="871538"/>
        </p:xfrm>
        <a:graphic>
          <a:graphicData uri="http://schemas.openxmlformats.org/presentationml/2006/ole">
            <mc:AlternateContent xmlns:mc="http://schemas.openxmlformats.org/markup-compatibility/2006">
              <mc:Choice xmlns:v="urn:schemas-microsoft-com:vml" Requires="v">
                <p:oleObj spid="_x0000_s8271" name="Equation" r:id="rId3" imgW="1688367" imgH="495085" progId="Equation.DSMT4">
                  <p:embed/>
                </p:oleObj>
              </mc:Choice>
              <mc:Fallback>
                <p:oleObj name="Equation" r:id="rId3" imgW="1688367" imgH="49508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406" y="1718233"/>
                        <a:ext cx="29718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2910172774"/>
              </p:ext>
            </p:extLst>
          </p:nvPr>
        </p:nvGraphicFramePr>
        <p:xfrm>
          <a:off x="762000" y="3428999"/>
          <a:ext cx="3657600" cy="2480191"/>
        </p:xfrm>
        <a:graphic>
          <a:graphicData uri="http://schemas.openxmlformats.org/presentationml/2006/ole">
            <mc:AlternateContent xmlns:mc="http://schemas.openxmlformats.org/markup-compatibility/2006">
              <mc:Choice xmlns:v="urn:schemas-microsoft-com:vml" Requires="v">
                <p:oleObj spid="_x0000_s8272" name="Equation" r:id="rId5" imgW="1701800" imgH="1193800" progId="Equation.DSMT4">
                  <p:embed/>
                </p:oleObj>
              </mc:Choice>
              <mc:Fallback>
                <p:oleObj name="Equation" r:id="rId5" imgW="1701800" imgH="119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428999"/>
                        <a:ext cx="3657600" cy="2480191"/>
                      </a:xfrm>
                      <a:prstGeom prst="rect">
                        <a:avLst/>
                      </a:prstGeom>
                      <a:noFill/>
                      <a:ln>
                        <a:noFill/>
                      </a:ln>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1628863766"/>
              </p:ext>
            </p:extLst>
          </p:nvPr>
        </p:nvGraphicFramePr>
        <p:xfrm>
          <a:off x="4800600" y="3352800"/>
          <a:ext cx="3582631" cy="2465175"/>
        </p:xfrm>
        <a:graphic>
          <a:graphicData uri="http://schemas.openxmlformats.org/presentationml/2006/ole">
            <mc:AlternateContent xmlns:mc="http://schemas.openxmlformats.org/markup-compatibility/2006">
              <mc:Choice xmlns:v="urn:schemas-microsoft-com:vml" Requires="v">
                <p:oleObj spid="_x0000_s8273" name="Equation" r:id="rId7" imgW="2361960" imgH="1625400" progId="Equation.DSMT4">
                  <p:embed/>
                </p:oleObj>
              </mc:Choice>
              <mc:Fallback>
                <p:oleObj name="Equation" r:id="rId7" imgW="2361960" imgH="1625400" progId="Equation.DSMT4">
                  <p:embed/>
                  <p:pic>
                    <p:nvPicPr>
                      <p:cNvPr id="0" name=""/>
                      <p:cNvPicPr>
                        <a:picLocks noChangeAspect="1" noChangeArrowheads="1"/>
                      </p:cNvPicPr>
                      <p:nvPr/>
                    </p:nvPicPr>
                    <p:blipFill>
                      <a:blip r:embed="rId8"/>
                      <a:srcRect/>
                      <a:stretch>
                        <a:fillRect/>
                      </a:stretch>
                    </p:blipFill>
                    <p:spPr bwMode="auto">
                      <a:xfrm>
                        <a:off x="4800600" y="3352800"/>
                        <a:ext cx="3582631" cy="2465175"/>
                      </a:xfrm>
                      <a:prstGeom prst="rect">
                        <a:avLst/>
                      </a:prstGeom>
                      <a:noFill/>
                      <a:ln>
                        <a:noFill/>
                      </a:ln>
                      <a:extLst/>
                    </p:spPr>
                  </p:pic>
                </p:oleObj>
              </mc:Fallback>
            </mc:AlternateContent>
          </a:graphicData>
        </a:graphic>
      </p:graphicFrame>
      <p:sp>
        <p:nvSpPr>
          <p:cNvPr id="10" name="TextBox 9"/>
          <p:cNvSpPr txBox="1"/>
          <p:nvPr/>
        </p:nvSpPr>
        <p:spPr>
          <a:xfrm>
            <a:off x="533400" y="6093767"/>
            <a:ext cx="6226448" cy="461665"/>
          </a:xfrm>
          <a:prstGeom prst="rect">
            <a:avLst/>
          </a:prstGeom>
          <a:solidFill>
            <a:srgbClr val="FFE6E6"/>
          </a:solidFill>
        </p:spPr>
        <p:txBody>
          <a:bodyPr wrap="none" rtlCol="0">
            <a:spAutoFit/>
          </a:bodyPr>
          <a:lstStyle/>
          <a:p>
            <a:r>
              <a:rPr lang="en-US" sz="2400" dirty="0" smtClean="0">
                <a:solidFill>
                  <a:srgbClr val="1E0000"/>
                </a:solidFill>
              </a:rPr>
              <a:t>A more resistive earth gives higher electric fields</a:t>
            </a:r>
            <a:endParaRPr lang="en-US" sz="2400" dirty="0">
              <a:solidFill>
                <a:srgbClr val="1E0000"/>
              </a:solidFill>
            </a:endParaRPr>
          </a:p>
        </p:txBody>
      </p:sp>
    </p:spTree>
    <p:extLst>
      <p:ext uri="{BB962C8B-B14F-4D97-AF65-F5344CB8AC3E}">
        <p14:creationId xmlns:p14="http://schemas.microsoft.com/office/powerpoint/2010/main" val="3737365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10600" cy="1066800"/>
          </a:xfrm>
        </p:spPr>
        <p:txBody>
          <a:bodyPr/>
          <a:lstStyle/>
          <a:p>
            <a:r>
              <a:rPr lang="en-US" dirty="0"/>
              <a:t>Typical Conductance and Resistivity Values</a:t>
            </a:r>
          </a:p>
        </p:txBody>
      </p:sp>
      <p:sp>
        <p:nvSpPr>
          <p:cNvPr id="3" name="Content Placeholder 2"/>
          <p:cNvSpPr>
            <a:spLocks noGrp="1"/>
          </p:cNvSpPr>
          <p:nvPr>
            <p:ph idx="1"/>
          </p:nvPr>
        </p:nvSpPr>
        <p:spPr>
          <a:xfrm>
            <a:off x="365760" y="1280160"/>
            <a:ext cx="8625840" cy="2301240"/>
          </a:xfrm>
        </p:spPr>
        <p:txBody>
          <a:bodyPr/>
          <a:lstStyle/>
          <a:p>
            <a:r>
              <a:rPr lang="en-US" dirty="0">
                <a:cs typeface="Arial" panose="020B0604020202020204" pitchFamily="34" charset="0"/>
              </a:rPr>
              <a:t>Soil conductance is often expressed in its inverse of resistivity in </a:t>
            </a:r>
            <a:r>
              <a:rPr lang="el-GR" dirty="0">
                <a:cs typeface="Arial" panose="020B0604020202020204" pitchFamily="34" charset="0"/>
              </a:rPr>
              <a:t>Ω</a:t>
            </a:r>
            <a:r>
              <a:rPr lang="en-US" dirty="0">
                <a:cs typeface="Arial" panose="020B0604020202020204" pitchFamily="34" charset="0"/>
              </a:rPr>
              <a:t>-m; values can vary widely</a:t>
            </a:r>
          </a:p>
          <a:p>
            <a:pPr lvl="1"/>
            <a:r>
              <a:rPr lang="en-US" dirty="0">
                <a:cs typeface="Arial" panose="020B0604020202020204" pitchFamily="34" charset="0"/>
              </a:rPr>
              <a:t>Topsoil varies widely with moisture content, from 2500 </a:t>
            </a:r>
            <a:r>
              <a:rPr lang="el-GR" dirty="0">
                <a:cs typeface="Arial" panose="020B0604020202020204" pitchFamily="34" charset="0"/>
              </a:rPr>
              <a:t>Ω</a:t>
            </a:r>
            <a:r>
              <a:rPr lang="en-US" dirty="0">
                <a:cs typeface="Arial" panose="020B0604020202020204" pitchFamily="34" charset="0"/>
              </a:rPr>
              <a:t>-m when dry to about 20 </a:t>
            </a:r>
            <a:r>
              <a:rPr lang="el-GR" dirty="0">
                <a:cs typeface="Arial" panose="020B0604020202020204" pitchFamily="34" charset="0"/>
              </a:rPr>
              <a:t>Ω</a:t>
            </a:r>
            <a:r>
              <a:rPr lang="en-US" dirty="0">
                <a:cs typeface="Arial" panose="020B0604020202020204" pitchFamily="34" charset="0"/>
              </a:rPr>
              <a:t>-m when very wet</a:t>
            </a:r>
          </a:p>
          <a:p>
            <a:pPr lvl="1"/>
            <a:r>
              <a:rPr lang="en-US" dirty="0">
                <a:cs typeface="Arial" panose="020B0604020202020204" pitchFamily="34" charset="0"/>
              </a:rPr>
              <a:t>Clay is between 100-200 </a:t>
            </a:r>
            <a:r>
              <a:rPr lang="el-GR" dirty="0">
                <a:cs typeface="Arial" panose="020B0604020202020204" pitchFamily="34" charset="0"/>
              </a:rPr>
              <a:t>Ω</a:t>
            </a:r>
            <a:r>
              <a:rPr lang="en-US" dirty="0">
                <a:cs typeface="Arial" panose="020B0604020202020204" pitchFamily="34" charset="0"/>
              </a:rPr>
              <a:t>-m</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28999"/>
            <a:ext cx="523875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43600" y="5418118"/>
            <a:ext cx="3048000" cy="954107"/>
          </a:xfrm>
          <a:prstGeom prst="rect">
            <a:avLst/>
          </a:prstGeom>
          <a:noFill/>
        </p:spPr>
        <p:txBody>
          <a:bodyPr wrap="square" rtlCol="0">
            <a:spAutoFit/>
          </a:bodyPr>
          <a:lstStyle/>
          <a:p>
            <a:r>
              <a:rPr lang="en-US" sz="1400" dirty="0" smtClean="0"/>
              <a:t>Image source: https</a:t>
            </a:r>
            <a:r>
              <a:rPr lang="en-US" sz="1400" dirty="0"/>
              <a:t>://www.eoas.ubc.ca/courses/eosc350/content/foundations/properties/resistivity.htm</a:t>
            </a:r>
          </a:p>
        </p:txBody>
      </p:sp>
      <p:sp>
        <p:nvSpPr>
          <p:cNvPr id="6"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23</a:t>
            </a:fld>
            <a:endParaRPr lang="en-US" dirty="0">
              <a:solidFill>
                <a:srgbClr val="1E0000"/>
              </a:solidFill>
            </a:endParaRPr>
          </a:p>
        </p:txBody>
      </p:sp>
    </p:spTree>
    <p:extLst>
      <p:ext uri="{BB962C8B-B14F-4D97-AF65-F5344CB8AC3E}">
        <p14:creationId xmlns:p14="http://schemas.microsoft.com/office/powerpoint/2010/main" val="425598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1-D Earth Models</a:t>
            </a:r>
            <a:endParaRPr lang="en-US" dirty="0"/>
          </a:p>
        </p:txBody>
      </p:sp>
      <p:sp>
        <p:nvSpPr>
          <p:cNvPr id="3" name="Content Placeholder 2"/>
          <p:cNvSpPr>
            <a:spLocks noGrp="1"/>
          </p:cNvSpPr>
          <p:nvPr>
            <p:ph idx="1"/>
          </p:nvPr>
        </p:nvSpPr>
        <p:spPr/>
        <p:txBody>
          <a:bodyPr/>
          <a:lstStyle/>
          <a:p>
            <a:r>
              <a:rPr lang="en-US" altLang="en-US" dirty="0">
                <a:cs typeface="Arial" charset="0"/>
              </a:rPr>
              <a:t>With a 1-D model the earth is model as a series of conductivity layers of varying thickness</a:t>
            </a:r>
          </a:p>
          <a:p>
            <a:r>
              <a:rPr lang="en-US" altLang="en-US" dirty="0">
                <a:cs typeface="Arial" charset="0"/>
              </a:rPr>
              <a:t>The impedance at a particular frequency</a:t>
            </a:r>
            <a:br>
              <a:rPr lang="en-US" altLang="en-US" dirty="0">
                <a:cs typeface="Arial" charset="0"/>
              </a:rPr>
            </a:br>
            <a:r>
              <a:rPr lang="en-US" altLang="en-US" dirty="0">
                <a:cs typeface="Arial" charset="0"/>
              </a:rPr>
              <a:t>is calculated using a recursive </a:t>
            </a:r>
            <a:br>
              <a:rPr lang="en-US" altLang="en-US" dirty="0">
                <a:cs typeface="Arial" charset="0"/>
              </a:rPr>
            </a:br>
            <a:r>
              <a:rPr lang="en-US" altLang="en-US" dirty="0">
                <a:cs typeface="Arial" charset="0"/>
              </a:rPr>
              <a:t>approach, starting at the bottom,</a:t>
            </a:r>
            <a:br>
              <a:rPr lang="en-US" altLang="en-US" dirty="0">
                <a:cs typeface="Arial" charset="0"/>
              </a:rPr>
            </a:br>
            <a:r>
              <a:rPr lang="en-US" altLang="en-US" dirty="0">
                <a:cs typeface="Arial" charset="0"/>
              </a:rPr>
              <a:t>with each layer m having</a:t>
            </a:r>
            <a:br>
              <a:rPr lang="en-US" altLang="en-US" dirty="0">
                <a:cs typeface="Arial" charset="0"/>
              </a:rPr>
            </a:br>
            <a:r>
              <a:rPr lang="en-US" altLang="en-US" dirty="0">
                <a:cs typeface="Arial" charset="0"/>
              </a:rPr>
              <a:t>a propagation </a:t>
            </a:r>
            <a:r>
              <a:rPr lang="en-US" altLang="en-US" dirty="0" smtClean="0">
                <a:cs typeface="Arial" charset="0"/>
              </a:rPr>
              <a:t>constant</a:t>
            </a:r>
            <a:br>
              <a:rPr lang="en-US" altLang="en-US" dirty="0" smtClean="0">
                <a:cs typeface="Arial" charset="0"/>
              </a:rPr>
            </a:br>
            <a:r>
              <a:rPr lang="en-US" altLang="en-US" dirty="0" smtClean="0">
                <a:cs typeface="Arial" charset="0"/>
              </a:rPr>
              <a:t/>
            </a:r>
            <a:br>
              <a:rPr lang="en-US" altLang="en-US" dirty="0" smtClean="0">
                <a:cs typeface="Arial" charset="0"/>
              </a:rPr>
            </a:br>
            <a:endParaRPr lang="en-US" altLang="en-US" dirty="0" smtClean="0">
              <a:cs typeface="Arial" charset="0"/>
            </a:endParaRPr>
          </a:p>
          <a:p>
            <a:r>
              <a:rPr lang="en-US" altLang="en-US" dirty="0">
                <a:cs typeface="Arial" charset="0"/>
              </a:rPr>
              <a:t>At the bottom level n</a:t>
            </a:r>
          </a:p>
          <a:p>
            <a:endParaRPr lang="en-US" altLang="en-US" dirty="0">
              <a:latin typeface="Arial" charset="0"/>
              <a:cs typeface="Arial" charset="0"/>
            </a:endParaRP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37178" t="30563" r="35741" b="9436"/>
          <a:stretch>
            <a:fillRect/>
          </a:stretch>
        </p:blipFill>
        <p:spPr bwMode="auto">
          <a:xfrm>
            <a:off x="6248400" y="3200401"/>
            <a:ext cx="2743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1047378229"/>
              </p:ext>
            </p:extLst>
          </p:nvPr>
        </p:nvGraphicFramePr>
        <p:xfrm>
          <a:off x="914400" y="4542527"/>
          <a:ext cx="2306638" cy="636588"/>
        </p:xfrm>
        <a:graphic>
          <a:graphicData uri="http://schemas.openxmlformats.org/presentationml/2006/ole">
            <mc:AlternateContent xmlns:mc="http://schemas.openxmlformats.org/markup-compatibility/2006">
              <mc:Choice xmlns:v="urn:schemas-microsoft-com:vml" Requires="v">
                <p:oleObj spid="_x0000_s7221" name="Equation" r:id="rId4" imgW="964781" imgH="266584" progId="Equation.DSMT4">
                  <p:embed/>
                </p:oleObj>
              </mc:Choice>
              <mc:Fallback>
                <p:oleObj name="Equation" r:id="rId4" imgW="964781" imgH="266584"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542527"/>
                        <a:ext cx="23066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a:spLocks noChangeArrowheads="1"/>
          </p:cNvSpPr>
          <p:nvPr/>
        </p:nvSpPr>
        <p:spPr bwMode="auto">
          <a:xfrm>
            <a:off x="6907047" y="6029324"/>
            <a:ext cx="1577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2400" dirty="0">
                <a:solidFill>
                  <a:srgbClr val="1E0000"/>
                </a:solidFill>
              </a:rPr>
              <a:t>1-D Layers</a:t>
            </a:r>
          </a:p>
        </p:txBody>
      </p:sp>
      <p:graphicFrame>
        <p:nvGraphicFramePr>
          <p:cNvPr id="7" name="Object 7"/>
          <p:cNvGraphicFramePr>
            <a:graphicFrameLocks noChangeAspect="1"/>
          </p:cNvGraphicFramePr>
          <p:nvPr>
            <p:extLst>
              <p:ext uri="{D42A27DB-BD31-4B8C-83A1-F6EECF244321}">
                <p14:modId xmlns:p14="http://schemas.microsoft.com/office/powerpoint/2010/main" val="4067766732"/>
              </p:ext>
            </p:extLst>
          </p:nvPr>
        </p:nvGraphicFramePr>
        <p:xfrm>
          <a:off x="4330535" y="5460999"/>
          <a:ext cx="1700212" cy="1030288"/>
        </p:xfrm>
        <a:graphic>
          <a:graphicData uri="http://schemas.openxmlformats.org/presentationml/2006/ole">
            <mc:AlternateContent xmlns:mc="http://schemas.openxmlformats.org/markup-compatibility/2006">
              <mc:Choice xmlns:v="urn:schemas-microsoft-com:vml" Requires="v">
                <p:oleObj spid="_x0000_s7222" name="Equation" r:id="rId6" imgW="710891" imgH="431613" progId="Equation.DSMT4">
                  <p:embed/>
                </p:oleObj>
              </mc:Choice>
              <mc:Fallback>
                <p:oleObj name="Equation" r:id="rId6" imgW="710891" imgH="431613"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0535" y="5460999"/>
                        <a:ext cx="1700212"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24</a:t>
            </a:fld>
            <a:endParaRPr lang="en-US" dirty="0">
              <a:solidFill>
                <a:srgbClr val="1E0000"/>
              </a:solidFill>
            </a:endParaRPr>
          </a:p>
        </p:txBody>
      </p:sp>
    </p:spTree>
    <p:extLst>
      <p:ext uri="{BB962C8B-B14F-4D97-AF65-F5344CB8AC3E}">
        <p14:creationId xmlns:p14="http://schemas.microsoft.com/office/powerpoint/2010/main" val="1454646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1-D Earth Models</a:t>
            </a:r>
            <a:endParaRPr lang="en-US" dirty="0"/>
          </a:p>
        </p:txBody>
      </p:sp>
      <p:sp>
        <p:nvSpPr>
          <p:cNvPr id="3" name="Content Placeholder 2"/>
          <p:cNvSpPr>
            <a:spLocks noGrp="1"/>
          </p:cNvSpPr>
          <p:nvPr>
            <p:ph idx="1"/>
          </p:nvPr>
        </p:nvSpPr>
        <p:spPr>
          <a:xfrm>
            <a:off x="365760" y="1280160"/>
            <a:ext cx="8778240" cy="1539240"/>
          </a:xfrm>
        </p:spPr>
        <p:txBody>
          <a:bodyPr/>
          <a:lstStyle/>
          <a:p>
            <a:r>
              <a:rPr lang="en-US" dirty="0">
                <a:ea typeface="Arial" pitchFamily="-110" charset="0"/>
                <a:cs typeface="Arial" pitchFamily="-110" charset="0"/>
              </a:rPr>
              <a:t>Above the bottom </a:t>
            </a:r>
            <a:r>
              <a:rPr lang="en-US" dirty="0" smtClean="0">
                <a:ea typeface="Arial" pitchFamily="-110" charset="0"/>
                <a:cs typeface="Arial" pitchFamily="-110" charset="0"/>
              </a:rPr>
              <a:t>layer each </a:t>
            </a:r>
            <a:r>
              <a:rPr lang="en-US" dirty="0">
                <a:ea typeface="Arial" pitchFamily="-110" charset="0"/>
                <a:cs typeface="Arial" pitchFamily="-110" charset="0"/>
              </a:rPr>
              <a:t>layer m, has a reflection coefficient associated with the </a:t>
            </a:r>
            <a:r>
              <a:rPr lang="en-US" dirty="0" smtClean="0">
                <a:ea typeface="Arial" pitchFamily="-110" charset="0"/>
                <a:cs typeface="Arial" pitchFamily="-110" charset="0"/>
              </a:rPr>
              <a:t>layer below</a:t>
            </a:r>
          </a:p>
          <a:p>
            <a:endParaRPr lang="en-US" dirty="0">
              <a:ea typeface="Arial" pitchFamily="-110" charset="0"/>
              <a:cs typeface="Arial" pitchFamily="-110" charset="0"/>
            </a:endParaRPr>
          </a:p>
          <a:p>
            <a:endParaRPr lang="en-US" dirty="0" smtClean="0">
              <a:ea typeface="Arial" pitchFamily="-110" charset="0"/>
              <a:cs typeface="Arial" pitchFamily="-110" charset="0"/>
            </a:endParaRPr>
          </a:p>
          <a:p>
            <a:endParaRPr lang="en-US" dirty="0">
              <a:ea typeface="Arial" pitchFamily="-110" charset="0"/>
              <a:cs typeface="Arial" pitchFamily="-110" charset="0"/>
            </a:endParaRPr>
          </a:p>
          <a:p>
            <a:r>
              <a:rPr lang="en-US" dirty="0">
                <a:ea typeface="Arial" pitchFamily="-110" charset="0"/>
                <a:cs typeface="Arial" pitchFamily="-110" charset="0"/>
              </a:rPr>
              <a:t>With the impedance at the top of layer m given </a:t>
            </a:r>
            <a:r>
              <a:rPr lang="en-US" dirty="0" smtClean="0">
                <a:ea typeface="Arial" pitchFamily="-110" charset="0"/>
                <a:cs typeface="Arial" pitchFamily="-110" charset="0"/>
              </a:rPr>
              <a:t>as</a:t>
            </a:r>
          </a:p>
          <a:p>
            <a:endParaRPr lang="en-US" dirty="0">
              <a:ea typeface="Arial" pitchFamily="-110" charset="0"/>
              <a:cs typeface="Arial" pitchFamily="-110" charset="0"/>
            </a:endParaRPr>
          </a:p>
          <a:p>
            <a:endParaRPr lang="en-US" dirty="0" smtClean="0">
              <a:ea typeface="Arial" pitchFamily="-110" charset="0"/>
              <a:cs typeface="Arial" pitchFamily="-110" charset="0"/>
            </a:endParaRPr>
          </a:p>
          <a:p>
            <a:r>
              <a:rPr lang="en-US" dirty="0" smtClean="0">
                <a:ea typeface="Arial" pitchFamily="-110" charset="0"/>
                <a:cs typeface="Arial" pitchFamily="-110" charset="0"/>
              </a:rPr>
              <a:t>Recursion is applied up to the surface layer</a:t>
            </a:r>
            <a:endParaRPr lang="en-US" dirty="0">
              <a:ea typeface="Arial" pitchFamily="-110" charset="0"/>
              <a:cs typeface="Arial" pitchFamily="-110" charset="0"/>
            </a:endParaRPr>
          </a:p>
          <a:p>
            <a:endParaRPr lang="en-US" dirty="0">
              <a:latin typeface="Arial" pitchFamily="-110" charset="0"/>
              <a:ea typeface="Arial" pitchFamily="-110" charset="0"/>
              <a:cs typeface="Arial" pitchFamily="-110" charset="0"/>
            </a:endParaRPr>
          </a:p>
          <a:p>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654277949"/>
              </p:ext>
            </p:extLst>
          </p:nvPr>
        </p:nvGraphicFramePr>
        <p:xfrm>
          <a:off x="990600" y="2057400"/>
          <a:ext cx="2444750" cy="1752600"/>
        </p:xfrm>
        <a:graphic>
          <a:graphicData uri="http://schemas.openxmlformats.org/presentationml/2006/ole">
            <mc:AlternateContent xmlns:mc="http://schemas.openxmlformats.org/markup-compatibility/2006">
              <mc:Choice xmlns:v="urn:schemas-microsoft-com:vml" Requires="v">
                <p:oleObj spid="_x0000_s6197" name="Equation" r:id="rId3" imgW="1168400" imgH="838200" progId="Equation.DSMT4">
                  <p:embed/>
                </p:oleObj>
              </mc:Choice>
              <mc:Fallback>
                <p:oleObj name="Equation" r:id="rId3" imgW="1168400" imgH="838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057400"/>
                        <a:ext cx="24447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1773040016"/>
              </p:ext>
            </p:extLst>
          </p:nvPr>
        </p:nvGraphicFramePr>
        <p:xfrm>
          <a:off x="838200" y="4191000"/>
          <a:ext cx="3906838" cy="1220788"/>
        </p:xfrm>
        <a:graphic>
          <a:graphicData uri="http://schemas.openxmlformats.org/presentationml/2006/ole">
            <mc:AlternateContent xmlns:mc="http://schemas.openxmlformats.org/markup-compatibility/2006">
              <mc:Choice xmlns:v="urn:schemas-microsoft-com:vml" Requires="v">
                <p:oleObj spid="_x0000_s6198" name="Equation" r:id="rId5" imgW="1866090" imgH="583947" progId="Equation.DSMT4">
                  <p:embed/>
                </p:oleObj>
              </mc:Choice>
              <mc:Fallback>
                <p:oleObj name="Equation" r:id="rId5" imgW="1866090" imgH="58394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191000"/>
                        <a:ext cx="3906838"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25</a:t>
            </a:fld>
            <a:endParaRPr lang="en-US" dirty="0">
              <a:solidFill>
                <a:srgbClr val="1E0000"/>
              </a:solidFill>
            </a:endParaRPr>
          </a:p>
        </p:txBody>
      </p:sp>
    </p:spTree>
    <p:extLst>
      <p:ext uri="{BB962C8B-B14F-4D97-AF65-F5344CB8AC3E}">
        <p14:creationId xmlns:p14="http://schemas.microsoft.com/office/powerpoint/2010/main" val="7517570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USGS 1-D Conductivity Regions</a:t>
            </a:r>
            <a:endParaRPr lang="en-US" dirty="0"/>
          </a:p>
        </p:txBody>
      </p:sp>
      <p:sp>
        <p:nvSpPr>
          <p:cNvPr id="3" name="Content Placeholder 2"/>
          <p:cNvSpPr>
            <a:spLocks noGrp="1"/>
          </p:cNvSpPr>
          <p:nvPr>
            <p:ph idx="1"/>
          </p:nvPr>
        </p:nvSpPr>
        <p:spPr>
          <a:xfrm>
            <a:off x="365760" y="1280160"/>
            <a:ext cx="8001000" cy="1234440"/>
          </a:xfrm>
        </p:spPr>
        <p:txBody>
          <a:bodyPr/>
          <a:lstStyle/>
          <a:p>
            <a:r>
              <a:rPr lang="en-US" altLang="en-US" dirty="0">
                <a:cs typeface="Arial" charset="0"/>
              </a:rPr>
              <a:t>The USGS has broken the continental US into about 20 conductivity (resistivity) regions </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 y="2209800"/>
            <a:ext cx="7315200"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5"/>
          <p:cNvSpPr txBox="1">
            <a:spLocks noChangeArrowheads="1"/>
          </p:cNvSpPr>
          <p:nvPr/>
        </p:nvSpPr>
        <p:spPr bwMode="auto">
          <a:xfrm>
            <a:off x="7532992" y="1676400"/>
            <a:ext cx="1545616" cy="4524315"/>
          </a:xfrm>
          <a:prstGeom prst="rect">
            <a:avLst/>
          </a:prstGeom>
          <a:solidFill>
            <a:srgbClr val="FFE6E6"/>
          </a:solidFill>
          <a:ln>
            <a:noFill/>
          </a:ln>
          <a:extLst/>
        </p:spPr>
        <p:txBody>
          <a:bodyPr wrap="none">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2400" dirty="0">
                <a:solidFill>
                  <a:srgbClr val="1E0000"/>
                </a:solidFill>
              </a:rPr>
              <a:t>These</a:t>
            </a:r>
            <a:br>
              <a:rPr lang="en-US" altLang="en-US" sz="2400" dirty="0">
                <a:solidFill>
                  <a:srgbClr val="1E0000"/>
                </a:solidFill>
              </a:rPr>
            </a:br>
            <a:r>
              <a:rPr lang="en-US" altLang="en-US" sz="2400" dirty="0" smtClean="0">
                <a:solidFill>
                  <a:srgbClr val="1E0000"/>
                </a:solidFill>
              </a:rPr>
              <a:t>regional</a:t>
            </a:r>
            <a:r>
              <a:rPr lang="en-US" altLang="en-US" sz="2400" dirty="0">
                <a:solidFill>
                  <a:srgbClr val="1E0000"/>
                </a:solidFill>
              </a:rPr>
              <a:t/>
            </a:r>
            <a:br>
              <a:rPr lang="en-US" altLang="en-US" sz="2400" dirty="0">
                <a:solidFill>
                  <a:srgbClr val="1E0000"/>
                </a:solidFill>
              </a:rPr>
            </a:br>
            <a:r>
              <a:rPr lang="en-US" altLang="en-US" sz="2400" dirty="0" err="1">
                <a:solidFill>
                  <a:srgbClr val="1E0000"/>
                </a:solidFill>
              </a:rPr>
              <a:t>scalings</a:t>
            </a:r>
            <a:r>
              <a:rPr lang="en-US" altLang="en-US" sz="2400" dirty="0">
                <a:solidFill>
                  <a:srgbClr val="1E0000"/>
                </a:solidFill>
              </a:rPr>
              <a:t/>
            </a:r>
            <a:br>
              <a:rPr lang="en-US" altLang="en-US" sz="2400" dirty="0">
                <a:solidFill>
                  <a:srgbClr val="1E0000"/>
                </a:solidFill>
              </a:rPr>
            </a:br>
            <a:r>
              <a:rPr lang="en-US" altLang="en-US" sz="2400" dirty="0">
                <a:solidFill>
                  <a:srgbClr val="1E0000"/>
                </a:solidFill>
              </a:rPr>
              <a:t>are now</a:t>
            </a:r>
            <a:br>
              <a:rPr lang="en-US" altLang="en-US" sz="2400" dirty="0">
                <a:solidFill>
                  <a:srgbClr val="1E0000"/>
                </a:solidFill>
              </a:rPr>
            </a:br>
            <a:r>
              <a:rPr lang="en-US" altLang="en-US" sz="2400" dirty="0">
                <a:solidFill>
                  <a:srgbClr val="1E0000"/>
                </a:solidFill>
              </a:rPr>
              <a:t>being</a:t>
            </a:r>
            <a:br>
              <a:rPr lang="en-US" altLang="en-US" sz="2400" dirty="0">
                <a:solidFill>
                  <a:srgbClr val="1E0000"/>
                </a:solidFill>
              </a:rPr>
            </a:br>
            <a:r>
              <a:rPr lang="en-US" altLang="en-US" sz="2400" dirty="0">
                <a:solidFill>
                  <a:srgbClr val="1E0000"/>
                </a:solidFill>
              </a:rPr>
              <a:t>used </a:t>
            </a:r>
            <a:br>
              <a:rPr lang="en-US" altLang="en-US" sz="2400" dirty="0">
                <a:solidFill>
                  <a:srgbClr val="1E0000"/>
                </a:solidFill>
              </a:rPr>
            </a:br>
            <a:r>
              <a:rPr lang="en-US" altLang="en-US" sz="2400" dirty="0">
                <a:solidFill>
                  <a:srgbClr val="1E0000"/>
                </a:solidFill>
              </a:rPr>
              <a:t>for power</a:t>
            </a:r>
            <a:br>
              <a:rPr lang="en-US" altLang="en-US" sz="2400" dirty="0">
                <a:solidFill>
                  <a:srgbClr val="1E0000"/>
                </a:solidFill>
              </a:rPr>
            </a:br>
            <a:r>
              <a:rPr lang="en-US" altLang="en-US" sz="2400" dirty="0">
                <a:solidFill>
                  <a:srgbClr val="1E0000"/>
                </a:solidFill>
              </a:rPr>
              <a:t>flow GMD</a:t>
            </a:r>
            <a:br>
              <a:rPr lang="en-US" altLang="en-US" sz="2400" dirty="0">
                <a:solidFill>
                  <a:srgbClr val="1E0000"/>
                </a:solidFill>
              </a:rPr>
            </a:br>
            <a:r>
              <a:rPr lang="en-US" altLang="en-US" sz="2400" dirty="0" smtClean="0">
                <a:solidFill>
                  <a:srgbClr val="1E0000"/>
                </a:solidFill>
              </a:rPr>
              <a:t>analysis,</a:t>
            </a:r>
            <a:br>
              <a:rPr lang="en-US" altLang="en-US" sz="2400" dirty="0" smtClean="0">
                <a:solidFill>
                  <a:srgbClr val="1E0000"/>
                </a:solidFill>
              </a:rPr>
            </a:br>
            <a:r>
              <a:rPr lang="en-US" altLang="en-US" sz="2400" dirty="0" smtClean="0">
                <a:solidFill>
                  <a:srgbClr val="1E0000"/>
                </a:solidFill>
              </a:rPr>
              <a:t>and are </a:t>
            </a:r>
            <a:br>
              <a:rPr lang="en-US" altLang="en-US" sz="2400" dirty="0" smtClean="0">
                <a:solidFill>
                  <a:srgbClr val="1E0000"/>
                </a:solidFill>
              </a:rPr>
            </a:br>
            <a:r>
              <a:rPr lang="en-US" altLang="en-US" sz="2400" dirty="0" smtClean="0">
                <a:solidFill>
                  <a:srgbClr val="1E0000"/>
                </a:solidFill>
              </a:rPr>
              <a:t>being</a:t>
            </a:r>
          </a:p>
          <a:p>
            <a:pPr eaLnBrk="1" hangingPunct="1">
              <a:spcBef>
                <a:spcPct val="0"/>
              </a:spcBef>
              <a:buClrTx/>
              <a:buSzTx/>
              <a:buFontTx/>
              <a:buNone/>
            </a:pPr>
            <a:r>
              <a:rPr lang="en-US" altLang="en-US" sz="2400" dirty="0" smtClean="0">
                <a:solidFill>
                  <a:srgbClr val="1E0000"/>
                </a:solidFill>
              </a:rPr>
              <a:t>updated</a:t>
            </a:r>
            <a:endParaRPr lang="en-US" altLang="en-US" sz="2400" dirty="0">
              <a:solidFill>
                <a:srgbClr val="1E0000"/>
              </a:solidFill>
            </a:endParaRPr>
          </a:p>
        </p:txBody>
      </p:sp>
      <p:sp>
        <p:nvSpPr>
          <p:cNvPr id="6" name="Rectangle 4"/>
          <p:cNvSpPr>
            <a:spLocks noChangeArrowheads="1"/>
          </p:cNvSpPr>
          <p:nvPr/>
        </p:nvSpPr>
        <p:spPr bwMode="auto">
          <a:xfrm>
            <a:off x="685800" y="6273800"/>
            <a:ext cx="7620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1600" dirty="0">
                <a:solidFill>
                  <a:srgbClr val="1E0000"/>
                </a:solidFill>
              </a:rPr>
              <a:t>Image from the NERC report; data is available at http://geomag.usgs.gov/conductivity/</a:t>
            </a:r>
          </a:p>
        </p:txBody>
      </p:sp>
      <p:sp>
        <p:nvSpPr>
          <p:cNvPr id="7"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26</a:t>
            </a:fld>
            <a:endParaRPr lang="en-US" dirty="0">
              <a:solidFill>
                <a:srgbClr val="1E0000"/>
              </a:solidFill>
            </a:endParaRPr>
          </a:p>
        </p:txBody>
      </p:sp>
    </p:spTree>
    <p:extLst>
      <p:ext uri="{BB962C8B-B14F-4D97-AF65-F5344CB8AC3E}">
        <p14:creationId xmlns:p14="http://schemas.microsoft.com/office/powerpoint/2010/main" val="521309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1-D Earth Models</a:t>
            </a:r>
            <a:endParaRPr lang="en-US" dirty="0"/>
          </a:p>
        </p:txBody>
      </p:sp>
      <p:sp>
        <p:nvSpPr>
          <p:cNvPr id="3" name="Content Placeholder 2"/>
          <p:cNvSpPr>
            <a:spLocks noGrp="1"/>
          </p:cNvSpPr>
          <p:nvPr>
            <p:ph idx="1"/>
          </p:nvPr>
        </p:nvSpPr>
        <p:spPr>
          <a:xfrm>
            <a:off x="365760" y="1280160"/>
            <a:ext cx="8778240" cy="1386840"/>
          </a:xfrm>
        </p:spPr>
        <p:txBody>
          <a:bodyPr/>
          <a:lstStyle/>
          <a:p>
            <a:r>
              <a:rPr lang="en-US" altLang="en-US" dirty="0">
                <a:cs typeface="Arial" charset="0"/>
              </a:rPr>
              <a:t>Image on </a:t>
            </a:r>
            <a:r>
              <a:rPr lang="en-US" altLang="en-US" dirty="0" smtClean="0">
                <a:cs typeface="Arial" charset="0"/>
              </a:rPr>
              <a:t>the bottom left </a:t>
            </a:r>
            <a:r>
              <a:rPr lang="en-US" altLang="en-US" dirty="0">
                <a:cs typeface="Arial" charset="0"/>
              </a:rPr>
              <a:t>shows an example 1-D model, whereas image on </a:t>
            </a:r>
            <a:r>
              <a:rPr lang="en-US" altLang="en-US" dirty="0" smtClean="0">
                <a:cs typeface="Arial" charset="0"/>
              </a:rPr>
              <a:t>bottom right </a:t>
            </a:r>
            <a:r>
              <a:rPr lang="en-US" altLang="en-US" dirty="0">
                <a:cs typeface="Arial" charset="0"/>
              </a:rPr>
              <a:t>shows the Z(</a:t>
            </a:r>
            <a:r>
              <a:rPr lang="en-US" altLang="en-US" dirty="0">
                <a:latin typeface="Symbol" panose="05050102010706020507" pitchFamily="18" charset="2"/>
                <a:cs typeface="Arial" charset="0"/>
              </a:rPr>
              <a:t>w</a:t>
            </a:r>
            <a:r>
              <a:rPr lang="en-US" altLang="en-US" dirty="0">
                <a:cs typeface="Arial" charset="0"/>
              </a:rPr>
              <a:t>) variation for two models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6" y="2667000"/>
            <a:ext cx="4487862"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23576" t="15831" r="23608" b="9167"/>
          <a:stretch>
            <a:fillRect/>
          </a:stretch>
        </p:blipFill>
        <p:spPr bwMode="auto">
          <a:xfrm>
            <a:off x="4410748" y="2682875"/>
            <a:ext cx="4446588"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27</a:t>
            </a:fld>
            <a:endParaRPr lang="en-US" dirty="0">
              <a:solidFill>
                <a:srgbClr val="1E0000"/>
              </a:solidFill>
            </a:endParaRPr>
          </a:p>
        </p:txBody>
      </p:sp>
    </p:spTree>
    <p:extLst>
      <p:ext uri="{BB962C8B-B14F-4D97-AF65-F5344CB8AC3E}">
        <p14:creationId xmlns:p14="http://schemas.microsoft.com/office/powerpoint/2010/main" val="2201700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SArray in the Lower 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219200"/>
            <a:ext cx="6276276"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ltLang="en-US" dirty="0"/>
              <a:t>3-D Models and </a:t>
            </a:r>
            <a:r>
              <a:rPr lang="en-US" altLang="en-US" dirty="0" err="1"/>
              <a:t>EarthScope</a:t>
            </a:r>
            <a:endParaRPr lang="en-US" dirty="0"/>
          </a:p>
        </p:txBody>
      </p:sp>
      <p:sp>
        <p:nvSpPr>
          <p:cNvPr id="4"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28</a:t>
            </a:fld>
            <a:endParaRPr lang="en-US" dirty="0">
              <a:solidFill>
                <a:srgbClr val="1E0000"/>
              </a:solidFill>
            </a:endParaRPr>
          </a:p>
        </p:txBody>
      </p:sp>
      <p:sp>
        <p:nvSpPr>
          <p:cNvPr id="6" name="Rectangle 5"/>
          <p:cNvSpPr>
            <a:spLocks noChangeArrowheads="1"/>
          </p:cNvSpPr>
          <p:nvPr/>
        </p:nvSpPr>
        <p:spPr bwMode="auto">
          <a:xfrm>
            <a:off x="347932" y="4491097"/>
            <a:ext cx="8534400" cy="2062103"/>
          </a:xfrm>
          <a:prstGeom prst="rect">
            <a:avLst/>
          </a:prstGeom>
          <a:solidFill>
            <a:srgbClr val="FFE6E6"/>
          </a:solidFill>
          <a:ln>
            <a:noFill/>
          </a:ln>
          <a:extLst/>
        </p:spPr>
        <p:txBody>
          <a:bodyPr>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eaLnBrk="1" hangingPunct="1">
              <a:spcBef>
                <a:spcPct val="0"/>
              </a:spcBef>
              <a:buClrTx/>
              <a:buSzTx/>
              <a:buFontTx/>
              <a:buNone/>
            </a:pPr>
            <a:r>
              <a:rPr lang="en-US" sz="1600" dirty="0" err="1">
                <a:solidFill>
                  <a:srgbClr val="1E0000"/>
                </a:solidFill>
              </a:rPr>
              <a:t>USArray</a:t>
            </a:r>
            <a:r>
              <a:rPr lang="en-US" sz="1600" dirty="0">
                <a:solidFill>
                  <a:srgbClr val="1E0000"/>
                </a:solidFill>
              </a:rPr>
              <a:t> in the Lower 48 U.S. and Southeastern Canada. Transportable Array (TA) stations (red), Flexible Array (FA) stations (blue), and </a:t>
            </a:r>
            <a:r>
              <a:rPr lang="en-US" sz="1600" dirty="0" err="1">
                <a:solidFill>
                  <a:srgbClr val="1E0000"/>
                </a:solidFill>
              </a:rPr>
              <a:t>Magnetotelluric</a:t>
            </a:r>
            <a:r>
              <a:rPr lang="en-US" sz="1600" dirty="0">
                <a:solidFill>
                  <a:srgbClr val="1E0000"/>
                </a:solidFill>
              </a:rPr>
              <a:t> (MT) array (green) operated at different scales from 2004–2018. MT stations are subdivided between MT-TA (green triangles) and MT-FA (tight cluster of green diamonds in the Pacific Northwest and dense line across the Mid-Atlantic). Backbone stations (white) were used as part of the TA at its outset and in Canada. Over 200 TA stations have been permanently adopted across the country, and there are active efforts across the federal government to complete the MT-TA across the southern one-third of the U.S</a:t>
            </a:r>
            <a:r>
              <a:rPr lang="en-US" sz="1600" dirty="0" smtClean="0">
                <a:solidFill>
                  <a:srgbClr val="1E0000"/>
                </a:solidFill>
              </a:rPr>
              <a:t>. </a:t>
            </a:r>
            <a:br>
              <a:rPr lang="en-US" sz="1600" dirty="0" smtClean="0">
                <a:solidFill>
                  <a:srgbClr val="1E0000"/>
                </a:solidFill>
              </a:rPr>
            </a:br>
            <a:r>
              <a:rPr lang="en-US" sz="1600" dirty="0" smtClean="0">
                <a:solidFill>
                  <a:srgbClr val="1E0000"/>
                </a:solidFill>
              </a:rPr>
              <a:t>Source: </a:t>
            </a:r>
            <a:r>
              <a:rPr lang="en-US" sz="1600" dirty="0">
                <a:hlinkClick r:id="rId3"/>
              </a:rPr>
              <a:t>https://www.earthscope.org/articles/Reflections_on_USArray.html</a:t>
            </a:r>
            <a:endParaRPr lang="en-US" altLang="en-US" sz="1600" dirty="0">
              <a:solidFill>
                <a:srgbClr val="1E0000"/>
              </a:solidFill>
            </a:endParaRPr>
          </a:p>
        </p:txBody>
      </p:sp>
    </p:spTree>
    <p:extLst>
      <p:ext uri="{BB962C8B-B14F-4D97-AF65-F5344CB8AC3E}">
        <p14:creationId xmlns:p14="http://schemas.microsoft.com/office/powerpoint/2010/main" val="2791180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 and Governor Power Flows</a:t>
            </a:r>
            <a:endParaRPr lang="en-US" dirty="0"/>
          </a:p>
        </p:txBody>
      </p:sp>
      <p:sp>
        <p:nvSpPr>
          <p:cNvPr id="3" name="Content Placeholder 2"/>
          <p:cNvSpPr>
            <a:spLocks noGrp="1"/>
          </p:cNvSpPr>
          <p:nvPr>
            <p:ph idx="1"/>
          </p:nvPr>
        </p:nvSpPr>
        <p:spPr>
          <a:xfrm>
            <a:off x="365760" y="1280160"/>
            <a:ext cx="8702040" cy="3733800"/>
          </a:xfrm>
        </p:spPr>
        <p:txBody>
          <a:bodyPr/>
          <a:lstStyle/>
          <a:p>
            <a:r>
              <a:rPr lang="en-US" dirty="0" smtClean="0"/>
              <a:t>In the regular power flow a single slack bus is used so total load + losses = total generation</a:t>
            </a:r>
          </a:p>
          <a:p>
            <a:r>
              <a:rPr lang="en-US" dirty="0" smtClean="0"/>
              <a:t>The slack bus is characterized by having a fixed voltage magnitude and angle</a:t>
            </a:r>
          </a:p>
          <a:p>
            <a:pPr lvl="1"/>
            <a:r>
              <a:rPr lang="en-US" dirty="0" smtClean="0"/>
              <a:t>A slack bus is needed for each island though nothing precludes having multiple slack buses in an island</a:t>
            </a:r>
          </a:p>
          <a:p>
            <a:r>
              <a:rPr lang="en-US" dirty="0" smtClean="0"/>
              <a:t>If an area is on AGC then the outputs for the other generators can be changed either before or during the power flow solution</a:t>
            </a:r>
          </a:p>
          <a:p>
            <a:r>
              <a:rPr lang="en-US" dirty="0" smtClean="0"/>
              <a:t>This does not match the initial change in the generator output following a contingency </a:t>
            </a:r>
          </a:p>
          <a:p>
            <a:endParaRPr lang="en-US" dirty="0" smtClean="0"/>
          </a:p>
        </p:txBody>
      </p:sp>
    </p:spTree>
    <p:extLst>
      <p:ext uri="{BB962C8B-B14F-4D97-AF65-F5344CB8AC3E}">
        <p14:creationId xmlns:p14="http://schemas.microsoft.com/office/powerpoint/2010/main" val="33679001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3-D Models and </a:t>
            </a:r>
            <a:r>
              <a:rPr lang="en-US" altLang="en-US" dirty="0" err="1"/>
              <a:t>EarthScope</a:t>
            </a:r>
            <a:endParaRPr lang="en-US" dirty="0"/>
          </a:p>
        </p:txBody>
      </p:sp>
      <p:sp>
        <p:nvSpPr>
          <p:cNvPr id="3" name="Content Placeholder 2"/>
          <p:cNvSpPr>
            <a:spLocks noGrp="1"/>
          </p:cNvSpPr>
          <p:nvPr>
            <p:ph idx="1"/>
          </p:nvPr>
        </p:nvSpPr>
        <p:spPr>
          <a:xfrm>
            <a:off x="365760" y="1280160"/>
            <a:ext cx="8778240" cy="3733800"/>
          </a:xfrm>
        </p:spPr>
        <p:txBody>
          <a:bodyPr/>
          <a:lstStyle/>
          <a:p>
            <a:r>
              <a:rPr lang="en-US" altLang="en-US" dirty="0" err="1">
                <a:cs typeface="Arial" charset="0"/>
              </a:rPr>
              <a:t>Earthscope</a:t>
            </a:r>
            <a:r>
              <a:rPr lang="en-US" altLang="en-US" dirty="0">
                <a:cs typeface="Arial" charset="0"/>
              </a:rPr>
              <a:t> data is processed into </a:t>
            </a:r>
            <a:r>
              <a:rPr lang="en-US" altLang="en-US" dirty="0" err="1">
                <a:cs typeface="Arial" charset="0"/>
              </a:rPr>
              <a:t>magnetotelluric</a:t>
            </a:r>
            <a:r>
              <a:rPr lang="en-US" altLang="en-US" dirty="0">
                <a:cs typeface="Arial" charset="0"/>
              </a:rPr>
              <a:t> transfer functions that:</a:t>
            </a:r>
          </a:p>
          <a:p>
            <a:pPr lvl="1">
              <a:buFontTx/>
              <a:buChar char="-"/>
            </a:pPr>
            <a:r>
              <a:rPr lang="en-US" altLang="en-US" dirty="0">
                <a:cs typeface="Arial" charset="0"/>
              </a:rPr>
              <a:t>Define the frequency dependent linear relationship between EM components at a single site.</a:t>
            </a:r>
          </a:p>
          <a:p>
            <a:pPr>
              <a:buFontTx/>
              <a:buNone/>
            </a:pPr>
            <a:r>
              <a:rPr lang="en-US" altLang="en-US" dirty="0">
                <a:latin typeface="Arial" charset="0"/>
                <a:cs typeface="Arial" charset="0"/>
              </a:rPr>
              <a:t>		</a:t>
            </a:r>
          </a:p>
          <a:p>
            <a:pPr>
              <a:buFontTx/>
              <a:buNone/>
            </a:pPr>
            <a:r>
              <a:rPr lang="en-US" altLang="en-US" dirty="0">
                <a:latin typeface="Arial" charset="0"/>
                <a:cs typeface="Arial" charset="0"/>
              </a:rPr>
              <a:t>	</a:t>
            </a:r>
            <a:r>
              <a:rPr lang="en-US" altLang="en-US" dirty="0" smtClean="0">
                <a:latin typeface="Arial" charset="0"/>
                <a:cs typeface="Arial" charset="0"/>
              </a:rPr>
              <a:t>	</a:t>
            </a:r>
            <a:r>
              <a:rPr lang="en-US" altLang="en-US" dirty="0">
                <a:latin typeface="Arial" charset="0"/>
                <a:cs typeface="Arial" charset="0"/>
              </a:rPr>
              <a:t>			</a:t>
            </a:r>
            <a:r>
              <a:rPr lang="en-US" altLang="en-US" sz="1400" dirty="0">
                <a:latin typeface="Arial" charset="0"/>
                <a:cs typeface="Arial" charset="0"/>
              </a:rPr>
              <a:t>(simplified for the 1D case)</a:t>
            </a:r>
          </a:p>
          <a:p>
            <a:pPr>
              <a:buFontTx/>
              <a:buChar char="-"/>
            </a:pPr>
            <a:r>
              <a:rPr lang="en-US" altLang="en-US" dirty="0">
                <a:cs typeface="Arial" charset="0"/>
              </a:rPr>
              <a:t>Can be used to relate a magnetic field input to and electric field output at a single site</a:t>
            </a:r>
          </a:p>
          <a:p>
            <a:pPr>
              <a:buFontTx/>
              <a:buChar char="-"/>
            </a:pPr>
            <a:endParaRPr lang="en-US" altLang="en-US" dirty="0">
              <a:latin typeface="Arial" charset="0"/>
              <a:cs typeface="Arial" charset="0"/>
            </a:endParaRPr>
          </a:p>
          <a:p>
            <a:pPr>
              <a:buFontTx/>
              <a:buChar char="-"/>
            </a:pPr>
            <a:r>
              <a:rPr lang="en-US" altLang="en-US" dirty="0" smtClean="0">
                <a:cs typeface="Arial" charset="0"/>
              </a:rPr>
              <a:t>Are </a:t>
            </a:r>
            <a:r>
              <a:rPr lang="en-US" altLang="en-US" dirty="0">
                <a:cs typeface="Arial" charset="0"/>
              </a:rPr>
              <a:t>provided in 2x2 impedance tensors by </a:t>
            </a:r>
            <a:r>
              <a:rPr lang="en-US" altLang="en-US" dirty="0" err="1">
                <a:cs typeface="Arial" charset="0"/>
              </a:rPr>
              <a:t>USArray</a:t>
            </a:r>
            <a:endParaRPr lang="en-US" altLang="en-US" dirty="0">
              <a:cs typeface="Arial" charset="0"/>
            </a:endParaRPr>
          </a:p>
          <a:p>
            <a:endParaRPr lang="en-US" dirty="0"/>
          </a:p>
        </p:txBody>
      </p:sp>
      <p:sp>
        <p:nvSpPr>
          <p:cNvPr id="4"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29</a:t>
            </a:fld>
            <a:endParaRPr lang="en-US" dirty="0">
              <a:solidFill>
                <a:srgbClr val="1E0000"/>
              </a:solidFill>
            </a:endParaRPr>
          </a:p>
        </p:txBody>
      </p:sp>
      <p:pic>
        <p:nvPicPr>
          <p:cNvPr id="7" name="Picture 4" descr="CodeCogsEq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124200"/>
            <a:ext cx="157515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012131"/>
            <a:ext cx="2667000" cy="60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990600" y="6324600"/>
            <a:ext cx="731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1800" dirty="0">
                <a:solidFill>
                  <a:srgbClr val="1E0000"/>
                </a:solidFill>
                <a:latin typeface="Arial" charset="0"/>
              </a:rPr>
              <a:t>Reference: </a:t>
            </a:r>
            <a:r>
              <a:rPr lang="en-US" altLang="en-US" sz="1800" dirty="0" err="1">
                <a:solidFill>
                  <a:srgbClr val="1E0000"/>
                </a:solidFill>
                <a:latin typeface="Arial" charset="0"/>
              </a:rPr>
              <a:t>Kelbert</a:t>
            </a:r>
            <a:r>
              <a:rPr lang="en-US" altLang="en-US" sz="1800" dirty="0">
                <a:solidFill>
                  <a:srgbClr val="1E0000"/>
                </a:solidFill>
                <a:latin typeface="Arial" charset="0"/>
              </a:rPr>
              <a:t> et al., IRIS DMC Data Services Products, 2011. </a:t>
            </a:r>
          </a:p>
        </p:txBody>
      </p:sp>
    </p:spTree>
    <p:extLst>
      <p:ext uri="{BB962C8B-B14F-4D97-AF65-F5344CB8AC3E}">
        <p14:creationId xmlns:p14="http://schemas.microsoft.com/office/powerpoint/2010/main" val="3090254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10600" cy="1066800"/>
          </a:xfrm>
        </p:spPr>
        <p:txBody>
          <a:bodyPr/>
          <a:lstStyle/>
          <a:p>
            <a:r>
              <a:rPr lang="en-US" altLang="en-US" dirty="0"/>
              <a:t>Example 3-D </a:t>
            </a:r>
            <a:r>
              <a:rPr lang="en-US" altLang="en-US" dirty="0" err="1"/>
              <a:t>Earthscope</a:t>
            </a:r>
            <a:r>
              <a:rPr lang="en-US" altLang="en-US" dirty="0"/>
              <a:t> Model Results </a:t>
            </a:r>
            <a:endParaRPr lang="en-US" dirty="0"/>
          </a:p>
        </p:txBody>
      </p:sp>
      <p:sp>
        <p:nvSpPr>
          <p:cNvPr id="3" name="Content Placeholder 2"/>
          <p:cNvSpPr>
            <a:spLocks noGrp="1"/>
          </p:cNvSpPr>
          <p:nvPr>
            <p:ph idx="1"/>
          </p:nvPr>
        </p:nvSpPr>
        <p:spPr>
          <a:xfrm>
            <a:off x="365760" y="1280160"/>
            <a:ext cx="8702040" cy="1463040"/>
          </a:xfrm>
        </p:spPr>
        <p:txBody>
          <a:bodyPr/>
          <a:lstStyle/>
          <a:p>
            <a:r>
              <a:rPr lang="en-US" altLang="en-US" dirty="0">
                <a:cs typeface="Arial" charset="0"/>
              </a:rPr>
              <a:t>Image provides a snapshot visualization of the time-varying surface electric fields using </a:t>
            </a:r>
            <a:r>
              <a:rPr lang="en-US" altLang="en-US" dirty="0" err="1">
                <a:cs typeface="Arial" charset="0"/>
              </a:rPr>
              <a:t>Earthscope</a:t>
            </a:r>
            <a:r>
              <a:rPr lang="en-US" altLang="en-US" dirty="0">
                <a:cs typeface="Arial" charset="0"/>
              </a:rPr>
              <a:t> data</a:t>
            </a:r>
          </a:p>
          <a:p>
            <a:endParaRPr lang="en-US" dirty="0"/>
          </a:p>
        </p:txBody>
      </p:sp>
      <p:sp>
        <p:nvSpPr>
          <p:cNvPr id="4"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30</a:t>
            </a:fld>
            <a:endParaRPr lang="en-US" dirty="0">
              <a:solidFill>
                <a:srgbClr val="1E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5638800" cy="3888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p:cNvSpPr>
            <a:spLocks noChangeArrowheads="1"/>
          </p:cNvSpPr>
          <p:nvPr/>
        </p:nvSpPr>
        <p:spPr bwMode="auto">
          <a:xfrm>
            <a:off x="6019798" y="2590800"/>
            <a:ext cx="2736985" cy="1200329"/>
          </a:xfrm>
          <a:prstGeom prst="rect">
            <a:avLst/>
          </a:prstGeom>
          <a:solidFill>
            <a:srgbClr val="FFE6E6"/>
          </a:solidFill>
          <a:ln>
            <a:noFill/>
          </a:ln>
          <a:extLst/>
        </p:spPr>
        <p:txBody>
          <a:bodyPr wrap="square">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lgn="ctr" eaLnBrk="1" hangingPunct="1">
              <a:spcBef>
                <a:spcPct val="0"/>
              </a:spcBef>
              <a:buClrTx/>
              <a:buSzTx/>
              <a:buFontTx/>
              <a:buNone/>
            </a:pPr>
            <a:r>
              <a:rPr lang="en-US" altLang="en-US" sz="2400" dirty="0">
                <a:solidFill>
                  <a:srgbClr val="1E0000"/>
                </a:solidFill>
              </a:rPr>
              <a:t>White ~ 10 V/km</a:t>
            </a:r>
          </a:p>
          <a:p>
            <a:pPr algn="ctr" eaLnBrk="1" hangingPunct="1">
              <a:spcBef>
                <a:spcPct val="0"/>
              </a:spcBef>
              <a:buClrTx/>
              <a:buSzTx/>
              <a:buFontTx/>
              <a:buNone/>
            </a:pPr>
            <a:r>
              <a:rPr lang="en-US" altLang="en-US" sz="2400" dirty="0">
                <a:solidFill>
                  <a:srgbClr val="1E0000"/>
                </a:solidFill>
              </a:rPr>
              <a:t>Image Provided by Jenn Gannon</a:t>
            </a:r>
          </a:p>
        </p:txBody>
      </p:sp>
    </p:spTree>
    <p:extLst>
      <p:ext uri="{BB962C8B-B14F-4D97-AF65-F5344CB8AC3E}">
        <p14:creationId xmlns:p14="http://schemas.microsoft.com/office/powerpoint/2010/main" val="3350495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Input Electric Field Considerations</a:t>
            </a:r>
          </a:p>
        </p:txBody>
      </p:sp>
      <p:sp>
        <p:nvSpPr>
          <p:cNvPr id="18435" name="Content Placeholder 2"/>
          <p:cNvSpPr>
            <a:spLocks noGrp="1"/>
          </p:cNvSpPr>
          <p:nvPr>
            <p:ph idx="1"/>
          </p:nvPr>
        </p:nvSpPr>
        <p:spPr>
          <a:xfrm>
            <a:off x="457200" y="1371600"/>
            <a:ext cx="8458200" cy="4800600"/>
          </a:xfrm>
        </p:spPr>
        <p:txBody>
          <a:bodyPr/>
          <a:lstStyle/>
          <a:p>
            <a:r>
              <a:rPr lang="en-US" altLang="en-US" dirty="0" smtClean="0">
                <a:cs typeface="Arial" charset="0"/>
              </a:rPr>
              <a:t>The current vector (</a:t>
            </a:r>
            <a:r>
              <a:rPr lang="en-US" altLang="en-US" b="1" dirty="0" smtClean="0">
                <a:cs typeface="Arial" charset="0"/>
              </a:rPr>
              <a:t>I</a:t>
            </a:r>
            <a:r>
              <a:rPr lang="en-US" altLang="en-US" dirty="0" smtClean="0">
                <a:cs typeface="Arial" charset="0"/>
              </a:rPr>
              <a:t>) depends upon the assumed electric field along each transmission line</a:t>
            </a:r>
          </a:p>
          <a:p>
            <a:r>
              <a:rPr lang="en-US" altLang="en-US" dirty="0" smtClean="0">
                <a:cs typeface="Arial" charset="0"/>
              </a:rPr>
              <a:t>With a uniform electric field determination of the transmission line’s GMD-induced voltage is path independent</a:t>
            </a:r>
          </a:p>
          <a:p>
            <a:pPr lvl="1"/>
            <a:r>
              <a:rPr lang="en-US" altLang="en-US" dirty="0" smtClean="0">
                <a:cs typeface="Arial" charset="0"/>
              </a:rPr>
              <a:t>Just requires geographic knowledge of the transmission line’s terminal substations</a:t>
            </a:r>
          </a:p>
          <a:p>
            <a:r>
              <a:rPr lang="en-US" altLang="en-US" dirty="0" smtClean="0">
                <a:cs typeface="Arial" charset="0"/>
              </a:rPr>
              <a:t>With </a:t>
            </a:r>
            <a:r>
              <a:rPr lang="en-US" altLang="en-US" dirty="0" err="1" smtClean="0">
                <a:cs typeface="Arial" charset="0"/>
              </a:rPr>
              <a:t>nonuniform</a:t>
            </a:r>
            <a:r>
              <a:rPr lang="en-US" altLang="en-US" dirty="0" smtClean="0">
                <a:cs typeface="Arial" charset="0"/>
              </a:rPr>
              <a:t> fields an exact calculation would be path dependent, but just a assuming a straight line path is probably sufficient (given all the other uncertainties!)</a:t>
            </a:r>
          </a:p>
        </p:txBody>
      </p:sp>
      <p:sp>
        <p:nvSpPr>
          <p:cNvPr id="18436" name="Slide Number Placeholder 3"/>
          <p:cNvSpPr>
            <a:spLocks noGrp="1"/>
          </p:cNvSpPr>
          <p:nvPr>
            <p:ph type="sldNum" sz="quarter" idx="4294967295"/>
          </p:nvPr>
        </p:nvSpPr>
        <p:spPr>
          <a:xfrm>
            <a:off x="7239000" y="0"/>
            <a:ext cx="19050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AAD2C3AD-C189-4CD9-93E9-A2EF084A8726}" type="slidenum">
              <a:rPr lang="en-US" altLang="en-US" sz="2000" smtClean="0"/>
              <a:pPr>
                <a:defRPr/>
              </a:pPr>
              <a:t>31</a:t>
            </a:fld>
            <a:endParaRPr lang="en-US" altLang="en-US" sz="2000" smtClean="0"/>
          </a:p>
        </p:txBody>
      </p:sp>
      <p:sp>
        <p:nvSpPr>
          <p:cNvPr id="5"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31</a:t>
            </a:fld>
            <a:endParaRPr lang="en-US" dirty="0">
              <a:solidFill>
                <a:srgbClr val="1E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Overview of GMD Assessments</a:t>
            </a:r>
            <a:endParaRPr lang="en-US" dirty="0"/>
          </a:p>
        </p:txBody>
      </p:sp>
      <p:pic>
        <p:nvPicPr>
          <p:cNvPr id="4" name="Content Placeholder 5"/>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600200"/>
            <a:ext cx="82296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3400" y="4052629"/>
            <a:ext cx="2895600" cy="523220"/>
          </a:xfrm>
          <a:prstGeom prst="rect">
            <a:avLst/>
          </a:prstGeom>
          <a:solidFill>
            <a:srgbClr val="92D050"/>
          </a:solidFill>
        </p:spPr>
        <p:txBody>
          <a:bodyPr wrap="square" rtlCol="0">
            <a:spAutoFit/>
          </a:bodyPr>
          <a:lstStyle/>
          <a:p>
            <a:r>
              <a:rPr lang="en-US" sz="2800" b="1" dirty="0" smtClean="0">
                <a:solidFill>
                  <a:srgbClr val="1E0000"/>
                </a:solidFill>
              </a:rPr>
              <a:t>Next we go here</a:t>
            </a:r>
            <a:endParaRPr lang="en-US" sz="2800" b="1" dirty="0">
              <a:solidFill>
                <a:srgbClr val="1E0000"/>
              </a:solidFill>
            </a:endParaRPr>
          </a:p>
        </p:txBody>
      </p:sp>
      <p:cxnSp>
        <p:nvCxnSpPr>
          <p:cNvPr id="8" name="Straight Arrow Connector 7"/>
          <p:cNvCxnSpPr/>
          <p:nvPr/>
        </p:nvCxnSpPr>
        <p:spPr>
          <a:xfrm flipV="1">
            <a:off x="3048000" y="3438266"/>
            <a:ext cx="609600" cy="577177"/>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12"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32</a:t>
            </a:fld>
            <a:endParaRPr lang="en-US" dirty="0">
              <a:solidFill>
                <a:srgbClr val="1E0000"/>
              </a:solidFill>
            </a:endParaRPr>
          </a:p>
        </p:txBody>
      </p:sp>
    </p:spTree>
    <p:extLst>
      <p:ext uri="{BB962C8B-B14F-4D97-AF65-F5344CB8AC3E}">
        <p14:creationId xmlns:p14="http://schemas.microsoft.com/office/powerpoint/2010/main" val="1990665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Transformer Impacts of GICs</a:t>
            </a:r>
          </a:p>
        </p:txBody>
      </p:sp>
      <p:sp>
        <p:nvSpPr>
          <p:cNvPr id="12291" name="Content Placeholder 2"/>
          <p:cNvSpPr>
            <a:spLocks noGrp="1"/>
          </p:cNvSpPr>
          <p:nvPr>
            <p:ph idx="1"/>
          </p:nvPr>
        </p:nvSpPr>
        <p:spPr>
          <a:xfrm>
            <a:off x="457200" y="1371600"/>
            <a:ext cx="4876800" cy="4800600"/>
          </a:xfrm>
        </p:spPr>
        <p:txBody>
          <a:bodyPr/>
          <a:lstStyle/>
          <a:p>
            <a:r>
              <a:rPr lang="en-US" altLang="en-US" dirty="0">
                <a:cs typeface="Arial" charset="0"/>
              </a:rPr>
              <a:t>The GICs superimpose on the ac current, causing transformers saturation for part of the ac cycle</a:t>
            </a:r>
          </a:p>
          <a:p>
            <a:r>
              <a:rPr lang="en-US" altLang="en-US" dirty="0" smtClean="0">
                <a:cs typeface="Arial" charset="0"/>
              </a:rPr>
              <a:t>This can cause large harmonics; in the positive sequence these harmonics can be represented by increased reactive power losses in the transformer </a:t>
            </a:r>
          </a:p>
        </p:txBody>
      </p:sp>
      <p:sp>
        <p:nvSpPr>
          <p:cNvPr id="12292" name="Slide Number Placeholder 3"/>
          <p:cNvSpPr>
            <a:spLocks noGrp="1"/>
          </p:cNvSpPr>
          <p:nvPr>
            <p:ph type="sldNum" sz="quarter" idx="4294967295"/>
          </p:nvPr>
        </p:nvSpPr>
        <p:spPr>
          <a:xfrm>
            <a:off x="7239000" y="0"/>
            <a:ext cx="19050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47455AA-A956-4854-A2D5-92372C056A12}" type="slidenum">
              <a:rPr lang="en-US" altLang="en-US" sz="2000" smtClean="0"/>
              <a:pPr>
                <a:defRPr/>
              </a:pPr>
              <a:t>33</a:t>
            </a:fld>
            <a:endParaRPr lang="en-US" altLang="en-US" sz="2000" smtClean="0"/>
          </a:p>
        </p:txBody>
      </p:sp>
      <p:pic>
        <p:nvPicPr>
          <p:cNvPr id="122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1304419"/>
            <a:ext cx="3505200" cy="255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344988"/>
            <a:ext cx="3733800" cy="223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TextBox 4"/>
          <p:cNvSpPr txBox="1">
            <a:spLocks noChangeArrowheads="1"/>
          </p:cNvSpPr>
          <p:nvPr/>
        </p:nvSpPr>
        <p:spPr bwMode="auto">
          <a:xfrm>
            <a:off x="304800" y="6172200"/>
            <a:ext cx="4475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1200" dirty="0">
                <a:solidFill>
                  <a:srgbClr val="1E0000"/>
                </a:solidFill>
              </a:rPr>
              <a:t>Images: Craig Stiegemeier and Ed Schweitzer, JASON Presentations,</a:t>
            </a:r>
            <a:br>
              <a:rPr lang="en-US" altLang="en-US" sz="1200" dirty="0">
                <a:solidFill>
                  <a:srgbClr val="1E0000"/>
                </a:solidFill>
              </a:rPr>
            </a:br>
            <a:r>
              <a:rPr lang="en-US" altLang="en-US" sz="1200" dirty="0">
                <a:solidFill>
                  <a:srgbClr val="1E0000"/>
                </a:solidFill>
              </a:rPr>
              <a:t>June 2011</a:t>
            </a:r>
          </a:p>
        </p:txBody>
      </p:sp>
      <p:sp>
        <p:nvSpPr>
          <p:cNvPr id="12296" name="TextBox 5"/>
          <p:cNvSpPr txBox="1">
            <a:spLocks noChangeArrowheads="1"/>
          </p:cNvSpPr>
          <p:nvPr/>
        </p:nvSpPr>
        <p:spPr bwMode="auto">
          <a:xfrm>
            <a:off x="6307138" y="3884613"/>
            <a:ext cx="1535112" cy="460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2400" dirty="0"/>
              <a:t>Harmonics</a:t>
            </a:r>
          </a:p>
        </p:txBody>
      </p:sp>
      <p:sp>
        <p:nvSpPr>
          <p:cNvPr id="9"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33</a:t>
            </a:fld>
            <a:endParaRPr lang="en-US" dirty="0">
              <a:solidFill>
                <a:srgbClr val="1E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Relating GICs to Transformer </a:t>
            </a:r>
            <a:r>
              <a:rPr lang="en-US" dirty="0" err="1">
                <a:cs typeface="Arial" panose="020B0604020202020204" pitchFamily="34" charset="0"/>
              </a:rPr>
              <a:t>Mvar</a:t>
            </a:r>
            <a:r>
              <a:rPr lang="en-US" dirty="0">
                <a:cs typeface="Arial" panose="020B0604020202020204" pitchFamily="34" charset="0"/>
              </a:rPr>
              <a:t> Losses</a:t>
            </a:r>
            <a:endParaRPr lang="en-US" dirty="0"/>
          </a:p>
        </p:txBody>
      </p:sp>
      <p:sp>
        <p:nvSpPr>
          <p:cNvPr id="3" name="Content Placeholder 2"/>
          <p:cNvSpPr>
            <a:spLocks noGrp="1"/>
          </p:cNvSpPr>
          <p:nvPr>
            <p:ph idx="1"/>
          </p:nvPr>
        </p:nvSpPr>
        <p:spPr>
          <a:xfrm>
            <a:off x="365760" y="1280160"/>
            <a:ext cx="8625840" cy="3733800"/>
          </a:xfrm>
        </p:spPr>
        <p:txBody>
          <a:bodyPr/>
          <a:lstStyle/>
          <a:p>
            <a:r>
              <a:rPr lang="en-US" dirty="0">
                <a:cs typeface="Arial" panose="020B0604020202020204" pitchFamily="34" charset="0"/>
              </a:rPr>
              <a:t>Transformer positive sequence reactive power losses vary as a function of both the GICs in the transformer coils and the ac voltage</a:t>
            </a:r>
          </a:p>
          <a:p>
            <a:r>
              <a:rPr lang="en-US" dirty="0">
                <a:cs typeface="Arial" panose="020B0604020202020204" pitchFamily="34" charset="0"/>
              </a:rPr>
              <a:t>A common </a:t>
            </a:r>
            <a:r>
              <a:rPr lang="en-US" dirty="0" smtClean="0">
                <a:cs typeface="Arial" panose="020B0604020202020204" pitchFamily="34" charset="0"/>
              </a:rPr>
              <a:t>approach </a:t>
            </a:r>
            <a:r>
              <a:rPr lang="en-US" dirty="0">
                <a:cs typeface="Arial" panose="020B0604020202020204" pitchFamily="34" charset="0"/>
              </a:rPr>
              <a:t>is to use a linear model</a:t>
            </a:r>
            <a:br>
              <a:rPr lang="en-US" dirty="0">
                <a:cs typeface="Arial" panose="020B0604020202020204" pitchFamily="34" charset="0"/>
              </a:rPr>
            </a:br>
            <a:r>
              <a:rPr lang="en-US" dirty="0">
                <a:cs typeface="Arial" panose="020B0604020202020204" pitchFamily="34" charset="0"/>
              </a:rPr>
              <a:t/>
            </a:r>
            <a:br>
              <a:rPr lang="en-US" dirty="0">
                <a:cs typeface="Arial" panose="020B0604020202020204" pitchFamily="34" charset="0"/>
              </a:rPr>
            </a:br>
            <a:endParaRPr lang="en-US" dirty="0">
              <a:cs typeface="Arial" panose="020B0604020202020204" pitchFamily="34" charset="0"/>
            </a:endParaRPr>
          </a:p>
          <a:p>
            <a:r>
              <a:rPr lang="en-US" dirty="0">
                <a:cs typeface="Arial" panose="020B0604020202020204" pitchFamily="34" charset="0"/>
              </a:rPr>
              <a:t>The </a:t>
            </a:r>
            <a:r>
              <a:rPr lang="en-US" i="1" dirty="0" err="1">
                <a:cs typeface="Arial" panose="020B0604020202020204" pitchFamily="34" charset="0"/>
              </a:rPr>
              <a:t>I</a:t>
            </a:r>
            <a:r>
              <a:rPr lang="en-US" i="1" baseline="-25000" dirty="0" err="1">
                <a:cs typeface="Arial" panose="020B0604020202020204" pitchFamily="34" charset="0"/>
              </a:rPr>
              <a:t>GIC,Eff</a:t>
            </a:r>
            <a:r>
              <a:rPr lang="en-US" dirty="0">
                <a:cs typeface="Arial" panose="020B0604020202020204" pitchFamily="34" charset="0"/>
              </a:rPr>
              <a:t> is an effective current that is a function of the GICs in both coils; whether auto or regular the equation is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68275341"/>
              </p:ext>
            </p:extLst>
          </p:nvPr>
        </p:nvGraphicFramePr>
        <p:xfrm>
          <a:off x="1219200" y="3352800"/>
          <a:ext cx="2770187" cy="584200"/>
        </p:xfrm>
        <a:graphic>
          <a:graphicData uri="http://schemas.openxmlformats.org/presentationml/2006/ole">
            <mc:AlternateContent xmlns:mc="http://schemas.openxmlformats.org/markup-compatibility/2006">
              <mc:Choice xmlns:v="urn:schemas-microsoft-com:vml" Requires="v">
                <p:oleObj spid="_x0000_s5173" name="Equation" r:id="rId3" imgW="1143000" imgH="241200" progId="Equation.DSMT4">
                  <p:embed/>
                </p:oleObj>
              </mc:Choice>
              <mc:Fallback>
                <p:oleObj name="Equation" r:id="rId3" imgW="1143000" imgH="241200" progId="Equation.DSMT4">
                  <p:embed/>
                  <p:pic>
                    <p:nvPicPr>
                      <p:cNvPr id="0" name=""/>
                      <p:cNvPicPr/>
                      <p:nvPr/>
                    </p:nvPicPr>
                    <p:blipFill>
                      <a:blip r:embed="rId4"/>
                      <a:stretch>
                        <a:fillRect/>
                      </a:stretch>
                    </p:blipFill>
                    <p:spPr>
                      <a:xfrm>
                        <a:off x="1219200" y="3352800"/>
                        <a:ext cx="2770187" cy="5842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30177739"/>
              </p:ext>
            </p:extLst>
          </p:nvPr>
        </p:nvGraphicFramePr>
        <p:xfrm>
          <a:off x="914400" y="5334000"/>
          <a:ext cx="6858000" cy="1020726"/>
        </p:xfrm>
        <a:graphic>
          <a:graphicData uri="http://schemas.openxmlformats.org/presentationml/2006/ole">
            <mc:AlternateContent xmlns:mc="http://schemas.openxmlformats.org/markup-compatibility/2006">
              <mc:Choice xmlns:v="urn:schemas-microsoft-com:vml" Requires="v">
                <p:oleObj spid="_x0000_s5174" name="Equation" r:id="rId5" imgW="3238200" imgH="482400" progId="Equation.DSMT4">
                  <p:embed/>
                </p:oleObj>
              </mc:Choice>
              <mc:Fallback>
                <p:oleObj name="Equation" r:id="rId5" imgW="3238200" imgH="482400" progId="Equation.DSMT4">
                  <p:embed/>
                  <p:pic>
                    <p:nvPicPr>
                      <p:cNvPr id="0" name=""/>
                      <p:cNvPicPr>
                        <a:picLocks noChangeAspect="1" noChangeArrowheads="1"/>
                      </p:cNvPicPr>
                      <p:nvPr/>
                    </p:nvPicPr>
                    <p:blipFill>
                      <a:blip r:embed="rId6"/>
                      <a:srcRect/>
                      <a:stretch>
                        <a:fillRect/>
                      </a:stretch>
                    </p:blipFill>
                    <p:spPr bwMode="auto">
                      <a:xfrm>
                        <a:off x="914400" y="5334000"/>
                        <a:ext cx="6858000" cy="1020726"/>
                      </a:xfrm>
                      <a:prstGeom prst="rect">
                        <a:avLst/>
                      </a:prstGeom>
                      <a:noFill/>
                      <a:ln>
                        <a:noFill/>
                      </a:ln>
                    </p:spPr>
                  </p:pic>
                </p:oleObj>
              </mc:Fallback>
            </mc:AlternateContent>
          </a:graphicData>
        </a:graphic>
      </p:graphicFrame>
      <p:sp>
        <p:nvSpPr>
          <p:cNvPr id="6"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34</a:t>
            </a:fld>
            <a:endParaRPr lang="en-US" dirty="0">
              <a:solidFill>
                <a:srgbClr val="1E0000"/>
              </a:solidFill>
            </a:endParaRPr>
          </a:p>
        </p:txBody>
      </p:sp>
    </p:spTree>
    <p:extLst>
      <p:ext uri="{BB962C8B-B14F-4D97-AF65-F5344CB8AC3E}">
        <p14:creationId xmlns:p14="http://schemas.microsoft.com/office/powerpoint/2010/main" val="2989777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Confusions!</a:t>
            </a:r>
            <a:endParaRPr lang="en-US" dirty="0"/>
          </a:p>
        </p:txBody>
      </p:sp>
      <p:sp>
        <p:nvSpPr>
          <p:cNvPr id="3" name="Content Placeholder 2"/>
          <p:cNvSpPr>
            <a:spLocks noGrp="1"/>
          </p:cNvSpPr>
          <p:nvPr>
            <p:ph idx="1"/>
          </p:nvPr>
        </p:nvSpPr>
        <p:spPr>
          <a:xfrm>
            <a:off x="365760" y="1280160"/>
            <a:ext cx="8625840" cy="3733800"/>
          </a:xfrm>
        </p:spPr>
        <p:txBody>
          <a:bodyPr/>
          <a:lstStyle/>
          <a:p>
            <a:r>
              <a:rPr lang="en-US" i="1" dirty="0" err="1">
                <a:cs typeface="Arial" panose="020B0604020202020204" pitchFamily="34" charset="0"/>
              </a:rPr>
              <a:t>I</a:t>
            </a:r>
            <a:r>
              <a:rPr lang="en-US" i="1" baseline="-25000" dirty="0" err="1">
                <a:cs typeface="Arial" panose="020B0604020202020204" pitchFamily="34" charset="0"/>
              </a:rPr>
              <a:t>GIC,Eff</a:t>
            </a:r>
            <a:r>
              <a:rPr lang="en-US" dirty="0">
                <a:cs typeface="Arial" panose="020B0604020202020204" pitchFamily="34" charset="0"/>
              </a:rPr>
              <a:t> is a dc value, whereas </a:t>
            </a:r>
            <a:r>
              <a:rPr lang="en-US" i="1" dirty="0" err="1">
                <a:cs typeface="Arial" panose="020B0604020202020204" pitchFamily="34" charset="0"/>
              </a:rPr>
              <a:t>Q</a:t>
            </a:r>
            <a:r>
              <a:rPr lang="en-US" i="1" baseline="-25000" dirty="0" err="1">
                <a:cs typeface="Arial" panose="020B0604020202020204" pitchFamily="34" charset="0"/>
              </a:rPr>
              <a:t>loss</a:t>
            </a:r>
            <a:r>
              <a:rPr lang="en-US" dirty="0">
                <a:cs typeface="Arial" panose="020B0604020202020204" pitchFamily="34" charset="0"/>
              </a:rPr>
              <a:t> is the total ac losses</a:t>
            </a:r>
          </a:p>
          <a:p>
            <a:r>
              <a:rPr lang="en-US" dirty="0">
                <a:cs typeface="Arial" panose="020B0604020202020204" pitchFamily="34" charset="0"/>
              </a:rPr>
              <a:t>From a GIC perspective, the three phases are in parallel; hence there can be confusion as to whether the GICs are per phase or total (per phase is common and used in </a:t>
            </a:r>
            <a:r>
              <a:rPr lang="en-US" dirty="0" err="1">
                <a:cs typeface="Arial" panose="020B0604020202020204" pitchFamily="34" charset="0"/>
              </a:rPr>
              <a:t>PowerWorld</a:t>
            </a:r>
            <a:r>
              <a:rPr lang="en-US" dirty="0">
                <a:cs typeface="Arial" panose="020B0604020202020204" pitchFamily="34" charset="0"/>
              </a:rPr>
              <a:t>)</a:t>
            </a:r>
          </a:p>
          <a:p>
            <a:r>
              <a:rPr lang="en-US" dirty="0">
                <a:cs typeface="Arial" panose="020B0604020202020204" pitchFamily="34" charset="0"/>
              </a:rPr>
              <a:t>Since </a:t>
            </a:r>
            <a:r>
              <a:rPr lang="en-US" i="1" dirty="0" err="1">
                <a:cs typeface="Arial" panose="020B0604020202020204" pitchFamily="34" charset="0"/>
              </a:rPr>
              <a:t>Q</a:t>
            </a:r>
            <a:r>
              <a:rPr lang="en-US" i="1" baseline="-25000" dirty="0" err="1">
                <a:cs typeface="Arial" panose="020B0604020202020204" pitchFamily="34" charset="0"/>
              </a:rPr>
              <a:t>loss</a:t>
            </a:r>
            <a:r>
              <a:rPr lang="en-US" dirty="0">
                <a:cs typeface="Arial" panose="020B0604020202020204" pitchFamily="34" charset="0"/>
              </a:rPr>
              <a:t> varies linearly with voltage, the nominal high voltage of the transformer (e.g., 500 kV, 345 kV, etc.) needs to be embedded in the K</a:t>
            </a:r>
          </a:p>
          <a:p>
            <a:pPr lvl="1"/>
            <a:r>
              <a:rPr lang="en-US" dirty="0">
                <a:cs typeface="Arial" panose="020B0604020202020204" pitchFamily="34" charset="0"/>
              </a:rPr>
              <a:t>An initial approach was to assume a K for 500 kV; the K then needed to be scaled for other voltages  </a:t>
            </a:r>
          </a:p>
          <a:p>
            <a:endParaRPr lang="en-US" dirty="0"/>
          </a:p>
        </p:txBody>
      </p:sp>
      <p:sp>
        <p:nvSpPr>
          <p:cNvPr id="4"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35</a:t>
            </a:fld>
            <a:endParaRPr lang="en-US" dirty="0">
              <a:solidFill>
                <a:srgbClr val="1E0000"/>
              </a:solidFill>
            </a:endParaRPr>
          </a:p>
        </p:txBody>
      </p:sp>
    </p:spTree>
    <p:extLst>
      <p:ext uri="{BB962C8B-B14F-4D97-AF65-F5344CB8AC3E}">
        <p14:creationId xmlns:p14="http://schemas.microsoft.com/office/powerpoint/2010/main" val="723115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Specifying Transformer Losses Scalars in Per Unit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5760" y="1280160"/>
                <a:ext cx="8778240" cy="3733800"/>
              </a:xfrm>
            </p:spPr>
            <p:txBody>
              <a:bodyPr/>
              <a:lstStyle/>
              <a:p>
                <a:r>
                  <a:rPr lang="en-US" dirty="0">
                    <a:cs typeface="Arial" panose="020B0604020202020204" pitchFamily="34" charset="0"/>
                  </a:rPr>
                  <a:t>Alternative approach (used here) of representing the </a:t>
                </a:r>
                <a14:m>
                  <m:oMath xmlns:m="http://schemas.openxmlformats.org/officeDocument/2006/math">
                    <m:r>
                      <a:rPr lang="en-US" i="1">
                        <a:latin typeface="Cambria Math"/>
                      </a:rPr>
                      <m:t>𝐾</m:t>
                    </m:r>
                  </m:oMath>
                </a14:m>
                <a:r>
                  <a:rPr lang="en-US" dirty="0">
                    <a:cs typeface="Arial" panose="020B0604020202020204" pitchFamily="34" charset="0"/>
                  </a:rPr>
                  <a:t> values in per unit</a:t>
                </a:r>
              </a:p>
              <a:p>
                <a:pPr lvl="1"/>
                <a:r>
                  <a:rPr lang="en-US" dirty="0">
                    <a:cs typeface="Arial" panose="020B0604020202020204" pitchFamily="34" charset="0"/>
                  </a:rPr>
                  <a:t>Using a base derived from transformer’s high side voltage</a:t>
                </a:r>
              </a:p>
              <a:p>
                <a:pPr lvl="1"/>
                <a:r>
                  <a:rPr lang="en-US" dirty="0">
                    <a:cs typeface="Arial" panose="020B0604020202020204" pitchFamily="34" charset="0"/>
                  </a:rPr>
                  <a:t>Current base using the peak </a:t>
                </a:r>
                <a:r>
                  <a:rPr lang="en-US" dirty="0" smtClean="0">
                    <a:cs typeface="Arial" panose="020B0604020202020204" pitchFamily="34" charset="0"/>
                  </a:rPr>
                  <a:t>value</a:t>
                </a:r>
              </a:p>
              <a:p>
                <a:pPr lvl="1"/>
                <a:endParaRPr lang="en-US" dirty="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a:p>
                <a:r>
                  <a:rPr lang="en-US" dirty="0"/>
                  <a:t>Convert to per unit by dividing </a:t>
                </a:r>
                <a:r>
                  <a:rPr lang="en-US" i="1" dirty="0" err="1"/>
                  <a:t>Q</a:t>
                </a:r>
                <a:r>
                  <a:rPr lang="en-US" i="1" baseline="-25000" dirty="0" err="1"/>
                  <a:t>loss</a:t>
                </a:r>
                <a:r>
                  <a:rPr lang="en-US" dirty="0"/>
                  <a:t> by </a:t>
                </a:r>
                <a:r>
                  <a:rPr lang="en-US" i="1" dirty="0" err="1"/>
                  <a:t>S</a:t>
                </a:r>
                <a:r>
                  <a:rPr lang="en-US" i="1" baseline="-25000" dirty="0" err="1"/>
                  <a:t>base,xf</a:t>
                </a:r>
                <a:r>
                  <a:rPr lang="en-US" i="1" dirty="0"/>
                  <a:t> </a:t>
                </a:r>
                <a:r>
                  <a:rPr lang="en-US" dirty="0"/>
                  <a:t> </a:t>
                </a:r>
              </a:p>
              <a:p>
                <a:endParaRPr lang="en-US" dirty="0">
                  <a:latin typeface="Arial" panose="020B0604020202020204" pitchFamily="34" charset="0"/>
                  <a:cs typeface="Arial" panose="020B0604020202020204" pitchFamily="34"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5760" y="1280160"/>
                <a:ext cx="8778240" cy="3733800"/>
              </a:xfrm>
              <a:blipFill rotWithShape="1">
                <a:blip r:embed="rId3"/>
                <a:stretch>
                  <a:fillRect l="-1181" t="-1631"/>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2797311690"/>
              </p:ext>
            </p:extLst>
          </p:nvPr>
        </p:nvGraphicFramePr>
        <p:xfrm>
          <a:off x="1108075" y="3113088"/>
          <a:ext cx="3194050" cy="887412"/>
        </p:xfrm>
        <a:graphic>
          <a:graphicData uri="http://schemas.openxmlformats.org/presentationml/2006/ole">
            <mc:AlternateContent xmlns:mc="http://schemas.openxmlformats.org/markup-compatibility/2006">
              <mc:Choice xmlns:v="urn:schemas-microsoft-com:vml" Requires="v">
                <p:oleObj spid="_x0000_s4149" name="Equation" r:id="rId4" imgW="1828800" imgH="507960" progId="Equation.DSMT4">
                  <p:embed/>
                </p:oleObj>
              </mc:Choice>
              <mc:Fallback>
                <p:oleObj name="Equation" r:id="rId4" imgW="1828800" imgH="507960" progId="Equation.DSMT4">
                  <p:embed/>
                  <p:pic>
                    <p:nvPicPr>
                      <p:cNvPr id="0" name=""/>
                      <p:cNvPicPr>
                        <a:picLocks noChangeAspect="1" noChangeArrowheads="1"/>
                      </p:cNvPicPr>
                      <p:nvPr/>
                    </p:nvPicPr>
                    <p:blipFill>
                      <a:blip r:embed="rId5"/>
                      <a:srcRect/>
                      <a:stretch>
                        <a:fillRect/>
                      </a:stretch>
                    </p:blipFill>
                    <p:spPr bwMode="auto">
                      <a:xfrm>
                        <a:off x="1108075" y="3113088"/>
                        <a:ext cx="3194050" cy="887412"/>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42575368"/>
              </p:ext>
            </p:extLst>
          </p:nvPr>
        </p:nvGraphicFramePr>
        <p:xfrm>
          <a:off x="838200" y="4415790"/>
          <a:ext cx="6610618" cy="2209800"/>
        </p:xfrm>
        <a:graphic>
          <a:graphicData uri="http://schemas.openxmlformats.org/presentationml/2006/ole">
            <mc:AlternateContent xmlns:mc="http://schemas.openxmlformats.org/markup-compatibility/2006">
              <mc:Choice xmlns:v="urn:schemas-microsoft-com:vml" Requires="v">
                <p:oleObj spid="_x0000_s4150" name="Equation" r:id="rId6" imgW="4216320" imgH="1409400" progId="Equation.DSMT4">
                  <p:embed/>
                </p:oleObj>
              </mc:Choice>
              <mc:Fallback>
                <p:oleObj name="Equation" r:id="rId6" imgW="4216320" imgH="1409400" progId="Equation.DSMT4">
                  <p:embed/>
                  <p:pic>
                    <p:nvPicPr>
                      <p:cNvPr id="0" name=""/>
                      <p:cNvPicPr>
                        <a:picLocks noChangeAspect="1" noChangeArrowheads="1"/>
                      </p:cNvPicPr>
                      <p:nvPr/>
                    </p:nvPicPr>
                    <p:blipFill>
                      <a:blip r:embed="rId7"/>
                      <a:srcRect/>
                      <a:stretch>
                        <a:fillRect/>
                      </a:stretch>
                    </p:blipFill>
                    <p:spPr bwMode="auto">
                      <a:xfrm>
                        <a:off x="838200" y="4415790"/>
                        <a:ext cx="6610618" cy="2209800"/>
                      </a:xfrm>
                      <a:prstGeom prst="rect">
                        <a:avLst/>
                      </a:prstGeom>
                      <a:noFill/>
                      <a:ln>
                        <a:noFill/>
                      </a:ln>
                    </p:spPr>
                  </p:pic>
                </p:oleObj>
              </mc:Fallback>
            </mc:AlternateContent>
          </a:graphicData>
        </a:graphic>
      </p:graphicFrame>
      <p:sp>
        <p:nvSpPr>
          <p:cNvPr id="7" name="TextBox 6"/>
          <p:cNvSpPr txBox="1"/>
          <p:nvPr/>
        </p:nvSpPr>
        <p:spPr>
          <a:xfrm>
            <a:off x="3733800" y="6163925"/>
            <a:ext cx="4423006" cy="461665"/>
          </a:xfrm>
          <a:prstGeom prst="rect">
            <a:avLst/>
          </a:prstGeom>
          <a:solidFill>
            <a:srgbClr val="FFE6E6"/>
          </a:solid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smtClean="0">
                <a:ln>
                  <a:noFill/>
                </a:ln>
                <a:solidFill>
                  <a:srgbClr val="1E0000"/>
                </a:solidFill>
                <a:effectLst/>
                <a:uLnTx/>
                <a:uFillTx/>
                <a:latin typeface="Calibri"/>
              </a:rPr>
              <a:t>K</a:t>
            </a:r>
            <a:r>
              <a:rPr kumimoji="0" lang="en-US" sz="2400" b="0" i="0" u="none" strike="noStrike" kern="0" cap="none" spc="0" normalizeH="0" baseline="-25000" noProof="0" dirty="0" err="1" smtClean="0">
                <a:ln>
                  <a:noFill/>
                </a:ln>
                <a:solidFill>
                  <a:srgbClr val="1E0000"/>
                </a:solidFill>
                <a:effectLst/>
                <a:uLnTx/>
                <a:uFillTx/>
                <a:latin typeface="Calibri"/>
              </a:rPr>
              <a:t>old</a:t>
            </a:r>
            <a:r>
              <a:rPr kumimoji="0" lang="en-US" sz="2400" b="0" i="0" u="none" strike="noStrike" kern="0" cap="none" spc="0" normalizeH="0" baseline="0" noProof="0" dirty="0" smtClean="0">
                <a:ln>
                  <a:noFill/>
                </a:ln>
                <a:solidFill>
                  <a:srgbClr val="1E0000"/>
                </a:solidFill>
                <a:effectLst/>
                <a:uLnTx/>
                <a:uFillTx/>
                <a:latin typeface="Calibri"/>
              </a:rPr>
              <a:t> based on an assumed 500 kV</a:t>
            </a:r>
          </a:p>
        </p:txBody>
      </p:sp>
      <p:sp>
        <p:nvSpPr>
          <p:cNvPr id="8" name="TextBox 7"/>
          <p:cNvSpPr txBox="1"/>
          <p:nvPr/>
        </p:nvSpPr>
        <p:spPr>
          <a:xfrm>
            <a:off x="6019800" y="2804160"/>
            <a:ext cx="2996333" cy="1200329"/>
          </a:xfrm>
          <a:prstGeom prst="rect">
            <a:avLst/>
          </a:prstGeom>
          <a:solidFill>
            <a:srgbClr val="FFE6E6"/>
          </a:solid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1E0000"/>
                </a:solidFill>
                <a:effectLst/>
                <a:uLnTx/>
                <a:uFillTx/>
                <a:latin typeface="Calibri"/>
              </a:rPr>
              <a:t>Peak (or “crest” value</a:t>
            </a:r>
            <a:br>
              <a:rPr kumimoji="0" lang="en-US" sz="2400" b="0" i="0" u="none" strike="noStrike" kern="0" cap="none" spc="0" normalizeH="0" baseline="0" noProof="0" dirty="0" smtClean="0">
                <a:ln>
                  <a:noFill/>
                </a:ln>
                <a:solidFill>
                  <a:srgbClr val="1E0000"/>
                </a:solidFill>
                <a:effectLst/>
                <a:uLnTx/>
                <a:uFillTx/>
                <a:latin typeface="Calibri"/>
              </a:rPr>
            </a:br>
            <a:r>
              <a:rPr kumimoji="0" lang="en-US" sz="2400" b="0" i="0" u="none" strike="noStrike" kern="0" cap="none" spc="0" normalizeH="0" baseline="0" noProof="0" dirty="0" smtClean="0">
                <a:ln>
                  <a:noFill/>
                </a:ln>
                <a:solidFill>
                  <a:srgbClr val="1E0000"/>
                </a:solidFill>
                <a:effectLst/>
                <a:uLnTx/>
                <a:uFillTx/>
                <a:latin typeface="Calibri"/>
              </a:rPr>
              <a:t>used since this is a dc</a:t>
            </a:r>
            <a:br>
              <a:rPr kumimoji="0" lang="en-US" sz="2400" b="0" i="0" u="none" strike="noStrike" kern="0" cap="none" spc="0" normalizeH="0" baseline="0" noProof="0" dirty="0" smtClean="0">
                <a:ln>
                  <a:noFill/>
                </a:ln>
                <a:solidFill>
                  <a:srgbClr val="1E0000"/>
                </a:solidFill>
                <a:effectLst/>
                <a:uLnTx/>
                <a:uFillTx/>
                <a:latin typeface="Calibri"/>
              </a:rPr>
            </a:br>
            <a:r>
              <a:rPr kumimoji="0" lang="en-US" sz="2400" b="0" i="0" u="none" strike="noStrike" kern="0" cap="none" spc="0" normalizeH="0" baseline="0" noProof="0" dirty="0" smtClean="0">
                <a:ln>
                  <a:noFill/>
                </a:ln>
                <a:solidFill>
                  <a:srgbClr val="1E0000"/>
                </a:solidFill>
                <a:effectLst/>
                <a:uLnTx/>
                <a:uFillTx/>
                <a:latin typeface="Calibri"/>
              </a:rPr>
              <a:t>current base</a:t>
            </a:r>
          </a:p>
        </p:txBody>
      </p:sp>
      <p:sp>
        <p:nvSpPr>
          <p:cNvPr id="9"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36</a:t>
            </a:fld>
            <a:endParaRPr lang="en-US" dirty="0">
              <a:solidFill>
                <a:srgbClr val="1E0000"/>
              </a:solidFill>
            </a:endParaRPr>
          </a:p>
        </p:txBody>
      </p:sp>
    </p:spTree>
    <p:extLst>
      <p:ext uri="{BB962C8B-B14F-4D97-AF65-F5344CB8AC3E}">
        <p14:creationId xmlns:p14="http://schemas.microsoft.com/office/powerpoint/2010/main" val="3835149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Overview of GMD Assessments</a:t>
            </a:r>
            <a:endParaRPr lang="en-US" dirty="0"/>
          </a:p>
        </p:txBody>
      </p:sp>
      <p:pic>
        <p:nvPicPr>
          <p:cNvPr id="4" name="Content Placeholder 5"/>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600200"/>
            <a:ext cx="82296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781800" y="3968810"/>
            <a:ext cx="1676400" cy="523220"/>
          </a:xfrm>
          <a:prstGeom prst="rect">
            <a:avLst/>
          </a:prstGeom>
          <a:solidFill>
            <a:srgbClr val="92D050"/>
          </a:solidFill>
        </p:spPr>
        <p:txBody>
          <a:bodyPr wrap="square" rtlCol="0">
            <a:spAutoFit/>
          </a:bodyPr>
          <a:lstStyle/>
          <a:p>
            <a:r>
              <a:rPr lang="en-US" sz="2800" b="1" dirty="0" smtClean="0">
                <a:solidFill>
                  <a:srgbClr val="1E0000"/>
                </a:solidFill>
              </a:rPr>
              <a:t>Now here</a:t>
            </a:r>
            <a:endParaRPr lang="en-US" sz="2800" b="1" dirty="0">
              <a:solidFill>
                <a:srgbClr val="1E0000"/>
              </a:solidFill>
            </a:endParaRPr>
          </a:p>
        </p:txBody>
      </p:sp>
      <p:cxnSp>
        <p:nvCxnSpPr>
          <p:cNvPr id="8" name="Straight Arrow Connector 7"/>
          <p:cNvCxnSpPr/>
          <p:nvPr/>
        </p:nvCxnSpPr>
        <p:spPr>
          <a:xfrm flipH="1" flipV="1">
            <a:off x="5638800" y="3504287"/>
            <a:ext cx="1066800" cy="502771"/>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10"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37</a:t>
            </a:fld>
            <a:endParaRPr lang="en-US" dirty="0">
              <a:solidFill>
                <a:srgbClr val="1E0000"/>
              </a:solidFill>
            </a:endParaRPr>
          </a:p>
        </p:txBody>
      </p:sp>
    </p:spTree>
    <p:extLst>
      <p:ext uri="{BB962C8B-B14F-4D97-AF65-F5344CB8AC3E}">
        <p14:creationId xmlns:p14="http://schemas.microsoft.com/office/powerpoint/2010/main" val="2352128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GMD Enhanced Power Analysis Software</a:t>
            </a:r>
          </a:p>
        </p:txBody>
      </p:sp>
      <p:sp>
        <p:nvSpPr>
          <p:cNvPr id="13315" name="Content Placeholder 2"/>
          <p:cNvSpPr>
            <a:spLocks noGrp="1"/>
          </p:cNvSpPr>
          <p:nvPr>
            <p:ph idx="1"/>
          </p:nvPr>
        </p:nvSpPr>
        <p:spPr>
          <a:xfrm>
            <a:off x="457200" y="1279525"/>
            <a:ext cx="8686800" cy="4800600"/>
          </a:xfrm>
        </p:spPr>
        <p:txBody>
          <a:bodyPr/>
          <a:lstStyle/>
          <a:p>
            <a:r>
              <a:rPr lang="en-US" altLang="en-US" dirty="0" smtClean="0">
                <a:cs typeface="Arial" charset="0"/>
              </a:rPr>
              <a:t>By integrating GIC calculations directly within power flow and transient stability engineers can see the impact of GICs on their systems, and consider mitigation options</a:t>
            </a:r>
          </a:p>
          <a:p>
            <a:r>
              <a:rPr lang="en-US" altLang="en-US" dirty="0" smtClean="0">
                <a:cs typeface="Arial" charset="0"/>
              </a:rPr>
              <a:t>GIC calculations use many of the existing model parameters such as line resistance.  Some non-standard values are also needed; either provided or estimated</a:t>
            </a:r>
          </a:p>
          <a:p>
            <a:pPr lvl="1"/>
            <a:r>
              <a:rPr lang="en-US" altLang="en-US" dirty="0" smtClean="0">
                <a:cs typeface="Arial" charset="0"/>
              </a:rPr>
              <a:t>Substation grounding resistance</a:t>
            </a:r>
          </a:p>
          <a:p>
            <a:pPr lvl="1"/>
            <a:r>
              <a:rPr lang="en-US" altLang="en-US" dirty="0" smtClean="0">
                <a:cs typeface="Arial" charset="0"/>
              </a:rPr>
              <a:t>transformer grounding configuration</a:t>
            </a:r>
          </a:p>
          <a:p>
            <a:pPr lvl="1"/>
            <a:r>
              <a:rPr lang="en-US" altLang="en-US" dirty="0" smtClean="0">
                <a:cs typeface="Arial" charset="0"/>
              </a:rPr>
              <a:t>transformer coil resistance</a:t>
            </a:r>
          </a:p>
          <a:p>
            <a:pPr lvl="1"/>
            <a:r>
              <a:rPr lang="en-US" altLang="en-US" dirty="0" smtClean="0">
                <a:cs typeface="Arial" charset="0"/>
              </a:rPr>
              <a:t>whether auto-transformer, three-winding transformer</a:t>
            </a:r>
          </a:p>
        </p:txBody>
      </p:sp>
      <p:sp>
        <p:nvSpPr>
          <p:cNvPr id="5" name="Slide Number Placeholder 3">
            <a:extLst>
              <a:ext uri="{FF2B5EF4-FFF2-40B4-BE49-F238E27FC236}">
                <a16:creationId xmlns:a16="http://schemas.microsoft.com/office/drawing/2014/main" xmlns=""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38</a:t>
            </a:fld>
            <a:endParaRPr lang="en-US" dirty="0">
              <a:solidFill>
                <a:srgbClr val="1E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Inertia and Governor Power Flows</a:t>
            </a:r>
          </a:p>
        </p:txBody>
      </p:sp>
      <p:sp>
        <p:nvSpPr>
          <p:cNvPr id="3" name="Content Placeholder 2"/>
          <p:cNvSpPr>
            <a:spLocks noGrp="1"/>
          </p:cNvSpPr>
          <p:nvPr>
            <p:ph idx="1"/>
          </p:nvPr>
        </p:nvSpPr>
        <p:spPr>
          <a:xfrm>
            <a:off x="365760" y="1280160"/>
            <a:ext cx="8702040" cy="3733800"/>
          </a:xfrm>
        </p:spPr>
        <p:txBody>
          <a:bodyPr/>
          <a:lstStyle/>
          <a:p>
            <a:r>
              <a:rPr lang="en-US" dirty="0" smtClean="0"/>
              <a:t>Following a generation and/or load contingency the changes in the generator outputs will be</a:t>
            </a:r>
          </a:p>
          <a:p>
            <a:pPr lvl="1"/>
            <a:r>
              <a:rPr lang="en-US" dirty="0" smtClean="0"/>
              <a:t>Initially determined by the generator’s inertia</a:t>
            </a:r>
          </a:p>
          <a:p>
            <a:pPr lvl="1"/>
            <a:r>
              <a:rPr lang="en-US" dirty="0" smtClean="0"/>
              <a:t>After several seconds the output will be determined by the generator’s governor response, which takes into account limits</a:t>
            </a:r>
          </a:p>
          <a:p>
            <a:pPr lvl="1"/>
            <a:r>
              <a:rPr lang="en-US" dirty="0" smtClean="0"/>
              <a:t>After dozens of seconds to minutes the AGC will respond</a:t>
            </a:r>
          </a:p>
          <a:p>
            <a:r>
              <a:rPr lang="en-US" dirty="0" smtClean="0"/>
              <a:t>A governor or an inertia power flow seeks to match this initial response </a:t>
            </a:r>
            <a:endParaRPr lang="en-US" dirty="0"/>
          </a:p>
          <a:p>
            <a:pPr lvl="1"/>
            <a:r>
              <a:rPr lang="en-US" dirty="0"/>
              <a:t>A useful reference is M. </a:t>
            </a:r>
            <a:r>
              <a:rPr lang="en-US" dirty="0" err="1"/>
              <a:t>Lotfalian</a:t>
            </a:r>
            <a:r>
              <a:rPr lang="en-US" dirty="0"/>
              <a:t>, R. </a:t>
            </a:r>
            <a:r>
              <a:rPr lang="en-US" dirty="0" err="1"/>
              <a:t>Schlueter</a:t>
            </a:r>
            <a:r>
              <a:rPr lang="en-US" dirty="0"/>
              <a:t>, et. al., “Inertial, Governor and AGC/Economic Dispatch Load Flow Simulations of Loss of Generation Contingencies,” IEEE Trans. Power Apparatus and Systems, Nov. </a:t>
            </a:r>
            <a:r>
              <a:rPr lang="en-US" dirty="0" smtClean="0"/>
              <a:t>1985</a:t>
            </a:r>
            <a:endParaRPr lang="en-US" dirty="0"/>
          </a:p>
        </p:txBody>
      </p:sp>
    </p:spTree>
    <p:extLst>
      <p:ext uri="{BB962C8B-B14F-4D97-AF65-F5344CB8AC3E}">
        <p14:creationId xmlns:p14="http://schemas.microsoft.com/office/powerpoint/2010/main" val="32075705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System Restoration</a:t>
            </a:r>
          </a:p>
        </p:txBody>
      </p:sp>
      <p:sp>
        <p:nvSpPr>
          <p:cNvPr id="3" name="Content Placeholder 2"/>
          <p:cNvSpPr>
            <a:spLocks noGrp="1"/>
          </p:cNvSpPr>
          <p:nvPr>
            <p:ph idx="1"/>
          </p:nvPr>
        </p:nvSpPr>
        <p:spPr>
          <a:xfrm>
            <a:off x="365760" y="1280160"/>
            <a:ext cx="8778240" cy="3733800"/>
          </a:xfrm>
        </p:spPr>
        <p:txBody>
          <a:bodyPr/>
          <a:lstStyle/>
          <a:p>
            <a:r>
              <a:rPr lang="en-US" dirty="0" smtClean="0"/>
              <a:t>Power </a:t>
            </a:r>
            <a:r>
              <a:rPr lang="en-US" dirty="0" smtClean="0"/>
              <a:t>system </a:t>
            </a:r>
            <a:r>
              <a:rPr lang="en-US" dirty="0"/>
              <a:t>r</a:t>
            </a:r>
            <a:r>
              <a:rPr lang="en-US" dirty="0" smtClean="0"/>
              <a:t>estoration </a:t>
            </a:r>
            <a:r>
              <a:rPr lang="en-US" dirty="0" smtClean="0"/>
              <a:t>or </a:t>
            </a:r>
            <a:r>
              <a:rPr lang="en-US" dirty="0" smtClean="0"/>
              <a:t>black start (or </a:t>
            </a:r>
            <a:r>
              <a:rPr lang="en-US" dirty="0" err="1" smtClean="0"/>
              <a:t>blackstart</a:t>
            </a:r>
            <a:r>
              <a:rPr lang="en-US" dirty="0" smtClean="0"/>
              <a:t>)</a:t>
            </a:r>
            <a:endParaRPr lang="en-US" dirty="0" smtClean="0"/>
          </a:p>
          <a:p>
            <a:pPr lvl="1"/>
            <a:r>
              <a:rPr lang="en-US" dirty="0" smtClean="0"/>
              <a:t>A procedure to restore power in the event of a partial or total shutdown of the power system</a:t>
            </a:r>
            <a:endParaRPr lang="en-US" dirty="0"/>
          </a:p>
          <a:p>
            <a:pPr lvl="1"/>
            <a:r>
              <a:rPr lang="en-US" dirty="0" smtClean="0"/>
              <a:t>A highly complex decision problem</a:t>
            </a:r>
          </a:p>
          <a:p>
            <a:r>
              <a:rPr lang="en-US" dirty="0" smtClean="0"/>
              <a:t>Object is to serve the load as soon as possible without violating operating constraints</a:t>
            </a:r>
          </a:p>
          <a:p>
            <a:pPr lvl="1"/>
            <a:r>
              <a:rPr lang="en-US" dirty="0" smtClean="0"/>
              <a:t>Actions are time critical</a:t>
            </a:r>
          </a:p>
          <a:p>
            <a:r>
              <a:rPr lang="en-US" dirty="0" smtClean="0"/>
              <a:t>Primarily manual work by operators</a:t>
            </a:r>
          </a:p>
          <a:p>
            <a:r>
              <a:rPr lang="en-US" dirty="0" smtClean="0"/>
              <a:t>Offline restoration planning usually based on simulations</a:t>
            </a:r>
          </a:p>
          <a:p>
            <a:pPr marL="0" indent="0">
              <a:buNone/>
            </a:pPr>
            <a:endParaRPr lang="en-US" dirty="0"/>
          </a:p>
        </p:txBody>
      </p:sp>
    </p:spTree>
    <p:extLst>
      <p:ext uri="{BB962C8B-B14F-4D97-AF65-F5344CB8AC3E}">
        <p14:creationId xmlns:p14="http://schemas.microsoft.com/office/powerpoint/2010/main" val="613500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System Restoration</a:t>
            </a:r>
          </a:p>
        </p:txBody>
      </p:sp>
      <p:sp>
        <p:nvSpPr>
          <p:cNvPr id="5" name="Content Placeholder 4"/>
          <p:cNvSpPr>
            <a:spLocks noGrp="1"/>
          </p:cNvSpPr>
          <p:nvPr>
            <p:ph idx="1"/>
          </p:nvPr>
        </p:nvSpPr>
        <p:spPr>
          <a:xfrm>
            <a:off x="365760" y="1280160"/>
            <a:ext cx="8549640" cy="3733800"/>
          </a:xfrm>
        </p:spPr>
        <p:txBody>
          <a:bodyPr/>
          <a:lstStyle/>
          <a:p>
            <a:r>
              <a:rPr lang="en-US" dirty="0" smtClean="0"/>
              <a:t>Common characteristics of restoration (even though strategies are different)</a:t>
            </a:r>
          </a:p>
          <a:p>
            <a:pPr lvl="1"/>
            <a:r>
              <a:rPr lang="en-US" dirty="0" smtClean="0"/>
              <a:t>Immediate resupply of station service</a:t>
            </a:r>
          </a:p>
          <a:p>
            <a:pPr lvl="1"/>
            <a:r>
              <a:rPr lang="en-US" dirty="0" smtClean="0"/>
              <a:t>Time consuming nature of switching operation</a:t>
            </a:r>
          </a:p>
          <a:p>
            <a:pPr lvl="1"/>
            <a:r>
              <a:rPr lang="en-US" dirty="0" smtClean="0"/>
              <a:t>Start-up timings of thermal units</a:t>
            </a:r>
          </a:p>
          <a:p>
            <a:pPr lvl="1"/>
            <a:r>
              <a:rPr lang="en-US" dirty="0" smtClean="0"/>
              <a:t>Voltage rise problems of energizing unloaded transmission lines</a:t>
            </a:r>
          </a:p>
          <a:p>
            <a:pPr lvl="1"/>
            <a:r>
              <a:rPr lang="en-US" dirty="0" smtClean="0"/>
              <a:t>Frequency response of prime movers to a sudden load pickup</a:t>
            </a:r>
          </a:p>
          <a:p>
            <a:pPr lvl="1"/>
            <a:r>
              <a:rPr lang="en-US" dirty="0" smtClean="0"/>
              <a:t>Cold load inrush, power factors and coincident demand factors</a:t>
            </a:r>
            <a:endParaRPr lang="en-US" dirty="0"/>
          </a:p>
        </p:txBody>
      </p:sp>
    </p:spTree>
    <p:extLst>
      <p:ext uri="{BB962C8B-B14F-4D97-AF65-F5344CB8AC3E}">
        <p14:creationId xmlns:p14="http://schemas.microsoft.com/office/powerpoint/2010/main" val="3225260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Restoration Efforts - IEEE</a:t>
            </a:r>
            <a:endParaRPr lang="en-US" dirty="0"/>
          </a:p>
        </p:txBody>
      </p:sp>
      <p:sp>
        <p:nvSpPr>
          <p:cNvPr id="3" name="Content Placeholder 2"/>
          <p:cNvSpPr>
            <a:spLocks noGrp="1"/>
          </p:cNvSpPr>
          <p:nvPr>
            <p:ph idx="1"/>
          </p:nvPr>
        </p:nvSpPr>
        <p:spPr>
          <a:xfrm>
            <a:off x="365760" y="1280160"/>
            <a:ext cx="8473440" cy="3733800"/>
          </a:xfrm>
        </p:spPr>
        <p:txBody>
          <a:bodyPr/>
          <a:lstStyle/>
          <a:p>
            <a:r>
              <a:rPr lang="en-US" dirty="0" smtClean="0"/>
              <a:t>After 1977 New York City blackout, DOE required operating companies to develop a power system restoration plan, train personnel, regularly update and maintain the plan.</a:t>
            </a:r>
          </a:p>
          <a:p>
            <a:r>
              <a:rPr lang="en-US" dirty="0" smtClean="0"/>
              <a:t>In response to this requirement in 1978, the Power System Operation Committee established the Power System Restoration </a:t>
            </a:r>
            <a:r>
              <a:rPr lang="en-US" dirty="0" smtClean="0"/>
              <a:t>(PSR) Task </a:t>
            </a:r>
            <a:r>
              <a:rPr lang="en-US" dirty="0" smtClean="0"/>
              <a:t>Force </a:t>
            </a:r>
            <a:r>
              <a:rPr lang="en-US" dirty="0" smtClean="0"/>
              <a:t>(TF) within </a:t>
            </a:r>
            <a:r>
              <a:rPr lang="en-US" dirty="0" smtClean="0"/>
              <a:t>the System Operation Subcommittee of the Power System Engineering Committee.</a:t>
            </a:r>
          </a:p>
          <a:p>
            <a:r>
              <a:rPr lang="en-US" dirty="0" smtClean="0"/>
              <a:t>A few years later, the PSR TF was upgraded to PSR </a:t>
            </a:r>
            <a:r>
              <a:rPr lang="en-US" dirty="0" smtClean="0"/>
              <a:t>working group (WG)</a:t>
            </a:r>
            <a:endParaRPr lang="en-US" dirty="0"/>
          </a:p>
        </p:txBody>
      </p:sp>
    </p:spTree>
    <p:extLst>
      <p:ext uri="{BB962C8B-B14F-4D97-AF65-F5344CB8AC3E}">
        <p14:creationId xmlns:p14="http://schemas.microsoft.com/office/powerpoint/2010/main" val="2486861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48479" y="1524000"/>
            <a:ext cx="3695521" cy="3541163"/>
          </a:xfrm>
          <a:prstGeom prst="rect">
            <a:avLst/>
          </a:prstGeom>
        </p:spPr>
      </p:pic>
      <p:sp>
        <p:nvSpPr>
          <p:cNvPr id="2" name="Title 1"/>
          <p:cNvSpPr>
            <a:spLocks noGrp="1"/>
          </p:cNvSpPr>
          <p:nvPr>
            <p:ph type="title"/>
          </p:nvPr>
        </p:nvSpPr>
        <p:spPr/>
        <p:txBody>
          <a:bodyPr/>
          <a:lstStyle/>
          <a:p>
            <a:r>
              <a:rPr lang="en-US" dirty="0"/>
              <a:t>System Restoration Efforts - IEEE</a:t>
            </a:r>
          </a:p>
        </p:txBody>
      </p:sp>
      <p:sp>
        <p:nvSpPr>
          <p:cNvPr id="3" name="Content Placeholder 2"/>
          <p:cNvSpPr>
            <a:spLocks noGrp="1"/>
          </p:cNvSpPr>
          <p:nvPr>
            <p:ph idx="1"/>
          </p:nvPr>
        </p:nvSpPr>
        <p:spPr>
          <a:xfrm>
            <a:off x="365760" y="1280160"/>
            <a:ext cx="5196840" cy="5044440"/>
          </a:xfrm>
        </p:spPr>
        <p:txBody>
          <a:bodyPr/>
          <a:lstStyle/>
          <a:p>
            <a:r>
              <a:rPr lang="en-US" dirty="0" smtClean="0"/>
              <a:t>In </a:t>
            </a:r>
            <a:r>
              <a:rPr lang="en-US" dirty="0" smtClean="0"/>
              <a:t>1993 a </a:t>
            </a:r>
            <a:r>
              <a:rPr lang="en-US" dirty="0" smtClean="0"/>
              <a:t>110 page brochure was prepared by PSR WG and published by the IEEE PES</a:t>
            </a:r>
          </a:p>
          <a:p>
            <a:r>
              <a:rPr lang="en-US" dirty="0" smtClean="0"/>
              <a:t>Includes:</a:t>
            </a:r>
          </a:p>
          <a:p>
            <a:pPr lvl="1"/>
            <a:r>
              <a:rPr lang="en-US" dirty="0" smtClean="0"/>
              <a:t>14 IEEE Committee Reports</a:t>
            </a:r>
          </a:p>
          <a:p>
            <a:pPr lvl="1"/>
            <a:r>
              <a:rPr lang="en-US" dirty="0" smtClean="0"/>
              <a:t>5 SRWG member papers in IEEE publication</a:t>
            </a:r>
          </a:p>
          <a:p>
            <a:pPr lvl="1"/>
            <a:r>
              <a:rPr lang="en-US" dirty="0" smtClean="0"/>
              <a:t>13 related IEEE transaction papers</a:t>
            </a:r>
            <a:endParaRPr lang="en-US" dirty="0"/>
          </a:p>
          <a:p>
            <a:endParaRPr lang="en-US" dirty="0"/>
          </a:p>
        </p:txBody>
      </p:sp>
    </p:spTree>
    <p:extLst>
      <p:ext uri="{BB962C8B-B14F-4D97-AF65-F5344CB8AC3E}">
        <p14:creationId xmlns:p14="http://schemas.microsoft.com/office/powerpoint/2010/main" val="2787388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Restoration Efforts - IEEE</a:t>
            </a:r>
          </a:p>
        </p:txBody>
      </p:sp>
      <p:sp>
        <p:nvSpPr>
          <p:cNvPr id="3" name="Content Placeholder 2"/>
          <p:cNvSpPr>
            <a:spLocks noGrp="1"/>
          </p:cNvSpPr>
          <p:nvPr>
            <p:ph idx="1"/>
          </p:nvPr>
        </p:nvSpPr>
        <p:spPr>
          <a:xfrm>
            <a:off x="365760" y="1280160"/>
            <a:ext cx="5273040" cy="5044440"/>
          </a:xfrm>
        </p:spPr>
        <p:txBody>
          <a:bodyPr/>
          <a:lstStyle/>
          <a:p>
            <a:r>
              <a:rPr lang="en-US" dirty="0" smtClean="0"/>
              <a:t>In </a:t>
            </a:r>
            <a:r>
              <a:rPr lang="en-US" dirty="0" smtClean="0"/>
              <a:t>2000 a 700 </a:t>
            </a:r>
            <a:r>
              <a:rPr lang="en-US" dirty="0" smtClean="0"/>
              <a:t>page book </a:t>
            </a:r>
            <a:r>
              <a:rPr lang="en-US" dirty="0" smtClean="0"/>
              <a:t>was</a:t>
            </a:r>
            <a:r>
              <a:rPr lang="en-US" dirty="0" smtClean="0"/>
              <a:t> </a:t>
            </a:r>
            <a:r>
              <a:rPr lang="en-US" dirty="0" smtClean="0"/>
              <a:t>prepared by PSRWG and published by Wiley-IEEE Press</a:t>
            </a:r>
          </a:p>
          <a:p>
            <a:r>
              <a:rPr lang="en-US" dirty="0" smtClean="0"/>
              <a:t>Includes 87 papers including 14 papers in the original 1993 collection</a:t>
            </a:r>
          </a:p>
          <a:p>
            <a:endParaRPr lang="en-US" dirty="0"/>
          </a:p>
          <a:p>
            <a:endParaRPr lang="en-US" dirty="0"/>
          </a:p>
        </p:txBody>
      </p:sp>
      <p:pic>
        <p:nvPicPr>
          <p:cNvPr id="4" name="Picture 3"/>
          <p:cNvPicPr>
            <a:picLocks noChangeAspect="1"/>
          </p:cNvPicPr>
          <p:nvPr/>
        </p:nvPicPr>
        <p:blipFill>
          <a:blip r:embed="rId2"/>
          <a:stretch>
            <a:fillRect/>
          </a:stretch>
        </p:blipFill>
        <p:spPr>
          <a:xfrm>
            <a:off x="5867400" y="1402081"/>
            <a:ext cx="3140771" cy="4236720"/>
          </a:xfrm>
          <a:prstGeom prst="rect">
            <a:avLst/>
          </a:prstGeom>
        </p:spPr>
      </p:pic>
    </p:spTree>
    <p:extLst>
      <p:ext uri="{BB962C8B-B14F-4D97-AF65-F5344CB8AC3E}">
        <p14:creationId xmlns:p14="http://schemas.microsoft.com/office/powerpoint/2010/main" val="2746740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Restoration Efforts - IEEE</a:t>
            </a:r>
          </a:p>
        </p:txBody>
      </p:sp>
      <p:sp>
        <p:nvSpPr>
          <p:cNvPr id="3" name="Content Placeholder 2"/>
          <p:cNvSpPr>
            <a:spLocks noGrp="1"/>
          </p:cNvSpPr>
          <p:nvPr>
            <p:ph idx="1"/>
          </p:nvPr>
        </p:nvSpPr>
        <p:spPr>
          <a:xfrm>
            <a:off x="365760" y="1280160"/>
            <a:ext cx="5521520" cy="5044440"/>
          </a:xfrm>
        </p:spPr>
        <p:txBody>
          <a:bodyPr/>
          <a:lstStyle/>
          <a:p>
            <a:r>
              <a:rPr lang="en-US" dirty="0" smtClean="0"/>
              <a:t>In </a:t>
            </a:r>
            <a:r>
              <a:rPr lang="en-US" dirty="0" smtClean="0"/>
              <a:t>2014 40 </a:t>
            </a:r>
            <a:r>
              <a:rPr lang="en-US" dirty="0" smtClean="0"/>
              <a:t>IEEE papers by 110 </a:t>
            </a:r>
            <a:r>
              <a:rPr lang="en-US" dirty="0" smtClean="0"/>
              <a:t>authors including </a:t>
            </a:r>
            <a:r>
              <a:rPr lang="en-US" dirty="0" smtClean="0"/>
              <a:t>42 panelists of Restoration Dynamics Task Force</a:t>
            </a:r>
          </a:p>
          <a:p>
            <a:r>
              <a:rPr lang="en-US" dirty="0" smtClean="0"/>
              <a:t>Covers:</a:t>
            </a:r>
          </a:p>
          <a:p>
            <a:pPr lvl="1"/>
            <a:r>
              <a:rPr lang="en-US" dirty="0" smtClean="0"/>
              <a:t>Real power balance and control of frequency</a:t>
            </a:r>
          </a:p>
          <a:p>
            <a:pPr lvl="1"/>
            <a:r>
              <a:rPr lang="en-US" dirty="0" smtClean="0"/>
              <a:t>Reactive power balance and control of voltages</a:t>
            </a:r>
          </a:p>
          <a:p>
            <a:pPr lvl="1"/>
            <a:r>
              <a:rPr lang="en-US" dirty="0" smtClean="0"/>
              <a:t>Critical tasks (time sensitive functions)</a:t>
            </a:r>
          </a:p>
          <a:p>
            <a:pPr lvl="1"/>
            <a:r>
              <a:rPr lang="en-US" dirty="0" smtClean="0"/>
              <a:t>Analyses and simulations</a:t>
            </a:r>
          </a:p>
        </p:txBody>
      </p:sp>
      <p:pic>
        <p:nvPicPr>
          <p:cNvPr id="4" name="Picture 3"/>
          <p:cNvPicPr>
            <a:picLocks noChangeAspect="1"/>
          </p:cNvPicPr>
          <p:nvPr/>
        </p:nvPicPr>
        <p:blipFill>
          <a:blip r:embed="rId2"/>
          <a:stretch>
            <a:fillRect/>
          </a:stretch>
        </p:blipFill>
        <p:spPr>
          <a:xfrm>
            <a:off x="5887282" y="1447800"/>
            <a:ext cx="2985580" cy="3733800"/>
          </a:xfrm>
          <a:prstGeom prst="rect">
            <a:avLst/>
          </a:prstGeom>
        </p:spPr>
      </p:pic>
    </p:spTree>
    <p:extLst>
      <p:ext uri="{BB962C8B-B14F-4D97-AF65-F5344CB8AC3E}">
        <p14:creationId xmlns:p14="http://schemas.microsoft.com/office/powerpoint/2010/main" val="2352069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Mahmood Mike </a:t>
            </a:r>
            <a:r>
              <a:rPr lang="en-US" dirty="0" err="1" smtClean="0"/>
              <a:t>Adibi</a:t>
            </a:r>
            <a:r>
              <a:rPr lang="en-US" dirty="0" smtClean="0"/>
              <a:t> (1924 – 2018)</a:t>
            </a:r>
            <a:endParaRPr lang="en-US" dirty="0"/>
          </a:p>
        </p:txBody>
      </p:sp>
      <p:sp>
        <p:nvSpPr>
          <p:cNvPr id="3" name="Content Placeholder 2"/>
          <p:cNvSpPr>
            <a:spLocks noGrp="1"/>
          </p:cNvSpPr>
          <p:nvPr>
            <p:ph idx="1"/>
          </p:nvPr>
        </p:nvSpPr>
        <p:spPr>
          <a:xfrm>
            <a:off x="365760" y="1280160"/>
            <a:ext cx="8549640" cy="5044440"/>
          </a:xfrm>
        </p:spPr>
        <p:txBody>
          <a:bodyPr/>
          <a:lstStyle/>
          <a:p>
            <a:r>
              <a:rPr lang="en-US" dirty="0" smtClean="0"/>
              <a:t>The godfather of power system restoration</a:t>
            </a:r>
          </a:p>
          <a:p>
            <a:r>
              <a:rPr lang="en-US" dirty="0" smtClean="0"/>
              <a:t>B.S.E. in 1950 from University of Birmingham, U.K.</a:t>
            </a:r>
          </a:p>
          <a:p>
            <a:r>
              <a:rPr lang="en-US" dirty="0" smtClean="0"/>
              <a:t>M.S.E in 1960 from Polytech Institute of Brooklyn, NY</a:t>
            </a:r>
          </a:p>
          <a:p>
            <a:r>
              <a:rPr lang="en-US" dirty="0" smtClean="0"/>
              <a:t>IEEE Life Fellow</a:t>
            </a:r>
          </a:p>
          <a:p>
            <a:r>
              <a:rPr lang="en-US" dirty="0" smtClean="0"/>
              <a:t>Founder and chairman of the IEEE System Restoration Working Group in 1979</a:t>
            </a:r>
          </a:p>
          <a:p>
            <a:r>
              <a:rPr lang="en-US" dirty="0"/>
              <a:t>Author of the book, “Power System Restoration – Methodologies and Implementation </a:t>
            </a:r>
            <a:r>
              <a:rPr lang="en-US" dirty="0" smtClean="0"/>
              <a:t>Strategies”</a:t>
            </a:r>
          </a:p>
          <a:p>
            <a:pPr lvl="1"/>
            <a:r>
              <a:rPr lang="en-US" dirty="0" smtClean="0"/>
              <a:t>A great review book of IEEE papers between 1987 and 1999</a:t>
            </a:r>
          </a:p>
          <a:p>
            <a:r>
              <a:rPr lang="en-US" dirty="0" smtClean="0"/>
              <a:t>Developed restoration plans for over a dozen </a:t>
            </a:r>
            <a:r>
              <a:rPr lang="en-US" dirty="0" smtClean="0"/>
              <a:t>utilities</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838200"/>
            <a:ext cx="1338021" cy="1066800"/>
          </a:xfrm>
          <a:prstGeom prst="rect">
            <a:avLst/>
          </a:prstGeom>
        </p:spPr>
      </p:pic>
    </p:spTree>
    <p:extLst>
      <p:ext uri="{BB962C8B-B14F-4D97-AF65-F5344CB8AC3E}">
        <p14:creationId xmlns:p14="http://schemas.microsoft.com/office/powerpoint/2010/main" val="3789094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Good References</a:t>
            </a:r>
            <a:endParaRPr lang="en-US" dirty="0"/>
          </a:p>
        </p:txBody>
      </p:sp>
      <p:sp>
        <p:nvSpPr>
          <p:cNvPr id="3" name="Content Placeholder 2"/>
          <p:cNvSpPr>
            <a:spLocks noGrp="1"/>
          </p:cNvSpPr>
          <p:nvPr>
            <p:ph idx="1"/>
          </p:nvPr>
        </p:nvSpPr>
        <p:spPr>
          <a:xfrm>
            <a:off x="365760" y="1280160"/>
            <a:ext cx="8549640" cy="5044440"/>
          </a:xfrm>
        </p:spPr>
        <p:txBody>
          <a:bodyPr/>
          <a:lstStyle/>
          <a:p>
            <a:r>
              <a:rPr lang="en-US" sz="2400" dirty="0" smtClean="0"/>
              <a:t>PJM Manual 36: System Restoration</a:t>
            </a:r>
          </a:p>
          <a:p>
            <a:r>
              <a:rPr lang="en-US" sz="2400" dirty="0" smtClean="0"/>
              <a:t>EPRI, “Development of Power System Restoration Tool Based on Generic Restoration Milestones,” 2010.</a:t>
            </a:r>
          </a:p>
          <a:p>
            <a:r>
              <a:rPr lang="en-US" sz="2400" dirty="0" smtClean="0"/>
              <a:t>PSERC, “Development and Evaluation of System Restoration Strategies from a Blackout,” 2009.</a:t>
            </a:r>
          </a:p>
          <a:p>
            <a:r>
              <a:rPr lang="en-US" sz="2400" dirty="0" smtClean="0"/>
              <a:t>IESO, “Part 7.8: Ontario Power System Restoration Plan,” 2017.</a:t>
            </a:r>
          </a:p>
          <a:p>
            <a:r>
              <a:rPr lang="en-US" sz="2400" dirty="0" smtClean="0"/>
              <a:t>K. Sun et al., “</a:t>
            </a:r>
            <a:r>
              <a:rPr lang="en-US" sz="2400" dirty="0"/>
              <a:t>Power System Control Under Cascading Failures: Understanding, Mitigation, and System </a:t>
            </a:r>
            <a:r>
              <a:rPr lang="en-US" sz="2400" dirty="0" smtClean="0"/>
              <a:t>Restoration,” Wiley-IEEE Press. 2019.</a:t>
            </a:r>
          </a:p>
          <a:p>
            <a:r>
              <a:rPr lang="en-US" sz="2400" dirty="0" err="1" smtClean="0"/>
              <a:t>Yutian</a:t>
            </a:r>
            <a:r>
              <a:rPr lang="en-US" sz="2400" dirty="0" smtClean="0"/>
              <a:t> </a:t>
            </a:r>
            <a:r>
              <a:rPr lang="en-US" sz="2400" dirty="0"/>
              <a:t>Liu, </a:t>
            </a:r>
            <a:r>
              <a:rPr lang="en-US" sz="2400" dirty="0" err="1"/>
              <a:t>Rui</a:t>
            </a:r>
            <a:r>
              <a:rPr lang="en-US" sz="2400" dirty="0"/>
              <a:t> Fan, and Vladimir </a:t>
            </a:r>
            <a:r>
              <a:rPr lang="en-US" sz="2400" dirty="0" err="1" smtClean="0"/>
              <a:t>Terzija</a:t>
            </a:r>
            <a:r>
              <a:rPr lang="en-US" sz="2400" dirty="0" smtClean="0"/>
              <a:t>, “Power system restoration: a literature review from 2006 to 2016,” </a:t>
            </a:r>
            <a:r>
              <a:rPr lang="en-US" sz="2400" i="1" dirty="0" smtClean="0"/>
              <a:t>J. Mod. Power Syst. Clean Energy</a:t>
            </a:r>
            <a:r>
              <a:rPr lang="en-US" sz="2400" dirty="0" smtClean="0"/>
              <a:t>, 2016, 4(3), pp. 332-341</a:t>
            </a:r>
            <a:endParaRPr lang="en-US" sz="2400" dirty="0"/>
          </a:p>
        </p:txBody>
      </p:sp>
    </p:spTree>
    <p:extLst>
      <p:ext uri="{BB962C8B-B14F-4D97-AF65-F5344CB8AC3E}">
        <p14:creationId xmlns:p14="http://schemas.microsoft.com/office/powerpoint/2010/main" val="2754455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NERC Standards on Restoration</a:t>
            </a:r>
            <a:endParaRPr lang="en-US" dirty="0"/>
          </a:p>
        </p:txBody>
      </p:sp>
      <p:sp>
        <p:nvSpPr>
          <p:cNvPr id="3" name="Content Placeholder 2"/>
          <p:cNvSpPr>
            <a:spLocks noGrp="1"/>
          </p:cNvSpPr>
          <p:nvPr>
            <p:ph idx="1"/>
          </p:nvPr>
        </p:nvSpPr>
        <p:spPr/>
        <p:txBody>
          <a:bodyPr/>
          <a:lstStyle/>
          <a:p>
            <a:r>
              <a:rPr lang="en-US" dirty="0"/>
              <a:t>NERC System Restoration and </a:t>
            </a:r>
            <a:r>
              <a:rPr lang="en-US" dirty="0" smtClean="0"/>
              <a:t>Black Start </a:t>
            </a:r>
            <a:r>
              <a:rPr lang="en-US" dirty="0" smtClean="0"/>
              <a:t>standards</a:t>
            </a:r>
          </a:p>
          <a:p>
            <a:pPr lvl="1"/>
            <a:r>
              <a:rPr lang="en-US" dirty="0" smtClean="0"/>
              <a:t>EOP-005-2 &amp; EOP-005-3</a:t>
            </a:r>
          </a:p>
          <a:p>
            <a:pPr lvl="2"/>
            <a:r>
              <a:rPr lang="en-US" dirty="0" smtClean="0"/>
              <a:t>System Restoration from </a:t>
            </a:r>
            <a:r>
              <a:rPr lang="en-US" dirty="0" smtClean="0"/>
              <a:t>Black Start </a:t>
            </a:r>
            <a:r>
              <a:rPr lang="en-US" dirty="0" smtClean="0"/>
              <a:t>Resources</a:t>
            </a:r>
          </a:p>
          <a:p>
            <a:pPr lvl="2"/>
            <a:r>
              <a:rPr lang="en-US" dirty="0"/>
              <a:t>Ensure plans, Facilities, and personnel are prepared to enable System restoration from </a:t>
            </a:r>
            <a:r>
              <a:rPr lang="en-US" dirty="0" smtClean="0"/>
              <a:t>Black Start </a:t>
            </a:r>
            <a:r>
              <a:rPr lang="en-US" dirty="0"/>
              <a:t>Resources to assure reliability is maintained during restoration and priority is placed on restoring the </a:t>
            </a:r>
            <a:r>
              <a:rPr lang="en-US" dirty="0" smtClean="0"/>
              <a:t>Interconnection</a:t>
            </a:r>
          </a:p>
          <a:p>
            <a:pPr lvl="1"/>
            <a:r>
              <a:rPr lang="en-US" dirty="0" smtClean="0"/>
              <a:t>EOP-006-2 &amp; EOP-006-3</a:t>
            </a:r>
          </a:p>
          <a:p>
            <a:pPr lvl="2"/>
            <a:r>
              <a:rPr lang="en-US" dirty="0" smtClean="0"/>
              <a:t>System Restoration Coordination</a:t>
            </a:r>
          </a:p>
          <a:p>
            <a:pPr lvl="2"/>
            <a:r>
              <a:rPr lang="en-US" dirty="0"/>
              <a:t>Ensure plans are established and personnel are prepared to enable effective coordination of the System restoration process to ensure reliability is maintained during restoration and priority is placed on restoring the Interconnection.</a:t>
            </a:r>
            <a:endParaRPr lang="en-US" dirty="0" smtClean="0"/>
          </a:p>
          <a:p>
            <a:pPr lvl="2"/>
            <a:endParaRPr lang="en-US" dirty="0"/>
          </a:p>
          <a:p>
            <a:pPr lvl="1"/>
            <a:endParaRPr lang="en-US" dirty="0"/>
          </a:p>
        </p:txBody>
      </p:sp>
    </p:spTree>
    <p:extLst>
      <p:ext uri="{BB962C8B-B14F-4D97-AF65-F5344CB8AC3E}">
        <p14:creationId xmlns:p14="http://schemas.microsoft.com/office/powerpoint/2010/main" val="2400905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 during Restoration</a:t>
            </a:r>
            <a:endParaRPr lang="en-US" dirty="0"/>
          </a:p>
        </p:txBody>
      </p:sp>
      <p:sp>
        <p:nvSpPr>
          <p:cNvPr id="3" name="Content Placeholder 2"/>
          <p:cNvSpPr>
            <a:spLocks noGrp="1"/>
          </p:cNvSpPr>
          <p:nvPr>
            <p:ph idx="1"/>
          </p:nvPr>
        </p:nvSpPr>
        <p:spPr/>
        <p:txBody>
          <a:bodyPr/>
          <a:lstStyle/>
          <a:p>
            <a:r>
              <a:rPr lang="en-US" dirty="0" smtClean="0"/>
              <a:t>Active power balance and frequency control</a:t>
            </a:r>
          </a:p>
          <a:p>
            <a:pPr lvl="1"/>
            <a:r>
              <a:rPr lang="en-US" dirty="0" smtClean="0"/>
              <a:t>Need to maintain system frequency within limits by system stability and protection settings</a:t>
            </a:r>
          </a:p>
          <a:p>
            <a:pPr lvl="1"/>
            <a:r>
              <a:rPr lang="en-US" dirty="0" smtClean="0"/>
              <a:t>Can be accomplished by picking up loads in increments</a:t>
            </a:r>
          </a:p>
          <a:p>
            <a:r>
              <a:rPr lang="en-US" dirty="0" smtClean="0"/>
              <a:t>Reactive power balance and overvoltage control</a:t>
            </a:r>
          </a:p>
          <a:p>
            <a:pPr lvl="1"/>
            <a:r>
              <a:rPr lang="en-US" dirty="0" smtClean="0"/>
              <a:t>Energizing few high voltage lines</a:t>
            </a:r>
          </a:p>
          <a:p>
            <a:pPr lvl="1"/>
            <a:r>
              <a:rPr lang="en-US" dirty="0" smtClean="0"/>
              <a:t>Operating generators at minimum voltage levels</a:t>
            </a:r>
          </a:p>
          <a:p>
            <a:pPr lvl="1"/>
            <a:r>
              <a:rPr lang="en-US" dirty="0" smtClean="0"/>
              <a:t>Deactivating switched shunt capacitors</a:t>
            </a:r>
          </a:p>
          <a:p>
            <a:pPr lvl="1"/>
            <a:r>
              <a:rPr lang="en-US" dirty="0" smtClean="0"/>
              <a:t>Connecting shunt reactors</a:t>
            </a:r>
          </a:p>
          <a:p>
            <a:pPr lvl="1"/>
            <a:r>
              <a:rPr lang="en-US" dirty="0" smtClean="0"/>
              <a:t>Adjusting transformer taps</a:t>
            </a:r>
          </a:p>
          <a:p>
            <a:pPr lvl="1"/>
            <a:r>
              <a:rPr lang="en-US" dirty="0" smtClean="0"/>
              <a:t>Picking up reactive loads</a:t>
            </a:r>
          </a:p>
        </p:txBody>
      </p:sp>
    </p:spTree>
    <p:extLst>
      <p:ext uri="{BB962C8B-B14F-4D97-AF65-F5344CB8AC3E}">
        <p14:creationId xmlns:p14="http://schemas.microsoft.com/office/powerpoint/2010/main" val="264587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 Output Example</a:t>
            </a:r>
            <a:endParaRPr lang="en-US" dirty="0"/>
          </a:p>
        </p:txBody>
      </p:sp>
      <p:sp>
        <p:nvSpPr>
          <p:cNvPr id="3" name="Content Placeholder 2"/>
          <p:cNvSpPr>
            <a:spLocks noGrp="1"/>
          </p:cNvSpPr>
          <p:nvPr>
            <p:ph idx="1"/>
          </p:nvPr>
        </p:nvSpPr>
        <p:spPr>
          <a:xfrm>
            <a:off x="365760" y="1280160"/>
            <a:ext cx="8001000" cy="853440"/>
          </a:xfrm>
        </p:spPr>
        <p:txBody>
          <a:bodyPr/>
          <a:lstStyle/>
          <a:p>
            <a:r>
              <a:rPr lang="en-US" dirty="0" smtClean="0"/>
              <a:t>Example shows the generator outputs following the loss of a 250 MW generator (at Kyle138)</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9" y="2297969"/>
            <a:ext cx="4281487" cy="342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18" r="30851"/>
          <a:stretch/>
        </p:blipFill>
        <p:spPr bwMode="auto">
          <a:xfrm>
            <a:off x="228600" y="2308033"/>
            <a:ext cx="459486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1828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 during Restoration</a:t>
            </a:r>
          </a:p>
        </p:txBody>
      </p:sp>
      <p:sp>
        <p:nvSpPr>
          <p:cNvPr id="3" name="Content Placeholder 2"/>
          <p:cNvSpPr>
            <a:spLocks noGrp="1"/>
          </p:cNvSpPr>
          <p:nvPr>
            <p:ph idx="1"/>
          </p:nvPr>
        </p:nvSpPr>
        <p:spPr>
          <a:xfrm>
            <a:off x="365760" y="1280160"/>
            <a:ext cx="8321040" cy="5044440"/>
          </a:xfrm>
        </p:spPr>
        <p:txBody>
          <a:bodyPr/>
          <a:lstStyle/>
          <a:p>
            <a:r>
              <a:rPr lang="en-US" dirty="0" smtClean="0"/>
              <a:t>Transient switching voltages</a:t>
            </a:r>
            <a:r>
              <a:rPr lang="en-US" dirty="0"/>
              <a:t>	</a:t>
            </a:r>
            <a:endParaRPr lang="en-US" dirty="0" smtClean="0"/>
          </a:p>
          <a:p>
            <a:pPr lvl="1"/>
            <a:r>
              <a:rPr lang="en-US" dirty="0" smtClean="0"/>
              <a:t>Switching surges occur when energizing equipment</a:t>
            </a:r>
          </a:p>
          <a:p>
            <a:r>
              <a:rPr lang="en-US" dirty="0" smtClean="0"/>
              <a:t>Self-excitation</a:t>
            </a:r>
          </a:p>
          <a:p>
            <a:pPr lvl="1"/>
            <a:r>
              <a:rPr lang="en-US" dirty="0" smtClean="0"/>
              <a:t>When the charging current is high relative to the size of generators</a:t>
            </a:r>
          </a:p>
          <a:p>
            <a:pPr lvl="1"/>
            <a:r>
              <a:rPr lang="en-US" dirty="0" smtClean="0"/>
              <a:t>When opening a line at the sending end but leaving the line connected to a large motor</a:t>
            </a:r>
          </a:p>
          <a:p>
            <a:pPr lvl="1"/>
            <a:r>
              <a:rPr lang="en-US" dirty="0" smtClean="0"/>
              <a:t>This causes overvoltage and damages equipment</a:t>
            </a:r>
          </a:p>
          <a:p>
            <a:r>
              <a:rPr lang="en-US" dirty="0" smtClean="0"/>
              <a:t>Cold load pickup</a:t>
            </a:r>
          </a:p>
          <a:p>
            <a:pPr lvl="1"/>
            <a:r>
              <a:rPr lang="en-US" dirty="0" smtClean="0"/>
              <a:t>When load has been de-energized for several hours or more</a:t>
            </a:r>
          </a:p>
          <a:p>
            <a:pPr lvl="1"/>
            <a:r>
              <a:rPr lang="en-US" dirty="0" smtClean="0"/>
              <a:t>Inrush current can be as high as 8 – 10 times of the normal value</a:t>
            </a:r>
          </a:p>
          <a:p>
            <a:pPr lvl="1"/>
            <a:endParaRPr lang="en-US" dirty="0"/>
          </a:p>
        </p:txBody>
      </p:sp>
    </p:spTree>
    <p:extLst>
      <p:ext uri="{BB962C8B-B14F-4D97-AF65-F5344CB8AC3E}">
        <p14:creationId xmlns:p14="http://schemas.microsoft.com/office/powerpoint/2010/main" val="1188774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 during Restoration</a:t>
            </a:r>
          </a:p>
        </p:txBody>
      </p:sp>
      <p:sp>
        <p:nvSpPr>
          <p:cNvPr id="3" name="Content Placeholder 2"/>
          <p:cNvSpPr>
            <a:spLocks noGrp="1"/>
          </p:cNvSpPr>
          <p:nvPr>
            <p:ph idx="1"/>
          </p:nvPr>
        </p:nvSpPr>
        <p:spPr>
          <a:xfrm>
            <a:off x="365760" y="1280160"/>
            <a:ext cx="8549640" cy="3733800"/>
          </a:xfrm>
        </p:spPr>
        <p:txBody>
          <a:bodyPr/>
          <a:lstStyle/>
          <a:p>
            <a:r>
              <a:rPr lang="en-US" dirty="0" smtClean="0"/>
              <a:t>System stability</a:t>
            </a:r>
          </a:p>
          <a:p>
            <a:pPr lvl="1"/>
            <a:r>
              <a:rPr lang="en-US" dirty="0" smtClean="0"/>
              <a:t>Voltage should be within limits</a:t>
            </a:r>
          </a:p>
          <a:p>
            <a:pPr lvl="1"/>
            <a:r>
              <a:rPr lang="en-US" dirty="0" smtClean="0"/>
              <a:t>Angle stability have to be maintained</a:t>
            </a:r>
          </a:p>
          <a:p>
            <a:pPr lvl="1"/>
            <a:r>
              <a:rPr lang="en-US" dirty="0" smtClean="0"/>
              <a:t>Frequency is the main issue in stability assessment</a:t>
            </a:r>
          </a:p>
          <a:p>
            <a:r>
              <a:rPr lang="en-US" dirty="0" smtClean="0"/>
              <a:t>Protective systems and load control</a:t>
            </a:r>
          </a:p>
          <a:p>
            <a:pPr lvl="1"/>
            <a:r>
              <a:rPr lang="en-US" dirty="0" smtClean="0"/>
              <a:t>Continuous change in system configuration and in operating conditions may trigger undesirable operation of relays</a:t>
            </a:r>
          </a:p>
          <a:p>
            <a:pPr lvl="1"/>
            <a:r>
              <a:rPr lang="en-US" dirty="0" smtClean="0"/>
              <a:t>Load shedding can be useful in case of low frequency conditions</a:t>
            </a:r>
          </a:p>
        </p:txBody>
      </p:sp>
    </p:spTree>
    <p:extLst>
      <p:ext uri="{BB962C8B-B14F-4D97-AF65-F5344CB8AC3E}">
        <p14:creationId xmlns:p14="http://schemas.microsoft.com/office/powerpoint/2010/main" val="2358417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 during Restoration</a:t>
            </a:r>
          </a:p>
        </p:txBody>
      </p:sp>
      <p:sp>
        <p:nvSpPr>
          <p:cNvPr id="3" name="Content Placeholder 2"/>
          <p:cNvSpPr>
            <a:spLocks noGrp="1"/>
          </p:cNvSpPr>
          <p:nvPr>
            <p:ph idx="1"/>
          </p:nvPr>
        </p:nvSpPr>
        <p:spPr/>
        <p:txBody>
          <a:bodyPr/>
          <a:lstStyle/>
          <a:p>
            <a:r>
              <a:rPr lang="en-US" dirty="0"/>
              <a:t>Partitioning system into islands</a:t>
            </a:r>
          </a:p>
          <a:p>
            <a:pPr lvl="1"/>
            <a:r>
              <a:rPr lang="en-US" dirty="0"/>
              <a:t>Necessary to speed up the process, especially for large systems</a:t>
            </a:r>
          </a:p>
          <a:p>
            <a:pPr lvl="1"/>
            <a:r>
              <a:rPr lang="en-US" dirty="0" smtClean="0"/>
              <a:t>NERC standards</a:t>
            </a:r>
          </a:p>
          <a:p>
            <a:pPr lvl="2"/>
            <a:r>
              <a:rPr lang="en-US" dirty="0" smtClean="0"/>
              <a:t>Each islands must have sufficient </a:t>
            </a:r>
            <a:r>
              <a:rPr lang="en-US" dirty="0" smtClean="0"/>
              <a:t>black start </a:t>
            </a:r>
            <a:r>
              <a:rPr lang="en-US" dirty="0" smtClean="0"/>
              <a:t>capability</a:t>
            </a:r>
          </a:p>
          <a:p>
            <a:pPr lvl="2"/>
            <a:r>
              <a:rPr lang="en-US" dirty="0"/>
              <a:t>Each </a:t>
            </a:r>
            <a:r>
              <a:rPr lang="en-US" dirty="0" smtClean="0"/>
              <a:t>islands should have enough cranking paths to gens and loads</a:t>
            </a:r>
          </a:p>
          <a:p>
            <a:pPr lvl="2"/>
            <a:r>
              <a:rPr lang="en-US" dirty="0"/>
              <a:t>Each </a:t>
            </a:r>
            <a:r>
              <a:rPr lang="en-US" dirty="0" smtClean="0"/>
              <a:t>islands should be able to match generation and load within prescribed frequency limits</a:t>
            </a:r>
          </a:p>
          <a:p>
            <a:pPr lvl="2"/>
            <a:r>
              <a:rPr lang="en-US" dirty="0"/>
              <a:t>Each </a:t>
            </a:r>
            <a:r>
              <a:rPr lang="en-US" dirty="0" smtClean="0"/>
              <a:t>islands should have adequate voltage controls</a:t>
            </a:r>
          </a:p>
          <a:p>
            <a:pPr lvl="2"/>
            <a:r>
              <a:rPr lang="en-US" dirty="0" smtClean="0"/>
              <a:t>All tie points must be capable of synchronization with adjacent subsystems</a:t>
            </a:r>
          </a:p>
          <a:p>
            <a:pPr lvl="2"/>
            <a:r>
              <a:rPr lang="en-US" dirty="0" smtClean="0"/>
              <a:t>All islands should share information with other islands</a:t>
            </a:r>
            <a:endParaRPr lang="en-US" dirty="0"/>
          </a:p>
        </p:txBody>
      </p:sp>
    </p:spTree>
    <p:extLst>
      <p:ext uri="{BB962C8B-B14F-4D97-AF65-F5344CB8AC3E}">
        <p14:creationId xmlns:p14="http://schemas.microsoft.com/office/powerpoint/2010/main" val="36441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Generic Restoration </a:t>
            </a:r>
            <a:r>
              <a:rPr lang="en-US" dirty="0" smtClean="0"/>
              <a:t>Steps</a:t>
            </a:r>
            <a:endParaRPr lang="en-US" dirty="0"/>
          </a:p>
        </p:txBody>
      </p:sp>
      <p:sp>
        <p:nvSpPr>
          <p:cNvPr id="3" name="Content Placeholder 2"/>
          <p:cNvSpPr>
            <a:spLocks noGrp="1"/>
          </p:cNvSpPr>
          <p:nvPr>
            <p:ph idx="1"/>
          </p:nvPr>
        </p:nvSpPr>
        <p:spPr/>
        <p:txBody>
          <a:bodyPr/>
          <a:lstStyle/>
          <a:p>
            <a:r>
              <a:rPr lang="en-US" dirty="0" smtClean="0"/>
              <a:t>Preparation stage (1 </a:t>
            </a:r>
            <a:r>
              <a:rPr lang="en-US" dirty="0"/>
              <a:t>– </a:t>
            </a:r>
            <a:r>
              <a:rPr lang="en-US" dirty="0" smtClean="0"/>
              <a:t>2 hours)</a:t>
            </a:r>
          </a:p>
          <a:p>
            <a:pPr lvl="1"/>
            <a:r>
              <a:rPr lang="en-US" dirty="0" smtClean="0"/>
              <a:t>Evaluate pre- and post-disturbance conditions</a:t>
            </a:r>
          </a:p>
          <a:p>
            <a:pPr lvl="1"/>
            <a:r>
              <a:rPr lang="en-US" dirty="0" smtClean="0"/>
              <a:t>Define the target system</a:t>
            </a:r>
          </a:p>
          <a:p>
            <a:pPr lvl="1"/>
            <a:r>
              <a:rPr lang="en-US" dirty="0" smtClean="0"/>
              <a:t>Restart generators and rebuild transmission network</a:t>
            </a:r>
          </a:p>
          <a:p>
            <a:r>
              <a:rPr lang="en-US" dirty="0" smtClean="0"/>
              <a:t>System restoration stage (3 </a:t>
            </a:r>
            <a:r>
              <a:rPr lang="en-US" dirty="0"/>
              <a:t>– </a:t>
            </a:r>
            <a:r>
              <a:rPr lang="en-US" dirty="0" smtClean="0"/>
              <a:t>4 hours)</a:t>
            </a:r>
          </a:p>
          <a:p>
            <a:pPr lvl="1"/>
            <a:r>
              <a:rPr lang="en-US" dirty="0" smtClean="0"/>
              <a:t>Energize transmission paths</a:t>
            </a:r>
          </a:p>
          <a:p>
            <a:pPr lvl="1"/>
            <a:r>
              <a:rPr lang="en-US" dirty="0" smtClean="0"/>
              <a:t>Restore load to stabilize generation and voltage</a:t>
            </a:r>
          </a:p>
          <a:p>
            <a:pPr lvl="1"/>
            <a:r>
              <a:rPr lang="en-US" dirty="0" smtClean="0"/>
              <a:t>Synchronize islands and reintegrate bulk power system</a:t>
            </a:r>
          </a:p>
          <a:p>
            <a:r>
              <a:rPr lang="en-US" dirty="0" smtClean="0"/>
              <a:t>Load restoration stage (8 – 10 hours)</a:t>
            </a:r>
          </a:p>
          <a:p>
            <a:pPr lvl="1"/>
            <a:r>
              <a:rPr lang="en-US" dirty="0" smtClean="0"/>
              <a:t>Load restoration is the governing control objective</a:t>
            </a:r>
          </a:p>
          <a:p>
            <a:pPr lvl="1"/>
            <a:r>
              <a:rPr lang="en-US" dirty="0" smtClean="0"/>
              <a:t>Load pickup is scheduled based on generation availability</a:t>
            </a:r>
          </a:p>
          <a:p>
            <a:pPr lvl="1"/>
            <a:r>
              <a:rPr lang="en-US" dirty="0" smtClean="0"/>
              <a:t>Load restoration is effected in increasingly larger steps</a:t>
            </a:r>
            <a:endParaRPr lang="en-US" dirty="0"/>
          </a:p>
        </p:txBody>
      </p:sp>
    </p:spTree>
    <p:extLst>
      <p:ext uri="{BB962C8B-B14F-4D97-AF65-F5344CB8AC3E}">
        <p14:creationId xmlns:p14="http://schemas.microsoft.com/office/powerpoint/2010/main" val="1889880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Restoration Tasks</a:t>
            </a:r>
            <a:endParaRPr lang="en-US" dirty="0"/>
          </a:p>
        </p:txBody>
      </p:sp>
      <p:sp>
        <p:nvSpPr>
          <p:cNvPr id="3" name="Content Placeholder 2"/>
          <p:cNvSpPr>
            <a:spLocks noGrp="1"/>
          </p:cNvSpPr>
          <p:nvPr>
            <p:ph idx="1"/>
          </p:nvPr>
        </p:nvSpPr>
        <p:spPr/>
        <p:txBody>
          <a:bodyPr/>
          <a:lstStyle/>
          <a:p>
            <a:r>
              <a:rPr lang="en-US" dirty="0" smtClean="0"/>
              <a:t>Know the status of the grid</a:t>
            </a:r>
          </a:p>
          <a:p>
            <a:r>
              <a:rPr lang="en-US" dirty="0" smtClean="0"/>
              <a:t>List and rank critical loads by priority</a:t>
            </a:r>
          </a:p>
          <a:p>
            <a:r>
              <a:rPr lang="en-US" dirty="0" smtClean="0"/>
              <a:t>List and rank initial sources of power by availability</a:t>
            </a:r>
          </a:p>
          <a:p>
            <a:pPr lvl="1"/>
            <a:r>
              <a:rPr lang="en-US" dirty="0" smtClean="0"/>
              <a:t>Maximize generation capabilities with the available black start resources</a:t>
            </a:r>
          </a:p>
          <a:p>
            <a:r>
              <a:rPr lang="en-US" dirty="0" smtClean="0"/>
              <a:t>Determine the most effective ways of brining the two together</a:t>
            </a:r>
          </a:p>
          <a:p>
            <a:pPr lvl="1"/>
            <a:r>
              <a:rPr lang="en-US" dirty="0" smtClean="0"/>
              <a:t>Schedule tasks and resources during restoration</a:t>
            </a:r>
          </a:p>
          <a:p>
            <a:pPr lvl="1"/>
            <a:r>
              <a:rPr lang="en-US" dirty="0" smtClean="0"/>
              <a:t>Establish transmission capability and paths while meeting operating constraints</a:t>
            </a:r>
          </a:p>
        </p:txBody>
      </p:sp>
    </p:spTree>
    <p:extLst>
      <p:ext uri="{BB962C8B-B14F-4D97-AF65-F5344CB8AC3E}">
        <p14:creationId xmlns:p14="http://schemas.microsoft.com/office/powerpoint/2010/main" val="1617424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Power and Load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57759209"/>
              </p:ext>
            </p:extLst>
          </p:nvPr>
        </p:nvGraphicFramePr>
        <p:xfrm>
          <a:off x="365124" y="1828800"/>
          <a:ext cx="8397876" cy="1854200"/>
        </p:xfrm>
        <a:graphic>
          <a:graphicData uri="http://schemas.openxmlformats.org/drawingml/2006/table">
            <a:tbl>
              <a:tblPr firstRow="1" bandRow="1">
                <a:tableStyleId>{7E9639D4-E3E2-4D34-9284-5A2195B3D0D7}</a:tableStyleId>
              </a:tblPr>
              <a:tblGrid>
                <a:gridCol w="3216275">
                  <a:extLst>
                    <a:ext uri="{9D8B030D-6E8A-4147-A177-3AD203B41FA5}">
                      <a16:colId xmlns="" xmlns:a16="http://schemas.microsoft.com/office/drawing/2014/main" val="2192854799"/>
                    </a:ext>
                  </a:extLst>
                </a:gridCol>
                <a:gridCol w="2382309">
                  <a:extLst>
                    <a:ext uri="{9D8B030D-6E8A-4147-A177-3AD203B41FA5}">
                      <a16:colId xmlns="" xmlns:a16="http://schemas.microsoft.com/office/drawing/2014/main" val="2038290917"/>
                    </a:ext>
                  </a:extLst>
                </a:gridCol>
                <a:gridCol w="2799292">
                  <a:extLst>
                    <a:ext uri="{9D8B030D-6E8A-4147-A177-3AD203B41FA5}">
                      <a16:colId xmlns="" xmlns:a16="http://schemas.microsoft.com/office/drawing/2014/main" val="2946962904"/>
                    </a:ext>
                  </a:extLst>
                </a:gridCol>
              </a:tblGrid>
              <a:tr h="370840">
                <a:tc>
                  <a:txBody>
                    <a:bodyPr/>
                    <a:lstStyle/>
                    <a:p>
                      <a:pPr algn="ctr"/>
                      <a:r>
                        <a:rPr lang="en-US" dirty="0" smtClean="0"/>
                        <a:t>Type</a:t>
                      </a:r>
                      <a:endParaRPr lang="en-US" dirty="0"/>
                    </a:p>
                  </a:txBody>
                  <a:tcPr anchor="ctr"/>
                </a:tc>
                <a:tc>
                  <a:txBody>
                    <a:bodyPr/>
                    <a:lstStyle/>
                    <a:p>
                      <a:pPr algn="ctr"/>
                      <a:r>
                        <a:rPr lang="en-US" dirty="0" smtClean="0"/>
                        <a:t>Time</a:t>
                      </a:r>
                      <a:r>
                        <a:rPr lang="en-US" baseline="0" dirty="0" smtClean="0"/>
                        <a:t> (min)</a:t>
                      </a:r>
                      <a:endParaRPr lang="en-US" dirty="0"/>
                    </a:p>
                  </a:txBody>
                  <a:tcPr anchor="ctr"/>
                </a:tc>
                <a:tc>
                  <a:txBody>
                    <a:bodyPr/>
                    <a:lstStyle/>
                    <a:p>
                      <a:pPr algn="ctr"/>
                      <a:r>
                        <a:rPr lang="en-US" dirty="0" smtClean="0"/>
                        <a:t>Success</a:t>
                      </a:r>
                      <a:r>
                        <a:rPr lang="en-US" baseline="0" dirty="0" smtClean="0"/>
                        <a:t> probability</a:t>
                      </a:r>
                      <a:endParaRPr lang="en-US" dirty="0"/>
                    </a:p>
                  </a:txBody>
                  <a:tcPr anchor="ctr"/>
                </a:tc>
                <a:extLst>
                  <a:ext uri="{0D108BD9-81ED-4DB2-BD59-A6C34878D82A}">
                    <a16:rowId xmlns="" xmlns:a16="http://schemas.microsoft.com/office/drawing/2014/main" val="795381925"/>
                  </a:ext>
                </a:extLst>
              </a:tr>
              <a:tr h="370840">
                <a:tc>
                  <a:txBody>
                    <a:bodyPr/>
                    <a:lstStyle/>
                    <a:p>
                      <a:pPr algn="ctr"/>
                      <a:r>
                        <a:rPr lang="en-US" dirty="0" smtClean="0"/>
                        <a:t>Run-of-the-River</a:t>
                      </a:r>
                      <a:r>
                        <a:rPr lang="en-US" baseline="0" dirty="0" smtClean="0"/>
                        <a:t> Hydro</a:t>
                      </a:r>
                      <a:endParaRPr lang="en-US" dirty="0"/>
                    </a:p>
                  </a:txBody>
                  <a:tcPr anchor="ctr"/>
                </a:tc>
                <a:tc>
                  <a:txBody>
                    <a:bodyPr/>
                    <a:lstStyle/>
                    <a:p>
                      <a:pPr algn="ctr"/>
                      <a:r>
                        <a:rPr lang="en-US" dirty="0" smtClean="0"/>
                        <a:t>5-10</a:t>
                      </a:r>
                      <a:endParaRPr lang="en-US" dirty="0"/>
                    </a:p>
                  </a:txBody>
                  <a:tcPr anchor="ctr"/>
                </a:tc>
                <a:tc>
                  <a:txBody>
                    <a:bodyPr/>
                    <a:lstStyle/>
                    <a:p>
                      <a:pPr algn="ctr"/>
                      <a:r>
                        <a:rPr lang="en-US" dirty="0" smtClean="0"/>
                        <a:t>High</a:t>
                      </a:r>
                      <a:endParaRPr lang="en-US" dirty="0"/>
                    </a:p>
                  </a:txBody>
                  <a:tcPr anchor="ctr"/>
                </a:tc>
                <a:extLst>
                  <a:ext uri="{0D108BD9-81ED-4DB2-BD59-A6C34878D82A}">
                    <a16:rowId xmlns="" xmlns:a16="http://schemas.microsoft.com/office/drawing/2014/main" val="1054384304"/>
                  </a:ext>
                </a:extLst>
              </a:tr>
              <a:tr h="370840">
                <a:tc>
                  <a:txBody>
                    <a:bodyPr/>
                    <a:lstStyle/>
                    <a:p>
                      <a:pPr algn="ctr"/>
                      <a:r>
                        <a:rPr lang="en-US" dirty="0" smtClean="0"/>
                        <a:t>Pump-Storage Hydro</a:t>
                      </a:r>
                      <a:endParaRPr lang="en-US" dirty="0"/>
                    </a:p>
                  </a:txBody>
                  <a:tcPr anchor="ctr"/>
                </a:tc>
                <a:tc>
                  <a:txBody>
                    <a:bodyPr/>
                    <a:lstStyle/>
                    <a:p>
                      <a:pPr algn="ctr"/>
                      <a:r>
                        <a:rPr lang="en-US" dirty="0" smtClean="0"/>
                        <a:t>5-10</a:t>
                      </a:r>
                      <a:endParaRPr lang="en-US" dirty="0"/>
                    </a:p>
                  </a:txBody>
                  <a:tcPr anchor="ctr"/>
                </a:tc>
                <a:tc>
                  <a:txBody>
                    <a:bodyPr/>
                    <a:lstStyle/>
                    <a:p>
                      <a:pPr algn="ctr"/>
                      <a:r>
                        <a:rPr lang="en-US" dirty="0" smtClean="0"/>
                        <a:t>High</a:t>
                      </a:r>
                      <a:endParaRPr lang="en-US" dirty="0"/>
                    </a:p>
                  </a:txBody>
                  <a:tcPr anchor="ctr"/>
                </a:tc>
                <a:extLst>
                  <a:ext uri="{0D108BD9-81ED-4DB2-BD59-A6C34878D82A}">
                    <a16:rowId xmlns="" xmlns:a16="http://schemas.microsoft.com/office/drawing/2014/main" val="3886628698"/>
                  </a:ext>
                </a:extLst>
              </a:tr>
              <a:tr h="370840">
                <a:tc>
                  <a:txBody>
                    <a:bodyPr/>
                    <a:lstStyle/>
                    <a:p>
                      <a:pPr algn="ctr"/>
                      <a:r>
                        <a:rPr lang="en-US" dirty="0" smtClean="0"/>
                        <a:t>Combustion Turbine</a:t>
                      </a:r>
                      <a:endParaRPr lang="en-US" dirty="0"/>
                    </a:p>
                  </a:txBody>
                  <a:tcPr anchor="ctr"/>
                </a:tc>
                <a:tc>
                  <a:txBody>
                    <a:bodyPr/>
                    <a:lstStyle/>
                    <a:p>
                      <a:pPr algn="ctr"/>
                      <a:r>
                        <a:rPr lang="en-US" dirty="0" smtClean="0"/>
                        <a:t>5-15</a:t>
                      </a:r>
                      <a:endParaRPr lang="en-US" dirty="0"/>
                    </a:p>
                  </a:txBody>
                  <a:tcPr anchor="ctr"/>
                </a:tc>
                <a:tc>
                  <a:txBody>
                    <a:bodyPr/>
                    <a:lstStyle/>
                    <a:p>
                      <a:pPr algn="ctr"/>
                      <a:r>
                        <a:rPr lang="en-US" dirty="0" smtClean="0"/>
                        <a:t>Medium</a:t>
                      </a:r>
                      <a:endParaRPr lang="en-US" dirty="0"/>
                    </a:p>
                  </a:txBody>
                  <a:tcPr anchor="ctr"/>
                </a:tc>
                <a:extLst>
                  <a:ext uri="{0D108BD9-81ED-4DB2-BD59-A6C34878D82A}">
                    <a16:rowId xmlns="" xmlns:a16="http://schemas.microsoft.com/office/drawing/2014/main" val="1285862102"/>
                  </a:ext>
                </a:extLst>
              </a:tr>
              <a:tr h="370840">
                <a:tc>
                  <a:txBody>
                    <a:bodyPr/>
                    <a:lstStyle/>
                    <a:p>
                      <a:pPr algn="ctr"/>
                      <a:r>
                        <a:rPr lang="en-US" dirty="0" smtClean="0"/>
                        <a:t>Tie-line with Adjacent</a:t>
                      </a:r>
                      <a:r>
                        <a:rPr lang="en-US" baseline="0" dirty="0" smtClean="0"/>
                        <a:t> Systems</a:t>
                      </a:r>
                      <a:endParaRPr lang="en-US" dirty="0"/>
                    </a:p>
                  </a:txBody>
                  <a:tcPr anchor="ctr"/>
                </a:tc>
                <a:tc>
                  <a:txBody>
                    <a:bodyPr/>
                    <a:lstStyle/>
                    <a:p>
                      <a:pPr algn="ctr"/>
                      <a:r>
                        <a:rPr lang="en-US" dirty="0" smtClean="0"/>
                        <a:t>Short</a:t>
                      </a:r>
                      <a:endParaRPr lang="en-US" dirty="0"/>
                    </a:p>
                  </a:txBody>
                  <a:tcPr anchor="ctr"/>
                </a:tc>
                <a:tc>
                  <a:txBody>
                    <a:bodyPr/>
                    <a:lstStyle/>
                    <a:p>
                      <a:pPr algn="ctr"/>
                      <a:endParaRPr lang="en-US" dirty="0"/>
                    </a:p>
                  </a:txBody>
                  <a:tcPr anchor="ctr"/>
                </a:tc>
                <a:extLst>
                  <a:ext uri="{0D108BD9-81ED-4DB2-BD59-A6C34878D82A}">
                    <a16:rowId xmlns="" xmlns:a16="http://schemas.microsoft.com/office/drawing/2014/main" val="719396369"/>
                  </a:ext>
                </a:extLst>
              </a:tr>
            </a:tbl>
          </a:graphicData>
        </a:graphic>
      </p:graphicFrame>
      <p:sp>
        <p:nvSpPr>
          <p:cNvPr id="7" name="Content Placeholder 2"/>
          <p:cNvSpPr txBox="1">
            <a:spLocks/>
          </p:cNvSpPr>
          <p:nvPr/>
        </p:nvSpPr>
        <p:spPr bwMode="auto">
          <a:xfrm>
            <a:off x="365760" y="1280160"/>
            <a:ext cx="8397240" cy="5044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1E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1E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1E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1E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1E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r>
              <a:rPr lang="en-US" kern="0" dirty="0" smtClean="0"/>
              <a:t>Initial source of power</a:t>
            </a:r>
          </a:p>
          <a:p>
            <a:endParaRPr lang="en-US" kern="0" dirty="0"/>
          </a:p>
          <a:p>
            <a:endParaRPr lang="en-US" kern="0" dirty="0" smtClean="0"/>
          </a:p>
          <a:p>
            <a:endParaRPr lang="en-US" kern="0" dirty="0"/>
          </a:p>
          <a:p>
            <a:endParaRPr lang="en-US" kern="0" dirty="0" smtClean="0"/>
          </a:p>
          <a:p>
            <a:r>
              <a:rPr lang="en-US" kern="0" dirty="0" smtClean="0"/>
              <a:t>Initial critical loads</a:t>
            </a:r>
          </a:p>
        </p:txBody>
      </p:sp>
      <p:graphicFrame>
        <p:nvGraphicFramePr>
          <p:cNvPr id="8" name="Content Placeholder 4"/>
          <p:cNvGraphicFramePr>
            <a:graphicFrameLocks/>
          </p:cNvGraphicFramePr>
          <p:nvPr>
            <p:extLst>
              <p:ext uri="{D42A27DB-BD31-4B8C-83A1-F6EECF244321}">
                <p14:modId xmlns:p14="http://schemas.microsoft.com/office/powerpoint/2010/main" val="3378042477"/>
              </p:ext>
            </p:extLst>
          </p:nvPr>
        </p:nvGraphicFramePr>
        <p:xfrm>
          <a:off x="365124" y="4429760"/>
          <a:ext cx="8245476" cy="2225040"/>
        </p:xfrm>
        <a:graphic>
          <a:graphicData uri="http://schemas.openxmlformats.org/drawingml/2006/table">
            <a:tbl>
              <a:tblPr firstRow="1" bandRow="1">
                <a:tableStyleId>{7E9639D4-E3E2-4D34-9284-5A2195B3D0D7}</a:tableStyleId>
              </a:tblPr>
              <a:tblGrid>
                <a:gridCol w="4408515">
                  <a:extLst>
                    <a:ext uri="{9D8B030D-6E8A-4147-A177-3AD203B41FA5}">
                      <a16:colId xmlns="" xmlns:a16="http://schemas.microsoft.com/office/drawing/2014/main" val="2192854799"/>
                    </a:ext>
                  </a:extLst>
                </a:gridCol>
                <a:gridCol w="3836961">
                  <a:extLst>
                    <a:ext uri="{9D8B030D-6E8A-4147-A177-3AD203B41FA5}">
                      <a16:colId xmlns="" xmlns:a16="http://schemas.microsoft.com/office/drawing/2014/main" val="2946962904"/>
                    </a:ext>
                  </a:extLst>
                </a:gridCol>
              </a:tblGrid>
              <a:tr h="370840">
                <a:tc>
                  <a:txBody>
                    <a:bodyPr/>
                    <a:lstStyle/>
                    <a:p>
                      <a:pPr algn="ctr"/>
                      <a:r>
                        <a:rPr lang="en-US" dirty="0" smtClean="0"/>
                        <a:t>Type</a:t>
                      </a:r>
                      <a:endParaRPr lang="en-US" dirty="0"/>
                    </a:p>
                  </a:txBody>
                  <a:tcPr anchor="ctr"/>
                </a:tc>
                <a:tc>
                  <a:txBody>
                    <a:bodyPr/>
                    <a:lstStyle/>
                    <a:p>
                      <a:pPr algn="ctr"/>
                      <a:r>
                        <a:rPr lang="en-US" dirty="0" smtClean="0"/>
                        <a:t>Priorities</a:t>
                      </a:r>
                      <a:endParaRPr lang="en-US" dirty="0"/>
                    </a:p>
                  </a:txBody>
                  <a:tcPr anchor="ctr"/>
                </a:tc>
                <a:extLst>
                  <a:ext uri="{0D108BD9-81ED-4DB2-BD59-A6C34878D82A}">
                    <a16:rowId xmlns="" xmlns:a16="http://schemas.microsoft.com/office/drawing/2014/main" val="795381925"/>
                  </a:ext>
                </a:extLst>
              </a:tr>
              <a:tr h="370840">
                <a:tc>
                  <a:txBody>
                    <a:bodyPr/>
                    <a:lstStyle/>
                    <a:p>
                      <a:pPr algn="ctr"/>
                      <a:r>
                        <a:rPr lang="en-US" dirty="0" smtClean="0"/>
                        <a:t>Cranking drum-type units</a:t>
                      </a:r>
                      <a:endParaRPr lang="en-US" dirty="0"/>
                    </a:p>
                  </a:txBody>
                  <a:tcPr anchor="ctr"/>
                </a:tc>
                <a:tc>
                  <a:txBody>
                    <a:bodyPr/>
                    <a:lstStyle/>
                    <a:p>
                      <a:pPr algn="ctr"/>
                      <a:r>
                        <a:rPr lang="en-US" dirty="0" smtClean="0"/>
                        <a:t>High</a:t>
                      </a:r>
                      <a:endParaRPr lang="en-US" dirty="0"/>
                    </a:p>
                  </a:txBody>
                  <a:tcPr anchor="ctr"/>
                </a:tc>
                <a:extLst>
                  <a:ext uri="{0D108BD9-81ED-4DB2-BD59-A6C34878D82A}">
                    <a16:rowId xmlns="" xmlns:a16="http://schemas.microsoft.com/office/drawing/2014/main" val="1054384304"/>
                  </a:ext>
                </a:extLst>
              </a:tr>
              <a:tr h="370840">
                <a:tc>
                  <a:txBody>
                    <a:bodyPr/>
                    <a:lstStyle/>
                    <a:p>
                      <a:pPr algn="ctr"/>
                      <a:r>
                        <a:rPr lang="en-US" dirty="0" smtClean="0"/>
                        <a:t>Pipe-type cables</a:t>
                      </a:r>
                      <a:r>
                        <a:rPr lang="en-US" baseline="0" dirty="0" smtClean="0"/>
                        <a:t> pumping plants</a:t>
                      </a:r>
                      <a:endParaRPr lang="en-US" dirty="0"/>
                    </a:p>
                  </a:txBody>
                  <a:tcPr anchor="ctr"/>
                </a:tc>
                <a:tc>
                  <a:txBody>
                    <a:bodyPr/>
                    <a:lstStyle/>
                    <a:p>
                      <a:pPr algn="ctr"/>
                      <a:r>
                        <a:rPr lang="en-US" dirty="0" smtClean="0"/>
                        <a:t>High</a:t>
                      </a:r>
                      <a:endParaRPr lang="en-US" dirty="0"/>
                    </a:p>
                  </a:txBody>
                  <a:tcPr anchor="ctr"/>
                </a:tc>
                <a:extLst>
                  <a:ext uri="{0D108BD9-81ED-4DB2-BD59-A6C34878D82A}">
                    <a16:rowId xmlns="" xmlns:a16="http://schemas.microsoft.com/office/drawing/2014/main" val="3886628698"/>
                  </a:ext>
                </a:extLst>
              </a:tr>
              <a:tr h="370840">
                <a:tc>
                  <a:txBody>
                    <a:bodyPr/>
                    <a:lstStyle/>
                    <a:p>
                      <a:pPr algn="ctr"/>
                      <a:r>
                        <a:rPr lang="en-US" dirty="0" smtClean="0"/>
                        <a:t>Transmission</a:t>
                      </a:r>
                      <a:r>
                        <a:rPr lang="en-US" baseline="0" dirty="0" smtClean="0"/>
                        <a:t> stations</a:t>
                      </a:r>
                      <a:endParaRPr lang="en-US" dirty="0"/>
                    </a:p>
                  </a:txBody>
                  <a:tcPr anchor="ctr"/>
                </a:tc>
                <a:tc>
                  <a:txBody>
                    <a:bodyPr/>
                    <a:lstStyle/>
                    <a:p>
                      <a:pPr algn="ctr"/>
                      <a:r>
                        <a:rPr lang="en-US" dirty="0" smtClean="0"/>
                        <a:t>High to Medium depending on location</a:t>
                      </a:r>
                      <a:endParaRPr lang="en-US" dirty="0"/>
                    </a:p>
                  </a:txBody>
                  <a:tcPr anchor="ctr"/>
                </a:tc>
                <a:extLst>
                  <a:ext uri="{0D108BD9-81ED-4DB2-BD59-A6C34878D82A}">
                    <a16:rowId xmlns="" xmlns:a16="http://schemas.microsoft.com/office/drawing/2014/main" val="1285862102"/>
                  </a:ext>
                </a:extLst>
              </a:tr>
              <a:tr h="370840">
                <a:tc>
                  <a:txBody>
                    <a:bodyPr/>
                    <a:lstStyle/>
                    <a:p>
                      <a:pPr algn="ctr"/>
                      <a:r>
                        <a:rPr lang="en-US" dirty="0" smtClean="0"/>
                        <a:t>Distribution stations</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High to Medium depending on location</a:t>
                      </a:r>
                    </a:p>
                  </a:txBody>
                  <a:tcPr anchor="ctr"/>
                </a:tc>
                <a:extLst>
                  <a:ext uri="{0D108BD9-81ED-4DB2-BD59-A6C34878D82A}">
                    <a16:rowId xmlns="" xmlns:a16="http://schemas.microsoft.com/office/drawing/2014/main" val="719396369"/>
                  </a:ext>
                </a:extLst>
              </a:tr>
              <a:tr h="370840">
                <a:tc>
                  <a:txBody>
                    <a:bodyPr/>
                    <a:lstStyle/>
                    <a:p>
                      <a:pPr algn="ctr"/>
                      <a:r>
                        <a:rPr lang="en-US" dirty="0" smtClean="0"/>
                        <a:t>Industrial loads</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Medium to low</a:t>
                      </a:r>
                    </a:p>
                  </a:txBody>
                  <a:tcPr anchor="ctr"/>
                </a:tc>
                <a:extLst>
                  <a:ext uri="{0D108BD9-81ED-4DB2-BD59-A6C34878D82A}">
                    <a16:rowId xmlns="" xmlns:a16="http://schemas.microsoft.com/office/drawing/2014/main" val="1883136730"/>
                  </a:ext>
                </a:extLst>
              </a:tr>
            </a:tbl>
          </a:graphicData>
        </a:graphic>
      </p:graphicFrame>
    </p:spTree>
    <p:extLst>
      <p:ext uri="{BB962C8B-B14F-4D97-AF65-F5344CB8AC3E}">
        <p14:creationId xmlns:p14="http://schemas.microsoft.com/office/powerpoint/2010/main" val="277335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Generator Output </a:t>
            </a:r>
            <a:r>
              <a:rPr lang="en-US" dirty="0" smtClean="0"/>
              <a:t>Example, cont.</a:t>
            </a:r>
            <a:endParaRPr lang="en-US" dirty="0"/>
          </a:p>
        </p:txBody>
      </p:sp>
      <p:sp>
        <p:nvSpPr>
          <p:cNvPr id="3" name="Content Placeholder 2"/>
          <p:cNvSpPr>
            <a:spLocks noGrp="1"/>
          </p:cNvSpPr>
          <p:nvPr>
            <p:ph idx="1"/>
          </p:nvPr>
        </p:nvSpPr>
        <p:spPr>
          <a:xfrm>
            <a:off x="365760" y="1280160"/>
            <a:ext cx="8625840" cy="548640"/>
          </a:xfrm>
        </p:spPr>
        <p:txBody>
          <a:bodyPr/>
          <a:lstStyle/>
          <a:p>
            <a:r>
              <a:rPr lang="en-US" dirty="0" smtClean="0"/>
              <a:t>Graph shows the normalized change in output, with the initial value based on the inertia then on the governor</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7191375" cy="431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5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Inertia and Governor Power Flows</a:t>
            </a:r>
          </a:p>
        </p:txBody>
      </p:sp>
      <p:sp>
        <p:nvSpPr>
          <p:cNvPr id="3" name="Content Placeholder 2"/>
          <p:cNvSpPr>
            <a:spLocks noGrp="1"/>
          </p:cNvSpPr>
          <p:nvPr>
            <p:ph idx="1"/>
          </p:nvPr>
        </p:nvSpPr>
        <p:spPr>
          <a:xfrm>
            <a:off x="365760" y="1280160"/>
            <a:ext cx="8625840" cy="3733800"/>
          </a:xfrm>
        </p:spPr>
        <p:txBody>
          <a:bodyPr/>
          <a:lstStyle/>
          <a:p>
            <a:r>
              <a:rPr lang="en-US" dirty="0" smtClean="0"/>
              <a:t>The inertia and governor power flows seek to match this response by including in each real power balance equation an additional term that the allocates this power mismatch to each generator in proportion to its relative percentage inertia or relative percentage governor response</a:t>
            </a:r>
          </a:p>
          <a:p>
            <a:r>
              <a:rPr lang="en-US" dirty="0" smtClean="0"/>
              <a:t>This is a distributed slack approach since the allocation occurs inside the power flow iteration</a:t>
            </a:r>
          </a:p>
          <a:p>
            <a:r>
              <a:rPr lang="en-US" dirty="0" smtClean="0"/>
              <a:t>There is still a slack bus to provide an angle reference</a:t>
            </a:r>
          </a:p>
          <a:p>
            <a:endParaRPr lang="en-US" dirty="0"/>
          </a:p>
        </p:txBody>
      </p:sp>
    </p:spTree>
    <p:extLst>
      <p:ext uri="{BB962C8B-B14F-4D97-AF65-F5344CB8AC3E}">
        <p14:creationId xmlns:p14="http://schemas.microsoft.com/office/powerpoint/2010/main" val="2528964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 Power Flow</a:t>
            </a:r>
            <a:endParaRPr lang="en-US" dirty="0"/>
          </a:p>
        </p:txBody>
      </p:sp>
      <p:sp>
        <p:nvSpPr>
          <p:cNvPr id="3" name="Content Placeholder 2"/>
          <p:cNvSpPr>
            <a:spLocks noGrp="1"/>
          </p:cNvSpPr>
          <p:nvPr>
            <p:ph idx="1"/>
          </p:nvPr>
        </p:nvSpPr>
        <p:spPr>
          <a:xfrm>
            <a:off x="365760" y="1280160"/>
            <a:ext cx="8702040" cy="1310640"/>
          </a:xfrm>
        </p:spPr>
        <p:txBody>
          <a:bodyPr/>
          <a:lstStyle/>
          <a:p>
            <a:r>
              <a:rPr lang="en-US" dirty="0" smtClean="0"/>
              <a:t>In an inertia power flow let </a:t>
            </a:r>
            <a:r>
              <a:rPr lang="en-US" dirty="0" smtClean="0">
                <a:latin typeface="Symbol" panose="05050102010706020507" pitchFamily="18" charset="2"/>
              </a:rPr>
              <a:t>a</a:t>
            </a:r>
            <a:r>
              <a:rPr lang="en-US" dirty="0" smtClean="0"/>
              <a:t> be the accelerating power.  Then at each generator bus i the generator output is</a:t>
            </a:r>
          </a:p>
          <a:p>
            <a:endParaRPr lang="en-US" dirty="0"/>
          </a:p>
          <a:p>
            <a:endParaRPr lang="en-US" dirty="0" smtClean="0"/>
          </a:p>
          <a:p>
            <a:endParaRPr lang="en-US" dirty="0"/>
          </a:p>
          <a:p>
            <a:endParaRPr lang="en-US" dirty="0" smtClean="0"/>
          </a:p>
          <a:p>
            <a:r>
              <a:rPr lang="en-US" dirty="0" smtClean="0"/>
              <a:t>The </a:t>
            </a:r>
            <a:r>
              <a:rPr lang="en-US" dirty="0"/>
              <a:t>accelerating power can just be included as a solution variable</a:t>
            </a:r>
          </a:p>
          <a:p>
            <a:r>
              <a:rPr lang="en-US" dirty="0"/>
              <a:t>Real power flow equations are then written for all the buses, but the slack angle is not a solution variable</a:t>
            </a:r>
          </a:p>
          <a:p>
            <a:endParaRPr lang="en-US" dirty="0" smtClean="0"/>
          </a:p>
          <a:p>
            <a:endParaRPr lang="en-US" dirty="0"/>
          </a:p>
          <a:p>
            <a:endParaRPr lang="en-US" dirty="0" smtClean="0"/>
          </a:p>
          <a:p>
            <a:pPr marL="0" indent="0">
              <a:buNone/>
            </a:pPr>
            <a:r>
              <a:rPr lang="en-US" dirty="0"/>
              <a:t>	</a:t>
            </a:r>
            <a:r>
              <a:rPr lang="en-US" dirty="0" smtClean="0"/>
              <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690376569"/>
              </p:ext>
            </p:extLst>
          </p:nvPr>
        </p:nvGraphicFramePr>
        <p:xfrm>
          <a:off x="990600" y="2133600"/>
          <a:ext cx="6019800" cy="2154133"/>
        </p:xfrm>
        <a:graphic>
          <a:graphicData uri="http://schemas.openxmlformats.org/presentationml/2006/ole">
            <mc:AlternateContent xmlns:mc="http://schemas.openxmlformats.org/markup-compatibility/2006">
              <mc:Choice xmlns:v="urn:schemas-microsoft-com:vml" Requires="v">
                <p:oleObj spid="_x0000_s12299" name="Equation" r:id="rId3" imgW="3835080" imgH="1371600" progId="Equation.DSMT4">
                  <p:embed/>
                </p:oleObj>
              </mc:Choice>
              <mc:Fallback>
                <p:oleObj name="Equation" r:id="rId3" imgW="3835080" imgH="1371600" progId="Equation.DSMT4">
                  <p:embed/>
                  <p:pic>
                    <p:nvPicPr>
                      <p:cNvPr id="0" name=""/>
                      <p:cNvPicPr/>
                      <p:nvPr/>
                    </p:nvPicPr>
                    <p:blipFill>
                      <a:blip r:embed="rId4"/>
                      <a:stretch>
                        <a:fillRect/>
                      </a:stretch>
                    </p:blipFill>
                    <p:spPr>
                      <a:xfrm>
                        <a:off x="990600" y="2133600"/>
                        <a:ext cx="6019800" cy="2154133"/>
                      </a:xfrm>
                      <a:prstGeom prst="rect">
                        <a:avLst/>
                      </a:prstGeom>
                    </p:spPr>
                  </p:pic>
                </p:oleObj>
              </mc:Fallback>
            </mc:AlternateContent>
          </a:graphicData>
        </a:graphic>
      </p:graphicFrame>
    </p:spTree>
    <p:extLst>
      <p:ext uri="{BB962C8B-B14F-4D97-AF65-F5344CB8AC3E}">
        <p14:creationId xmlns:p14="http://schemas.microsoft.com/office/powerpoint/2010/main" val="412073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Bus DC Power Flow Example</a:t>
            </a:r>
            <a:endParaRPr lang="en-US" dirty="0"/>
          </a:p>
        </p:txBody>
      </p:sp>
      <p:sp>
        <p:nvSpPr>
          <p:cNvPr id="3" name="Content Placeholder 2"/>
          <p:cNvSpPr>
            <a:spLocks noGrp="1"/>
          </p:cNvSpPr>
          <p:nvPr>
            <p:ph idx="1"/>
          </p:nvPr>
        </p:nvSpPr>
        <p:spPr>
          <a:xfrm>
            <a:off x="365760" y="1280160"/>
            <a:ext cx="8549640" cy="2301240"/>
          </a:xfrm>
        </p:spPr>
        <p:txBody>
          <a:bodyPr/>
          <a:lstStyle/>
          <a:p>
            <a:r>
              <a:rPr lang="en-US" dirty="0" smtClean="0"/>
              <a:t>Assume a two bus system with the buses connected with a lossless line with X=0.1.  Let bus 2 be the slack with </a:t>
            </a:r>
            <a:r>
              <a:rPr lang="en-US" dirty="0" smtClean="0">
                <a:latin typeface="Symbol" panose="05050102010706020507" pitchFamily="18" charset="2"/>
              </a:rPr>
              <a:t>q</a:t>
            </a:r>
            <a:r>
              <a:rPr lang="en-US" baseline="-25000" dirty="0" smtClean="0"/>
              <a:t>2</a:t>
            </a:r>
            <a:r>
              <a:rPr lang="en-US" dirty="0" smtClean="0"/>
              <a:t>=0, generators at both buses with P</a:t>
            </a:r>
            <a:r>
              <a:rPr lang="en-US" baseline="-25000" dirty="0" smtClean="0"/>
              <a:t>G1</a:t>
            </a:r>
            <a:r>
              <a:rPr lang="en-US" dirty="0" smtClean="0"/>
              <a:t> =1 and a single load (at bus 1) with P</a:t>
            </a:r>
            <a:r>
              <a:rPr lang="en-US" baseline="-25000" dirty="0" smtClean="0"/>
              <a:t>L1</a:t>
            </a:r>
            <a:r>
              <a:rPr lang="en-US" dirty="0" smtClean="0"/>
              <a:t>=3.   Assume equal inertia for the generators</a:t>
            </a:r>
          </a:p>
          <a:p>
            <a:r>
              <a:rPr lang="en-US" dirty="0" smtClean="0"/>
              <a:t>In a traditional dc power flow there is one equation</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61117175"/>
              </p:ext>
            </p:extLst>
          </p:nvPr>
        </p:nvGraphicFramePr>
        <p:xfrm>
          <a:off x="990600" y="4038600"/>
          <a:ext cx="2776535" cy="471487"/>
        </p:xfrm>
        <a:graphic>
          <a:graphicData uri="http://schemas.openxmlformats.org/presentationml/2006/ole">
            <mc:AlternateContent xmlns:mc="http://schemas.openxmlformats.org/markup-compatibility/2006">
              <mc:Choice xmlns:v="urn:schemas-microsoft-com:vml" Requires="v">
                <p:oleObj spid="_x0000_s13323" name="Equation" r:id="rId3" imgW="1346040" imgH="228600" progId="Equation.DSMT4">
                  <p:embed/>
                </p:oleObj>
              </mc:Choice>
              <mc:Fallback>
                <p:oleObj name="Equation" r:id="rId3" imgW="1346040" imgH="228600" progId="Equation.DSMT4">
                  <p:embed/>
                  <p:pic>
                    <p:nvPicPr>
                      <p:cNvPr id="0" name=""/>
                      <p:cNvPicPr/>
                      <p:nvPr/>
                    </p:nvPicPr>
                    <p:blipFill>
                      <a:blip r:embed="rId4"/>
                      <a:stretch>
                        <a:fillRect/>
                      </a:stretch>
                    </p:blipFill>
                    <p:spPr>
                      <a:xfrm>
                        <a:off x="990600" y="4038600"/>
                        <a:ext cx="2776535" cy="471487"/>
                      </a:xfrm>
                      <a:prstGeom prst="rect">
                        <a:avLst/>
                      </a:prstGeom>
                    </p:spPr>
                  </p:pic>
                </p:oleObj>
              </mc:Fallback>
            </mc:AlternateContent>
          </a:graphicData>
        </a:graphic>
      </p:graphicFrame>
    </p:spTree>
    <p:extLst>
      <p:ext uri="{BB962C8B-B14F-4D97-AF65-F5344CB8AC3E}">
        <p14:creationId xmlns:p14="http://schemas.microsoft.com/office/powerpoint/2010/main" val="1555375476"/>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accent3">
            <a:lumMod val="95000"/>
          </a:schemeClr>
        </a:solidFill>
        <a:ln>
          <a:noFill/>
        </a:ln>
      </a:spPr>
      <a:bodyPr wrap="none">
        <a:spAutoFit/>
      </a:bodyPr>
      <a:lstStyle>
        <a:defPPr eaLnBrk="1" hangingPunct="1">
          <a:spcBef>
            <a:spcPts val="0"/>
          </a:spcBef>
          <a:defRPr dirty="0">
            <a:solidFill>
              <a:srgbClr val="1E0000"/>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6625</TotalTime>
  <Words>2903</Words>
  <Application>Microsoft Office PowerPoint</Application>
  <PresentationFormat>On-screen Show (4:3)</PresentationFormat>
  <Paragraphs>366</Paragraphs>
  <Slides>55</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58" baseType="lpstr">
      <vt:lpstr>Capsules</vt:lpstr>
      <vt:lpstr>Equation</vt:lpstr>
      <vt:lpstr>MathType 6.0 Equation</vt:lpstr>
      <vt:lpstr>ECEN 615 Methods of Electric Power  Systems Analysis</vt:lpstr>
      <vt:lpstr>Announcements</vt:lpstr>
      <vt:lpstr>Inertia and Governor Power Flows</vt:lpstr>
      <vt:lpstr>Inertia and Governor Power Flows</vt:lpstr>
      <vt:lpstr>Generator Output Example</vt:lpstr>
      <vt:lpstr>Generator Output Example, cont.</vt:lpstr>
      <vt:lpstr>Inertia and Governor Power Flows</vt:lpstr>
      <vt:lpstr>Inertia Power Flow</vt:lpstr>
      <vt:lpstr>Two Bus DC Power Flow Example</vt:lpstr>
      <vt:lpstr>Two Bus DC Power Flow Example</vt:lpstr>
      <vt:lpstr>Back to GMD: The Assessment</vt:lpstr>
      <vt:lpstr>Geomagnetically Induced Currents (GICs</vt:lpstr>
      <vt:lpstr>GIC Calculations for Large Systems</vt:lpstr>
      <vt:lpstr>GIC Calculations for Large Systems</vt:lpstr>
      <vt:lpstr>Four Bus Example (East-West Field)</vt:lpstr>
      <vt:lpstr>Four Bus Example GIC G Matrix</vt:lpstr>
      <vt:lpstr>GICs, Generic EI, 5 V/km East-West</vt:lpstr>
      <vt:lpstr>GICs, Generic EI, 5 V/km North-South</vt:lpstr>
      <vt:lpstr>Determining GMD Storm Scenarios</vt:lpstr>
      <vt:lpstr>Electric Field Linearity</vt:lpstr>
      <vt:lpstr>Overview of GMD Assessments</vt:lpstr>
      <vt:lpstr>Impact of Earth Models: Relationship Between dB/dT and E</vt:lpstr>
      <vt:lpstr>Relationship Between dB/dT and E</vt:lpstr>
      <vt:lpstr>Typical Conductance and Resistivity Values</vt:lpstr>
      <vt:lpstr>1-D Earth Models</vt:lpstr>
      <vt:lpstr>1-D Earth Models</vt:lpstr>
      <vt:lpstr>USGS 1-D Conductivity Regions</vt:lpstr>
      <vt:lpstr>1-D Earth Models</vt:lpstr>
      <vt:lpstr>3-D Models and EarthScope</vt:lpstr>
      <vt:lpstr>3-D Models and EarthScope</vt:lpstr>
      <vt:lpstr>Example 3-D Earthscope Model Results </vt:lpstr>
      <vt:lpstr>Input Electric Field Considerations</vt:lpstr>
      <vt:lpstr>Overview of GMD Assessments</vt:lpstr>
      <vt:lpstr>Transformer Impacts of GICs</vt:lpstr>
      <vt:lpstr>Relating GICs to Transformer Mvar Losses</vt:lpstr>
      <vt:lpstr>Confusions!</vt:lpstr>
      <vt:lpstr>Specifying Transformer Losses Scalars in Per Unit </vt:lpstr>
      <vt:lpstr>Overview of GMD Assessments</vt:lpstr>
      <vt:lpstr>GMD Enhanced Power Analysis Software</vt:lpstr>
      <vt:lpstr>Power System Restoration</vt:lpstr>
      <vt:lpstr>Power System Restoration</vt:lpstr>
      <vt:lpstr>System Restoration Efforts - IEEE</vt:lpstr>
      <vt:lpstr>System Restoration Efforts - IEEE</vt:lpstr>
      <vt:lpstr>System Restoration Efforts - IEEE</vt:lpstr>
      <vt:lpstr>System Restoration Efforts - IEEE</vt:lpstr>
      <vt:lpstr>Mahmood Mike Adibi (1924 – 2018)</vt:lpstr>
      <vt:lpstr>Other Good References</vt:lpstr>
      <vt:lpstr>NERC Standards on Restoration</vt:lpstr>
      <vt:lpstr>Common Issues during Restoration</vt:lpstr>
      <vt:lpstr>Common Issues during Restoration</vt:lpstr>
      <vt:lpstr>Common Issues during Restoration</vt:lpstr>
      <vt:lpstr>Common Issues during Restoration</vt:lpstr>
      <vt:lpstr>Generic Restoration Steps</vt:lpstr>
      <vt:lpstr>System Restoration Tasks</vt:lpstr>
      <vt:lpstr>Initial Power and Load</vt:lpstr>
    </vt:vector>
  </TitlesOfParts>
  <Company>ECE - 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Tom</cp:lastModifiedBy>
  <cp:revision>513</cp:revision>
  <cp:lastPrinted>2019-09-22T16:46:28Z</cp:lastPrinted>
  <dcterms:created xsi:type="dcterms:W3CDTF">2000-05-11T14:27:08Z</dcterms:created>
  <dcterms:modified xsi:type="dcterms:W3CDTF">2019-11-29T22:24:35Z</dcterms:modified>
</cp:coreProperties>
</file>