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258" r:id="rId2"/>
    <p:sldId id="329" r:id="rId3"/>
    <p:sldId id="805" r:id="rId4"/>
    <p:sldId id="763" r:id="rId5"/>
    <p:sldId id="764" r:id="rId6"/>
    <p:sldId id="765" r:id="rId7"/>
    <p:sldId id="766" r:id="rId8"/>
    <p:sldId id="767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89" r:id="rId31"/>
    <p:sldId id="790" r:id="rId32"/>
    <p:sldId id="791" r:id="rId33"/>
    <p:sldId id="792" r:id="rId34"/>
    <p:sldId id="793" r:id="rId35"/>
    <p:sldId id="794" r:id="rId36"/>
    <p:sldId id="795" r:id="rId3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D4"/>
    <a:srgbClr val="FF8080"/>
    <a:srgbClr val="1E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19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41" y="0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0157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41" y="8840157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97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7" tIns="46633" rIns="93267" bIns="466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20079"/>
            <a:ext cx="5617195" cy="4187194"/>
          </a:xfrm>
          <a:prstGeom prst="rect">
            <a:avLst/>
          </a:prstGeom>
        </p:spPr>
        <p:txBody>
          <a:bodyPr vert="horz" lIns="93267" tIns="46633" rIns="93267" bIns="466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97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371" indent="-28283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341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3877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6412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8949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1485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4021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6556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1E0000"/>
                </a:solidFill>
              </a:rPr>
              <a:t>ECEN 667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Power System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kern="0" dirty="0" err="1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Deadbands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, Governors, </a:t>
            </a:r>
            <a:b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PID Controllers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Prof. Tom Overbye</a:t>
            </a:r>
          </a:p>
          <a:p>
            <a:r>
              <a:rPr lang="en-US" dirty="0">
                <a:solidFill>
                  <a:srgbClr val="1E0000"/>
                </a:solidFill>
              </a:rPr>
              <a:t>Dept. of Electrical and Computer Engineering</a:t>
            </a:r>
          </a:p>
          <a:p>
            <a:r>
              <a:rPr lang="en-US" dirty="0">
                <a:solidFill>
                  <a:srgbClr val="1E0000"/>
                </a:solidFill>
              </a:rPr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Play-in (Playback)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Often time in system simulations there is a desire to test the response of units (or larger parts of the simulation) to particular changes in voltage or frequency</a:t>
            </a:r>
          </a:p>
          <a:p>
            <a:pPr lvl="1"/>
            <a:r>
              <a:rPr lang="en-US" dirty="0"/>
              <a:t>These values may come from an actual system event</a:t>
            </a:r>
          </a:p>
          <a:p>
            <a:r>
              <a:rPr lang="en-US" dirty="0"/>
              <a:t>"Play-in" or playback models can be used to vary an infinite bus voltage magnitude and frequency, with data specified in a file</a:t>
            </a:r>
          </a:p>
          <a:p>
            <a:r>
              <a:rPr lang="en-US" dirty="0"/>
              <a:t>PowerWorld allows both the use of files (for say recorded data) or auto-generated data</a:t>
            </a:r>
          </a:p>
          <a:p>
            <a:pPr lvl="1"/>
            <a:r>
              <a:rPr lang="en-US" dirty="0"/>
              <a:t>Machine type GENCLS_PLAYBACK can play back a file</a:t>
            </a:r>
          </a:p>
          <a:p>
            <a:pPr lvl="1"/>
            <a:r>
              <a:rPr lang="en-US" dirty="0"/>
              <a:t>Machine type </a:t>
            </a:r>
            <a:r>
              <a:rPr lang="en-US" dirty="0" err="1"/>
              <a:t>InfiniteBusSignalGen</a:t>
            </a:r>
            <a:r>
              <a:rPr lang="en-US" dirty="0"/>
              <a:t> can auto-generate a signal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Infinite Bus </a:t>
            </a:r>
            <a:br>
              <a:rPr lang="en-US" dirty="0"/>
            </a:br>
            <a:r>
              <a:rPr lang="en-US" dirty="0"/>
              <a:t>Signal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853440"/>
          </a:xfrm>
        </p:spPr>
        <p:txBody>
          <a:bodyPr/>
          <a:lstStyle/>
          <a:p>
            <a:r>
              <a:rPr lang="en-US" dirty="0"/>
              <a:t>Below dialog shows some options for auto-generation of voltage magnitude and frequency variations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2"/>
          <a:stretch/>
        </p:blipFill>
        <p:spPr bwMode="auto">
          <a:xfrm>
            <a:off x="304800" y="2218509"/>
            <a:ext cx="40233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6136" y="2142309"/>
            <a:ext cx="4429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Start Time </a:t>
            </a:r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tells when to start; values are then defined for up to five separate time periods</a:t>
            </a:r>
          </a:p>
          <a:p>
            <a:endParaRPr lang="en-US" sz="2000" dirty="0">
              <a:solidFill>
                <a:srgbClr val="1E000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Volt Delta </a:t>
            </a:r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is the magnitude of the </a:t>
            </a:r>
            <a:r>
              <a:rPr lang="en-US" sz="2000" dirty="0" err="1" smtClean="0">
                <a:solidFill>
                  <a:srgbClr val="1E0000"/>
                </a:solidFill>
                <a:latin typeface="+mn-lt"/>
              </a:rPr>
              <a:t>pu</a:t>
            </a:r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 voltage deviation; </a:t>
            </a:r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Volt  </a:t>
            </a:r>
            <a:r>
              <a:rPr lang="en-US" sz="2000" b="1" dirty="0" err="1" smtClean="0">
                <a:solidFill>
                  <a:srgbClr val="1E0000"/>
                </a:solidFill>
                <a:latin typeface="+mn-lt"/>
              </a:rPr>
              <a:t>Freq</a:t>
            </a:r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is the frequency of the voltage deviation in Hz (zero for dc)</a:t>
            </a:r>
          </a:p>
          <a:p>
            <a:endParaRPr lang="en-US" sz="2000" dirty="0">
              <a:solidFill>
                <a:srgbClr val="1E000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Speed Delta </a:t>
            </a:r>
            <a:r>
              <a:rPr lang="en-US" sz="2000" dirty="0">
                <a:solidFill>
                  <a:srgbClr val="1E0000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s the magnitude of the frequency deviation in Hz; </a:t>
            </a:r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Speed </a:t>
            </a:r>
            <a:r>
              <a:rPr lang="en-US" sz="2000" b="1" dirty="0" err="1" smtClean="0">
                <a:solidFill>
                  <a:srgbClr val="1E0000"/>
                </a:solidFill>
                <a:latin typeface="+mn-lt"/>
              </a:rPr>
              <a:t>Freq</a:t>
            </a:r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is the frequency of the frequency deviation </a:t>
            </a:r>
          </a:p>
          <a:p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 </a:t>
            </a:r>
          </a:p>
          <a:p>
            <a:r>
              <a:rPr lang="en-US" sz="2000" b="1" dirty="0" smtClean="0">
                <a:solidFill>
                  <a:srgbClr val="1E0000"/>
                </a:solidFill>
                <a:latin typeface="+mn-lt"/>
              </a:rPr>
              <a:t>Duration </a:t>
            </a:r>
            <a:r>
              <a:rPr lang="en-US" sz="2000" dirty="0" smtClean="0">
                <a:solidFill>
                  <a:srgbClr val="1E0000"/>
                </a:solidFill>
                <a:latin typeface="+mn-lt"/>
              </a:rPr>
              <a:t>is the time in seconds for the time period</a:t>
            </a:r>
            <a:endParaRPr lang="en-US" sz="2000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6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Step Change in </a:t>
            </a:r>
            <a:br>
              <a:rPr lang="en-US" dirty="0"/>
            </a:br>
            <a:r>
              <a:rPr lang="en-US" dirty="0"/>
              <a:t>Voltage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929640"/>
          </a:xfrm>
        </p:spPr>
        <p:txBody>
          <a:bodyPr/>
          <a:lstStyle/>
          <a:p>
            <a:r>
              <a:rPr lang="en-US" dirty="0"/>
              <a:t>Below graph shows the voltage response for the four bus system for a change in the infinite bus voltage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34055" y="6234775"/>
            <a:ext cx="4700902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Case name: </a:t>
            </a:r>
            <a:r>
              <a:rPr lang="en-US" b="1" dirty="0" smtClean="0">
                <a:solidFill>
                  <a:srgbClr val="1E0000"/>
                </a:solidFill>
                <a:latin typeface="+mn-lt"/>
              </a:rPr>
              <a:t>B4_SignalGen_Voltage</a:t>
            </a:r>
            <a:endParaRPr lang="en-US" b="1" dirty="0">
              <a:solidFill>
                <a:srgbClr val="1E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3269"/>
            <a:ext cx="48006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3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Step Change </a:t>
            </a:r>
            <a:br>
              <a:rPr lang="en-US" dirty="0"/>
            </a:br>
            <a:r>
              <a:rPr lang="en-US" dirty="0"/>
              <a:t>Frequency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Graph shows response in generator 4 output and speed for a 0.1% increase in system frequency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2318657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2643" y="4480560"/>
            <a:ext cx="2212119" cy="196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0" y="2346960"/>
            <a:ext cx="1704313" cy="193899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This is a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100 MVA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unit with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a per unit R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of 0.05</a:t>
            </a:r>
          </a:p>
        </p:txBody>
      </p:sp>
    </p:spTree>
    <p:extLst>
      <p:ext uri="{BB962C8B-B14F-4D97-AF65-F5344CB8AC3E}">
        <p14:creationId xmlns:p14="http://schemas.microsoft.com/office/powerpoint/2010/main" val="9738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Diesel Model: DEGOV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2225040"/>
          </a:xfrm>
        </p:spPr>
        <p:txBody>
          <a:bodyPr/>
          <a:lstStyle/>
          <a:p>
            <a:r>
              <a:rPr lang="en-US" dirty="0"/>
              <a:t>Sometimes models implement time delays (DEGOV)</a:t>
            </a:r>
          </a:p>
          <a:p>
            <a:pPr lvl="1"/>
            <a:r>
              <a:rPr lang="en-US" dirty="0"/>
              <a:t>Often delay values are set to zero </a:t>
            </a:r>
          </a:p>
          <a:p>
            <a:r>
              <a:rPr lang="en-US" dirty="0"/>
              <a:t>Delays can be implemented either by saving the input value or by using a </a:t>
            </a:r>
            <a:r>
              <a:rPr lang="en-US" dirty="0" err="1"/>
              <a:t>Pade</a:t>
            </a:r>
            <a:r>
              <a:rPr lang="en-US" dirty="0"/>
              <a:t> approximation, with a 2</a:t>
            </a:r>
            <a:r>
              <a:rPr lang="en-US" baseline="30000" dirty="0"/>
              <a:t>nd</a:t>
            </a:r>
            <a:r>
              <a:rPr lang="en-US" dirty="0"/>
              <a:t> order given below; a 4</a:t>
            </a:r>
            <a:r>
              <a:rPr lang="en-US" baseline="30000" dirty="0"/>
              <a:t>th</a:t>
            </a:r>
            <a:r>
              <a:rPr lang="en-US" dirty="0"/>
              <a:t> order is also common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5" t="37533" r="28495" b="39391"/>
          <a:stretch/>
        </p:blipFill>
        <p:spPr bwMode="auto">
          <a:xfrm>
            <a:off x="1219200" y="4421777"/>
            <a:ext cx="6267773" cy="208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3507377"/>
            <a:ext cx="544629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DEGOV Delay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386840"/>
          </a:xfrm>
        </p:spPr>
        <p:txBody>
          <a:bodyPr/>
          <a:lstStyle/>
          <a:p>
            <a:r>
              <a:rPr lang="en-US" dirty="0"/>
              <a:t>With T</a:t>
            </a:r>
            <a:r>
              <a:rPr lang="en-US" baseline="-25000" dirty="0"/>
              <a:t>D</a:t>
            </a:r>
            <a:r>
              <a:rPr lang="en-US" dirty="0"/>
              <a:t> set to 0.5 seconds (which is longer than the normal of about 0.05 seconds in order to illustrate the delay)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45" y="2209800"/>
            <a:ext cx="5218670" cy="41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 </a:t>
            </a: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Hydro units tend to respond slower than steam and gas units; since early transient stability studies focused on just a few seconds (first or second swing instability), detailed hydro units were not used</a:t>
            </a:r>
          </a:p>
          <a:p>
            <a:pPr lvl="1"/>
            <a:r>
              <a:rPr lang="en-US" dirty="0"/>
              <a:t>The original IEEEG2 and IEEEG3 models just gave the linear response; now considered obsolete</a:t>
            </a:r>
          </a:p>
          <a:p>
            <a:r>
              <a:rPr lang="en-US" dirty="0"/>
              <a:t>Below is the IEEEG2; left side is the governor, right side is the turbine and water column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t="36361" r="32606" b="49570"/>
          <a:stretch/>
        </p:blipFill>
        <p:spPr bwMode="auto">
          <a:xfrm>
            <a:off x="457200" y="4953000"/>
            <a:ext cx="525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4884450"/>
            <a:ext cx="2629246" cy="156966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For sudden changes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there is actually an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inverse change in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output power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0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Bus </a:t>
            </a:r>
            <a:r>
              <a:rPr lang="en-US" dirty="0" smtClean="0"/>
              <a:t>Example with </a:t>
            </a:r>
            <a:r>
              <a:rPr lang="en-US" dirty="0"/>
              <a:t>an IEEEG2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386840"/>
          </a:xfrm>
        </p:spPr>
        <p:txBody>
          <a:bodyPr/>
          <a:lstStyle/>
          <a:p>
            <a:r>
              <a:rPr lang="en-US" dirty="0"/>
              <a:t>Graph below shows the mechanical power output of gen 2 for a unit step decrease in the infinite bus frequency; note the power initially goes down!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905000" y="6262046"/>
            <a:ext cx="4849404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Case name: </a:t>
            </a:r>
            <a:r>
              <a:rPr lang="en-US" b="1" dirty="0" smtClean="0">
                <a:solidFill>
                  <a:srgbClr val="1E0000"/>
                </a:solidFill>
                <a:latin typeface="+mn-lt"/>
              </a:rPr>
              <a:t>B4_SignalGen_IEEEG2</a:t>
            </a:r>
            <a:endParaRPr lang="en-US" b="1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769526"/>
            <a:ext cx="3243196" cy="34163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00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his is caused by a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transient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decrease in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water pressure when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valve is opened to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increase the water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flow; flows does not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change instantaneously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because of the water’s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inertia.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4160"/>
            <a:ext cx="4495800" cy="340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Washout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washout filter is a high pass filter that removes the steady-state response (i.e., it "washes it out") while passing the high frequency response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They are commonly used with hydro governors and (as we shall see) with power system stabilizers</a:t>
            </a:r>
          </a:p>
          <a:p>
            <a:r>
              <a:rPr lang="en-US" dirty="0" smtClean="0"/>
              <a:t>With </a:t>
            </a:r>
            <a:r>
              <a:rPr lang="en-US" dirty="0"/>
              <a:t>hydro turbines ballpark values for T</a:t>
            </a:r>
            <a:r>
              <a:rPr lang="en-US" baseline="-25000" dirty="0"/>
              <a:t>w</a:t>
            </a:r>
            <a:r>
              <a:rPr lang="en-US" dirty="0"/>
              <a:t> are around one or two seconds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81022"/>
              </p:ext>
            </p:extLst>
          </p:nvPr>
        </p:nvGraphicFramePr>
        <p:xfrm>
          <a:off x="990600" y="2743200"/>
          <a:ext cx="11604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7" name="Equation" r:id="rId3" imgW="469800" imgH="431640" progId="Equation.DSMT4">
                  <p:embed/>
                </p:oleObj>
              </mc:Choice>
              <mc:Fallback>
                <p:oleObj name="Equation" r:id="rId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11604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9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IEEEG3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2377440"/>
          </a:xfrm>
        </p:spPr>
        <p:txBody>
          <a:bodyPr/>
          <a:lstStyle/>
          <a:p>
            <a:r>
              <a:rPr lang="en-US" dirty="0"/>
              <a:t>This model has a more detailed governor model, but the same linearized turbine/water column model</a:t>
            </a:r>
          </a:p>
          <a:p>
            <a:r>
              <a:rPr lang="en-US" dirty="0"/>
              <a:t>Because of the initial inverse power change, for fast deviations the droop value is transiently set to a larger value (resulting in less of a power change)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32025" r="23194" b="36528"/>
          <a:stretch/>
        </p:blipFill>
        <p:spPr bwMode="auto">
          <a:xfrm>
            <a:off x="322216" y="3550920"/>
            <a:ext cx="5181600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3657600"/>
            <a:ext cx="3200400" cy="1938992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Previously WECC had about 10% of their governors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modeled with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IEEEG3s; in 2019 it is about 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685" y="5867400"/>
            <a:ext cx="7228115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Because of the washout filter at high frequencies R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TEMP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dominates (on average it is 10 times greater than R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PERM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70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463040"/>
          </a:xfrm>
        </p:spPr>
        <p:txBody>
          <a:bodyPr/>
          <a:lstStyle/>
          <a:p>
            <a:r>
              <a:rPr lang="en-US" dirty="0" smtClean="0"/>
              <a:t>Read Chapter 4</a:t>
            </a:r>
            <a:endParaRPr lang="en-US" dirty="0"/>
          </a:p>
          <a:p>
            <a:r>
              <a:rPr lang="en-US" dirty="0" smtClean="0"/>
              <a:t>Exam </a:t>
            </a:r>
            <a:r>
              <a:rPr lang="en-US" dirty="0"/>
              <a:t>1 is Thursday October 10 during </a:t>
            </a:r>
            <a:r>
              <a:rPr lang="en-US" dirty="0" smtClean="0"/>
              <a:t>class; closed book, closed notes.  One 8.5 by 11 inch note sheet and calculators allowed.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Hydro Transient Droop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05840"/>
          </a:xfrm>
        </p:spPr>
        <p:txBody>
          <a:bodyPr/>
          <a:lstStyle/>
          <a:p>
            <a:r>
              <a:rPr lang="en-US" dirty="0"/>
              <a:t>As given in equations 9.41 and 9.42 from </a:t>
            </a:r>
            <a:r>
              <a:rPr lang="en-US" dirty="0" err="1"/>
              <a:t>Kundar</a:t>
            </a:r>
            <a:r>
              <a:rPr lang="en-US" dirty="0"/>
              <a:t> (1994) the transient droop should be tuned so</a:t>
            </a:r>
          </a:p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437606" y="6269615"/>
            <a:ext cx="4740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E0000"/>
                </a:solidFill>
                <a:latin typeface="+mn-lt"/>
              </a:rPr>
              <a:t>S</a:t>
            </a:r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ource: 9.2</a:t>
            </a:r>
            <a:r>
              <a:rPr lang="en-US" sz="1400" i="1" dirty="0" smtClean="0">
                <a:solidFill>
                  <a:srgbClr val="1E0000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1E0000"/>
                </a:solidFill>
                <a:latin typeface="+mn-lt"/>
              </a:rPr>
              <a:t>Kundur</a:t>
            </a:r>
            <a:r>
              <a:rPr lang="en-US" sz="1400" dirty="0">
                <a:solidFill>
                  <a:srgbClr val="1E0000"/>
                </a:solidFill>
                <a:latin typeface="+mn-lt"/>
              </a:rPr>
              <a:t>, </a:t>
            </a:r>
            <a:r>
              <a:rPr lang="en-US" sz="1400" i="1" dirty="0">
                <a:solidFill>
                  <a:srgbClr val="1E0000"/>
                </a:solidFill>
                <a:latin typeface="+mn-lt"/>
              </a:rPr>
              <a:t>Power System Stability and Control</a:t>
            </a:r>
            <a:r>
              <a:rPr lang="en-US" sz="1400" dirty="0">
                <a:solidFill>
                  <a:srgbClr val="1E0000"/>
                </a:solidFill>
                <a:latin typeface="+mn-lt"/>
              </a:rPr>
              <a:t>, </a:t>
            </a:r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1994</a:t>
            </a:r>
            <a:endParaRPr lang="en-US" sz="1400" dirty="0">
              <a:solidFill>
                <a:srgbClr val="1E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206" y="2133600"/>
            <a:ext cx="6299200" cy="18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7"/>
          <p:cNvSpPr txBox="1"/>
          <p:nvPr/>
        </p:nvSpPr>
        <p:spPr>
          <a:xfrm>
            <a:off x="894806" y="4038600"/>
            <a:ext cx="6742551" cy="193899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In comparing an average H is about 4 seconds, so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M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8 seconds, an average 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W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about 1.3, giving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an calculated average R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TEMP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of  0.37 and 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R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of 6.3;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actual averages in a WECC case are 0.46 and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6.15.  So on average this is pretty good!  </a:t>
            </a:r>
            <a:r>
              <a:rPr lang="en-US" dirty="0" err="1" smtClean="0">
                <a:solidFill>
                  <a:srgbClr val="1E0000"/>
                </a:solidFill>
                <a:latin typeface="+mn-lt"/>
              </a:rPr>
              <a:t>R</a:t>
            </a:r>
            <a:r>
              <a:rPr lang="en-US" baseline="-25000" dirty="0" err="1" smtClean="0">
                <a:solidFill>
                  <a:srgbClr val="1E0000"/>
                </a:solidFill>
                <a:latin typeface="+mn-lt"/>
              </a:rPr>
              <a:t>perm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is 0.05</a:t>
            </a:r>
          </a:p>
        </p:txBody>
      </p:sp>
    </p:spTree>
    <p:extLst>
      <p:ext uri="{BB962C8B-B14F-4D97-AF65-F5344CB8AC3E}">
        <p14:creationId xmlns:p14="http://schemas.microsoft.com/office/powerpoint/2010/main" val="17756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/>
          <a:lstStyle/>
          <a:p>
            <a:r>
              <a:rPr lang="en-US" dirty="0"/>
              <a:t>IEEEG3 Four Bus Frequency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929640"/>
          </a:xfrm>
        </p:spPr>
        <p:txBody>
          <a:bodyPr/>
          <a:lstStyle/>
          <a:p>
            <a:r>
              <a:rPr lang="en-US" dirty="0"/>
              <a:t>The two graphs compare the case response for the frequency change with different </a:t>
            </a:r>
            <a:r>
              <a:rPr lang="en-US" dirty="0" smtClean="0"/>
              <a:t>R</a:t>
            </a:r>
            <a:r>
              <a:rPr lang="en-US" baseline="-25000" dirty="0" smtClean="0"/>
              <a:t>TEMP</a:t>
            </a:r>
            <a:r>
              <a:rPr lang="en-US" dirty="0" smtClean="0"/>
              <a:t> </a:t>
            </a:r>
            <a:r>
              <a:rPr lang="en-US" dirty="0"/>
              <a:t>values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38251"/>
            <a:ext cx="4152900" cy="33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172" y="5688818"/>
            <a:ext cx="340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R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TEMP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= 0.5, R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PERM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= 0.05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25" y="2368731"/>
            <a:ext cx="41148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2177225" y="6222218"/>
            <a:ext cx="4849404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Case name: </a:t>
            </a:r>
            <a:r>
              <a:rPr lang="en-US" b="1" dirty="0" smtClean="0">
                <a:solidFill>
                  <a:srgbClr val="1E0000"/>
                </a:solidFill>
                <a:latin typeface="+mn-lt"/>
              </a:rPr>
              <a:t>B4_SignalGen_IEEEG3</a:t>
            </a:r>
            <a:endParaRPr lang="en-US" b="1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9742" y="5647366"/>
            <a:ext cx="355853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R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TEMP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= 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0.05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, 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R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PERM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= 0.05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2863025" y="4243251"/>
            <a:ext cx="1917513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Less variation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57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r>
              <a:rPr lang="en-US" dirty="0"/>
              <a:t>Basic Nonlinear Hydro Turbine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063240"/>
          </a:xfrm>
        </p:spPr>
        <p:txBody>
          <a:bodyPr/>
          <a:lstStyle/>
          <a:p>
            <a:r>
              <a:rPr lang="en-US" dirty="0"/>
              <a:t>Basic hydro system is shown below</a:t>
            </a:r>
          </a:p>
          <a:p>
            <a:pPr lvl="1"/>
            <a:r>
              <a:rPr lang="en-US" dirty="0"/>
              <a:t>Hydro turbines work be converting the kinetic energy in the water into mechanical energy</a:t>
            </a:r>
          </a:p>
          <a:p>
            <a:pPr lvl="1"/>
            <a:r>
              <a:rPr lang="en-US" dirty="0"/>
              <a:t>assumes the water is incompressible</a:t>
            </a:r>
          </a:p>
          <a:p>
            <a:r>
              <a:rPr lang="en-US" dirty="0"/>
              <a:t>At the gate assume a velocity of U, a cross-sectional penstock area of A; then the</a:t>
            </a:r>
            <a:br>
              <a:rPr lang="en-US" dirty="0"/>
            </a:br>
            <a:r>
              <a:rPr lang="en-US" dirty="0"/>
              <a:t>volume flow is A*U=Q;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6131" y="6339452"/>
            <a:ext cx="4740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E0000"/>
                </a:solidFill>
                <a:latin typeface="+mn-lt"/>
              </a:rPr>
              <a:t>S</a:t>
            </a:r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ource: 9.2</a:t>
            </a:r>
            <a:r>
              <a:rPr lang="en-US" sz="1400" i="1" dirty="0" smtClean="0">
                <a:solidFill>
                  <a:srgbClr val="1E0000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1E0000"/>
                </a:solidFill>
                <a:latin typeface="+mn-lt"/>
              </a:rPr>
              <a:t>Kundur</a:t>
            </a:r>
            <a:r>
              <a:rPr lang="en-US" sz="1400" dirty="0">
                <a:solidFill>
                  <a:srgbClr val="1E0000"/>
                </a:solidFill>
                <a:latin typeface="+mn-lt"/>
              </a:rPr>
              <a:t>, </a:t>
            </a:r>
            <a:r>
              <a:rPr lang="en-US" sz="1400" i="1" dirty="0">
                <a:solidFill>
                  <a:srgbClr val="1E0000"/>
                </a:solidFill>
                <a:latin typeface="+mn-lt"/>
              </a:rPr>
              <a:t>Power System Stability and Control</a:t>
            </a:r>
            <a:r>
              <a:rPr lang="en-US" sz="1400" dirty="0">
                <a:solidFill>
                  <a:srgbClr val="1E0000"/>
                </a:solidFill>
                <a:latin typeface="+mn-lt"/>
              </a:rPr>
              <a:t>, </a:t>
            </a:r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1994</a:t>
            </a:r>
            <a:endParaRPr lang="en-US" sz="1400" dirty="0">
              <a:solidFill>
                <a:srgbClr val="1E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" b="5753"/>
          <a:stretch/>
        </p:blipFill>
        <p:spPr>
          <a:xfrm>
            <a:off x="4876800" y="4038600"/>
            <a:ext cx="41148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949"/>
            <a:ext cx="8684623" cy="1066800"/>
          </a:xfrm>
        </p:spPr>
        <p:txBody>
          <a:bodyPr/>
          <a:lstStyle/>
          <a:p>
            <a:r>
              <a:rPr lang="en-US" dirty="0"/>
              <a:t>Basic Nonlinear Hydro Turbine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From Newton's  </a:t>
            </a:r>
            <a:r>
              <a:rPr lang="en-US" dirty="0" smtClean="0"/>
              <a:t>second law of motion the </a:t>
            </a:r>
            <a:r>
              <a:rPr lang="en-US" dirty="0"/>
              <a:t>change in the flow volume Q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per [a] paper, this equation is normalized to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68443"/>
              </p:ext>
            </p:extLst>
          </p:nvPr>
        </p:nvGraphicFramePr>
        <p:xfrm>
          <a:off x="899160" y="2173868"/>
          <a:ext cx="72183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1" name="Equation" r:id="rId3" imgW="4457520" imgH="1333440" progId="Equation.DSMT4">
                  <p:embed/>
                </p:oleObj>
              </mc:Choice>
              <mc:Fallback>
                <p:oleObj name="Equation" r:id="rId3" imgW="44575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" y="2173868"/>
                        <a:ext cx="7218363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" y="4948247"/>
            <a:ext cx="2438400" cy="12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6234499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[a] "Hydraulic </a:t>
            </a:r>
            <a:r>
              <a:rPr lang="en-US" sz="1400" dirty="0">
                <a:solidFill>
                  <a:srgbClr val="1E0000"/>
                </a:solidFill>
                <a:latin typeface="+mn-lt"/>
              </a:rPr>
              <a:t>Turbine and Turbine Control Models for System Dynamic Studies," </a:t>
            </a:r>
            <a:r>
              <a:rPr lang="en-US" sz="1400" i="1" dirty="0">
                <a:solidFill>
                  <a:srgbClr val="1E0000"/>
                </a:solidFill>
                <a:latin typeface="+mn-lt"/>
              </a:rPr>
              <a:t>IEEE Trans. Power Syst</a:t>
            </a:r>
            <a:r>
              <a:rPr lang="en-US" sz="1400" dirty="0">
                <a:solidFill>
                  <a:srgbClr val="1E0000"/>
                </a:solidFill>
                <a:latin typeface="+mn-lt"/>
              </a:rPr>
              <a:t>., </a:t>
            </a:r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Feb, 92</a:t>
            </a:r>
            <a:endParaRPr lang="en-US" sz="1400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38600" y="4984540"/>
            <a:ext cx="4076757" cy="83099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W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called the water time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constant, or water starting time 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8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066800"/>
          </a:xfrm>
        </p:spPr>
        <p:txBody>
          <a:bodyPr/>
          <a:lstStyle/>
          <a:p>
            <a:r>
              <a:rPr lang="en-US" dirty="0"/>
              <a:t>Basic Nonlinear Hydro Turbine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h</a:t>
            </a:r>
            <a:r>
              <a:rPr lang="en-US" baseline="-25000" dirty="0" err="1"/>
              <a:t>base</a:t>
            </a:r>
            <a:r>
              <a:rPr lang="en-US" dirty="0"/>
              <a:t> the static head, </a:t>
            </a:r>
            <a:r>
              <a:rPr lang="en-US" dirty="0" err="1"/>
              <a:t>q</a:t>
            </a:r>
            <a:r>
              <a:rPr lang="en-US" baseline="-25000" dirty="0" err="1"/>
              <a:t>base</a:t>
            </a:r>
            <a:r>
              <a:rPr lang="en-US" dirty="0"/>
              <a:t> the flow when the gate is fully open, an interpretation of T</a:t>
            </a:r>
            <a:r>
              <a:rPr lang="en-US" baseline="-25000" dirty="0"/>
              <a:t>w</a:t>
            </a:r>
            <a:r>
              <a:rPr lang="en-US" dirty="0"/>
              <a:t> is the time (in seconds) taken for the flow to go from stand-still to full flow if the total head is </a:t>
            </a:r>
            <a:r>
              <a:rPr lang="en-US" dirty="0" err="1"/>
              <a:t>h</a:t>
            </a:r>
            <a:r>
              <a:rPr lang="en-US" baseline="-25000" dirty="0" err="1"/>
              <a:t>base</a:t>
            </a:r>
            <a:r>
              <a:rPr lang="en-US" baseline="-25000" dirty="0"/>
              <a:t> </a:t>
            </a:r>
            <a:r>
              <a:rPr lang="en-US" dirty="0"/>
              <a:t>  </a:t>
            </a:r>
          </a:p>
          <a:p>
            <a:r>
              <a:rPr lang="en-US" dirty="0"/>
              <a:t>If included, the head losses, </a:t>
            </a:r>
            <a:r>
              <a:rPr lang="en-US" dirty="0" err="1"/>
              <a:t>h</a:t>
            </a:r>
            <a:r>
              <a:rPr lang="en-US" baseline="-25000" dirty="0" err="1"/>
              <a:t>loss</a:t>
            </a:r>
            <a:r>
              <a:rPr lang="en-US" dirty="0"/>
              <a:t>, vary with the square of the flow</a:t>
            </a:r>
          </a:p>
          <a:p>
            <a:r>
              <a:rPr lang="en-US" dirty="0"/>
              <a:t>The flow is assumed to vary as linearly with the gate position (denoted by c)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65737"/>
              </p:ext>
            </p:extLst>
          </p:nvPr>
        </p:nvGraphicFramePr>
        <p:xfrm>
          <a:off x="1066800" y="5146766"/>
          <a:ext cx="3054350" cy="110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Equation" r:id="rId3" imgW="1295280" imgH="469800" progId="Equation.DSMT4">
                  <p:embed/>
                </p:oleObj>
              </mc:Choice>
              <mc:Fallback>
                <p:oleObj name="Equation" r:id="rId3" imgW="1295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46766"/>
                        <a:ext cx="3054350" cy="1108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5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developed is proportional to flow rate times the  head, with a term </a:t>
            </a:r>
            <a:r>
              <a:rPr lang="en-US" dirty="0" err="1"/>
              <a:t>q</a:t>
            </a:r>
            <a:r>
              <a:rPr lang="en-US" baseline="-25000" dirty="0" err="1"/>
              <a:t>nl</a:t>
            </a:r>
            <a:r>
              <a:rPr lang="en-US" dirty="0"/>
              <a:t> added to model the fixed turbine (no load) losses</a:t>
            </a:r>
          </a:p>
          <a:p>
            <a:pPr lvl="1"/>
            <a:r>
              <a:rPr lang="en-US" dirty="0"/>
              <a:t>The term A</a:t>
            </a:r>
            <a:r>
              <a:rPr lang="en-US" baseline="-25000" dirty="0"/>
              <a:t>t</a:t>
            </a:r>
            <a:r>
              <a:rPr lang="en-US" dirty="0"/>
              <a:t> is used to change the per unit scaling to that of the electric generator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066800"/>
          </a:xfrm>
        </p:spPr>
        <p:txBody>
          <a:bodyPr/>
          <a:lstStyle/>
          <a:p>
            <a:r>
              <a:rPr lang="en-US" dirty="0"/>
              <a:t>Basic Nonlinear Hydro Turbine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5044"/>
              </p:ext>
            </p:extLst>
          </p:nvPr>
        </p:nvGraphicFramePr>
        <p:xfrm>
          <a:off x="1143000" y="3581400"/>
          <a:ext cx="25447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Equation" r:id="rId3" imgW="1079280" imgH="253800" progId="Equation.DSMT4">
                  <p:embed/>
                </p:oleObj>
              </mc:Choice>
              <mc:Fallback>
                <p:oleObj name="Equation" r:id="rId3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2544763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HYGOV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This simple model, combined with a governor, is implemented in HYGOV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33062" r="25210" b="28602"/>
          <a:stretch/>
        </p:blipFill>
        <p:spPr bwMode="auto">
          <a:xfrm>
            <a:off x="609600" y="2209800"/>
            <a:ext cx="6629400" cy="28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7239000" y="1901221"/>
            <a:ext cx="1415772" cy="34163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About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>
                <a:solidFill>
                  <a:srgbClr val="1E0000"/>
                </a:solidFill>
                <a:latin typeface="+mn-lt"/>
              </a:rPr>
              <a:t>6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% of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WECC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governors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use this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model; 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/>
            </a:r>
            <a:br>
              <a:rPr lang="en-US" dirty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average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W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</a:t>
            </a:r>
          </a:p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2 seconds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5400" y="5660263"/>
            <a:ext cx="6109365" cy="83099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The gate position (GV) to gate power (P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GV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)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is sometimes represented with a nonlinear curve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295400" y="5086709"/>
            <a:ext cx="5014514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1E0000"/>
                </a:solidFill>
                <a:latin typeface="+mn-lt"/>
              </a:rPr>
              <a:t>H</a:t>
            </a:r>
            <a:r>
              <a:rPr lang="en-US" baseline="-25000" dirty="0" err="1" smtClean="0">
                <a:solidFill>
                  <a:srgbClr val="1E0000"/>
                </a:solidFill>
                <a:latin typeface="+mn-lt"/>
              </a:rPr>
              <a:t>loss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assumed small and not included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0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Model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previously </a:t>
            </a:r>
            <a:br>
              <a:rPr lang="en-US" dirty="0"/>
            </a:br>
            <a:r>
              <a:rPr lang="en-US" dirty="0"/>
              <a:t>mentioned </a:t>
            </a:r>
            <a:br>
              <a:rPr lang="en-US" dirty="0"/>
            </a:br>
            <a:r>
              <a:rPr lang="en-US" dirty="0"/>
              <a:t>linearized model </a:t>
            </a:r>
            <a:br>
              <a:rPr lang="en-US" dirty="0"/>
            </a:br>
            <a:r>
              <a:rPr lang="en-US" dirty="0"/>
              <a:t>can now be </a:t>
            </a:r>
            <a:br>
              <a:rPr lang="en-US" dirty="0"/>
            </a:br>
            <a:r>
              <a:rPr lang="en-US" dirty="0"/>
              <a:t>derived as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02170"/>
              </p:ext>
            </p:extLst>
          </p:nvPr>
        </p:nvGraphicFramePr>
        <p:xfrm>
          <a:off x="3886200" y="1280160"/>
          <a:ext cx="5029200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Equation" r:id="rId3" imgW="2539800" imgH="2489040" progId="Equation.DSMT4">
                  <p:embed/>
                </p:oleObj>
              </mc:Choice>
              <mc:Fallback>
                <p:oleObj name="Equation" r:id="rId3" imgW="253980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80160"/>
                        <a:ext cx="5029200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t="36361" r="32606" b="49570"/>
          <a:stretch/>
        </p:blipFill>
        <p:spPr bwMode="auto">
          <a:xfrm>
            <a:off x="398033" y="4648200"/>
            <a:ext cx="3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1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Bus Case with HYGOV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386840"/>
          </a:xfrm>
        </p:spPr>
        <p:txBody>
          <a:bodyPr/>
          <a:lstStyle/>
          <a:p>
            <a:r>
              <a:rPr lang="en-US" dirty="0"/>
              <a:t>The below graph plots the gate position and the power output for the bus 2 signal generator decreasing the speed then increasing it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0" y="2704011"/>
            <a:ext cx="2255746" cy="2677656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Note that just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like in the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linearized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model, opening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gate initially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decreases the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power output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0353"/>
            <a:ext cx="4267200" cy="34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7"/>
          <p:cNvSpPr txBox="1"/>
          <p:nvPr/>
        </p:nvSpPr>
        <p:spPr>
          <a:xfrm>
            <a:off x="1371600" y="6086290"/>
            <a:ext cx="488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Case name: </a:t>
            </a:r>
            <a:r>
              <a:rPr lang="en-US" b="1" dirty="0" smtClean="0">
                <a:solidFill>
                  <a:srgbClr val="1E0000"/>
                </a:solidFill>
                <a:latin typeface="+mn-lt"/>
              </a:rPr>
              <a:t>B4_SignalGen_HYGOV</a:t>
            </a:r>
            <a:endParaRPr lang="en-US" b="1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3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Governors and exciters often use proportional-integral-derivative (PID) controllers</a:t>
            </a:r>
          </a:p>
          <a:p>
            <a:pPr lvl="1"/>
            <a:r>
              <a:rPr lang="en-US" dirty="0"/>
              <a:t>Developed in 1890’s for automatic ship steering by observing the behavior of experienced helmsman</a:t>
            </a:r>
          </a:p>
          <a:p>
            <a:r>
              <a:rPr lang="en-US" dirty="0"/>
              <a:t>PIDs combine</a:t>
            </a:r>
          </a:p>
          <a:p>
            <a:pPr lvl="1"/>
            <a:r>
              <a:rPr lang="en-US" dirty="0"/>
              <a:t>Proportional gain, which produces an output value that is proportional to the current error</a:t>
            </a:r>
          </a:p>
          <a:p>
            <a:pPr lvl="1"/>
            <a:r>
              <a:rPr lang="en-US" dirty="0"/>
              <a:t>Integral gain, which produces an output value that varies with the integral of the error, eventually driving the error to zero</a:t>
            </a:r>
          </a:p>
          <a:p>
            <a:pPr lvl="1"/>
            <a:r>
              <a:rPr lang="en-US" dirty="0"/>
              <a:t>Derivative gain, which acts to predict the system behavior.  This can enhance system stability, but it can be quite susceptible to noise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IEEEG1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A common stream turbine model, is the IEEEG1, originally introduced in the below 1973 paper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37032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1E0000"/>
                </a:solidFill>
                <a:latin typeface="+mn-lt"/>
              </a:rPr>
              <a:t>IEEE </a:t>
            </a:r>
            <a:r>
              <a:rPr lang="en-US" sz="1200" dirty="0">
                <a:solidFill>
                  <a:srgbClr val="1E0000"/>
                </a:solidFill>
                <a:latin typeface="+mn-lt"/>
              </a:rPr>
              <a:t>Committee Report, “Dynamic Models for Steam and Hydro Turbines in Power System Studies,” Transactions in Power Apparatus &amp; Systems, volume 92, No. 6, Nov./Dec. 1973, pp 1904-15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370909"/>
            <a:ext cx="77958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576244"/>
            <a:ext cx="2723823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In this model K=1/R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784" y="5151120"/>
            <a:ext cx="3764172" cy="1200329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It can be used to represent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cross-compound units, with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high and low pressure steam 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315799"/>
            <a:ext cx="2895600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1E0000"/>
                </a:solidFill>
                <a:latin typeface="+mn-lt"/>
              </a:rPr>
              <a:t>U</a:t>
            </a:r>
            <a:r>
              <a:rPr lang="en-US" baseline="-25000" dirty="0" err="1" smtClean="0">
                <a:solidFill>
                  <a:srgbClr val="1E0000"/>
                </a:solidFill>
                <a:latin typeface="+mn-lt"/>
              </a:rPr>
              <a:t>o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and </a:t>
            </a:r>
            <a:r>
              <a:rPr lang="en-US" dirty="0" err="1" smtClean="0">
                <a:solidFill>
                  <a:srgbClr val="1E0000"/>
                </a:solidFill>
                <a:latin typeface="+mn-lt"/>
              </a:rPr>
              <a:t>U</a:t>
            </a:r>
            <a:r>
              <a:rPr lang="en-US" baseline="-25000" dirty="0" err="1" smtClean="0">
                <a:solidFill>
                  <a:srgbClr val="1E0000"/>
                </a:solidFill>
                <a:latin typeface="+mn-lt"/>
              </a:rPr>
              <a:t>c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are rate limits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0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Controller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key characteristics </a:t>
            </a:r>
            <a:br>
              <a:rPr lang="en-US" dirty="0"/>
            </a:br>
            <a:r>
              <a:rPr lang="en-US" dirty="0"/>
              <a:t>of control response are </a:t>
            </a:r>
            <a:br>
              <a:rPr lang="en-US" dirty="0"/>
            </a:br>
            <a:r>
              <a:rPr lang="en-US" dirty="0"/>
              <a:t>1) rise time, 2) overshoot,</a:t>
            </a:r>
            <a:br>
              <a:rPr lang="en-US" dirty="0"/>
            </a:br>
            <a:r>
              <a:rPr lang="en-US" dirty="0"/>
              <a:t>3) settling time and </a:t>
            </a:r>
            <a:br>
              <a:rPr lang="en-US" dirty="0"/>
            </a:br>
            <a:r>
              <a:rPr lang="en-US" dirty="0"/>
              <a:t>4) steady-state errors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5" y="4513739"/>
            <a:ext cx="7575449" cy="1274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643345" y="617220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Image source: Figure F.1, IEEE </a:t>
            </a:r>
            <a:r>
              <a:rPr lang="en-US" sz="1400" dirty="0" err="1" smtClean="0">
                <a:solidFill>
                  <a:srgbClr val="1E0000"/>
                </a:solidFill>
                <a:latin typeface="+mn-lt"/>
              </a:rPr>
              <a:t>Std</a:t>
            </a:r>
            <a:r>
              <a:rPr lang="en-US" sz="1400" dirty="0" smtClean="0">
                <a:solidFill>
                  <a:srgbClr val="1E0000"/>
                </a:solidFill>
                <a:latin typeface="+mn-lt"/>
              </a:rPr>
              <a:t> 1207-2011</a:t>
            </a:r>
            <a:endParaRPr lang="en-US" sz="1400" dirty="0">
              <a:solidFill>
                <a:srgbClr val="1E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 t="35996" r="35000" b="22463"/>
          <a:stretch/>
        </p:blipFill>
        <p:spPr bwMode="auto">
          <a:xfrm>
            <a:off x="4648200" y="133517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Example: Car Cruise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Say we wish to implement cruise control on a car by controlling the throttle position</a:t>
            </a:r>
          </a:p>
          <a:p>
            <a:pPr lvl="1"/>
            <a:r>
              <a:rPr lang="en-US" dirty="0"/>
              <a:t>Assume force is proportional to throttle position</a:t>
            </a:r>
          </a:p>
          <a:p>
            <a:pPr lvl="1"/>
            <a:r>
              <a:rPr lang="en-US" dirty="0"/>
              <a:t>Error is difference between actual speed and desired speed</a:t>
            </a:r>
          </a:p>
          <a:p>
            <a:r>
              <a:rPr lang="en-US" dirty="0"/>
              <a:t>With just proportional control we would never achieve the desired speed because with zero error the throttle position would be at zero </a:t>
            </a:r>
          </a:p>
          <a:p>
            <a:r>
              <a:rPr lang="en-US" dirty="0"/>
              <a:t>The integral term will make sure we stay at the desired point</a:t>
            </a:r>
          </a:p>
          <a:p>
            <a:r>
              <a:rPr lang="en-US" dirty="0"/>
              <a:t>With derivative control we can improve control, but as noted it can be sensitive to noise</a:t>
            </a:r>
          </a:p>
        </p:txBody>
      </p:sp>
    </p:spTree>
    <p:extLst>
      <p:ext uri="{BB962C8B-B14F-4D97-AF65-F5344CB8AC3E}">
        <p14:creationId xmlns:p14="http://schemas.microsoft.com/office/powerpoint/2010/main" val="41599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HYG3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624840"/>
          </a:xfrm>
        </p:spPr>
        <p:txBody>
          <a:bodyPr/>
          <a:lstStyle/>
          <a:p>
            <a:r>
              <a:rPr lang="en-US" dirty="0"/>
              <a:t>The HYG3 models has a PID or a double derivative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28326" r="22350" b="10001"/>
          <a:stretch/>
        </p:blipFill>
        <p:spPr bwMode="auto">
          <a:xfrm>
            <a:off x="361406" y="1905000"/>
            <a:ext cx="691978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1905000"/>
            <a:ext cx="1685077" cy="378565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Looks more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complicated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than it is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since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depending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on </a:t>
            </a:r>
            <a:r>
              <a:rPr lang="en-US" dirty="0" err="1" smtClean="0">
                <a:solidFill>
                  <a:srgbClr val="1E0000"/>
                </a:solidFill>
                <a:latin typeface="+mn-lt"/>
              </a:rPr>
              <a:t>cflag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/>
            </a:r>
            <a:br>
              <a:rPr lang="en-US" dirty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only one of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upper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paths is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used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6417975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About 15% of current WECC governors at HYG3 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5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PID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Tuning PID controllers can be difficult, and there is no single best method</a:t>
            </a:r>
          </a:p>
          <a:p>
            <a:pPr lvl="1"/>
            <a:r>
              <a:rPr lang="en-US" dirty="0"/>
              <a:t>Conceptually simple since there are just three parameters, but there can be conflicting objectives (rise time, overshoot, setting time, error)</a:t>
            </a:r>
          </a:p>
          <a:p>
            <a:r>
              <a:rPr lang="en-US" dirty="0"/>
              <a:t>One common approach is the Ziegler-Nichols method</a:t>
            </a:r>
          </a:p>
          <a:p>
            <a:pPr lvl="1"/>
            <a:r>
              <a:rPr lang="en-US" dirty="0"/>
              <a:t>First set K</a:t>
            </a:r>
            <a:r>
              <a:rPr lang="en-US" baseline="-25000" dirty="0"/>
              <a:t>I</a:t>
            </a:r>
            <a:r>
              <a:rPr lang="en-US" dirty="0"/>
              <a:t> and K</a:t>
            </a:r>
            <a:r>
              <a:rPr lang="en-US" baseline="-25000" dirty="0"/>
              <a:t>D</a:t>
            </a:r>
            <a:r>
              <a:rPr lang="en-US" dirty="0"/>
              <a:t> to zero, and increase K</a:t>
            </a:r>
            <a:r>
              <a:rPr lang="en-US" baseline="-25000" dirty="0"/>
              <a:t>P</a:t>
            </a:r>
            <a:r>
              <a:rPr lang="en-US" dirty="0"/>
              <a:t> until the response to a unit step starts to oscillate (marginally stable); define this value as K</a:t>
            </a:r>
            <a:r>
              <a:rPr lang="en-US" baseline="-25000" dirty="0"/>
              <a:t>u</a:t>
            </a:r>
            <a:r>
              <a:rPr lang="en-US" dirty="0"/>
              <a:t> and the oscillation period at 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endParaRPr lang="en-US" baseline="-25000" dirty="0"/>
          </a:p>
          <a:p>
            <a:pPr lvl="1"/>
            <a:r>
              <a:rPr lang="en-US" dirty="0"/>
              <a:t>For a P controller set </a:t>
            </a:r>
            <a:r>
              <a:rPr lang="en-US" dirty="0" err="1"/>
              <a:t>K</a:t>
            </a:r>
            <a:r>
              <a:rPr lang="en-US" baseline="-25000" dirty="0" err="1"/>
              <a:t>p</a:t>
            </a:r>
            <a:r>
              <a:rPr lang="en-US" dirty="0"/>
              <a:t> = 0.5K</a:t>
            </a:r>
            <a:r>
              <a:rPr lang="en-US" baseline="-25000" dirty="0"/>
              <a:t>u</a:t>
            </a:r>
            <a:endParaRPr lang="en-US" dirty="0"/>
          </a:p>
          <a:p>
            <a:pPr lvl="1"/>
            <a:r>
              <a:rPr lang="en-US" dirty="0"/>
              <a:t>For a PI set K</a:t>
            </a:r>
            <a:r>
              <a:rPr lang="en-US" baseline="-25000" dirty="0"/>
              <a:t>P</a:t>
            </a:r>
            <a:r>
              <a:rPr lang="en-US" dirty="0"/>
              <a:t> = 0.45 K</a:t>
            </a:r>
            <a:r>
              <a:rPr lang="en-US" baseline="-25000" dirty="0"/>
              <a:t>u</a:t>
            </a:r>
            <a:r>
              <a:rPr lang="en-US" dirty="0"/>
              <a:t> and K</a:t>
            </a:r>
            <a:r>
              <a:rPr lang="en-US" baseline="-25000" dirty="0"/>
              <a:t>I</a:t>
            </a:r>
            <a:r>
              <a:rPr lang="en-US" dirty="0"/>
              <a:t> = 1.2* </a:t>
            </a:r>
            <a:r>
              <a:rPr lang="en-US" dirty="0" err="1"/>
              <a:t>K</a:t>
            </a:r>
            <a:r>
              <a:rPr lang="en-US" baseline="-25000" dirty="0" err="1"/>
              <a:t>p</a:t>
            </a:r>
            <a:r>
              <a:rPr lang="en-US" dirty="0"/>
              <a:t>/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endParaRPr lang="en-US" baseline="-25000" dirty="0"/>
          </a:p>
          <a:p>
            <a:pPr lvl="1"/>
            <a:r>
              <a:rPr lang="en-US" dirty="0"/>
              <a:t>For a PID set K</a:t>
            </a:r>
            <a:r>
              <a:rPr lang="en-US" baseline="-25000" dirty="0"/>
              <a:t>P</a:t>
            </a:r>
            <a:r>
              <a:rPr lang="en-US" dirty="0"/>
              <a:t>=0.6 K</a:t>
            </a:r>
            <a:r>
              <a:rPr lang="en-US" baseline="-25000" dirty="0"/>
              <a:t>u</a:t>
            </a:r>
            <a:r>
              <a:rPr lang="en-US" dirty="0"/>
              <a:t>, K</a:t>
            </a:r>
            <a:r>
              <a:rPr lang="en-US" baseline="-25000" dirty="0"/>
              <a:t>I</a:t>
            </a:r>
            <a:r>
              <a:rPr lang="en-US" dirty="0"/>
              <a:t>=2* </a:t>
            </a:r>
            <a:r>
              <a:rPr lang="en-US" dirty="0" err="1"/>
              <a:t>K</a:t>
            </a:r>
            <a:r>
              <a:rPr lang="en-US" baseline="-25000" dirty="0" err="1"/>
              <a:t>p</a:t>
            </a:r>
            <a:r>
              <a:rPr lang="en-US" dirty="0"/>
              <a:t>/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r>
              <a:rPr lang="en-US" dirty="0"/>
              <a:t>, K</a:t>
            </a:r>
            <a:r>
              <a:rPr lang="en-US" baseline="-25000" dirty="0"/>
              <a:t>D</a:t>
            </a:r>
            <a:r>
              <a:rPr lang="en-US" dirty="0"/>
              <a:t>=</a:t>
            </a:r>
            <a:r>
              <a:rPr lang="en-US" dirty="0" err="1"/>
              <a:t>K</a:t>
            </a:r>
            <a:r>
              <a:rPr lang="en-US" baseline="-25000" dirty="0" err="1"/>
              <a:t>p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r>
              <a:rPr lang="en-US" dirty="0"/>
              <a:t>/8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850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PID Controller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767840"/>
          </a:xfrm>
        </p:spPr>
        <p:txBody>
          <a:bodyPr/>
          <a:lstStyle/>
          <a:p>
            <a:r>
              <a:rPr lang="en-US" dirty="0" smtClean="0"/>
              <a:t>Use the four </a:t>
            </a:r>
            <a:r>
              <a:rPr lang="en-US" dirty="0"/>
              <a:t>bus case  with infinite bus replaced by load, and gen 4 has a HYG3 governor with </a:t>
            </a:r>
            <a:r>
              <a:rPr lang="en-US" dirty="0" err="1"/>
              <a:t>cflag</a:t>
            </a:r>
            <a:r>
              <a:rPr lang="en-US" dirty="0"/>
              <a:t> &gt; 0; tune K</a:t>
            </a:r>
            <a:r>
              <a:rPr lang="en-US" baseline="-25000" dirty="0"/>
              <a:t>P</a:t>
            </a:r>
            <a:r>
              <a:rPr lang="en-US" dirty="0"/>
              <a:t>, K</a:t>
            </a:r>
            <a:r>
              <a:rPr lang="en-US" baseline="-25000" dirty="0"/>
              <a:t>I</a:t>
            </a:r>
            <a:r>
              <a:rPr lang="en-US" dirty="0"/>
              <a:t> and K</a:t>
            </a:r>
            <a:r>
              <a:rPr lang="en-US" baseline="-25000" dirty="0"/>
              <a:t>D</a:t>
            </a:r>
            <a:r>
              <a:rPr lang="en-US" dirty="0"/>
              <a:t> for full load to respond to a 10% drop in load (K</a:t>
            </a:r>
            <a:r>
              <a:rPr lang="en-US" baseline="-25000" dirty="0"/>
              <a:t>2</a:t>
            </a:r>
            <a:r>
              <a:rPr lang="en-US" dirty="0"/>
              <a:t>, K</a:t>
            </a:r>
            <a:r>
              <a:rPr lang="en-US" baseline="-25000" dirty="0"/>
              <a:t>I</a:t>
            </a:r>
            <a:r>
              <a:rPr lang="en-US" dirty="0"/>
              <a:t>, K</a:t>
            </a:r>
            <a:r>
              <a:rPr lang="en-US" baseline="-25000" dirty="0"/>
              <a:t>1</a:t>
            </a:r>
            <a:r>
              <a:rPr lang="en-US" dirty="0"/>
              <a:t> in the model; assume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=0.1)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28326" r="22350" b="10001"/>
          <a:stretch/>
        </p:blipFill>
        <p:spPr bwMode="auto">
          <a:xfrm>
            <a:off x="2177" y="3276600"/>
            <a:ext cx="4800600" cy="28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4" b="12499"/>
          <a:stretch/>
        </p:blipFill>
        <p:spPr bwMode="auto">
          <a:xfrm>
            <a:off x="4687387" y="3307080"/>
            <a:ext cx="3886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1706879" y="6246167"/>
            <a:ext cx="3660554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Case name: </a:t>
            </a:r>
            <a:r>
              <a:rPr lang="en-US" b="1" dirty="0" smtClean="0">
                <a:solidFill>
                  <a:srgbClr val="1E0000"/>
                </a:solidFill>
                <a:latin typeface="+mn-lt"/>
              </a:rPr>
              <a:t>B4_PIDTuning</a:t>
            </a:r>
            <a:endParaRPr lang="en-US" b="1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PID Controller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920240"/>
          </a:xfrm>
        </p:spPr>
        <p:txBody>
          <a:bodyPr/>
          <a:lstStyle/>
          <a:p>
            <a:r>
              <a:rPr lang="en-US" dirty="0"/>
              <a:t>Based on testing, K</a:t>
            </a:r>
            <a:r>
              <a:rPr lang="en-US" baseline="-25000" dirty="0"/>
              <a:t>u</a:t>
            </a:r>
            <a:r>
              <a:rPr lang="en-US" dirty="0"/>
              <a:t> is about </a:t>
            </a:r>
            <a:r>
              <a:rPr lang="en-US" dirty="0" smtClean="0"/>
              <a:t>9.5 </a:t>
            </a:r>
            <a:r>
              <a:rPr lang="en-US" dirty="0"/>
              <a:t>and 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r>
              <a:rPr lang="en-US" dirty="0"/>
              <a:t> </a:t>
            </a:r>
            <a:r>
              <a:rPr lang="en-US" dirty="0" smtClean="0"/>
              <a:t>is 6.4 </a:t>
            </a:r>
            <a:r>
              <a:rPr lang="en-US" dirty="0"/>
              <a:t>seconds </a:t>
            </a:r>
          </a:p>
          <a:p>
            <a:r>
              <a:rPr lang="en-US" dirty="0"/>
              <a:t>Using Ziegler-Nichols a good P value 4.75, is good PI values are K</a:t>
            </a:r>
            <a:r>
              <a:rPr lang="en-US" baseline="-25000" dirty="0"/>
              <a:t>P</a:t>
            </a:r>
            <a:r>
              <a:rPr lang="en-US" dirty="0"/>
              <a:t> = 4.3 and K</a:t>
            </a:r>
            <a:r>
              <a:rPr lang="en-US" baseline="-25000" dirty="0"/>
              <a:t>I</a:t>
            </a:r>
            <a:r>
              <a:rPr lang="en-US" dirty="0"/>
              <a:t> = 0.8, while good PID values are K</a:t>
            </a:r>
            <a:r>
              <a:rPr lang="en-US" baseline="-25000" dirty="0"/>
              <a:t>P</a:t>
            </a:r>
            <a:r>
              <a:rPr lang="en-US" dirty="0"/>
              <a:t> = 5.7, K</a:t>
            </a:r>
            <a:r>
              <a:rPr lang="en-US" baseline="-25000" dirty="0"/>
              <a:t>I</a:t>
            </a:r>
            <a:r>
              <a:rPr lang="en-US" dirty="0"/>
              <a:t> = 1.78, K</a:t>
            </a:r>
            <a:r>
              <a:rPr lang="en-US" baseline="-25000" dirty="0"/>
              <a:t>D</a:t>
            </a:r>
            <a:r>
              <a:rPr lang="en-US" dirty="0"/>
              <a:t>=4.56</a:t>
            </a:r>
          </a:p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5769429" y="3632776"/>
            <a:ext cx="304800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000"/>
                </a:solidFill>
                <a:latin typeface="+mn-lt"/>
              </a:rPr>
              <a:t>Further details on tuning are covered in IEEE 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Std. </a:t>
            </a:r>
            <a:r>
              <a:rPr lang="en-US" dirty="0">
                <a:solidFill>
                  <a:srgbClr val="1E0000"/>
                </a:solidFill>
                <a:latin typeface="+mn-lt"/>
              </a:rPr>
              <a:t>1207-2011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9257"/>
            <a:ext cx="5105400" cy="304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PID Controller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386840"/>
          </a:xfrm>
        </p:spPr>
        <p:txBody>
          <a:bodyPr/>
          <a:lstStyle/>
          <a:p>
            <a:r>
              <a:rPr lang="en-US" dirty="0"/>
              <a:t>Figure shows the Ziegler-Nichols for a P, PI and PID controls.  Note, this is for stand-alone, not interconnected operation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35" y="2799806"/>
            <a:ext cx="5506065" cy="33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Deadbands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Before going further, it is useful to briefly consider </a:t>
            </a:r>
            <a:r>
              <a:rPr lang="en-US" dirty="0" err="1"/>
              <a:t>deadbands</a:t>
            </a:r>
            <a:r>
              <a:rPr lang="en-US" dirty="0"/>
              <a:t>, with two types shown with IEEEG1 and described in the 2013 IEEE PES Governor Report</a:t>
            </a:r>
          </a:p>
          <a:p>
            <a:r>
              <a:rPr lang="en-US" dirty="0"/>
              <a:t>The type 1 is an intentional </a:t>
            </a:r>
            <a:r>
              <a:rPr lang="en-US" dirty="0" err="1"/>
              <a:t>deadband</a:t>
            </a:r>
            <a:r>
              <a:rPr lang="en-US" dirty="0"/>
              <a:t>, implemented to prevent excessive response</a:t>
            </a:r>
          </a:p>
          <a:p>
            <a:pPr lvl="1"/>
            <a:r>
              <a:rPr lang="en-US" dirty="0"/>
              <a:t>Until the </a:t>
            </a:r>
            <a:r>
              <a:rPr lang="en-US" dirty="0" err="1"/>
              <a:t>deadband</a:t>
            </a:r>
            <a:r>
              <a:rPr lang="en-US" dirty="0"/>
              <a:t> activates there is no response, then normal response after that; this can cause a potentially</a:t>
            </a:r>
            <a:br>
              <a:rPr lang="en-US" dirty="0"/>
            </a:br>
            <a:r>
              <a:rPr lang="en-US" dirty="0"/>
              <a:t>large jump in the response</a:t>
            </a:r>
          </a:p>
          <a:p>
            <a:pPr lvl="1"/>
            <a:r>
              <a:rPr lang="en-US" dirty="0"/>
              <a:t>Also, once activated there is normal</a:t>
            </a:r>
            <a:br>
              <a:rPr lang="en-US" dirty="0"/>
            </a:br>
            <a:r>
              <a:rPr lang="en-US" dirty="0"/>
              <a:t>response coming back into range</a:t>
            </a:r>
          </a:p>
          <a:p>
            <a:pPr lvl="1"/>
            <a:r>
              <a:rPr lang="en-US" dirty="0"/>
              <a:t>Used on input to IEEEG1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0" y="4572000"/>
            <a:ext cx="1690426" cy="17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4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Deadbands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type 2 is also an intentional </a:t>
            </a:r>
            <a:r>
              <a:rPr lang="en-US" dirty="0" err="1"/>
              <a:t>deadband</a:t>
            </a:r>
            <a:r>
              <a:rPr lang="en-US" dirty="0"/>
              <a:t>, implemented to prevent excessive response</a:t>
            </a:r>
          </a:p>
          <a:p>
            <a:pPr lvl="1"/>
            <a:r>
              <a:rPr lang="en-US" dirty="0"/>
              <a:t>Difference is response does not jump, but rather only starts once outside of the range</a:t>
            </a:r>
          </a:p>
          <a:p>
            <a:r>
              <a:rPr lang="en-US" dirty="0"/>
              <a:t>Another type of </a:t>
            </a:r>
            <a:r>
              <a:rPr lang="en-US" dirty="0" err="1"/>
              <a:t>deadband</a:t>
            </a:r>
            <a:r>
              <a:rPr lang="en-US" dirty="0"/>
              <a:t> is the </a:t>
            </a:r>
            <a:br>
              <a:rPr lang="en-US" dirty="0"/>
            </a:br>
            <a:r>
              <a:rPr lang="en-US" dirty="0"/>
              <a:t>unintentional, such as will occur</a:t>
            </a:r>
            <a:br>
              <a:rPr lang="en-US" dirty="0"/>
            </a:br>
            <a:r>
              <a:rPr lang="en-US" dirty="0"/>
              <a:t>with loose gears</a:t>
            </a:r>
          </a:p>
          <a:p>
            <a:pPr lvl="1"/>
            <a:r>
              <a:rPr lang="en-US" dirty="0"/>
              <a:t>Until </a:t>
            </a:r>
            <a:r>
              <a:rPr lang="en-US" dirty="0" err="1"/>
              <a:t>deadband</a:t>
            </a:r>
            <a:r>
              <a:rPr lang="en-US" dirty="0"/>
              <a:t> "engages"</a:t>
            </a:r>
            <a:br>
              <a:rPr lang="en-US" dirty="0"/>
            </a:br>
            <a:r>
              <a:rPr lang="en-US" dirty="0"/>
              <a:t>there is no response</a:t>
            </a:r>
          </a:p>
          <a:p>
            <a:pPr lvl="1"/>
            <a:r>
              <a:rPr lang="en-US" dirty="0"/>
              <a:t>Once engaged there is</a:t>
            </a:r>
            <a:br>
              <a:rPr lang="en-US" dirty="0"/>
            </a:br>
            <a:r>
              <a:rPr lang="en-US" dirty="0"/>
              <a:t>a hysteresis in the </a:t>
            </a:r>
            <a:br>
              <a:rPr lang="en-US" dirty="0"/>
            </a:br>
            <a:r>
              <a:rPr lang="en-US" dirty="0"/>
              <a:t>response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6888" y="2743200"/>
            <a:ext cx="1828800" cy="17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24661" y="4724400"/>
            <a:ext cx="2438400" cy="1676400"/>
            <a:chOff x="1295400" y="4419600"/>
            <a:chExt cx="2438400" cy="1676400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1905000" y="4419600"/>
              <a:ext cx="1371600" cy="1676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3124200" y="4521928"/>
              <a:ext cx="609600" cy="7619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295400" y="5257800"/>
              <a:ext cx="2133600" cy="87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590800" y="4513218"/>
              <a:ext cx="0" cy="15065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559774" y="5283926"/>
              <a:ext cx="564426" cy="7119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2700745" y="4556764"/>
              <a:ext cx="103305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1584415" y="4548055"/>
              <a:ext cx="1116330" cy="14477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584415" y="5995851"/>
              <a:ext cx="97535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" name="TextBox 14"/>
          <p:cNvSpPr txBox="1"/>
          <p:nvPr/>
        </p:nvSpPr>
        <p:spPr>
          <a:xfrm>
            <a:off x="6391660" y="4456044"/>
            <a:ext cx="2053767" cy="193899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When starting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simulations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err="1" smtClean="0">
                <a:solidFill>
                  <a:srgbClr val="1E0000"/>
                </a:solidFill>
                <a:latin typeface="+mn-lt"/>
              </a:rPr>
              <a:t>deadbands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usually start at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their origin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1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</a:t>
            </a:r>
            <a:r>
              <a:rPr lang="en-US" dirty="0" err="1" smtClean="0"/>
              <a:t>Deadbands</a:t>
            </a:r>
            <a:r>
              <a:rPr lang="en-US" dirty="0" smtClean="0"/>
              <a:t> in ERCOT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In ERCOT NERC BAL-001-TRE-1 (“Primary Frequency Response in the ERCOT </a:t>
            </a:r>
            <a:r>
              <a:rPr lang="en-US" dirty="0" smtClean="0"/>
              <a:t>Region”) has </a:t>
            </a:r>
            <a:r>
              <a:rPr lang="en-US" dirty="0"/>
              <a:t>the </a:t>
            </a:r>
            <a:r>
              <a:rPr lang="en-US" dirty="0" smtClean="0"/>
              <a:t>purpose “to </a:t>
            </a:r>
            <a:r>
              <a:rPr lang="en-US" dirty="0"/>
              <a:t>maintain i</a:t>
            </a:r>
            <a:r>
              <a:rPr lang="en-US" dirty="0" smtClean="0"/>
              <a:t>nterconnection </a:t>
            </a:r>
            <a:r>
              <a:rPr lang="en-US" dirty="0"/>
              <a:t>steady-state frequency within defined </a:t>
            </a:r>
            <a:r>
              <a:rPr lang="en-US" dirty="0" smtClean="0"/>
              <a:t>limits”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deadband</a:t>
            </a:r>
            <a:r>
              <a:rPr lang="en-US" dirty="0" smtClean="0"/>
              <a:t> requirement is +/- 0.034 Hz for steam and hydro turbines with mechanical governors; +/- 0.017 Hz for all other generating units</a:t>
            </a:r>
          </a:p>
          <a:p>
            <a:r>
              <a:rPr lang="en-US" dirty="0" smtClean="0"/>
              <a:t>The maximum droop setting is 5% for all units except it is 4% for combined cycle combustion turbines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803" y="6096000"/>
            <a:ext cx="815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0000"/>
                </a:solidFill>
              </a:rPr>
              <a:t>Source: NERC BAL-001-TRE-1 and ERCOT, Demonstration of PFR Improvement, ERCOT Operations Planning, Sept. 2017 presentation</a:t>
            </a:r>
            <a:endParaRPr lang="en-US" sz="16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066800"/>
          </a:xfrm>
        </p:spPr>
        <p:txBody>
          <a:bodyPr/>
          <a:lstStyle/>
          <a:p>
            <a:r>
              <a:rPr lang="en-US" dirty="0" smtClean="0"/>
              <a:t>Comparing ERCOT 2017 Versus 2008 Frequency Profile (5 </a:t>
            </a:r>
            <a:r>
              <a:rPr lang="en-US" dirty="0" err="1" smtClean="0"/>
              <a:t>mHz</a:t>
            </a:r>
            <a:r>
              <a:rPr lang="en-US" dirty="0" smtClean="0"/>
              <a:t> bins)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01" t="12001" r="19499" b="10462"/>
          <a:stretch/>
        </p:blipFill>
        <p:spPr>
          <a:xfrm>
            <a:off x="457200" y="1295400"/>
            <a:ext cx="7772400" cy="53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Turbines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386840"/>
          </a:xfrm>
        </p:spPr>
        <p:txBody>
          <a:bodyPr/>
          <a:lstStyle/>
          <a:p>
            <a:r>
              <a:rPr lang="en-US" dirty="0"/>
              <a:t>A gas turbine (usually using natural gas) has a compressor, a combustion chamber and then a turbine</a:t>
            </a:r>
          </a:p>
          <a:p>
            <a:r>
              <a:rPr lang="en-US" dirty="0"/>
              <a:t>The below figure gives an overview of the modeling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" y="2684417"/>
            <a:ext cx="5562600" cy="36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137" y="6418219"/>
            <a:ext cx="664246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1E0000"/>
                </a:solidFill>
                <a:latin typeface="+mn-lt"/>
              </a:rPr>
              <a:t>Image from IEEE </a:t>
            </a:r>
            <a:r>
              <a:rPr lang="en-US" sz="1200" dirty="0">
                <a:solidFill>
                  <a:srgbClr val="1E0000"/>
                </a:solidFill>
                <a:latin typeface="+mn-lt"/>
              </a:rPr>
              <a:t>PES, "Dynamic Models for Turbine-Governors in Power System Studies," Jan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2537" y="3141619"/>
            <a:ext cx="1489510" cy="3046988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HRSG is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heat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recovery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steam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generator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(if it is a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combined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cycle unit)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7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005840"/>
          </a:xfrm>
        </p:spPr>
        <p:txBody>
          <a:bodyPr/>
          <a:lstStyle/>
          <a:p>
            <a:r>
              <a:rPr lang="en-US" dirty="0"/>
              <a:t>Quite detailed gas turbine models exist; we'll just consider the simplest, which is still used </a:t>
            </a:r>
            <a:r>
              <a:rPr lang="en-US" dirty="0" smtClean="0"/>
              <a:t>some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605762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5486400" y="2279469"/>
            <a:ext cx="3190361" cy="4154984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It is somewhat similar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to the TGOV1.  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for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the fuel valve, 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is for the turbine, and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for the load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limit response based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on the ambient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temperature (At); </a:t>
            </a:r>
          </a:p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the delay in 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measuring the exhaust</a:t>
            </a:r>
            <a:br>
              <a:rPr lang="en-US" dirty="0" smtClean="0">
                <a:solidFill>
                  <a:srgbClr val="1E0000"/>
                </a:solidFill>
                <a:latin typeface="+mn-lt"/>
              </a:rPr>
            </a:br>
            <a:r>
              <a:rPr lang="en-US" dirty="0" smtClean="0">
                <a:solidFill>
                  <a:srgbClr val="1E0000"/>
                </a:solidFill>
                <a:latin typeface="+mn-lt"/>
              </a:rPr>
              <a:t>temperature    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944880" y="5882362"/>
            <a:ext cx="3902863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0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average is 0.9, T</a:t>
            </a:r>
            <a:r>
              <a:rPr lang="en-US" baseline="-25000" dirty="0" smtClean="0">
                <a:solidFill>
                  <a:srgbClr val="1E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1E0000"/>
                </a:solidFill>
                <a:latin typeface="+mn-lt"/>
              </a:rPr>
              <a:t> is 0.6 sec</a:t>
            </a:r>
            <a:endParaRPr lang="en-US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chemeClr val="accent3">
            <a:lumMod val="95000"/>
          </a:schemeClr>
        </a:solidFill>
      </a:spPr>
      <a:bodyPr wrap="square" rtlCol="0">
        <a:spAutoFit/>
      </a:bodyPr>
      <a:lstStyle>
        <a:defPPr>
          <a:defRPr sz="2400" dirty="0">
            <a:solidFill>
              <a:srgbClr val="1E0000"/>
            </a:solidFill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4222</TotalTime>
  <Words>1869</Words>
  <Application>Microsoft Office PowerPoint</Application>
  <PresentationFormat>On-screen Show (4:3)</PresentationFormat>
  <Paragraphs>173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Capsules</vt:lpstr>
      <vt:lpstr>Equation</vt:lpstr>
      <vt:lpstr>ECEN 667  Power System Stability</vt:lpstr>
      <vt:lpstr>Announcements</vt:lpstr>
      <vt:lpstr>IEEEG1 Governor</vt:lpstr>
      <vt:lpstr>Deadbands</vt:lpstr>
      <vt:lpstr>Deadbands</vt:lpstr>
      <vt:lpstr>Frequency Deadbands in ERCOT</vt:lpstr>
      <vt:lpstr>Comparing ERCOT 2017 Versus 2008 Frequency Profile (5 mHz bins)</vt:lpstr>
      <vt:lpstr>Gas Turbines</vt:lpstr>
      <vt:lpstr>GAST Model</vt:lpstr>
      <vt:lpstr>Play-in (Playback) Models</vt:lpstr>
      <vt:lpstr>PowerWorld Infinite Bus  Signal Generation </vt:lpstr>
      <vt:lpstr>Example: Step Change in  Voltage Magnitude</vt:lpstr>
      <vt:lpstr>Example: Step Change  Frequency Response</vt:lpstr>
      <vt:lpstr>Simple Diesel Model: DEGOV</vt:lpstr>
      <vt:lpstr>DEGOV Delay Approximation</vt:lpstr>
      <vt:lpstr>Hydro Units</vt:lpstr>
      <vt:lpstr>Four Bus Example with an IEEEG2</vt:lpstr>
      <vt:lpstr>Washout Filters</vt:lpstr>
      <vt:lpstr>IEEEG3</vt:lpstr>
      <vt:lpstr>Tuning Hydro Transient Droop</vt:lpstr>
      <vt:lpstr>IEEEG3 Four Bus Frequency Change </vt:lpstr>
      <vt:lpstr>Basic Nonlinear Hydro Turbine Model</vt:lpstr>
      <vt:lpstr>Basic Nonlinear Hydro Turbine Model</vt:lpstr>
      <vt:lpstr>Basic Nonlinear Hydro Turbine Model</vt:lpstr>
      <vt:lpstr>Basic Nonlinear Hydro Turbine Model</vt:lpstr>
      <vt:lpstr>Model HYGOV</vt:lpstr>
      <vt:lpstr>Linearized Model Derivation</vt:lpstr>
      <vt:lpstr>Four Bus Case with HYGOV</vt:lpstr>
      <vt:lpstr>PID Controllers</vt:lpstr>
      <vt:lpstr>PID Controller Characteristics </vt:lpstr>
      <vt:lpstr>PID Example: Car Cruise Control</vt:lpstr>
      <vt:lpstr>HYG3</vt:lpstr>
      <vt:lpstr>Tuning PID Controllers</vt:lpstr>
      <vt:lpstr>Tuning PID Controller Example</vt:lpstr>
      <vt:lpstr>Tuning PID Controller Example</vt:lpstr>
      <vt:lpstr>Tuning PID Controller Example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342</cp:revision>
  <cp:lastPrinted>2019-09-03T19:17:51Z</cp:lastPrinted>
  <dcterms:created xsi:type="dcterms:W3CDTF">2000-05-11T14:27:08Z</dcterms:created>
  <dcterms:modified xsi:type="dcterms:W3CDTF">2019-10-04T12:05:53Z</dcterms:modified>
</cp:coreProperties>
</file>