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17"/>
  </p:notesMasterIdLst>
  <p:handoutMasterIdLst>
    <p:handoutMasterId r:id="rId18"/>
  </p:handoutMasterIdLst>
  <p:sldIdLst>
    <p:sldId id="258" r:id="rId2"/>
    <p:sldId id="329" r:id="rId3"/>
    <p:sldId id="1469" r:id="rId4"/>
    <p:sldId id="946" r:id="rId5"/>
    <p:sldId id="951" r:id="rId6"/>
    <p:sldId id="947" r:id="rId7"/>
    <p:sldId id="948" r:id="rId8"/>
    <p:sldId id="949" r:id="rId9"/>
    <p:sldId id="952" r:id="rId10"/>
    <p:sldId id="953" r:id="rId11"/>
    <p:sldId id="1400" r:id="rId12"/>
    <p:sldId id="1451" r:id="rId13"/>
    <p:sldId id="1452" r:id="rId14"/>
    <p:sldId id="1453" r:id="rId15"/>
    <p:sldId id="1405" r:id="rId16"/>
  </p:sldIdLst>
  <p:sldSz cx="9144000" cy="6858000" type="screen4x3"/>
  <p:notesSz cx="7019925" cy="930592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D4"/>
    <a:srgbClr val="1E0000"/>
    <a:srgbClr val="FF808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60" autoAdjust="0"/>
  </p:normalViewPr>
  <p:slideViewPr>
    <p:cSldViewPr>
      <p:cViewPr varScale="1">
        <p:scale>
          <a:sx n="124" d="100"/>
          <a:sy n="124" d="100"/>
        </p:scale>
        <p:origin x="12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2" y="0"/>
            <a:ext cx="3042386" cy="465768"/>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3977541" y="0"/>
            <a:ext cx="3042385" cy="465768"/>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2" y="8840157"/>
            <a:ext cx="3042386" cy="465768"/>
          </a:xfrm>
          <a:prstGeom prst="rect">
            <a:avLst/>
          </a:prstGeom>
          <a:noFill/>
          <a:ln w="9525">
            <a:noFill/>
            <a:miter lim="800000"/>
            <a:headEnd/>
            <a:tailEnd/>
          </a:ln>
          <a:effectLst/>
        </p:spPr>
        <p:txBody>
          <a:bodyPr vert="horz" wrap="square" lIns="93267" tIns="46633" rIns="93267" bIns="46633"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3977541" y="8840157"/>
            <a:ext cx="3042385" cy="465768"/>
          </a:xfrm>
          <a:prstGeom prst="rect">
            <a:avLst/>
          </a:prstGeom>
          <a:noFill/>
          <a:ln w="9525">
            <a:noFill/>
            <a:miter lim="800000"/>
            <a:headEnd/>
            <a:tailEnd/>
          </a:ln>
          <a:effectLst/>
        </p:spPr>
        <p:txBody>
          <a:bodyPr vert="horz" wrap="square" lIns="93267" tIns="46633" rIns="93267" bIns="46633"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2386" cy="465768"/>
          </a:xfrm>
          <a:prstGeom prst="rect">
            <a:avLst/>
          </a:prstGeom>
        </p:spPr>
        <p:txBody>
          <a:bodyPr vert="horz" wrap="square" lIns="93267" tIns="46633" rIns="93267" bIns="46633"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975972" y="0"/>
            <a:ext cx="3042386" cy="465768"/>
          </a:xfrm>
          <a:prstGeom prst="rect">
            <a:avLst/>
          </a:prstGeom>
        </p:spPr>
        <p:txBody>
          <a:bodyPr vert="horz" wrap="square" lIns="93267" tIns="46633" rIns="93267" bIns="46633" numCol="1" anchor="t" anchorCtr="0" compatLnSpc="1">
            <a:prstTxWarp prst="textNoShape">
              <a:avLst/>
            </a:prstTxWarp>
          </a:bodyPr>
          <a:lstStyle>
            <a:lvl1pPr algn="r">
              <a:defRPr sz="1200"/>
            </a:lvl1pPr>
          </a:lstStyle>
          <a:p>
            <a:pPr>
              <a:defRPr/>
            </a:pPr>
            <a:fld id="{24C5774C-03E1-499A-B4E4-895282C04360}" type="datetimeFigureOut">
              <a:rPr lang="en-US"/>
              <a:pPr>
                <a:defRPr/>
              </a:pPr>
              <a:t>10/24/2019</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67" tIns="46633" rIns="93267" bIns="46633" rtlCol="0" anchor="ctr"/>
          <a:lstStyle/>
          <a:p>
            <a:pPr lvl="0"/>
            <a:endParaRPr lang="en-US" noProof="0"/>
          </a:p>
        </p:txBody>
      </p:sp>
      <p:sp>
        <p:nvSpPr>
          <p:cNvPr id="5" name="Notes Placeholder 4"/>
          <p:cNvSpPr>
            <a:spLocks noGrp="1"/>
          </p:cNvSpPr>
          <p:nvPr>
            <p:ph type="body" sz="quarter" idx="3"/>
          </p:nvPr>
        </p:nvSpPr>
        <p:spPr>
          <a:xfrm>
            <a:off x="701365" y="4420079"/>
            <a:ext cx="5617195" cy="4187194"/>
          </a:xfrm>
          <a:prstGeom prst="rect">
            <a:avLst/>
          </a:prstGeom>
        </p:spPr>
        <p:txBody>
          <a:bodyPr vert="horz" lIns="93267" tIns="46633" rIns="93267" bIns="4663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38584"/>
            <a:ext cx="3042386" cy="465768"/>
          </a:xfrm>
          <a:prstGeom prst="rect">
            <a:avLst/>
          </a:prstGeom>
        </p:spPr>
        <p:txBody>
          <a:bodyPr vert="horz" wrap="square" lIns="93267" tIns="46633" rIns="93267" bIns="46633"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975972" y="8838584"/>
            <a:ext cx="3042386" cy="465768"/>
          </a:xfrm>
          <a:prstGeom prst="rect">
            <a:avLst/>
          </a:prstGeom>
        </p:spPr>
        <p:txBody>
          <a:bodyPr vert="horz" wrap="square" lIns="93267" tIns="46633" rIns="93267" bIns="46633"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35371" indent="-282835" eaLnBrk="0" hangingPunct="0">
              <a:defRPr sz="2800">
                <a:solidFill>
                  <a:schemeClr val="tx1"/>
                </a:solidFill>
                <a:latin typeface="Times New Roman" pitchFamily="18" charset="0"/>
              </a:defRPr>
            </a:lvl2pPr>
            <a:lvl3pPr marL="1131341" indent="-226268" eaLnBrk="0" hangingPunct="0">
              <a:defRPr sz="2800">
                <a:solidFill>
                  <a:schemeClr val="tx1"/>
                </a:solidFill>
                <a:latin typeface="Times New Roman" pitchFamily="18" charset="0"/>
              </a:defRPr>
            </a:lvl3pPr>
            <a:lvl4pPr marL="1583877" indent="-226268" eaLnBrk="0" hangingPunct="0">
              <a:defRPr sz="2800">
                <a:solidFill>
                  <a:schemeClr val="tx1"/>
                </a:solidFill>
                <a:latin typeface="Times New Roman" pitchFamily="18" charset="0"/>
              </a:defRPr>
            </a:lvl4pPr>
            <a:lvl5pPr marL="2036412" indent="-226268" eaLnBrk="0" hangingPunct="0">
              <a:defRPr sz="2800">
                <a:solidFill>
                  <a:schemeClr val="tx1"/>
                </a:solidFill>
                <a:latin typeface="Times New Roman" pitchFamily="18" charset="0"/>
              </a:defRPr>
            </a:lvl5pPr>
            <a:lvl6pPr marL="2488949" indent="-226268"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41485" indent="-226268"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394021" indent="-226268"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46556" indent="-226268"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8991600" cy="0"/>
          </a:xfrm>
          <a:prstGeom prst="line">
            <a:avLst/>
          </a:prstGeom>
          <a:noFill/>
          <a:ln w="76200">
            <a:solidFill>
              <a:srgbClr val="1E0000"/>
            </a:solidFill>
            <a:round/>
            <a:headEnd type="none" w="sm" len="sm"/>
            <a:tailEnd type="none" w="sm" len="sm"/>
          </a:ln>
          <a:effectLst/>
        </p:spPr>
        <p:txBody>
          <a:bodyPr wrap="none" anchor="ctr"/>
          <a:lstStyle/>
          <a:p>
            <a:pPr>
              <a:defRPr/>
            </a:pPr>
            <a:endParaRPr lang="en-US" baseline="0" dirty="0">
              <a:solidFill>
                <a:srgbClr val="1E0000"/>
              </a:solidFill>
            </a:endParaRPr>
          </a:p>
        </p:txBody>
      </p:sp>
      <p:sp>
        <p:nvSpPr>
          <p:cNvPr id="10" name="Rectangle 4098"/>
          <p:cNvSpPr>
            <a:spLocks noGrp="1" noChangeArrowheads="1"/>
          </p:cNvSpPr>
          <p:nvPr>
            <p:ph type="ctrTitle" sz="quarter"/>
          </p:nvPr>
        </p:nvSpPr>
        <p:spPr>
          <a:xfrm>
            <a:off x="685800" y="228600"/>
            <a:ext cx="77724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447800" y="3124200"/>
            <a:ext cx="64008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304800" y="5791200"/>
            <a:ext cx="3200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001000" cy="1066800"/>
          </a:xfrm>
        </p:spPr>
        <p:txBody>
          <a:bodyPr/>
          <a:lstStyle>
            <a:lvl1pPr algn="ct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365760" y="1280160"/>
            <a:ext cx="8001000" cy="3733800"/>
          </a:xfrm>
        </p:spPr>
        <p:txBody>
          <a:bodyPr/>
          <a:lstStyle>
            <a:lvl1pPr marL="457200" indent="-457200">
              <a:buSzPct val="100000"/>
              <a:buFont typeface="Arial" panose="020B0604020202020204" pitchFamily="34" charset="0"/>
              <a:buChar char="•"/>
              <a:defRPr baseline="0">
                <a:solidFill>
                  <a:srgbClr val="1E0000"/>
                </a:solidFill>
              </a:defRPr>
            </a:lvl1pPr>
            <a:lvl2pPr>
              <a:defRPr baseline="0">
                <a:solidFill>
                  <a:srgbClr val="1E0000"/>
                </a:solidFill>
              </a:defRPr>
            </a:lvl2pPr>
            <a:lvl3pPr marL="1257300" indent="-342900">
              <a:buSzPct val="90000"/>
              <a:buFont typeface="Arial" panose="020B0604020202020204" pitchFamily="34" charset="0"/>
              <a:buChar char="•"/>
              <a:defRPr baseline="0">
                <a:solidFill>
                  <a:srgbClr val="1E0000"/>
                </a:solidFill>
              </a:defRPr>
            </a:lvl3pPr>
            <a:lvl4pPr>
              <a:defRPr baseline="0">
                <a:solidFill>
                  <a:srgbClr val="1E0000"/>
                </a:solidFill>
              </a:defRPr>
            </a:lvl4pPr>
            <a:lvl5pP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838200"/>
          </a:xfrm>
          <a:prstGeom prst="rect">
            <a:avLst/>
          </a:prstGeom>
        </p:spPr>
        <p:txBody>
          <a:bodyPr/>
          <a:lstStyle>
            <a:lvl1pPr>
              <a:defRPr baseline="0">
                <a:solidFill>
                  <a:srgbClr val="1E0000"/>
                </a:solidFill>
              </a:defRPr>
            </a:lvl1pPr>
          </a:lstStyle>
          <a:p>
            <a:r>
              <a:rPr lang="en-US" dirty="0"/>
              <a:t>Click to edit Master title style</a:t>
            </a:r>
          </a:p>
        </p:txBody>
      </p:sp>
      <p:sp>
        <p:nvSpPr>
          <p:cNvPr id="3" name="Content Placeholder 2"/>
          <p:cNvSpPr>
            <a:spLocks noGrp="1"/>
          </p:cNvSpPr>
          <p:nvPr>
            <p:ph sz="half" idx="1"/>
          </p:nvPr>
        </p:nvSpPr>
        <p:spPr>
          <a:xfrm>
            <a:off x="457200" y="1524000"/>
            <a:ext cx="3924300" cy="3733800"/>
          </a:xfrm>
          <a:prstGeom prst="rect">
            <a:avLst/>
          </a:prstGeom>
        </p:spPr>
        <p:txBody>
          <a:bodyPr/>
          <a:lstStyle>
            <a:lvl1pPr>
              <a:defRPr sz="2800" baseline="0">
                <a:solidFill>
                  <a:srgbClr val="1E0000"/>
                </a:solidFill>
              </a:defRPr>
            </a:lvl1pPr>
            <a:lvl2pPr>
              <a:defRPr sz="2400" baseline="0">
                <a:solidFill>
                  <a:srgbClr val="1E0000"/>
                </a:solidFill>
              </a:defRPr>
            </a:lvl2pPr>
            <a:lvl3pPr>
              <a:defRPr sz="2000" baseline="0">
                <a:solidFill>
                  <a:srgbClr val="1E0000"/>
                </a:solidFill>
              </a:defRPr>
            </a:lvl3pPr>
            <a:lvl4pPr>
              <a:defRPr sz="1800" baseline="0">
                <a:solidFill>
                  <a:srgbClr val="1E0000"/>
                </a:solidFill>
              </a:defRPr>
            </a:lvl4pPr>
            <a:lvl5pPr>
              <a:defRPr sz="1800" baseline="0">
                <a:solidFill>
                  <a:srgbClr val="1E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2000" y="1524000"/>
            <a:ext cx="3924300" cy="3733800"/>
          </a:xfrm>
          <a:prstGeom prst="rect">
            <a:avLst/>
          </a:prstGeom>
        </p:spPr>
        <p:txBody>
          <a:bodyPr/>
          <a:lstStyle>
            <a:lvl1pPr>
              <a:defRPr sz="2800" baseline="0">
                <a:solidFill>
                  <a:srgbClr val="1E0000"/>
                </a:solidFill>
              </a:defRPr>
            </a:lvl1pPr>
            <a:lvl2pPr>
              <a:defRPr sz="2400" baseline="0">
                <a:solidFill>
                  <a:srgbClr val="1E0000"/>
                </a:solidFill>
              </a:defRPr>
            </a:lvl2pPr>
            <a:lvl3pPr>
              <a:defRPr sz="2000" baseline="0">
                <a:solidFill>
                  <a:srgbClr val="1E0000"/>
                </a:solidFill>
              </a:defRPr>
            </a:lvl3pPr>
            <a:lvl4pPr>
              <a:defRPr sz="1800" baseline="0">
                <a:solidFill>
                  <a:srgbClr val="1E0000"/>
                </a:solidFill>
              </a:defRPr>
            </a:lvl4pPr>
            <a:lvl5pPr>
              <a:defRPr sz="1800" baseline="0">
                <a:solidFill>
                  <a:srgbClr val="1E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317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8382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502422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762000" y="1143000"/>
            <a:ext cx="51054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228600" y="6629400"/>
            <a:ext cx="8683625"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8382000" cy="0"/>
          </a:xfrm>
          <a:prstGeom prst="line">
            <a:avLst/>
          </a:prstGeom>
          <a:noFill/>
          <a:ln w="76200">
            <a:solidFill>
              <a:srgbClr val="1E0000"/>
            </a:solidFill>
            <a:round/>
            <a:headEnd type="none" w="sm" len="sm"/>
            <a:tailEnd type="none" w="sm" len="sm"/>
          </a:ln>
          <a:effectLst/>
        </p:spPr>
        <p:txBody>
          <a:bodyPr wrap="none" anchor="ctr"/>
          <a:lstStyle/>
          <a:p>
            <a:pPr>
              <a:defRPr/>
            </a:pPr>
            <a:endParaRPr lang="en-US" dirty="0"/>
          </a:p>
        </p:txBody>
      </p:sp>
      <p:sp>
        <p:nvSpPr>
          <p:cNvPr id="12" name="Rectangle 6"/>
          <p:cNvSpPr>
            <a:spLocks noGrp="1" noChangeArrowheads="1"/>
          </p:cNvSpPr>
          <p:nvPr>
            <p:ph type="title"/>
          </p:nvPr>
        </p:nvSpPr>
        <p:spPr bwMode="auto">
          <a:xfrm>
            <a:off x="457200" y="76200"/>
            <a:ext cx="8001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365760" y="128016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488681" y="83820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5"/>
          <p:cNvSpPr>
            <a:spLocks noGrp="1"/>
          </p:cNvSpPr>
          <p:nvPr userDrawn="1"/>
        </p:nvSpPr>
        <p:spPr>
          <a:xfrm>
            <a:off x="7086600" y="6327648"/>
            <a:ext cx="1901952" cy="45720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06A5241-12CB-C64D-AE38-6540AC6C648E}" type="slidenum">
              <a:rPr lang="en-US" sz="2000" baseline="0" smtClean="0">
                <a:solidFill>
                  <a:srgbClr val="1E0000"/>
                </a:solidFill>
              </a:rPr>
              <a:pPr/>
              <a:t>‹#›</a:t>
            </a:fld>
            <a:endParaRPr lang="en-US" sz="2000" baseline="0" dirty="0">
              <a:solidFill>
                <a:srgbClr val="1E0000"/>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Lst>
  <p:txStyles>
    <p:titleStyle>
      <a:lvl1pPr algn="ctr" rtl="0" eaLnBrk="0" fontAlgn="base" hangingPunct="0">
        <a:lnSpc>
          <a:spcPct val="90000"/>
        </a:lnSpc>
        <a:spcBef>
          <a:spcPct val="0"/>
        </a:spcBef>
        <a:spcAft>
          <a:spcPct val="0"/>
        </a:spcAft>
        <a:defRPr sz="3600" b="1" baseline="0">
          <a:solidFill>
            <a:srgbClr val="1E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rgbClr val="1E0000"/>
        </a:buClr>
        <a:buSzPct val="100000"/>
        <a:buFont typeface="Arial" panose="020B0604020202020204" pitchFamily="34" charset="0"/>
        <a:buChar char="•"/>
        <a:defRPr sz="2800" baseline="0">
          <a:solidFill>
            <a:srgbClr val="1E0000"/>
          </a:solidFill>
          <a:latin typeface="+mn-lt"/>
          <a:ea typeface="+mn-ea"/>
          <a:cs typeface="+mn-cs"/>
        </a:defRPr>
      </a:lvl1pPr>
      <a:lvl2pPr marL="742950" indent="-285750" algn="l" rtl="0" eaLnBrk="0" fontAlgn="base" hangingPunct="0">
        <a:spcBef>
          <a:spcPct val="20000"/>
        </a:spcBef>
        <a:spcAft>
          <a:spcPct val="0"/>
        </a:spcAft>
        <a:buClr>
          <a:srgbClr val="1E0000"/>
        </a:buClr>
        <a:buSzPct val="75000"/>
        <a:buChar char="–"/>
        <a:defRPr sz="2400" baseline="0">
          <a:solidFill>
            <a:srgbClr val="1E0000"/>
          </a:solidFill>
          <a:latin typeface="+mn-lt"/>
        </a:defRPr>
      </a:lvl2pPr>
      <a:lvl3pPr marL="1257300" indent="-342900" algn="l" rtl="0" eaLnBrk="0" fontAlgn="base" hangingPunct="0">
        <a:spcBef>
          <a:spcPct val="20000"/>
        </a:spcBef>
        <a:spcAft>
          <a:spcPct val="0"/>
        </a:spcAft>
        <a:buClr>
          <a:srgbClr val="1E0000"/>
        </a:buClr>
        <a:buSzPct val="90000"/>
        <a:buFont typeface="Arial" panose="020B0604020202020204" pitchFamily="34" charset="0"/>
        <a:buChar char="•"/>
        <a:defRPr sz="2000" baseline="0">
          <a:solidFill>
            <a:srgbClr val="1E0000"/>
          </a:solidFill>
          <a:latin typeface="+mn-lt"/>
        </a:defRPr>
      </a:lvl3pPr>
      <a:lvl4pPr marL="1600200" indent="-228600" algn="l" rtl="0" eaLnBrk="0" fontAlgn="base" hangingPunct="0">
        <a:spcBef>
          <a:spcPct val="20000"/>
        </a:spcBef>
        <a:spcAft>
          <a:spcPct val="0"/>
        </a:spcAft>
        <a:buClr>
          <a:srgbClr val="1E0000"/>
        </a:buClr>
        <a:buSzPct val="80000"/>
        <a:buChar char="–"/>
        <a:defRPr sz="2000" baseline="0">
          <a:solidFill>
            <a:srgbClr val="1E0000"/>
          </a:solidFill>
          <a:latin typeface="+mn-lt"/>
        </a:defRPr>
      </a:lvl4pPr>
      <a:lvl5pPr marL="2057400" indent="-228600" algn="l" rtl="0" eaLnBrk="0" fontAlgn="base" hangingPunct="0">
        <a:spcBef>
          <a:spcPct val="20000"/>
        </a:spcBef>
        <a:spcAft>
          <a:spcPct val="0"/>
        </a:spcAft>
        <a:buClr>
          <a:srgbClr val="1E0000"/>
        </a:buClr>
        <a:buSzPct val="65000"/>
        <a:buFont typeface="Wingdings" pitchFamily="2" charset="2"/>
        <a:buChar char="»"/>
        <a:defRPr sz="2000" baseline="0">
          <a:solidFill>
            <a:srgbClr val="1E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quora.com/What-will-happen-If-the-Squirrel-cage-motor-rotor-conductors-are-not-skewed"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polytechnichub.com/squirrel-cage-rotor/"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0" y="76200"/>
            <a:ext cx="9144000" cy="1646237"/>
          </a:xfrm>
          <a:noFill/>
        </p:spPr>
        <p:txBody>
          <a:bodyPr anchor="ctr"/>
          <a:lstStyle/>
          <a:p>
            <a:pPr algn="ctr" eaLnBrk="1" hangingPunct="1">
              <a:spcBef>
                <a:spcPct val="50000"/>
              </a:spcBef>
            </a:pPr>
            <a:r>
              <a:rPr lang="en-US" altLang="en-US" dirty="0">
                <a:solidFill>
                  <a:srgbClr val="1E0000"/>
                </a:solidFill>
              </a:rPr>
              <a:t>ECEN 667 </a:t>
            </a:r>
            <a:br>
              <a:rPr lang="en-US" altLang="en-US" dirty="0">
                <a:solidFill>
                  <a:srgbClr val="1E0000"/>
                </a:solidFill>
              </a:rPr>
            </a:br>
            <a:r>
              <a:rPr lang="en-US" altLang="en-US" dirty="0">
                <a:solidFill>
                  <a:srgbClr val="1E0000"/>
                </a:solidFill>
              </a:rPr>
              <a:t>Power System Stability</a:t>
            </a:r>
          </a:p>
        </p:txBody>
      </p:sp>
      <p:sp>
        <p:nvSpPr>
          <p:cNvPr id="6" name="Rectangle 5"/>
          <p:cNvSpPr/>
          <p:nvPr/>
        </p:nvSpPr>
        <p:spPr>
          <a:xfrm>
            <a:off x="304800" y="1752600"/>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Lecture 17: Load </a:t>
            </a:r>
            <a:r>
              <a:rPr lang="en-US" sz="3200" b="1" kern="0" dirty="0" smtClean="0">
                <a:solidFill>
                  <a:srgbClr val="1E0000"/>
                </a:solidFill>
                <a:latin typeface="Arial" pitchFamily="34" charset="0"/>
                <a:cs typeface="Arial" pitchFamily="34" charset="0"/>
              </a:rPr>
              <a:t>Models, Voltage Stability</a:t>
            </a:r>
            <a:endParaRPr lang="en-US" sz="3200" b="1" kern="0" dirty="0">
              <a:solidFill>
                <a:srgbClr val="1E0000"/>
              </a:solidFill>
              <a:latin typeface="Arial" pitchFamily="34" charset="0"/>
              <a:cs typeface="Arial" pitchFamily="34" charset="0"/>
            </a:endParaRPr>
          </a:p>
        </p:txBody>
      </p:sp>
      <p:sp>
        <p:nvSpPr>
          <p:cNvPr id="7" name="Subtitle 2"/>
          <p:cNvSpPr>
            <a:spLocks noGrp="1"/>
          </p:cNvSpPr>
          <p:nvPr>
            <p:ph type="subTitle" sz="quarter" idx="1"/>
          </p:nvPr>
        </p:nvSpPr>
        <p:spPr>
          <a:xfrm>
            <a:off x="228600" y="3251817"/>
            <a:ext cx="8534400" cy="1752600"/>
          </a:xfrm>
        </p:spPr>
        <p:txBody>
          <a:bodyPr/>
          <a:lstStyle/>
          <a:p>
            <a:r>
              <a:rPr lang="en-US" dirty="0">
                <a:solidFill>
                  <a:srgbClr val="1E0000"/>
                </a:solidFill>
              </a:rPr>
              <a:t>Prof. Tom Overbye</a:t>
            </a:r>
          </a:p>
          <a:p>
            <a:r>
              <a:rPr lang="en-US" dirty="0">
                <a:solidFill>
                  <a:srgbClr val="1E0000"/>
                </a:solidFill>
              </a:rPr>
              <a:t>Dept. of Electrical and Computer Engineering</a:t>
            </a:r>
          </a:p>
          <a:p>
            <a:r>
              <a:rPr lang="en-US" dirty="0">
                <a:solidFill>
                  <a:srgbClr val="1E0000"/>
                </a:solidFill>
              </a:rPr>
              <a:t>Texas A&amp;M University</a:t>
            </a:r>
          </a:p>
          <a:p>
            <a:r>
              <a:rPr lang="en-US" dirty="0">
                <a:hlinkClick r:id="rId3"/>
              </a:rPr>
              <a:t>overbye@tamu.edu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260B0-C182-4E08-8558-E308C68F4EB2}"/>
              </a:ext>
            </a:extLst>
          </p:cNvPr>
          <p:cNvSpPr>
            <a:spLocks noGrp="1"/>
          </p:cNvSpPr>
          <p:nvPr>
            <p:ph type="title"/>
          </p:nvPr>
        </p:nvSpPr>
        <p:spPr/>
        <p:txBody>
          <a:bodyPr/>
          <a:lstStyle/>
          <a:p>
            <a:r>
              <a:rPr lang="en-US" dirty="0"/>
              <a:t>Induction Motor Example </a:t>
            </a:r>
            <a:br>
              <a:rPr lang="en-US" dirty="0"/>
            </a:br>
            <a:r>
              <a:rPr lang="en-US" dirty="0"/>
              <a:t>Torque-Speed Curves</a:t>
            </a:r>
          </a:p>
        </p:txBody>
      </p:sp>
      <p:sp>
        <p:nvSpPr>
          <p:cNvPr id="3" name="Content Placeholder 2">
            <a:extLst>
              <a:ext uri="{FF2B5EF4-FFF2-40B4-BE49-F238E27FC236}">
                <a16:creationId xmlns:a16="http://schemas.microsoft.com/office/drawing/2014/main" id="{CDF75AC0-484F-4D16-8565-428D21C53910}"/>
              </a:ext>
            </a:extLst>
          </p:cNvPr>
          <p:cNvSpPr>
            <a:spLocks noGrp="1"/>
          </p:cNvSpPr>
          <p:nvPr>
            <p:ph idx="1"/>
          </p:nvPr>
        </p:nvSpPr>
        <p:spPr>
          <a:xfrm>
            <a:off x="365760" y="1280160"/>
            <a:ext cx="8473440" cy="1920240"/>
          </a:xfrm>
        </p:spPr>
        <p:txBody>
          <a:bodyPr/>
          <a:lstStyle/>
          <a:p>
            <a:r>
              <a:rPr lang="en-US" dirty="0"/>
              <a:t>The below graph shows the torque-speed curve for this induction machine; note the high reactive power consumption on starting (which is why the lights may dim when starting a cloth dryer!)</a:t>
            </a:r>
          </a:p>
          <a:p>
            <a:endParaRPr lang="en-US" dirty="0"/>
          </a:p>
        </p:txBody>
      </p:sp>
      <p:pic>
        <p:nvPicPr>
          <p:cNvPr id="4" name="Picture 2">
            <a:extLst>
              <a:ext uri="{FF2B5EF4-FFF2-40B4-BE49-F238E27FC236}">
                <a16:creationId xmlns:a16="http://schemas.microsoft.com/office/drawing/2014/main" id="{CF288C29-E62F-4D53-80D8-95A4882D1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106398"/>
            <a:ext cx="5589285" cy="336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A955A7DB-56D1-4101-9B42-0D07C5B2CD86}"/>
              </a:ext>
            </a:extLst>
          </p:cNvPr>
          <p:cNvSpPr txBox="1"/>
          <p:nvPr/>
        </p:nvSpPr>
        <p:spPr>
          <a:xfrm>
            <a:off x="6400800" y="2944678"/>
            <a:ext cx="2242922" cy="2825389"/>
          </a:xfrm>
          <a:prstGeom prst="rect">
            <a:avLst/>
          </a:prstGeom>
          <a:solidFill>
            <a:srgbClr val="FFD4D4"/>
          </a:solidFill>
        </p:spPr>
        <p:txBody>
          <a:bodyPr wrap="none" rtlCol="0">
            <a:spAutoFit/>
          </a:bodyPr>
          <a:lstStyle/>
          <a:p>
            <a:r>
              <a:rPr lang="en-US" sz="2400" dirty="0">
                <a:solidFill>
                  <a:srgbClr val="1E0000"/>
                </a:solidFill>
              </a:rPr>
              <a:t>From the graph</a:t>
            </a:r>
            <a:br>
              <a:rPr lang="en-US" sz="2400" dirty="0">
                <a:solidFill>
                  <a:srgbClr val="1E0000"/>
                </a:solidFill>
              </a:rPr>
            </a:br>
            <a:r>
              <a:rPr lang="en-US" sz="2400" dirty="0">
                <a:solidFill>
                  <a:srgbClr val="1E0000"/>
                </a:solidFill>
              </a:rPr>
              <a:t>you can see with</a:t>
            </a:r>
            <a:br>
              <a:rPr lang="en-US" sz="2400" dirty="0">
                <a:solidFill>
                  <a:srgbClr val="1E0000"/>
                </a:solidFill>
              </a:rPr>
            </a:br>
            <a:r>
              <a:rPr lang="en-US" sz="2400" dirty="0">
                <a:solidFill>
                  <a:srgbClr val="1E0000"/>
                </a:solidFill>
              </a:rPr>
              <a:t>a 100 MW load</a:t>
            </a:r>
          </a:p>
          <a:p>
            <a:r>
              <a:rPr lang="en-US" sz="2400" dirty="0">
                <a:solidFill>
                  <a:srgbClr val="1E0000"/>
                </a:solidFill>
              </a:rPr>
              <a:t>(0.8 pu on the</a:t>
            </a:r>
            <a:br>
              <a:rPr lang="en-US" sz="2400" dirty="0">
                <a:solidFill>
                  <a:srgbClr val="1E0000"/>
                </a:solidFill>
              </a:rPr>
            </a:br>
            <a:r>
              <a:rPr lang="en-US" sz="2400" dirty="0">
                <a:solidFill>
                  <a:srgbClr val="1E0000"/>
                </a:solidFill>
              </a:rPr>
              <a:t>125 MW base), </a:t>
            </a:r>
            <a:br>
              <a:rPr lang="en-US" sz="2400" dirty="0">
                <a:solidFill>
                  <a:srgbClr val="1E0000"/>
                </a:solidFill>
              </a:rPr>
            </a:br>
            <a:r>
              <a:rPr lang="en-US" sz="2400" dirty="0">
                <a:solidFill>
                  <a:srgbClr val="1E0000"/>
                </a:solidFill>
              </a:rPr>
              <a:t>the slip is about</a:t>
            </a:r>
          </a:p>
          <a:p>
            <a:r>
              <a:rPr lang="en-US" sz="2400" dirty="0">
                <a:solidFill>
                  <a:srgbClr val="1E0000"/>
                </a:solidFill>
              </a:rPr>
              <a:t>0.025</a:t>
            </a:r>
            <a:endParaRPr lang="en-US" dirty="0"/>
          </a:p>
        </p:txBody>
      </p:sp>
    </p:spTree>
    <p:extLst>
      <p:ext uri="{BB962C8B-B14F-4D97-AF65-F5344CB8AC3E}">
        <p14:creationId xmlns:p14="http://schemas.microsoft.com/office/powerpoint/2010/main" val="3720748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278"/>
            <a:ext cx="8001000" cy="1066800"/>
          </a:xfrm>
        </p:spPr>
        <p:txBody>
          <a:bodyPr/>
          <a:lstStyle/>
          <a:p>
            <a:r>
              <a:rPr lang="en-US" dirty="0"/>
              <a:t>Calculating the Initial Slip</a:t>
            </a:r>
          </a:p>
        </p:txBody>
      </p:sp>
      <p:sp>
        <p:nvSpPr>
          <p:cNvPr id="3" name="Content Placeholder 2"/>
          <p:cNvSpPr>
            <a:spLocks noGrp="1"/>
          </p:cNvSpPr>
          <p:nvPr>
            <p:ph idx="1"/>
          </p:nvPr>
        </p:nvSpPr>
        <p:spPr>
          <a:xfrm>
            <a:off x="365760" y="1280160"/>
            <a:ext cx="8535987" cy="1158240"/>
          </a:xfrm>
        </p:spPr>
        <p:txBody>
          <a:bodyPr/>
          <a:lstStyle/>
          <a:p>
            <a:r>
              <a:rPr lang="en-US" dirty="0"/>
              <a:t>One way to calculate the initial slip is to just solve the below five equations for five unknowns (s, I</a:t>
            </a:r>
            <a:r>
              <a:rPr lang="en-US" baseline="-25000" dirty="0"/>
              <a:t>D</a:t>
            </a:r>
            <a:r>
              <a:rPr lang="en-US" dirty="0"/>
              <a:t>, I</a:t>
            </a:r>
            <a:r>
              <a:rPr lang="en-US" baseline="-25000" dirty="0"/>
              <a:t>Q</a:t>
            </a:r>
            <a:r>
              <a:rPr lang="en-US" dirty="0"/>
              <a:t>, E'</a:t>
            </a:r>
            <a:r>
              <a:rPr lang="en-US" baseline="-25000" dirty="0"/>
              <a:t>D</a:t>
            </a:r>
            <a:r>
              <a:rPr lang="en-US" dirty="0"/>
              <a:t>,E'</a:t>
            </a:r>
            <a:r>
              <a:rPr lang="en-US" baseline="-25000" dirty="0"/>
              <a:t>Q</a:t>
            </a:r>
            <a:r>
              <a:rPr lang="en-US" dirty="0"/>
              <a:t>) with P</a:t>
            </a:r>
            <a:r>
              <a:rPr lang="en-US" baseline="-25000" dirty="0"/>
              <a:t>E</a:t>
            </a:r>
            <a:r>
              <a:rPr lang="en-US" dirty="0"/>
              <a:t>, V</a:t>
            </a:r>
            <a:r>
              <a:rPr lang="en-US" baseline="-25000" dirty="0"/>
              <a:t>D</a:t>
            </a:r>
            <a:r>
              <a:rPr lang="en-US" dirty="0"/>
              <a:t> and V</a:t>
            </a:r>
            <a:r>
              <a:rPr lang="en-US" baseline="-25000" dirty="0"/>
              <a:t>Q</a:t>
            </a:r>
            <a:r>
              <a:rPr lang="en-US" dirty="0"/>
              <a:t> inputs </a:t>
            </a:r>
          </a:p>
        </p:txBody>
      </p:sp>
      <p:sp>
        <p:nvSpPr>
          <p:cNvPr id="4" name="Slide Number Placeholder 3"/>
          <p:cNvSpPr>
            <a:spLocks noGrp="1"/>
          </p:cNvSpPr>
          <p:nvPr>
            <p:ph type="sldNum" sz="quarter" idx="12"/>
          </p:nvPr>
        </p:nvSpPr>
        <p:spPr bwMode="auto">
          <a:xfrm>
            <a:off x="70866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0AF38EFD-512B-4531-8A51-5AEF24EFF359}" type="slidenum">
              <a:rPr lang="en-US" smtClean="0"/>
              <a:pPr>
                <a:defRPr/>
              </a:pPr>
              <a:t>10</a:t>
            </a:fld>
            <a:endParaRPr lang="en-US" dirty="0"/>
          </a:p>
        </p:txBody>
      </p:sp>
      <p:graphicFrame>
        <p:nvGraphicFramePr>
          <p:cNvPr id="5" name="Object 4"/>
          <p:cNvGraphicFramePr>
            <a:graphicFrameLocks noChangeAspect="1"/>
          </p:cNvGraphicFramePr>
          <p:nvPr/>
        </p:nvGraphicFramePr>
        <p:xfrm>
          <a:off x="685800" y="2819400"/>
          <a:ext cx="5105400" cy="3338088"/>
        </p:xfrm>
        <a:graphic>
          <a:graphicData uri="http://schemas.openxmlformats.org/presentationml/2006/ole">
            <mc:AlternateContent xmlns:mc="http://schemas.openxmlformats.org/markup-compatibility/2006">
              <mc:Choice xmlns:v="urn:schemas-microsoft-com:vml" Requires="v">
                <p:oleObj spid="_x0000_s183328" name="Equation" r:id="rId3" imgW="2527200" imgH="1650960" progId="Equation.DSMT4">
                  <p:embed/>
                </p:oleObj>
              </mc:Choice>
              <mc:Fallback>
                <p:oleObj name="Equation" r:id="rId3" imgW="2527200" imgH="1650960" progId="Equation.DSMT4">
                  <p:embed/>
                  <p:pic>
                    <p:nvPicPr>
                      <p:cNvPr id="5" name="Object 4"/>
                      <p:cNvPicPr>
                        <a:picLocks noChangeAspect="1" noChangeArrowheads="1"/>
                      </p:cNvPicPr>
                      <p:nvPr/>
                    </p:nvPicPr>
                    <p:blipFill>
                      <a:blip r:embed="rId4"/>
                      <a:srcRect/>
                      <a:stretch>
                        <a:fillRect/>
                      </a:stretch>
                    </p:blipFill>
                    <p:spPr bwMode="auto">
                      <a:xfrm>
                        <a:off x="685800" y="2819400"/>
                        <a:ext cx="5105400" cy="3338088"/>
                      </a:xfrm>
                      <a:prstGeom prst="rect">
                        <a:avLst/>
                      </a:prstGeom>
                      <a:noFill/>
                      <a:ln>
                        <a:noFill/>
                      </a:ln>
                    </p:spPr>
                  </p:pic>
                </p:oleObj>
              </mc:Fallback>
            </mc:AlternateContent>
          </a:graphicData>
        </a:graphic>
      </p:graphicFrame>
      <p:sp>
        <p:nvSpPr>
          <p:cNvPr id="6" name="TextBox 5"/>
          <p:cNvSpPr txBox="1"/>
          <p:nvPr/>
        </p:nvSpPr>
        <p:spPr>
          <a:xfrm>
            <a:off x="6096000" y="2586335"/>
            <a:ext cx="2600392" cy="3046988"/>
          </a:xfrm>
          <a:prstGeom prst="rect">
            <a:avLst/>
          </a:prstGeom>
          <a:solidFill>
            <a:srgbClr val="FFD4D4"/>
          </a:solidFill>
        </p:spPr>
        <p:txBody>
          <a:bodyPr wrap="none" rtlCol="0">
            <a:spAutoFit/>
          </a:bodyPr>
          <a:lstStyle/>
          <a:p>
            <a:r>
              <a:rPr lang="en-US" sz="2400" dirty="0">
                <a:solidFill>
                  <a:srgbClr val="1E0000"/>
                </a:solidFill>
              </a:rPr>
              <a:t>These are</a:t>
            </a:r>
            <a:br>
              <a:rPr lang="en-US" sz="2400" dirty="0">
                <a:solidFill>
                  <a:srgbClr val="1E0000"/>
                </a:solidFill>
              </a:rPr>
            </a:br>
            <a:r>
              <a:rPr lang="en-US" sz="2400" dirty="0">
                <a:solidFill>
                  <a:srgbClr val="1E0000"/>
                </a:solidFill>
              </a:rPr>
              <a:t>nonlinear equations</a:t>
            </a:r>
            <a:br>
              <a:rPr lang="en-US" sz="2400" dirty="0">
                <a:solidFill>
                  <a:srgbClr val="1E0000"/>
                </a:solidFill>
              </a:rPr>
            </a:br>
            <a:r>
              <a:rPr lang="en-US" sz="2400" dirty="0">
                <a:solidFill>
                  <a:srgbClr val="1E0000"/>
                </a:solidFill>
              </a:rPr>
              <a:t>that can have </a:t>
            </a:r>
            <a:br>
              <a:rPr lang="en-US" sz="2400" dirty="0">
                <a:solidFill>
                  <a:srgbClr val="1E0000"/>
                </a:solidFill>
              </a:rPr>
            </a:br>
            <a:r>
              <a:rPr lang="en-US" sz="2400" dirty="0">
                <a:solidFill>
                  <a:srgbClr val="1E0000"/>
                </a:solidFill>
              </a:rPr>
              <a:t>multiple solutions</a:t>
            </a:r>
            <a:br>
              <a:rPr lang="en-US" sz="2400" dirty="0">
                <a:solidFill>
                  <a:srgbClr val="1E0000"/>
                </a:solidFill>
              </a:rPr>
            </a:br>
            <a:r>
              <a:rPr lang="en-US" sz="2400" dirty="0">
                <a:solidFill>
                  <a:srgbClr val="1E0000"/>
                </a:solidFill>
              </a:rPr>
              <a:t>so use Newton's</a:t>
            </a:r>
            <a:br>
              <a:rPr lang="en-US" sz="2400" dirty="0">
                <a:solidFill>
                  <a:srgbClr val="1E0000"/>
                </a:solidFill>
              </a:rPr>
            </a:br>
            <a:r>
              <a:rPr lang="en-US" sz="2400" dirty="0">
                <a:solidFill>
                  <a:srgbClr val="1E0000"/>
                </a:solidFill>
              </a:rPr>
              <a:t>method, with an</a:t>
            </a:r>
            <a:br>
              <a:rPr lang="en-US" sz="2400" dirty="0">
                <a:solidFill>
                  <a:srgbClr val="1E0000"/>
                </a:solidFill>
              </a:rPr>
            </a:br>
            <a:r>
              <a:rPr lang="en-US" sz="2400" dirty="0">
                <a:solidFill>
                  <a:srgbClr val="1E0000"/>
                </a:solidFill>
              </a:rPr>
              <a:t>initial guess of</a:t>
            </a:r>
            <a:br>
              <a:rPr lang="en-US" sz="2400" dirty="0">
                <a:solidFill>
                  <a:srgbClr val="1E0000"/>
                </a:solidFill>
              </a:rPr>
            </a:br>
            <a:r>
              <a:rPr lang="en-US" sz="2400" dirty="0">
                <a:solidFill>
                  <a:srgbClr val="1E0000"/>
                </a:solidFill>
              </a:rPr>
              <a:t>s small (say 0.01)</a:t>
            </a:r>
          </a:p>
        </p:txBody>
      </p:sp>
      <p:sp>
        <p:nvSpPr>
          <p:cNvPr id="7" name="TextBox 6"/>
          <p:cNvSpPr txBox="1"/>
          <p:nvPr/>
        </p:nvSpPr>
        <p:spPr>
          <a:xfrm>
            <a:off x="2057400" y="6181240"/>
            <a:ext cx="4076757" cy="461665"/>
          </a:xfrm>
          <a:prstGeom prst="rect">
            <a:avLst/>
          </a:prstGeom>
          <a:solidFill>
            <a:srgbClr val="FFD4D4"/>
          </a:solidFill>
        </p:spPr>
        <p:txBody>
          <a:bodyPr wrap="none" rtlCol="0">
            <a:spAutoFit/>
          </a:bodyPr>
          <a:lstStyle/>
          <a:p>
            <a:r>
              <a:rPr lang="en-US" sz="2400" dirty="0">
                <a:solidFill>
                  <a:srgbClr val="1E0000"/>
                </a:solidFill>
              </a:rPr>
              <a:t>Initial slip in example is 0.0251</a:t>
            </a:r>
          </a:p>
        </p:txBody>
      </p:sp>
      <p:cxnSp>
        <p:nvCxnSpPr>
          <p:cNvPr id="9" name="Straight Arrow Connector 8"/>
          <p:cNvCxnSpPr/>
          <p:nvPr/>
        </p:nvCxnSpPr>
        <p:spPr bwMode="auto">
          <a:xfrm flipH="1">
            <a:off x="2819400" y="3200400"/>
            <a:ext cx="3124200" cy="1371600"/>
          </a:xfrm>
          <a:prstGeom prst="straightConnector1">
            <a:avLst/>
          </a:prstGeom>
          <a:solidFill>
            <a:schemeClr val="accent1"/>
          </a:solidFill>
          <a:ln w="38100" cap="flat" cmpd="sng" algn="ctr">
            <a:solidFill>
              <a:srgbClr val="1E0000"/>
            </a:solidFill>
            <a:prstDash val="solid"/>
            <a:round/>
            <a:headEnd type="none" w="sm" len="sm"/>
            <a:tailEnd type="arrow"/>
          </a:ln>
          <a:effectLst/>
        </p:spPr>
      </p:cxnSp>
      <p:cxnSp>
        <p:nvCxnSpPr>
          <p:cNvPr id="13" name="Straight Arrow Connector 12"/>
          <p:cNvCxnSpPr/>
          <p:nvPr/>
        </p:nvCxnSpPr>
        <p:spPr bwMode="auto">
          <a:xfrm flipH="1">
            <a:off x="2819400" y="3276600"/>
            <a:ext cx="3276600" cy="2128629"/>
          </a:xfrm>
          <a:prstGeom prst="straightConnector1">
            <a:avLst/>
          </a:prstGeom>
          <a:solidFill>
            <a:schemeClr val="accent1"/>
          </a:solidFill>
          <a:ln w="38100" cap="flat" cmpd="sng" algn="ctr">
            <a:solidFill>
              <a:srgbClr val="1E0000"/>
            </a:solidFill>
            <a:prstDash val="solid"/>
            <a:round/>
            <a:headEnd type="none" w="sm" len="sm"/>
            <a:tailEnd type="arrow"/>
          </a:ln>
          <a:effectLst/>
        </p:spPr>
      </p:cxnSp>
    </p:spTree>
    <p:extLst>
      <p:ext uri="{BB962C8B-B14F-4D97-AF65-F5344CB8AC3E}">
        <p14:creationId xmlns:p14="http://schemas.microsoft.com/office/powerpoint/2010/main" val="68919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Cage Induction Machines</a:t>
            </a:r>
          </a:p>
        </p:txBody>
      </p:sp>
      <p:sp>
        <p:nvSpPr>
          <p:cNvPr id="3" name="Content Placeholder 2"/>
          <p:cNvSpPr>
            <a:spLocks noGrp="1"/>
          </p:cNvSpPr>
          <p:nvPr>
            <p:ph idx="1"/>
          </p:nvPr>
        </p:nvSpPr>
        <p:spPr>
          <a:xfrm>
            <a:off x="365760" y="1280160"/>
            <a:ext cx="8625840" cy="3733800"/>
          </a:xfrm>
        </p:spPr>
        <p:txBody>
          <a:bodyPr/>
          <a:lstStyle/>
          <a:p>
            <a:r>
              <a:rPr lang="en-US" dirty="0"/>
              <a:t>In the design of induction machines, there are various tradeoffs, such as between starting torque (obviously one needs enough to start) and operating efficiency</a:t>
            </a:r>
          </a:p>
          <a:p>
            <a:pPr lvl="1"/>
            <a:r>
              <a:rPr lang="en-US" dirty="0"/>
              <a:t>The highest efficiency possible is 1-slip, so operating at low slip is desirable</a:t>
            </a:r>
          </a:p>
          <a:p>
            <a:r>
              <a:rPr lang="en-US" dirty="0"/>
              <a:t>A common way to achieve high starting torque with good operating efficiency is to use a double cage design</a:t>
            </a:r>
          </a:p>
          <a:p>
            <a:pPr lvl="1"/>
            <a:r>
              <a:rPr lang="en-US" dirty="0"/>
              <a:t>E.g., the rotor has two embedded squirrel cages, one with a high R and lower X for starting, and one with lower R and higher X for running</a:t>
            </a:r>
          </a:p>
          <a:p>
            <a:pPr lvl="1"/>
            <a:r>
              <a:rPr lang="en-US" dirty="0"/>
              <a:t>Modeled by extending our model by having two rotor circuits in parallel; add </a:t>
            </a:r>
            <a:r>
              <a:rPr lang="en-US" dirty="0" err="1"/>
              <a:t>subtransient</a:t>
            </a:r>
            <a:r>
              <a:rPr lang="en-US" dirty="0"/>
              <a:t> values X" and </a:t>
            </a:r>
            <a:r>
              <a:rPr lang="en-US" dirty="0" err="1"/>
              <a:t>T"</a:t>
            </a:r>
            <a:r>
              <a:rPr lang="en-US" baseline="-25000" dirty="0" err="1"/>
              <a:t>o</a:t>
            </a:r>
            <a:r>
              <a:rPr lang="en-US" dirty="0"/>
              <a:t> </a:t>
            </a:r>
          </a:p>
          <a:p>
            <a:endParaRPr lang="en-US" dirty="0"/>
          </a:p>
        </p:txBody>
      </p:sp>
    </p:spTree>
    <p:extLst>
      <p:ext uri="{BB962C8B-B14F-4D97-AF65-F5344CB8AC3E}">
        <p14:creationId xmlns:p14="http://schemas.microsoft.com/office/powerpoint/2010/main" val="1969376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Double Cage Model</a:t>
            </a:r>
          </a:p>
        </p:txBody>
      </p:sp>
      <p:sp>
        <p:nvSpPr>
          <p:cNvPr id="3" name="Content Placeholder 2"/>
          <p:cNvSpPr>
            <a:spLocks noGrp="1"/>
          </p:cNvSpPr>
          <p:nvPr>
            <p:ph idx="1"/>
          </p:nvPr>
        </p:nvSpPr>
        <p:spPr>
          <a:xfrm>
            <a:off x="365760" y="1280160"/>
            <a:ext cx="8625840" cy="1005840"/>
          </a:xfrm>
        </p:spPr>
        <p:txBody>
          <a:bodyPr/>
          <a:lstStyle/>
          <a:p>
            <a:r>
              <a:rPr lang="en-US" dirty="0"/>
              <a:t>Double cage rotors are modeled by adding two additional differential equations</a:t>
            </a:r>
          </a:p>
          <a:p>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501" t="21671" r="26170" b="8327"/>
          <a:stretch/>
        </p:blipFill>
        <p:spPr bwMode="auto">
          <a:xfrm>
            <a:off x="457200" y="2330570"/>
            <a:ext cx="4663440" cy="384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0" y="6324600"/>
            <a:ext cx="5406288" cy="369332"/>
          </a:xfrm>
          <a:prstGeom prst="rect">
            <a:avLst/>
          </a:prstGeom>
          <a:noFill/>
        </p:spPr>
        <p:txBody>
          <a:bodyPr wrap="none" rtlCol="0">
            <a:spAutoFit/>
          </a:bodyPr>
          <a:lstStyle/>
          <a:p>
            <a:r>
              <a:rPr lang="en-US" sz="1800" dirty="0" smtClean="0">
                <a:solidFill>
                  <a:srgbClr val="1E0000"/>
                </a:solidFill>
              </a:rPr>
              <a:t>Image source: PSLF Manual, version 18.1_02; </a:t>
            </a:r>
            <a:r>
              <a:rPr lang="en-US" sz="1800" dirty="0" err="1" smtClean="0">
                <a:solidFill>
                  <a:srgbClr val="1E0000"/>
                </a:solidFill>
              </a:rPr>
              <a:t>MotorW</a:t>
            </a:r>
            <a:r>
              <a:rPr lang="en-US" sz="1800" dirty="0" smtClean="0">
                <a:solidFill>
                  <a:srgbClr val="1E0000"/>
                </a:solidFill>
              </a:rPr>
              <a:t> </a:t>
            </a:r>
            <a:endParaRPr lang="en-US" sz="1800" dirty="0">
              <a:solidFill>
                <a:srgbClr val="1E0000"/>
              </a:solidFill>
            </a:endParaRPr>
          </a:p>
        </p:txBody>
      </p:sp>
      <p:sp>
        <p:nvSpPr>
          <p:cNvPr id="6" name="TextBox 5"/>
          <p:cNvSpPr txBox="1"/>
          <p:nvPr/>
        </p:nvSpPr>
        <p:spPr>
          <a:xfrm>
            <a:off x="6172200" y="2590800"/>
            <a:ext cx="2438400" cy="1938992"/>
          </a:xfrm>
          <a:prstGeom prst="rect">
            <a:avLst/>
          </a:prstGeom>
          <a:solidFill>
            <a:srgbClr val="FFD4D4"/>
          </a:solidFill>
        </p:spPr>
        <p:txBody>
          <a:bodyPr wrap="square" rtlCol="0">
            <a:spAutoFit/>
          </a:bodyPr>
          <a:lstStyle/>
          <a:p>
            <a:r>
              <a:rPr lang="en-US" sz="2400" dirty="0" smtClean="0">
                <a:solidFill>
                  <a:srgbClr val="1E0000"/>
                </a:solidFill>
              </a:rPr>
              <a:t>Some models </a:t>
            </a:r>
            <a:br>
              <a:rPr lang="en-US" sz="2400" dirty="0" smtClean="0">
                <a:solidFill>
                  <a:srgbClr val="1E0000"/>
                </a:solidFill>
              </a:rPr>
            </a:br>
            <a:r>
              <a:rPr lang="en-US" sz="2400" dirty="0" smtClean="0">
                <a:solidFill>
                  <a:srgbClr val="1E0000"/>
                </a:solidFill>
              </a:rPr>
              <a:t>also include</a:t>
            </a:r>
            <a:br>
              <a:rPr lang="en-US" sz="2400" dirty="0" smtClean="0">
                <a:solidFill>
                  <a:srgbClr val="1E0000"/>
                </a:solidFill>
              </a:rPr>
            </a:br>
            <a:r>
              <a:rPr lang="en-US" sz="2400" dirty="0" smtClean="0">
                <a:solidFill>
                  <a:srgbClr val="1E0000"/>
                </a:solidFill>
              </a:rPr>
              <a:t>saturation, a</a:t>
            </a:r>
            <a:br>
              <a:rPr lang="en-US" sz="2400" dirty="0" smtClean="0">
                <a:solidFill>
                  <a:srgbClr val="1E0000"/>
                </a:solidFill>
              </a:rPr>
            </a:br>
            <a:r>
              <a:rPr lang="en-US" sz="2400" dirty="0" smtClean="0">
                <a:solidFill>
                  <a:srgbClr val="1E0000"/>
                </a:solidFill>
              </a:rPr>
              <a:t>topic that we</a:t>
            </a:r>
            <a:br>
              <a:rPr lang="en-US" sz="2400" dirty="0" smtClean="0">
                <a:solidFill>
                  <a:srgbClr val="1E0000"/>
                </a:solidFill>
              </a:rPr>
            </a:br>
            <a:r>
              <a:rPr lang="en-US" sz="2400" dirty="0" smtClean="0">
                <a:solidFill>
                  <a:srgbClr val="1E0000"/>
                </a:solidFill>
              </a:rPr>
              <a:t>will skip</a:t>
            </a:r>
            <a:endParaRPr lang="en-US" sz="2400" dirty="0">
              <a:solidFill>
                <a:srgbClr val="1E0000"/>
              </a:solidFill>
            </a:endParaRPr>
          </a:p>
        </p:txBody>
      </p:sp>
      <p:sp>
        <p:nvSpPr>
          <p:cNvPr id="7" name="Rectangle 6"/>
          <p:cNvSpPr/>
          <p:nvPr/>
        </p:nvSpPr>
        <p:spPr>
          <a:xfrm>
            <a:off x="5100512" y="5029200"/>
            <a:ext cx="3810000" cy="830997"/>
          </a:xfrm>
          <a:prstGeom prst="rect">
            <a:avLst/>
          </a:prstGeom>
        </p:spPr>
        <p:txBody>
          <a:bodyPr wrap="square">
            <a:spAutoFit/>
          </a:bodyPr>
          <a:lstStyle/>
          <a:p>
            <a:r>
              <a:rPr lang="en-US" sz="2400" dirty="0">
                <a:solidFill>
                  <a:srgbClr val="1E0000"/>
                </a:solidFill>
              </a:rPr>
              <a:t>PowerWorld case </a:t>
            </a:r>
            <a:r>
              <a:rPr lang="en-US" sz="2400" dirty="0" smtClean="0">
                <a:solidFill>
                  <a:srgbClr val="1E0000"/>
                </a:solidFill>
              </a:rPr>
              <a:t/>
            </a:r>
            <a:br>
              <a:rPr lang="en-US" sz="2400" dirty="0" smtClean="0">
                <a:solidFill>
                  <a:srgbClr val="1E0000"/>
                </a:solidFill>
              </a:rPr>
            </a:br>
            <a:r>
              <a:rPr lang="en-US" sz="2400" b="1" dirty="0" smtClean="0">
                <a:solidFill>
                  <a:srgbClr val="1E0000"/>
                </a:solidFill>
              </a:rPr>
              <a:t>B2_IndMotor_DoubleCage</a:t>
            </a:r>
            <a:endParaRPr lang="en-US" sz="2400" b="1" dirty="0">
              <a:solidFill>
                <a:srgbClr val="1E0000"/>
              </a:solidFill>
            </a:endParaRPr>
          </a:p>
        </p:txBody>
      </p:sp>
    </p:spTree>
    <p:extLst>
      <p:ext uri="{BB962C8B-B14F-4D97-AF65-F5344CB8AC3E}">
        <p14:creationId xmlns:p14="http://schemas.microsoft.com/office/powerpoint/2010/main" val="173745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 Cage Induction </a:t>
            </a:r>
            <a:br>
              <a:rPr lang="en-US" dirty="0"/>
            </a:br>
            <a:r>
              <a:rPr lang="en-US" dirty="0"/>
              <a:t>Motor Model</a:t>
            </a:r>
          </a:p>
        </p:txBody>
      </p:sp>
      <p:sp>
        <p:nvSpPr>
          <p:cNvPr id="3" name="Content Placeholder 2"/>
          <p:cNvSpPr>
            <a:spLocks noGrp="1"/>
          </p:cNvSpPr>
          <p:nvPr>
            <p:ph idx="1"/>
          </p:nvPr>
        </p:nvSpPr>
        <p:spPr>
          <a:xfrm>
            <a:off x="365760" y="1280160"/>
            <a:ext cx="8549640" cy="2225040"/>
          </a:xfrm>
        </p:spPr>
        <p:txBody>
          <a:bodyPr/>
          <a:lstStyle/>
          <a:p>
            <a:r>
              <a:rPr lang="en-US" dirty="0"/>
              <a:t>The previous example can be extended to model a double cage rotor by setting R</a:t>
            </a:r>
            <a:r>
              <a:rPr lang="en-US" baseline="-25000" dirty="0"/>
              <a:t>2</a:t>
            </a:r>
            <a:r>
              <a:rPr lang="en-US" dirty="0"/>
              <a:t>=0.01, X</a:t>
            </a:r>
            <a:r>
              <a:rPr lang="en-US" baseline="-25000" dirty="0"/>
              <a:t>2</a:t>
            </a:r>
            <a:r>
              <a:rPr lang="en-US" dirty="0"/>
              <a:t>=0.08</a:t>
            </a:r>
          </a:p>
          <a:p>
            <a:pPr lvl="1"/>
            <a:r>
              <a:rPr lang="en-US" dirty="0"/>
              <a:t>The below graph shows the modified curves, notice the increase in the slope by s=0, meaning it is operating with higher efficiency (s=0.0063 now!)</a:t>
            </a:r>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05200"/>
            <a:ext cx="457835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0" y="3352800"/>
            <a:ext cx="2590800" cy="2677656"/>
          </a:xfrm>
          <a:prstGeom prst="rect">
            <a:avLst/>
          </a:prstGeom>
          <a:solidFill>
            <a:srgbClr val="FFD4D4"/>
          </a:solidFill>
        </p:spPr>
        <p:txBody>
          <a:bodyPr wrap="square" rtlCol="0">
            <a:spAutoFit/>
          </a:bodyPr>
          <a:lstStyle/>
          <a:p>
            <a:r>
              <a:rPr lang="en-US" sz="2400" dirty="0" smtClean="0">
                <a:solidFill>
                  <a:srgbClr val="1E0000"/>
                </a:solidFill>
              </a:rPr>
              <a:t>The additional </a:t>
            </a:r>
            <a:br>
              <a:rPr lang="en-US" sz="2400" dirty="0" smtClean="0">
                <a:solidFill>
                  <a:srgbClr val="1E0000"/>
                </a:solidFill>
              </a:rPr>
            </a:br>
            <a:r>
              <a:rPr lang="en-US" sz="2400" dirty="0" smtClean="0">
                <a:solidFill>
                  <a:srgbClr val="1E0000"/>
                </a:solidFill>
              </a:rPr>
              <a:t>winding does</a:t>
            </a:r>
            <a:br>
              <a:rPr lang="en-US" sz="2400" dirty="0" smtClean="0">
                <a:solidFill>
                  <a:srgbClr val="1E0000"/>
                </a:solidFill>
              </a:rPr>
            </a:br>
            <a:r>
              <a:rPr lang="en-US" sz="2400" dirty="0" smtClean="0">
                <a:solidFill>
                  <a:srgbClr val="1E0000"/>
                </a:solidFill>
              </a:rPr>
              <a:t>result in lower initial impedance and hence a  higher starting reactive power </a:t>
            </a:r>
            <a:endParaRPr lang="en-US" sz="2400" dirty="0">
              <a:solidFill>
                <a:srgbClr val="1E0000"/>
              </a:solidFill>
            </a:endParaRPr>
          </a:p>
        </p:txBody>
      </p:sp>
    </p:spTree>
    <p:extLst>
      <p:ext uri="{BB962C8B-B14F-4D97-AF65-F5344CB8AC3E}">
        <p14:creationId xmlns:p14="http://schemas.microsoft.com/office/powerpoint/2010/main" val="351745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Motor Classes</a:t>
            </a:r>
          </a:p>
        </p:txBody>
      </p:sp>
      <p:sp>
        <p:nvSpPr>
          <p:cNvPr id="3" name="Content Placeholder 2"/>
          <p:cNvSpPr>
            <a:spLocks noGrp="1"/>
          </p:cNvSpPr>
          <p:nvPr>
            <p:ph idx="1"/>
          </p:nvPr>
        </p:nvSpPr>
        <p:spPr>
          <a:xfrm>
            <a:off x="365760" y="1280160"/>
            <a:ext cx="8535987" cy="1310640"/>
          </a:xfrm>
        </p:spPr>
        <p:txBody>
          <a:bodyPr/>
          <a:lstStyle/>
          <a:p>
            <a:r>
              <a:rPr lang="en-US" dirty="0"/>
              <a:t>Four major classes of induction motors, based on application.  Key values are starting torque, pull-out torque, full-load torque, and starting current</a:t>
            </a:r>
          </a:p>
        </p:txBody>
      </p:sp>
      <p:sp>
        <p:nvSpPr>
          <p:cNvPr id="4" name="Slide Number Placeholder 3"/>
          <p:cNvSpPr>
            <a:spLocks noGrp="1"/>
          </p:cNvSpPr>
          <p:nvPr>
            <p:ph type="sldNum" sz="quarter" idx="12"/>
          </p:nvPr>
        </p:nvSpPr>
        <p:spPr bwMode="auto">
          <a:xfrm>
            <a:off x="70866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0AF38EFD-512B-4531-8A51-5AEF24EFF359}" type="slidenum">
              <a:rPr lang="en-US" smtClean="0"/>
              <a:pPr>
                <a:defRPr/>
              </a:pPr>
              <a:t>14</a:t>
            </a:fld>
            <a:endParaRPr lang="en-US" dirty="0"/>
          </a:p>
        </p:txBody>
      </p:sp>
      <p:pic>
        <p:nvPicPr>
          <p:cNvPr id="13393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70460"/>
            <a:ext cx="4038600" cy="3711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6381733"/>
            <a:ext cx="7924800" cy="276999"/>
          </a:xfrm>
          <a:prstGeom prst="rect">
            <a:avLst/>
          </a:prstGeom>
        </p:spPr>
        <p:txBody>
          <a:bodyPr wrap="square">
            <a:spAutoFit/>
          </a:bodyPr>
          <a:lstStyle/>
          <a:p>
            <a:r>
              <a:rPr lang="en-US" sz="1200" dirty="0"/>
              <a:t>Image source: ecmweb.com/motors/understanding-induction-motor-nameplate-information</a:t>
            </a:r>
          </a:p>
        </p:txBody>
      </p:sp>
      <p:sp>
        <p:nvSpPr>
          <p:cNvPr id="8" name="TextBox 7"/>
          <p:cNvSpPr txBox="1"/>
          <p:nvPr/>
        </p:nvSpPr>
        <p:spPr>
          <a:xfrm>
            <a:off x="4648200" y="2628270"/>
            <a:ext cx="4343400" cy="1938992"/>
          </a:xfrm>
          <a:prstGeom prst="rect">
            <a:avLst/>
          </a:prstGeom>
          <a:solidFill>
            <a:srgbClr val="FFD4D4"/>
          </a:solidFill>
        </p:spPr>
        <p:txBody>
          <a:bodyPr wrap="square" rtlCol="0">
            <a:spAutoFit/>
          </a:bodyPr>
          <a:lstStyle/>
          <a:p>
            <a:r>
              <a:rPr lang="en-US" sz="2400" dirty="0">
                <a:solidFill>
                  <a:srgbClr val="1E0000"/>
                </a:solidFill>
              </a:rPr>
              <a:t>In steady-state the motor will operate on the right side</a:t>
            </a:r>
            <a:br>
              <a:rPr lang="en-US" sz="2400" dirty="0">
                <a:solidFill>
                  <a:srgbClr val="1E0000"/>
                </a:solidFill>
              </a:rPr>
            </a:br>
            <a:r>
              <a:rPr lang="en-US" sz="2400" dirty="0">
                <a:solidFill>
                  <a:srgbClr val="1E0000"/>
                </a:solidFill>
              </a:rPr>
              <a:t>of the curve at the point at which the electrical torque</a:t>
            </a:r>
            <a:br>
              <a:rPr lang="en-US" sz="2400" dirty="0">
                <a:solidFill>
                  <a:srgbClr val="1E0000"/>
                </a:solidFill>
              </a:rPr>
            </a:br>
            <a:r>
              <a:rPr lang="en-US" sz="2400" dirty="0">
                <a:solidFill>
                  <a:srgbClr val="1E0000"/>
                </a:solidFill>
              </a:rPr>
              <a:t>matches the mechanical torque</a:t>
            </a:r>
          </a:p>
        </p:txBody>
      </p:sp>
      <p:sp>
        <p:nvSpPr>
          <p:cNvPr id="9" name="TextBox 8"/>
          <p:cNvSpPr txBox="1"/>
          <p:nvPr/>
        </p:nvSpPr>
        <p:spPr>
          <a:xfrm>
            <a:off x="4572000" y="4682210"/>
            <a:ext cx="4191000" cy="1791260"/>
          </a:xfrm>
          <a:prstGeom prst="rect">
            <a:avLst/>
          </a:prstGeom>
          <a:solidFill>
            <a:srgbClr val="FFD4D4"/>
          </a:solidFill>
        </p:spPr>
        <p:txBody>
          <a:bodyPr wrap="square" rtlCol="0">
            <a:spAutoFit/>
          </a:bodyPr>
          <a:lstStyle/>
          <a:p>
            <a:r>
              <a:rPr lang="en-US" sz="2400" dirty="0">
                <a:solidFill>
                  <a:srgbClr val="1E0000"/>
                </a:solidFill>
              </a:rPr>
              <a:t>A: Fans, pumps machine tools</a:t>
            </a:r>
          </a:p>
          <a:p>
            <a:r>
              <a:rPr lang="en-US" sz="2400" dirty="0">
                <a:solidFill>
                  <a:srgbClr val="1E0000"/>
                </a:solidFill>
              </a:rPr>
              <a:t>B: Similar to A</a:t>
            </a:r>
          </a:p>
          <a:p>
            <a:r>
              <a:rPr lang="en-US" sz="2400" dirty="0">
                <a:solidFill>
                  <a:srgbClr val="1E0000"/>
                </a:solidFill>
              </a:rPr>
              <a:t>C: Compressors, conveyors</a:t>
            </a:r>
          </a:p>
          <a:p>
            <a:r>
              <a:rPr lang="en-US" sz="2400" dirty="0">
                <a:solidFill>
                  <a:srgbClr val="1E0000"/>
                </a:solidFill>
              </a:rPr>
              <a:t>D: High inertia such as hoists</a:t>
            </a:r>
          </a:p>
        </p:txBody>
      </p:sp>
    </p:spTree>
    <p:extLst>
      <p:ext uri="{BB962C8B-B14F-4D97-AF65-F5344CB8AC3E}">
        <p14:creationId xmlns:p14="http://schemas.microsoft.com/office/powerpoint/2010/main" val="317389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365760" y="1280160"/>
            <a:ext cx="8001000" cy="1463040"/>
          </a:xfrm>
        </p:spPr>
        <p:txBody>
          <a:bodyPr/>
          <a:lstStyle/>
          <a:p>
            <a:r>
              <a:rPr lang="en-US" dirty="0"/>
              <a:t>Read Chapter 7</a:t>
            </a:r>
          </a:p>
          <a:p>
            <a:r>
              <a:rPr lang="en-US" dirty="0"/>
              <a:t>Homework 4 is due on Tuesday Oct </a:t>
            </a:r>
            <a:r>
              <a:rPr lang="en-US" dirty="0" smtClean="0"/>
              <a:t>29</a:t>
            </a:r>
          </a:p>
          <a:p>
            <a:r>
              <a:rPr lang="en-US" dirty="0" smtClean="0"/>
              <a:t>Book suggestion (outside of course scope): Outliers by Malcolm Gladwell (2008)</a:t>
            </a:r>
          </a:p>
          <a:p>
            <a:pPr lvl="1"/>
            <a:r>
              <a:rPr lang="en-US" dirty="0" smtClean="0"/>
              <a:t>Talks about how to be extremely successful  </a:t>
            </a:r>
            <a:endParaRPr lang="en-US" dirty="0"/>
          </a:p>
          <a:p>
            <a:endParaRPr lang="en-US" dirty="0"/>
          </a:p>
        </p:txBody>
      </p:sp>
    </p:spTree>
    <p:extLst>
      <p:ext uri="{BB962C8B-B14F-4D97-AF65-F5344CB8AC3E}">
        <p14:creationId xmlns:p14="http://schemas.microsoft.com/office/powerpoint/2010/main" val="230919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Squirrel Cage Rotor Picture</a:t>
            </a:r>
            <a:endParaRPr lang="en-US" dirty="0"/>
          </a:p>
        </p:txBody>
      </p:sp>
      <p:pic>
        <p:nvPicPr>
          <p:cNvPr id="190468" name="Picture 4" descr="https://qph.fs.quoracdn.net/main-qimg-92e4eabeb72f1e67337419184407104b-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929" y="1180063"/>
            <a:ext cx="4876800" cy="21851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1500" y="3226360"/>
            <a:ext cx="8001000" cy="584775"/>
          </a:xfrm>
          <a:prstGeom prst="rect">
            <a:avLst/>
          </a:prstGeom>
        </p:spPr>
        <p:txBody>
          <a:bodyPr wrap="square">
            <a:spAutoFit/>
          </a:bodyPr>
          <a:lstStyle/>
          <a:p>
            <a:r>
              <a:rPr lang="en-US" sz="1600" dirty="0" smtClean="0">
                <a:hlinkClick r:id="rId3"/>
              </a:rPr>
              <a:t>Image 1 Source: www.quora.com/What-will-happen-If-the-Squirrel-cage-motor-rotor-conductors-are-not-skewed</a:t>
            </a:r>
            <a:endParaRPr lang="en-US" sz="1600" dirty="0"/>
          </a:p>
        </p:txBody>
      </p:sp>
      <p:pic>
        <p:nvPicPr>
          <p:cNvPr id="190470" name="Picture 6" descr="Squirrel cage rotor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811135"/>
            <a:ext cx="3479266" cy="221513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35534" y="6172200"/>
            <a:ext cx="7936966" cy="338554"/>
          </a:xfrm>
          <a:prstGeom prst="rect">
            <a:avLst/>
          </a:prstGeom>
        </p:spPr>
        <p:txBody>
          <a:bodyPr wrap="square">
            <a:spAutoFit/>
          </a:bodyPr>
          <a:lstStyle/>
          <a:p>
            <a:r>
              <a:rPr lang="en-US" sz="1600" dirty="0" smtClean="0">
                <a:hlinkClick r:id="rId5"/>
              </a:rPr>
              <a:t>Image 2 Source: www.polytechnichub.com/squirrel-cage-rotor</a:t>
            </a:r>
            <a:r>
              <a:rPr lang="en-US" sz="1600" dirty="0">
                <a:hlinkClick r:id="rId5"/>
              </a:rPr>
              <a:t>/</a:t>
            </a:r>
            <a:endParaRPr lang="en-US" sz="1600" dirty="0"/>
          </a:p>
        </p:txBody>
      </p:sp>
      <p:sp>
        <p:nvSpPr>
          <p:cNvPr id="9" name="TextBox 8"/>
          <p:cNvSpPr txBox="1"/>
          <p:nvPr/>
        </p:nvSpPr>
        <p:spPr>
          <a:xfrm>
            <a:off x="6603474" y="4287772"/>
            <a:ext cx="1891865" cy="1569660"/>
          </a:xfrm>
          <a:prstGeom prst="rect">
            <a:avLst/>
          </a:prstGeom>
          <a:solidFill>
            <a:srgbClr val="FFD4D4"/>
          </a:solidFill>
        </p:spPr>
        <p:txBody>
          <a:bodyPr wrap="none" rtlCol="0">
            <a:spAutoFit/>
          </a:bodyPr>
          <a:lstStyle/>
          <a:p>
            <a:r>
              <a:rPr lang="en-US" sz="2400" dirty="0" smtClean="0">
                <a:solidFill>
                  <a:srgbClr val="1E0000"/>
                </a:solidFill>
              </a:rPr>
              <a:t>Embedded in </a:t>
            </a:r>
            <a:br>
              <a:rPr lang="en-US" sz="2400" dirty="0" smtClean="0">
                <a:solidFill>
                  <a:srgbClr val="1E0000"/>
                </a:solidFill>
              </a:rPr>
            </a:br>
            <a:r>
              <a:rPr lang="en-US" sz="2400" dirty="0" smtClean="0">
                <a:solidFill>
                  <a:srgbClr val="1E0000"/>
                </a:solidFill>
              </a:rPr>
              <a:t>laminated </a:t>
            </a:r>
            <a:br>
              <a:rPr lang="en-US" sz="2400" dirty="0" smtClean="0">
                <a:solidFill>
                  <a:srgbClr val="1E0000"/>
                </a:solidFill>
              </a:rPr>
            </a:br>
            <a:r>
              <a:rPr lang="en-US" sz="2400" dirty="0" smtClean="0">
                <a:solidFill>
                  <a:srgbClr val="1E0000"/>
                </a:solidFill>
              </a:rPr>
              <a:t>magnetic </a:t>
            </a:r>
            <a:br>
              <a:rPr lang="en-US" sz="2400" dirty="0" smtClean="0">
                <a:solidFill>
                  <a:srgbClr val="1E0000"/>
                </a:solidFill>
              </a:rPr>
            </a:br>
            <a:r>
              <a:rPr lang="en-US" sz="2400" dirty="0" smtClean="0">
                <a:solidFill>
                  <a:srgbClr val="1E0000"/>
                </a:solidFill>
              </a:rPr>
              <a:t>material</a:t>
            </a:r>
            <a:endParaRPr lang="en-US" sz="2400" dirty="0">
              <a:solidFill>
                <a:srgbClr val="1E0000"/>
              </a:solidFill>
            </a:endParaRPr>
          </a:p>
        </p:txBody>
      </p:sp>
    </p:spTree>
    <p:extLst>
      <p:ext uri="{BB962C8B-B14F-4D97-AF65-F5344CB8AC3E}">
        <p14:creationId xmlns:p14="http://schemas.microsoft.com/office/powerpoint/2010/main" val="328309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Specifying Induction Machine Parameters</a:t>
            </a:r>
          </a:p>
        </p:txBody>
      </p:sp>
      <p:sp>
        <p:nvSpPr>
          <p:cNvPr id="3" name="Content Placeholder 2"/>
          <p:cNvSpPr>
            <a:spLocks noGrp="1"/>
          </p:cNvSpPr>
          <p:nvPr>
            <p:ph idx="1"/>
          </p:nvPr>
        </p:nvSpPr>
        <p:spPr>
          <a:xfrm>
            <a:off x="365760" y="1280160"/>
            <a:ext cx="8549640" cy="3733800"/>
          </a:xfrm>
        </p:spPr>
        <p:txBody>
          <a:bodyPr/>
          <a:lstStyle/>
          <a:p>
            <a:r>
              <a:rPr lang="en-US" dirty="0"/>
              <a:t>In transient stability packages induction machine parameters are specified in per unit</a:t>
            </a:r>
          </a:p>
          <a:p>
            <a:pPr lvl="1"/>
            <a:r>
              <a:rPr lang="en-US" dirty="0"/>
              <a:t>If unit is modeled as a generator in the power flow (such as CIMTR1 or GENWRI) then use the generator's MVA base (as with synchronous machines)</a:t>
            </a:r>
          </a:p>
          <a:p>
            <a:pPr lvl="1"/>
            <a:r>
              <a:rPr lang="en-US" dirty="0"/>
              <a:t>With loads it is more complicated.  </a:t>
            </a:r>
          </a:p>
          <a:p>
            <a:pPr lvl="2"/>
            <a:r>
              <a:rPr lang="en-US" dirty="0"/>
              <a:t>Sometimes an explicit MVA base is specified.  If so, then use this value.  But this can be cumbersome since often the same per unit machine values are used for many loads</a:t>
            </a:r>
          </a:p>
          <a:p>
            <a:pPr lvl="2"/>
            <a:r>
              <a:rPr lang="en-US" dirty="0"/>
              <a:t>The default is to use the MW value for the load, often scaled by a multiplier (say 1.25)</a:t>
            </a:r>
          </a:p>
          <a:p>
            <a:endParaRPr lang="en-US" dirty="0"/>
          </a:p>
        </p:txBody>
      </p:sp>
    </p:spTree>
    <p:extLst>
      <p:ext uri="{BB962C8B-B14F-4D97-AF65-F5344CB8AC3E}">
        <p14:creationId xmlns:p14="http://schemas.microsoft.com/office/powerpoint/2010/main" val="3243830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the Initial Values</a:t>
            </a:r>
          </a:p>
        </p:txBody>
      </p:sp>
      <p:sp>
        <p:nvSpPr>
          <p:cNvPr id="3" name="Content Placeholder 2"/>
          <p:cNvSpPr>
            <a:spLocks noGrp="1"/>
          </p:cNvSpPr>
          <p:nvPr>
            <p:ph idx="1"/>
          </p:nvPr>
        </p:nvSpPr>
        <p:spPr>
          <a:xfrm>
            <a:off x="365760" y="1280160"/>
            <a:ext cx="8625840" cy="3733800"/>
          </a:xfrm>
        </p:spPr>
        <p:txBody>
          <a:bodyPr/>
          <a:lstStyle/>
          <a:p>
            <a:r>
              <a:rPr lang="en-US" dirty="0"/>
              <a:t>To determine the initial values, it is important to recognize that for a fixed terminal voltage there is only one independent value: the slip, s</a:t>
            </a:r>
          </a:p>
          <a:p>
            <a:pPr lvl="1"/>
            <a:r>
              <a:rPr lang="en-US" dirty="0"/>
              <a:t>For a fixed slip, the model is just</a:t>
            </a:r>
            <a:br>
              <a:rPr lang="en-US" dirty="0"/>
            </a:br>
            <a:r>
              <a:rPr lang="en-US" dirty="0"/>
              <a:t>a simple circuit with resistances</a:t>
            </a:r>
            <a:br>
              <a:rPr lang="en-US" dirty="0"/>
            </a:br>
            <a:r>
              <a:rPr lang="en-US" dirty="0"/>
              <a:t>and </a:t>
            </a:r>
            <a:r>
              <a:rPr lang="en-US" dirty="0" err="1"/>
              <a:t>reactances</a:t>
            </a:r>
            <a:endParaRPr lang="en-US" dirty="0"/>
          </a:p>
          <a:p>
            <a:r>
              <a:rPr lang="en-US" dirty="0"/>
              <a:t>The initial slip is chosen to match the power flow real power value.  Then to match the reactive power value (for either a load or a generator), the approach is to add a shunt capacitor in parallel with the induction machine</a:t>
            </a:r>
          </a:p>
          <a:p>
            <a:r>
              <a:rPr lang="en-US" dirty="0"/>
              <a:t>We'll first consider torque-speed curves, then return to determining the initial slip </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6144" b="3856"/>
          <a:stretch/>
        </p:blipFill>
        <p:spPr>
          <a:xfrm>
            <a:off x="5638800" y="2438400"/>
            <a:ext cx="3276603" cy="1375921"/>
          </a:xfrm>
          <a:prstGeom prst="rect">
            <a:avLst/>
          </a:prstGeom>
        </p:spPr>
      </p:pic>
    </p:spTree>
    <p:extLst>
      <p:ext uri="{BB962C8B-B14F-4D97-AF65-F5344CB8AC3E}">
        <p14:creationId xmlns:p14="http://schemas.microsoft.com/office/powerpoint/2010/main" val="308477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Torque-Speed Curves</a:t>
            </a:r>
          </a:p>
        </p:txBody>
      </p:sp>
      <p:sp>
        <p:nvSpPr>
          <p:cNvPr id="3" name="Content Placeholder 2"/>
          <p:cNvSpPr>
            <a:spLocks noGrp="1"/>
          </p:cNvSpPr>
          <p:nvPr>
            <p:ph idx="1"/>
          </p:nvPr>
        </p:nvSpPr>
        <p:spPr>
          <a:xfrm>
            <a:off x="365760" y="1280160"/>
            <a:ext cx="8397240" cy="3733800"/>
          </a:xfrm>
        </p:spPr>
        <p:txBody>
          <a:bodyPr/>
          <a:lstStyle/>
          <a:p>
            <a:r>
              <a:rPr lang="en-US" dirty="0"/>
              <a:t>To help understand the behavior of an induction machine it is useful to plot various values as a function of speed (or equivalently, slip)</a:t>
            </a:r>
          </a:p>
          <a:p>
            <a:pPr lvl="1"/>
            <a:r>
              <a:rPr lang="en-US" dirty="0"/>
              <a:t>Solve the equivalent circuit for a specified terminal voltage, and varying values of slip</a:t>
            </a:r>
          </a:p>
          <a:p>
            <a:pPr lvl="1"/>
            <a:r>
              <a:rPr lang="en-US" dirty="0"/>
              <a:t>Plot results</a:t>
            </a:r>
          </a:p>
          <a:p>
            <a:pPr lvl="1"/>
            <a:r>
              <a:rPr lang="en-US" dirty="0"/>
              <a:t>Recall torque times speed = power </a:t>
            </a:r>
          </a:p>
          <a:p>
            <a:pPr lvl="2"/>
            <a:r>
              <a:rPr lang="en-US" dirty="0"/>
              <a:t>Here speed is the rotor speed</a:t>
            </a:r>
          </a:p>
          <a:p>
            <a:pPr lvl="1"/>
            <a:r>
              <a:rPr lang="en-US" dirty="0"/>
              <a:t>When using per unit, the per unit speed is just 1-s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34226750"/>
              </p:ext>
            </p:extLst>
          </p:nvPr>
        </p:nvGraphicFramePr>
        <p:xfrm>
          <a:off x="1219200" y="5257800"/>
          <a:ext cx="1866900" cy="533400"/>
        </p:xfrm>
        <a:graphic>
          <a:graphicData uri="http://schemas.openxmlformats.org/presentationml/2006/ole">
            <mc:AlternateContent xmlns:mc="http://schemas.openxmlformats.org/markup-compatibility/2006">
              <mc:Choice xmlns:v="urn:schemas-microsoft-com:vml" Requires="v">
                <p:oleObj spid="_x0000_s181288" name="Equation" r:id="rId3" imgW="888840" imgH="253800" progId="Equation.DSMT4">
                  <p:embed/>
                </p:oleObj>
              </mc:Choice>
              <mc:Fallback>
                <p:oleObj name="Equation" r:id="rId3" imgW="888840" imgH="253800" progId="Equation.DSMT4">
                  <p:embed/>
                  <p:pic>
                    <p:nvPicPr>
                      <p:cNvPr id="6" name="Object 5"/>
                      <p:cNvPicPr/>
                      <p:nvPr/>
                    </p:nvPicPr>
                    <p:blipFill>
                      <a:blip r:embed="rId4"/>
                      <a:stretch>
                        <a:fillRect/>
                      </a:stretch>
                    </p:blipFill>
                    <p:spPr>
                      <a:xfrm>
                        <a:off x="1219200" y="5257800"/>
                        <a:ext cx="1866900" cy="533400"/>
                      </a:xfrm>
                      <a:prstGeom prst="rect">
                        <a:avLst/>
                      </a:prstGeom>
                    </p:spPr>
                  </p:pic>
                </p:oleObj>
              </mc:Fallback>
            </mc:AlternateContent>
          </a:graphicData>
        </a:graphic>
      </p:graphicFrame>
    </p:spTree>
    <p:extLst>
      <p:ext uri="{BB962C8B-B14F-4D97-AF65-F5344CB8AC3E}">
        <p14:creationId xmlns:p14="http://schemas.microsoft.com/office/powerpoint/2010/main" val="113717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Motor Example</a:t>
            </a:r>
          </a:p>
        </p:txBody>
      </p:sp>
      <p:sp>
        <p:nvSpPr>
          <p:cNvPr id="3" name="Content Placeholder 2"/>
          <p:cNvSpPr>
            <a:spLocks noGrp="1"/>
          </p:cNvSpPr>
          <p:nvPr>
            <p:ph idx="1"/>
          </p:nvPr>
        </p:nvSpPr>
        <p:spPr>
          <a:xfrm>
            <a:off x="365760" y="1280160"/>
            <a:ext cx="8625840" cy="2301240"/>
          </a:xfrm>
        </p:spPr>
        <p:txBody>
          <a:bodyPr/>
          <a:lstStyle/>
          <a:p>
            <a:r>
              <a:rPr lang="en-US" dirty="0"/>
              <a:t>Assume the below 60 Hz system, with the entire load modeled as a single cage induction motor with per unit values on a 125 MVA base of H=1.0, </a:t>
            </a:r>
            <a:r>
              <a:rPr lang="en-US" dirty="0" err="1"/>
              <a:t>R</a:t>
            </a:r>
            <a:r>
              <a:rPr lang="en-US" baseline="-25000" dirty="0" err="1"/>
              <a:t>s</a:t>
            </a:r>
            <a:r>
              <a:rPr lang="en-US" dirty="0"/>
              <a:t>=0.01, </a:t>
            </a:r>
            <a:r>
              <a:rPr lang="en-US" dirty="0" err="1"/>
              <a:t>X</a:t>
            </a:r>
            <a:r>
              <a:rPr lang="en-US" baseline="-25000" dirty="0" err="1"/>
              <a:t>s</a:t>
            </a:r>
            <a:r>
              <a:rPr lang="en-US" dirty="0"/>
              <a:t>=0.06, </a:t>
            </a:r>
            <a:r>
              <a:rPr lang="en-US" dirty="0" err="1"/>
              <a:t>X</a:t>
            </a:r>
            <a:r>
              <a:rPr lang="en-US" baseline="-25000" dirty="0" err="1"/>
              <a:t>m</a:t>
            </a:r>
            <a:r>
              <a:rPr lang="en-US" dirty="0"/>
              <a:t>=4.0, R</a:t>
            </a:r>
            <a:r>
              <a:rPr lang="en-US" baseline="-25000" dirty="0"/>
              <a:t>r</a:t>
            </a:r>
            <a:r>
              <a:rPr lang="en-US" dirty="0"/>
              <a:t>=0.03, </a:t>
            </a:r>
            <a:r>
              <a:rPr lang="en-US" dirty="0" err="1"/>
              <a:t>X</a:t>
            </a:r>
            <a:r>
              <a:rPr lang="en-US" baseline="-25000" dirty="0" err="1"/>
              <a:t>r</a:t>
            </a:r>
            <a:r>
              <a:rPr lang="en-US" dirty="0"/>
              <a:t>=0.04</a:t>
            </a:r>
          </a:p>
          <a:p>
            <a:pPr lvl="1"/>
            <a:r>
              <a:rPr lang="en-US" dirty="0"/>
              <a:t>In the CIM5 model R</a:t>
            </a:r>
            <a:r>
              <a:rPr lang="en-US" baseline="-25000" dirty="0"/>
              <a:t>1</a:t>
            </a:r>
            <a:r>
              <a:rPr lang="en-US" dirty="0"/>
              <a:t>=R</a:t>
            </a:r>
            <a:r>
              <a:rPr lang="en-US" baseline="-25000" dirty="0"/>
              <a:t>r</a:t>
            </a:r>
            <a:r>
              <a:rPr lang="en-US" dirty="0"/>
              <a:t> and X</a:t>
            </a:r>
            <a:r>
              <a:rPr lang="en-US" baseline="-25000" dirty="0"/>
              <a:t>1</a:t>
            </a:r>
            <a:r>
              <a:rPr lang="en-US" dirty="0"/>
              <a:t>=</a:t>
            </a:r>
            <a:r>
              <a:rPr lang="en-US" dirty="0" err="1"/>
              <a:t>X</a:t>
            </a:r>
            <a:r>
              <a:rPr lang="en-US" baseline="-25000" dirty="0" err="1"/>
              <a:t>r</a:t>
            </a:r>
            <a:endParaRPr lang="en-US" baseline="-25000" dirty="0"/>
          </a:p>
          <a:p>
            <a:endParaRPr lang="en-US" dirty="0"/>
          </a:p>
        </p:txBody>
      </p:sp>
      <p:pic>
        <p:nvPicPr>
          <p:cNvPr id="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208" t="5330" r="8272" b="34670"/>
          <a:stretch/>
        </p:blipFill>
        <p:spPr bwMode="auto">
          <a:xfrm>
            <a:off x="838199" y="3657600"/>
            <a:ext cx="7414647" cy="2224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600200" y="5791200"/>
            <a:ext cx="4876800" cy="461665"/>
          </a:xfrm>
          <a:prstGeom prst="rect">
            <a:avLst/>
          </a:prstGeom>
        </p:spPr>
        <p:txBody>
          <a:bodyPr wrap="square">
            <a:spAutoFit/>
          </a:bodyPr>
          <a:lstStyle/>
          <a:p>
            <a:r>
              <a:rPr lang="en-US" sz="2400" dirty="0" err="1">
                <a:solidFill>
                  <a:srgbClr val="1E0000"/>
                </a:solidFill>
              </a:rPr>
              <a:t>PowerWorld</a:t>
            </a:r>
            <a:r>
              <a:rPr lang="en-US" sz="2400" dirty="0">
                <a:solidFill>
                  <a:srgbClr val="1E0000"/>
                </a:solidFill>
              </a:rPr>
              <a:t> case </a:t>
            </a:r>
            <a:r>
              <a:rPr lang="en-US" sz="2400" b="1" dirty="0">
                <a:solidFill>
                  <a:srgbClr val="1E0000"/>
                </a:solidFill>
              </a:rPr>
              <a:t>B2_IndMotor</a:t>
            </a:r>
          </a:p>
        </p:txBody>
      </p:sp>
    </p:spTree>
    <p:extLst>
      <p:ext uri="{BB962C8B-B14F-4D97-AF65-F5344CB8AC3E}">
        <p14:creationId xmlns:p14="http://schemas.microsoft.com/office/powerpoint/2010/main" val="168555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Motor Example</a:t>
            </a:r>
          </a:p>
        </p:txBody>
      </p:sp>
      <p:sp>
        <p:nvSpPr>
          <p:cNvPr id="3" name="Content Placeholder 2"/>
          <p:cNvSpPr>
            <a:spLocks noGrp="1"/>
          </p:cNvSpPr>
          <p:nvPr>
            <p:ph idx="1"/>
          </p:nvPr>
        </p:nvSpPr>
        <p:spPr/>
        <p:txBody>
          <a:bodyPr/>
          <a:lstStyle/>
          <a:p>
            <a:r>
              <a:rPr lang="en-US" dirty="0"/>
              <a:t>With a terminal voltage of 0.995</a:t>
            </a:r>
            <a:r>
              <a:rPr lang="en-US" dirty="0">
                <a:sym typeface="Symbol"/>
              </a:rPr>
              <a:t>0</a:t>
            </a:r>
            <a:r>
              <a:rPr lang="en-US" dirty="0"/>
              <a:t/>
            </a:r>
            <a:br>
              <a:rPr lang="en-US" dirty="0"/>
            </a:br>
            <a:r>
              <a:rPr lang="en-US" dirty="0"/>
              <a:t>we can solve the circuit for </a:t>
            </a:r>
            <a:br>
              <a:rPr lang="en-US" dirty="0"/>
            </a:br>
            <a:r>
              <a:rPr lang="en-US" dirty="0"/>
              <a:t>specified values of s</a:t>
            </a:r>
          </a:p>
          <a:p>
            <a:r>
              <a:rPr lang="en-US" dirty="0"/>
              <a:t>The input impedance and current are</a:t>
            </a:r>
          </a:p>
          <a:p>
            <a:endParaRPr lang="en-US" dirty="0"/>
          </a:p>
          <a:p>
            <a:endParaRPr lang="en-US" dirty="0"/>
          </a:p>
          <a:p>
            <a:endParaRPr lang="en-US" dirty="0"/>
          </a:p>
          <a:p>
            <a:r>
              <a:rPr lang="en-US" dirty="0"/>
              <a:t>Then with s=1 we get   </a:t>
            </a:r>
          </a:p>
          <a:p>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6144" b="3856"/>
          <a:stretch/>
        </p:blipFill>
        <p:spPr>
          <a:xfrm>
            <a:off x="6019800" y="1578243"/>
            <a:ext cx="2895603" cy="1375921"/>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4104423580"/>
              </p:ext>
            </p:extLst>
          </p:nvPr>
        </p:nvGraphicFramePr>
        <p:xfrm>
          <a:off x="762000" y="3048000"/>
          <a:ext cx="6805926" cy="1447800"/>
        </p:xfrm>
        <a:graphic>
          <a:graphicData uri="http://schemas.openxmlformats.org/presentationml/2006/ole">
            <mc:AlternateContent xmlns:mc="http://schemas.openxmlformats.org/markup-compatibility/2006">
              <mc:Choice xmlns:v="urn:schemas-microsoft-com:vml" Requires="v">
                <p:oleObj spid="_x0000_s182350" name="Equation" r:id="rId4" imgW="3759120" imgH="799920" progId="Equation.DSMT4">
                  <p:embed/>
                </p:oleObj>
              </mc:Choice>
              <mc:Fallback>
                <p:oleObj name="Equation" r:id="rId4" imgW="3759120" imgH="799920" progId="Equation.DSMT4">
                  <p:embed/>
                  <p:pic>
                    <p:nvPicPr>
                      <p:cNvPr id="6" name="Object 5"/>
                      <p:cNvPicPr/>
                      <p:nvPr/>
                    </p:nvPicPr>
                    <p:blipFill>
                      <a:blip r:embed="rId5"/>
                      <a:stretch>
                        <a:fillRect/>
                      </a:stretch>
                    </p:blipFill>
                    <p:spPr>
                      <a:xfrm>
                        <a:off x="762000" y="3048000"/>
                        <a:ext cx="6805926" cy="14478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4026740"/>
              </p:ext>
            </p:extLst>
          </p:nvPr>
        </p:nvGraphicFramePr>
        <p:xfrm>
          <a:off x="457200" y="5334000"/>
          <a:ext cx="8254469" cy="914400"/>
        </p:xfrm>
        <a:graphic>
          <a:graphicData uri="http://schemas.openxmlformats.org/presentationml/2006/ole">
            <mc:AlternateContent xmlns:mc="http://schemas.openxmlformats.org/markup-compatibility/2006">
              <mc:Choice xmlns:v="urn:schemas-microsoft-com:vml" Requires="v">
                <p:oleObj spid="_x0000_s182351" name="Equation" r:id="rId6" imgW="3784320" imgH="419040" progId="Equation.DSMT4">
                  <p:embed/>
                </p:oleObj>
              </mc:Choice>
              <mc:Fallback>
                <p:oleObj name="Equation" r:id="rId6" imgW="3784320" imgH="419040" progId="Equation.DSMT4">
                  <p:embed/>
                  <p:pic>
                    <p:nvPicPr>
                      <p:cNvPr id="8" name="Object 7"/>
                      <p:cNvPicPr>
                        <a:picLocks noChangeAspect="1" noChangeArrowheads="1"/>
                      </p:cNvPicPr>
                      <p:nvPr/>
                    </p:nvPicPr>
                    <p:blipFill>
                      <a:blip r:embed="rId7"/>
                      <a:srcRect/>
                      <a:stretch>
                        <a:fillRect/>
                      </a:stretch>
                    </p:blipFill>
                    <p:spPr bwMode="auto">
                      <a:xfrm>
                        <a:off x="457200" y="5334000"/>
                        <a:ext cx="8254469" cy="914400"/>
                      </a:xfrm>
                      <a:prstGeom prst="rect">
                        <a:avLst/>
                      </a:prstGeom>
                      <a:noFill/>
                      <a:ln>
                        <a:noFill/>
                      </a:ln>
                    </p:spPr>
                  </p:pic>
                </p:oleObj>
              </mc:Fallback>
            </mc:AlternateContent>
          </a:graphicData>
        </a:graphic>
      </p:graphicFrame>
      <p:sp>
        <p:nvSpPr>
          <p:cNvPr id="7" name="TextBox 6"/>
          <p:cNvSpPr txBox="1"/>
          <p:nvPr/>
        </p:nvSpPr>
        <p:spPr>
          <a:xfrm>
            <a:off x="5257800" y="4419600"/>
            <a:ext cx="3162469" cy="830997"/>
          </a:xfrm>
          <a:prstGeom prst="rect">
            <a:avLst/>
          </a:prstGeom>
          <a:solidFill>
            <a:srgbClr val="FFD4D4"/>
          </a:solidFill>
        </p:spPr>
        <p:txBody>
          <a:bodyPr wrap="none" rtlCol="0">
            <a:spAutoFit/>
          </a:bodyPr>
          <a:lstStyle/>
          <a:p>
            <a:r>
              <a:rPr lang="en-US" sz="2400" dirty="0">
                <a:solidFill>
                  <a:srgbClr val="1E0000"/>
                </a:solidFill>
              </a:rPr>
              <a:t>Note, values are per </a:t>
            </a:r>
            <a:br>
              <a:rPr lang="en-US" sz="2400" dirty="0">
                <a:solidFill>
                  <a:srgbClr val="1E0000"/>
                </a:solidFill>
              </a:rPr>
            </a:br>
            <a:r>
              <a:rPr lang="en-US" sz="2400" dirty="0">
                <a:solidFill>
                  <a:srgbClr val="1E0000"/>
                </a:solidFill>
              </a:rPr>
              <a:t>unit on a 125 MVA base</a:t>
            </a:r>
          </a:p>
        </p:txBody>
      </p:sp>
    </p:spTree>
    <p:extLst>
      <p:ext uri="{BB962C8B-B14F-4D97-AF65-F5344CB8AC3E}">
        <p14:creationId xmlns:p14="http://schemas.microsoft.com/office/powerpoint/2010/main" val="4252568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543F-3806-4D0B-85DB-BE82E1670A9A}"/>
              </a:ext>
            </a:extLst>
          </p:cNvPr>
          <p:cNvSpPr>
            <a:spLocks noGrp="1"/>
          </p:cNvSpPr>
          <p:nvPr>
            <p:ph type="title"/>
          </p:nvPr>
        </p:nvSpPr>
        <p:spPr/>
        <p:txBody>
          <a:bodyPr/>
          <a:lstStyle/>
          <a:p>
            <a:r>
              <a:rPr lang="en-US" dirty="0"/>
              <a:t>Induction Motor Example</a:t>
            </a:r>
          </a:p>
        </p:txBody>
      </p:sp>
      <p:sp>
        <p:nvSpPr>
          <p:cNvPr id="3" name="Content Placeholder 2">
            <a:extLst>
              <a:ext uri="{FF2B5EF4-FFF2-40B4-BE49-F238E27FC236}">
                <a16:creationId xmlns:a16="http://schemas.microsoft.com/office/drawing/2014/main" id="{CD105464-9149-4F89-9731-3E0FCBDD11ED}"/>
              </a:ext>
            </a:extLst>
          </p:cNvPr>
          <p:cNvSpPr>
            <a:spLocks noGrp="1"/>
          </p:cNvSpPr>
          <p:nvPr>
            <p:ph idx="1"/>
          </p:nvPr>
        </p:nvSpPr>
        <p:spPr>
          <a:xfrm>
            <a:off x="365760" y="1280160"/>
            <a:ext cx="8549640" cy="3733800"/>
          </a:xfrm>
        </p:spPr>
        <p:txBody>
          <a:bodyPr/>
          <a:lstStyle/>
          <a:p>
            <a:r>
              <a:rPr lang="en-US" dirty="0" err="1"/>
              <a:t>PowerWorld</a:t>
            </a:r>
            <a:r>
              <a:rPr lang="en-US" dirty="0"/>
              <a:t> allows for display of the variation in various induction machine values with respect to speed</a:t>
            </a:r>
          </a:p>
          <a:p>
            <a:pPr lvl="1"/>
            <a:r>
              <a:rPr lang="en-US" dirty="0"/>
              <a:t>Right click on load, select Load Information Dialog, Stability</a:t>
            </a:r>
          </a:p>
          <a:p>
            <a:pPr lvl="1"/>
            <a:r>
              <a:rPr lang="en-US" dirty="0"/>
              <a:t>On bottom of display click Show Torque Speed Dialog</a:t>
            </a:r>
          </a:p>
          <a:p>
            <a:pPr lvl="1"/>
            <a:r>
              <a:rPr lang="en-US" dirty="0"/>
              <a:t>Adjust the terminal voltage and </a:t>
            </a:r>
            <a:r>
              <a:rPr lang="en-US" dirty="0" err="1"/>
              <a:t>pu</a:t>
            </a:r>
            <a:r>
              <a:rPr lang="en-US" dirty="0"/>
              <a:t> scalar as desired; set v=0.995 and the </a:t>
            </a:r>
            <a:r>
              <a:rPr lang="en-US" dirty="0" err="1"/>
              <a:t>pu</a:t>
            </a:r>
            <a:r>
              <a:rPr lang="en-US" dirty="0"/>
              <a:t> scalar to 1.0 to show values on the 125 MVA base used in the previous solution</a:t>
            </a:r>
          </a:p>
          <a:p>
            <a:pPr lvl="1"/>
            <a:r>
              <a:rPr lang="en-US" dirty="0"/>
              <a:t>Right click on column and select Set/Toggle/Columns, Plot Column to plot the column</a:t>
            </a:r>
          </a:p>
          <a:p>
            <a:endParaRPr lang="en-US" dirty="0"/>
          </a:p>
        </p:txBody>
      </p:sp>
    </p:spTree>
    <p:extLst>
      <p:ext uri="{BB962C8B-B14F-4D97-AF65-F5344CB8AC3E}">
        <p14:creationId xmlns:p14="http://schemas.microsoft.com/office/powerpoint/2010/main" val="275704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chemeClr val="accent3">
            <a:lumMod val="95000"/>
          </a:schemeClr>
        </a:solidFill>
      </a:spPr>
      <a:bodyPr wrap="square" rtlCol="0">
        <a:spAutoFit/>
      </a:bodyPr>
      <a:lstStyle>
        <a:defPPr>
          <a:defRPr sz="2400" dirty="0">
            <a:solidFill>
              <a:srgbClr val="1E0000"/>
            </a:solidFill>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4676</TotalTime>
  <Words>799</Words>
  <Application>Microsoft Office PowerPoint</Application>
  <PresentationFormat>On-screen Show (4:3)</PresentationFormat>
  <Paragraphs>86</Paragraphs>
  <Slides>15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Helvetica</vt:lpstr>
      <vt:lpstr>Symbol</vt:lpstr>
      <vt:lpstr>Times New Roman</vt:lpstr>
      <vt:lpstr>Wingdings</vt:lpstr>
      <vt:lpstr>Capsules</vt:lpstr>
      <vt:lpstr>Equation</vt:lpstr>
      <vt:lpstr>ECEN 667  Power System Stability</vt:lpstr>
      <vt:lpstr>Announcements</vt:lpstr>
      <vt:lpstr>Squirrel Cage Rotor Picture</vt:lpstr>
      <vt:lpstr>Specifying Induction Machine Parameters</vt:lpstr>
      <vt:lpstr>Determining the Initial Values</vt:lpstr>
      <vt:lpstr>Torque-Speed Curves</vt:lpstr>
      <vt:lpstr>Induction Motor Example</vt:lpstr>
      <vt:lpstr>Induction Motor Example</vt:lpstr>
      <vt:lpstr>Induction Motor Example</vt:lpstr>
      <vt:lpstr>Induction Motor Example  Torque-Speed Curves</vt:lpstr>
      <vt:lpstr>Calculating the Initial Slip</vt:lpstr>
      <vt:lpstr>Double Cage Induction Machines</vt:lpstr>
      <vt:lpstr>Example Double Cage Model</vt:lpstr>
      <vt:lpstr>Double Cage Induction  Motor Model</vt:lpstr>
      <vt:lpstr>Induction Motor Classes</vt:lpstr>
    </vt:vector>
  </TitlesOfParts>
  <Company>ECE - 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310</dc:title>
  <dc:creator>ECE Publications</dc:creator>
  <cp:lastModifiedBy>Overbye, Thomas J</cp:lastModifiedBy>
  <cp:revision>423</cp:revision>
  <cp:lastPrinted>2019-09-03T19:17:51Z</cp:lastPrinted>
  <dcterms:created xsi:type="dcterms:W3CDTF">2000-05-11T14:27:08Z</dcterms:created>
  <dcterms:modified xsi:type="dcterms:W3CDTF">2019-10-24T14:53:34Z</dcterms:modified>
</cp:coreProperties>
</file>