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8" r:id="rId2"/>
    <p:sldId id="329" r:id="rId3"/>
    <p:sldId id="1570" r:id="rId4"/>
    <p:sldId id="1571" r:id="rId5"/>
    <p:sldId id="1572" r:id="rId6"/>
    <p:sldId id="1573" r:id="rId7"/>
    <p:sldId id="1574" r:id="rId8"/>
    <p:sldId id="1575" r:id="rId9"/>
    <p:sldId id="1576" r:id="rId10"/>
    <p:sldId id="1577" r:id="rId11"/>
    <p:sldId id="1578" r:id="rId12"/>
    <p:sldId id="1579" r:id="rId13"/>
    <p:sldId id="1580" r:id="rId14"/>
    <p:sldId id="1581" r:id="rId15"/>
    <p:sldId id="1582" r:id="rId16"/>
    <p:sldId id="1583" r:id="rId17"/>
    <p:sldId id="1584" r:id="rId18"/>
    <p:sldId id="1585" r:id="rId19"/>
    <p:sldId id="1586" r:id="rId20"/>
    <p:sldId id="1587" r:id="rId21"/>
    <p:sldId id="1588" r:id="rId22"/>
    <p:sldId id="1589" r:id="rId23"/>
    <p:sldId id="1590" r:id="rId24"/>
    <p:sldId id="1591" r:id="rId25"/>
    <p:sldId id="1592" r:id="rId26"/>
    <p:sldId id="1593" r:id="rId27"/>
    <p:sldId id="1594" r:id="rId2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D4"/>
    <a:srgbClr val="1E0000"/>
    <a:srgbClr val="FF808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41" y="0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0157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41" y="8840157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97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7" tIns="46633" rIns="93267" bIns="466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20079"/>
            <a:ext cx="5617195" cy="4187194"/>
          </a:xfrm>
          <a:prstGeom prst="rect">
            <a:avLst/>
          </a:prstGeom>
        </p:spPr>
        <p:txBody>
          <a:bodyPr vert="horz" lIns="93267" tIns="46633" rIns="93267" bIns="466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97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371" indent="-28283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341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3877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6412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8949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1485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4021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6556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1E0000"/>
                </a:solidFill>
              </a:rPr>
              <a:t>ECEN 667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Power System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19: Voltage Stability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Prof. Tom Overbye</a:t>
            </a:r>
          </a:p>
          <a:p>
            <a:r>
              <a:rPr lang="en-US" dirty="0">
                <a:solidFill>
                  <a:srgbClr val="1E0000"/>
                </a:solidFill>
              </a:rPr>
              <a:t>Dept. of Electrical and Computer Engineering</a:t>
            </a:r>
          </a:p>
          <a:p>
            <a:r>
              <a:rPr lang="en-US" dirty="0">
                <a:solidFill>
                  <a:srgbClr val="1E0000"/>
                </a:solidFill>
              </a:rPr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Current topics for load modeling research include assessment of how much the load model maters </a:t>
            </a:r>
          </a:p>
          <a:p>
            <a:r>
              <a:rPr lang="en-US" dirty="0"/>
              <a:t>Another issue is how to determine the load model parameters – which ones are observable under what conditions</a:t>
            </a:r>
          </a:p>
          <a:p>
            <a:pPr lvl="1"/>
            <a:r>
              <a:rPr lang="en-US" dirty="0"/>
              <a:t>For example, motor stalling can not be observed except during disturbances that actually cause the motors to stall</a:t>
            </a:r>
          </a:p>
          <a:p>
            <a:pPr lvl="1"/>
            <a:r>
              <a:rPr lang="en-US" dirty="0"/>
              <a:t>Not important to precisely determine parameters that ultimately do not have much influence on the final problem solution; of course these parameters would be hard to observe</a:t>
            </a:r>
          </a:p>
          <a:p>
            <a:r>
              <a:rPr lang="en-US" dirty="0"/>
              <a:t>Correctly modeling embedded distribution level generation resources, such as PV, is important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Modeling Quotes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"</a:t>
            </a:r>
            <a:r>
              <a:rPr lang="en-US" altLang="en-US" i="1" dirty="0">
                <a:latin typeface="Arial" charset="0"/>
                <a:cs typeface="Arial" charset="0"/>
              </a:rPr>
              <a:t>All models are wrong but some are useful</a:t>
            </a:r>
            <a:r>
              <a:rPr lang="en-US" altLang="en-US" dirty="0">
                <a:latin typeface="Arial" charset="0"/>
                <a:cs typeface="Arial" charset="0"/>
              </a:rPr>
              <a:t>,“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George Box, </a:t>
            </a:r>
            <a:r>
              <a:rPr lang="en-US" altLang="en-US" i="1" dirty="0">
                <a:latin typeface="Arial" charset="0"/>
                <a:cs typeface="Arial" charset="0"/>
              </a:rPr>
              <a:t>Empirical Model-Building and Response Surfaces</a:t>
            </a:r>
            <a:r>
              <a:rPr lang="en-US" altLang="en-US" dirty="0">
                <a:latin typeface="Arial" charset="0"/>
                <a:cs typeface="Arial" charset="0"/>
              </a:rPr>
              <a:t>, (1987, p. 424)</a:t>
            </a:r>
          </a:p>
          <a:p>
            <a:pPr lvl="1"/>
            <a:r>
              <a:rPr lang="en-US" dirty="0"/>
              <a:t>Box went on to say that the practical question is how wrong  they have to be to not be useful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Everything should be made as 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simple as possible, but not simpler.”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Albert Einstein [maybe]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“With four parameters I can fit an elephant, and with five I can make him wiggle his trunk”.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John von Neumann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1517" y="3147060"/>
            <a:ext cx="237008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750" y="6131839"/>
            <a:ext cx="870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“Drawing an elephant with four complex parameters” by </a:t>
            </a:r>
            <a:r>
              <a:rPr lang="en-US" sz="1600" dirty="0" err="1"/>
              <a:t>Jurgen</a:t>
            </a:r>
            <a:r>
              <a:rPr lang="en-US" sz="1600" dirty="0"/>
              <a:t> Mayer, Khaled </a:t>
            </a:r>
            <a:r>
              <a:rPr lang="en-US" sz="1600" dirty="0" err="1"/>
              <a:t>Khairy</a:t>
            </a:r>
            <a:r>
              <a:rPr lang="en-US" sz="1600" dirty="0"/>
              <a:t>, and Jonathon Howard,  Am. J. Phys. 78, 648 (2010), DOI:10.1119/1.3254017</a:t>
            </a:r>
          </a:p>
        </p:txBody>
      </p:sp>
    </p:spTree>
    <p:extLst>
      <p:ext uri="{BB962C8B-B14F-4D97-AF65-F5344CB8AC3E}">
        <p14:creationId xmlns:p14="http://schemas.microsoft.com/office/powerpoint/2010/main" val="298564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7AD9B-B59E-4A18-A99E-1531E265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C1931-6D0F-4B2A-86EE-B69ABDD5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b="1" dirty="0"/>
              <a:t>Voltage Stability</a:t>
            </a:r>
            <a:r>
              <a:rPr lang="en-US" dirty="0"/>
              <a:t>:  The ability to maintain system voltage so that both power and voltage are controllable.  System voltage responds as expected (i.e., an increase in load causes proportional decrease in voltage).  </a:t>
            </a:r>
          </a:p>
          <a:p>
            <a:r>
              <a:rPr lang="en-US" b="1" dirty="0"/>
              <a:t>Voltage Instability</a:t>
            </a:r>
            <a:r>
              <a:rPr lang="en-US" dirty="0"/>
              <a:t>:  Inability to maintain system voltage.  System voltage and/or power become uncontrollable.  System voltage does not respond as expected.  </a:t>
            </a:r>
          </a:p>
          <a:p>
            <a:r>
              <a:rPr lang="en-US" b="1" dirty="0"/>
              <a:t>Voltage Collapse</a:t>
            </a:r>
            <a:r>
              <a:rPr lang="en-US" dirty="0"/>
              <a:t>:  Process by which voltage instability leads to unacceptably low voltages in a significant portion of the system.  Typically results in loss of system load.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A8ED1A-D6DD-4BD6-ADD6-B5A00AC5871B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03C21-9FE0-4AEC-AD08-A2C6E9AA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D1607B-985F-4450-A9D3-8F32EC60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good references are </a:t>
            </a:r>
          </a:p>
          <a:p>
            <a:pPr lvl="1"/>
            <a:r>
              <a:rPr lang="en-US" dirty="0"/>
              <a:t>P. </a:t>
            </a:r>
            <a:r>
              <a:rPr lang="en-US" dirty="0" err="1"/>
              <a:t>Kundur</a:t>
            </a:r>
            <a:r>
              <a:rPr lang="en-US" dirty="0"/>
              <a:t>, et. al., “Definitions and Classification of Power System Stability,” </a:t>
            </a:r>
            <a:r>
              <a:rPr lang="en-US" i="1" dirty="0"/>
              <a:t>IEEE Trans. on Power Systems</a:t>
            </a:r>
            <a:r>
              <a:rPr lang="en-US" dirty="0"/>
              <a:t>, pp. 1387-1401, August 2004.  </a:t>
            </a:r>
          </a:p>
          <a:p>
            <a:pPr lvl="1"/>
            <a:r>
              <a:rPr lang="en-US" dirty="0"/>
              <a:t>T. Van </a:t>
            </a:r>
            <a:r>
              <a:rPr lang="en-US" dirty="0" err="1"/>
              <a:t>Cutsem</a:t>
            </a:r>
            <a:r>
              <a:rPr lang="en-US" dirty="0"/>
              <a:t>, “Voltage Instability: Phenomena, Countermeasures, and Analysis Methods,” </a:t>
            </a:r>
            <a:r>
              <a:rPr lang="en-US" i="1" dirty="0"/>
              <a:t>Proc. IEEE</a:t>
            </a:r>
            <a:r>
              <a:rPr lang="en-US" dirty="0"/>
              <a:t>, February 2000, pp. 208-227.</a:t>
            </a:r>
          </a:p>
          <a:p>
            <a:r>
              <a:rPr lang="en-US" dirty="0"/>
              <a:t>Classified by either size of disturbance or duration</a:t>
            </a:r>
          </a:p>
          <a:p>
            <a:pPr lvl="1"/>
            <a:r>
              <a:rPr lang="en-US" dirty="0"/>
              <a:t>Small or large disturbance: small disturbance is just perturbations about an equilibrium point (power flow)</a:t>
            </a:r>
          </a:p>
          <a:p>
            <a:pPr lvl="1"/>
            <a:r>
              <a:rPr lang="en-US" dirty="0"/>
              <a:t>Short-term (several seconds) or long-term (many seconds to minutes)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2EB4EA-9C21-4B0E-B159-3221C757FB48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5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F85BA-0B34-4B64-9A6F-21EADCA9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331D2-873C-433C-B7E5-191A26EF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Small disturbance voltage stability can be assessed using a power flow (maximum </a:t>
            </a:r>
            <a:r>
              <a:rPr lang="en-US" dirty="0" err="1"/>
              <a:t>loadability</a:t>
            </a:r>
            <a:r>
              <a:rPr lang="en-US" dirty="0"/>
              <a:t>)</a:t>
            </a:r>
          </a:p>
          <a:p>
            <a:r>
              <a:rPr lang="en-US" dirty="0"/>
              <a:t>Depending on the assumed load model, the power flow can have multiple (</a:t>
            </a:r>
            <a:r>
              <a:rPr lang="en-US"/>
              <a:t>or no </a:t>
            </a:r>
            <a:r>
              <a:rPr lang="en-US" dirty="0"/>
              <a:t>solutions)</a:t>
            </a:r>
          </a:p>
          <a:p>
            <a:r>
              <a:rPr lang="en-US" dirty="0"/>
              <a:t>PV curve is created by plotting power versus voltage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AD3B187-801E-4C40-94C4-F3DC7769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24286"/>
            <a:ext cx="3857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ECB42D67-7E9D-4846-B660-64CB9CA04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54219"/>
              </p:ext>
            </p:extLst>
          </p:nvPr>
        </p:nvGraphicFramePr>
        <p:xfrm>
          <a:off x="1011264" y="4724401"/>
          <a:ext cx="3179736" cy="97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5" name="Equation" r:id="rId4" imgW="1536480" imgH="469800" progId="Equation.DSMT4">
                  <p:embed/>
                </p:oleObj>
              </mc:Choice>
              <mc:Fallback>
                <p:oleObj name="Equation" r:id="rId4" imgW="15364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ECB42D67-7E9D-4846-B660-64CB9CA04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1264" y="4724401"/>
                        <a:ext cx="3179736" cy="97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0E0E71-1EA2-4F1C-BB63-029790B92E1C}"/>
              </a:ext>
            </a:extLst>
          </p:cNvPr>
          <p:cNvSpPr txBox="1"/>
          <p:nvPr/>
        </p:nvSpPr>
        <p:spPr>
          <a:xfrm>
            <a:off x="5105400" y="4036367"/>
            <a:ext cx="2452146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Assume </a:t>
            </a:r>
            <a:r>
              <a:rPr lang="en-US" sz="2400" dirty="0" err="1">
                <a:solidFill>
                  <a:srgbClr val="1E0000"/>
                </a:solidFill>
              </a:rPr>
              <a:t>V</a:t>
            </a:r>
            <a:r>
              <a:rPr lang="en-US" sz="2400" baseline="-25000" dirty="0" err="1">
                <a:solidFill>
                  <a:srgbClr val="1E0000"/>
                </a:solidFill>
              </a:rPr>
              <a:t>slack</a:t>
            </a:r>
            <a:r>
              <a:rPr lang="en-US" sz="2400" dirty="0">
                <a:solidFill>
                  <a:srgbClr val="1E0000"/>
                </a:solidFill>
              </a:rPr>
              <a:t>=1.0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040919-5DB9-4B90-93B6-08C258639A5B}"/>
              </a:ext>
            </a:extLst>
          </p:cNvPr>
          <p:cNvSpPr txBox="1"/>
          <p:nvPr/>
        </p:nvSpPr>
        <p:spPr>
          <a:xfrm>
            <a:off x="381000" y="5760425"/>
            <a:ext cx="5702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Where B is the line </a:t>
            </a:r>
            <a:r>
              <a:rPr lang="en-US" dirty="0" err="1">
                <a:solidFill>
                  <a:srgbClr val="1E0000"/>
                </a:solidFill>
              </a:rPr>
              <a:t>susceptance</a:t>
            </a:r>
            <a:r>
              <a:rPr lang="en-US" dirty="0">
                <a:solidFill>
                  <a:srgbClr val="1E0000"/>
                </a:solidFill>
              </a:rPr>
              <a:t> =-10,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V</a:t>
            </a:r>
            <a:r>
              <a:rPr lang="en-US" dirty="0">
                <a:solidFill>
                  <a:srgbClr val="1E0000"/>
                </a:solidFill>
                <a:sym typeface="Symbol"/>
              </a:rPr>
              <a:t> is the load voltage</a:t>
            </a:r>
            <a:r>
              <a:rPr lang="en-US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DED6DD3C-05F0-41DC-8706-C196566C2135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2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ADF5A-A58F-46C2-AF2D-531F50CB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0847A-FBFC-4FFF-94B8-C3B48320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how do the power flow solutions vary as the load is changed?</a:t>
            </a:r>
          </a:p>
          <a:p>
            <a:r>
              <a:rPr lang="en-US" dirty="0"/>
              <a:t>A Solution: Calculate a series of power flow solutions for various load levels and see how they change</a:t>
            </a:r>
          </a:p>
          <a:p>
            <a:r>
              <a:rPr lang="en-US" dirty="0"/>
              <a:t>Power flow Jacobian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3E596B-B914-4E83-9A97-E8C14DAFDF90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ED488AA-6207-4105-9EFD-8CB0E5740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89497"/>
              </p:ext>
            </p:extLst>
          </p:nvPr>
        </p:nvGraphicFramePr>
        <p:xfrm>
          <a:off x="805232" y="4043080"/>
          <a:ext cx="6188075" cy="231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9" name="Equation" r:id="rId3" imgW="2717640" imgH="1015920" progId="Equation.DSMT4">
                  <p:embed/>
                </p:oleObj>
              </mc:Choice>
              <mc:Fallback>
                <p:oleObj name="Equation" r:id="rId3" imgW="2717640" imgH="1015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CED488AA-6207-4105-9EFD-8CB0E57408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232" y="4043080"/>
                        <a:ext cx="6188075" cy="231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63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99F7D-3197-4AB9-84B5-3678B19D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err="1"/>
              <a:t>Loadability</a:t>
            </a:r>
            <a:r>
              <a:rPr lang="en-US" dirty="0"/>
              <a:t> When Power Flow Jacobian is Singular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3BAD6-83C1-48CC-A324-15631566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An important paper considering this was by Sauer and Pai from IEEE  Trans. Power Systems in Nov 1990, “Power system steady-state stability and the load-flow Jacobian”</a:t>
            </a:r>
          </a:p>
          <a:p>
            <a:r>
              <a:rPr lang="en-US" dirty="0"/>
              <a:t>Other earlier papers were looking at the characteristics of multiple power flow solutions</a:t>
            </a:r>
          </a:p>
          <a:p>
            <a:r>
              <a:rPr lang="en-US" dirty="0"/>
              <a:t>Work with the power flow optimal multiplier around the same time had shown that optimal multiplier goes to zero as the power flow Jacobian becomes singular </a:t>
            </a:r>
          </a:p>
          <a:p>
            <a:r>
              <a:rPr lang="en-US" dirty="0"/>
              <a:t>The power flow Jacobian depends on the assumed load model (we’ll see the impact in a few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759ABC-0254-4887-BD4B-C0B17B72F2F9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2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Stability and Power Flow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Sauer/Pai paper related system stability to the power flow Jacobian by noting the system dynamics could be written as a set of differential algebraic equations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3E596B-B914-4E83-9A97-E8C14DAFDF90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30479"/>
              </p:ext>
            </p:extLst>
          </p:nvPr>
        </p:nvGraphicFramePr>
        <p:xfrm>
          <a:off x="992188" y="3124200"/>
          <a:ext cx="467360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Equation" r:id="rId3" imgW="2298600" imgH="1574640" progId="Equation.DSMT4">
                  <p:embed/>
                </p:oleObj>
              </mc:Choice>
              <mc:Fallback>
                <p:oleObj name="Equation" r:id="rId3" imgW="2298600" imgH="1574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188" y="3124200"/>
                        <a:ext cx="4673600" cy="320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76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Stability and Power Flow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310640"/>
          </a:xfrm>
        </p:spPr>
        <p:txBody>
          <a:bodyPr/>
          <a:lstStyle/>
          <a:p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Sauer and Pai show is if </a:t>
            </a:r>
            <a:r>
              <a:rPr lang="en-US" dirty="0">
                <a:sym typeface="Symbol"/>
              </a:rPr>
              <a:t></a:t>
            </a:r>
            <a:r>
              <a:rPr lang="en-US" b="1" dirty="0"/>
              <a:t>g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  </a:t>
            </a:r>
            <a:r>
              <a:rPr lang="en-US" b="1" dirty="0">
                <a:sym typeface="Symbol"/>
              </a:rPr>
              <a:t>y</a:t>
            </a:r>
            <a:r>
              <a:rPr lang="en-US" dirty="0"/>
              <a:t> is singular then the system is unstable; if</a:t>
            </a:r>
            <a:r>
              <a:rPr lang="en-US" dirty="0">
                <a:sym typeface="Symbol"/>
              </a:rPr>
              <a:t> </a:t>
            </a:r>
            <a:r>
              <a:rPr lang="en-US" b="1" dirty="0"/>
              <a:t>g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  </a:t>
            </a:r>
            <a:r>
              <a:rPr lang="en-US" b="1" dirty="0">
                <a:sym typeface="Symbol"/>
              </a:rPr>
              <a:t>y</a:t>
            </a:r>
            <a:r>
              <a:rPr lang="en-US" dirty="0"/>
              <a:t>  is nonsingular then the system may or may not be stable</a:t>
            </a:r>
          </a:p>
          <a:p>
            <a:r>
              <a:rPr lang="en-US" dirty="0"/>
              <a:t>Hence it provides an upper bound on stability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909153"/>
              </p:ext>
            </p:extLst>
          </p:nvPr>
        </p:nvGraphicFramePr>
        <p:xfrm>
          <a:off x="914400" y="1752600"/>
          <a:ext cx="443101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Equation" r:id="rId3" imgW="2133360" imgH="990360" progId="Equation.DSMT4">
                  <p:embed/>
                </p:oleObj>
              </mc:Choice>
              <mc:Fallback>
                <p:oleObj name="Equation" r:id="rId3" imgW="2133360" imgH="990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443101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F759ABC-0254-4887-BD4B-C0B17B72F2F9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8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17348" cy="3733800"/>
          </a:xfrm>
        </p:spPr>
        <p:txBody>
          <a:bodyPr/>
          <a:lstStyle/>
          <a:p>
            <a:r>
              <a:rPr lang="en-US" dirty="0"/>
              <a:t>In general, bifurcation is the division of something into two branches or parts</a:t>
            </a:r>
          </a:p>
          <a:p>
            <a:r>
              <a:rPr lang="en-US" dirty="0"/>
              <a:t>For a dynamic system, a bifurcation occurs when small changes in a parameter cause a new quality of motion of the dynamic system</a:t>
            </a:r>
          </a:p>
          <a:p>
            <a:r>
              <a:rPr lang="en-US" dirty="0"/>
              <a:t>Two types of bifurcation are considered for voltage stability</a:t>
            </a:r>
          </a:p>
          <a:p>
            <a:pPr lvl="1"/>
            <a:r>
              <a:rPr lang="en-US" dirty="0"/>
              <a:t>Saddle node bifurcation is the disappearance of an equilibrium point for parameter variation; for voltage stability it is two power flow solutions coalescing with parameter variation</a:t>
            </a:r>
          </a:p>
          <a:p>
            <a:pPr lvl="1"/>
            <a:r>
              <a:rPr lang="en-US" dirty="0" err="1"/>
              <a:t>Hopf</a:t>
            </a:r>
            <a:r>
              <a:rPr lang="en-US" dirty="0"/>
              <a:t> bifurcation is cause by two eigenvalues crossing into the right-half plane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B07A59-D27A-4846-9AFE-22C8CB46BAB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7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463040"/>
          </a:xfrm>
        </p:spPr>
        <p:txBody>
          <a:bodyPr/>
          <a:lstStyle/>
          <a:p>
            <a:r>
              <a:rPr lang="en-US" dirty="0"/>
              <a:t>Read Chapter 8</a:t>
            </a:r>
          </a:p>
          <a:p>
            <a:r>
              <a:rPr lang="en-US" dirty="0"/>
              <a:t>Homework 5 is due on Tuesday Nov 12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8809F-795C-490E-909E-DBED83B0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30B91F-F458-4C4B-B4D7-D8641A42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PV curves can be traced by plotting the voltage as the real power is increased; QV curves as reactive power is increased</a:t>
            </a:r>
          </a:p>
          <a:p>
            <a:pPr lvl="1"/>
            <a:r>
              <a:rPr lang="en-US" dirty="0"/>
              <a:t>At least for the upper portion of the curve</a:t>
            </a:r>
          </a:p>
          <a:p>
            <a:r>
              <a:rPr lang="en-US" dirty="0"/>
              <a:t>Two bus example PV and QV curves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51781F-1C63-4FD3-A898-AE26522362C1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2E605459-3DBF-4372-B9E4-36696A0D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3800"/>
            <a:ext cx="3809999" cy="25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DE368A-43C0-436A-BC7D-5B13C2C6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3" y="3733800"/>
            <a:ext cx="3824207" cy="25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9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7AD9B-4279-4256-B948-9FBFC41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Collapse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E7CE5-B780-4F51-B1B4-89E5D982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At constant frequency (e.g., 60 Hz) the complex power transferred down a transmission line is S=VI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V is phasor voltage, I is phasor current</a:t>
            </a:r>
          </a:p>
          <a:p>
            <a:pPr lvl="1"/>
            <a:r>
              <a:rPr lang="en-US" dirty="0"/>
              <a:t>This is the reason for using a high voltage grid</a:t>
            </a:r>
          </a:p>
          <a:p>
            <a:r>
              <a:rPr lang="en-US" dirty="0"/>
              <a:t>Line real power losses are given by RI</a:t>
            </a:r>
            <a:r>
              <a:rPr lang="en-US" baseline="30000" dirty="0"/>
              <a:t>2</a:t>
            </a:r>
            <a:r>
              <a:rPr lang="en-US" dirty="0"/>
              <a:t> and reactive power losses by XI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 is the line’s resistance, and X its reactance; for a high voltage line X &gt;&gt; R</a:t>
            </a:r>
          </a:p>
          <a:p>
            <a:r>
              <a:rPr lang="en-US" dirty="0"/>
              <a:t>Increased reactive power tends to drive down the voltage, which increases the current, which further increases the reactive power losses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16295C-9D38-4C15-8F3C-6CD143CBBEB4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9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3D522-2438-4E71-8522-1AAD9355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Two Bus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3BCC2F-56E2-4C74-AB1B-C64D9346D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505200"/>
            <a:ext cx="349504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E30DE8-0194-4609-9533-F64E342D4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19998" b="41079"/>
          <a:stretch/>
        </p:blipFill>
        <p:spPr>
          <a:xfrm>
            <a:off x="800100" y="1249680"/>
            <a:ext cx="7315200" cy="23774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E683C7A-BC09-459C-BBD5-68F38156F9A9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9400" y="4343400"/>
            <a:ext cx="2057400" cy="473766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067274-0A78-4489-B22D-0FE8DA5422FE}"/>
              </a:ext>
            </a:extLst>
          </p:cNvPr>
          <p:cNvSpPr txBox="1"/>
          <p:nvPr/>
        </p:nvSpPr>
        <p:spPr>
          <a:xfrm>
            <a:off x="5105400" y="3627120"/>
            <a:ext cx="3877708" cy="2308324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Commercial power flow software usually auto converts constant power loads at low voltages; set these fields to zero to disable this conversion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E8B07A59-D27A-4846-9AFE-22C8CB46BAB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067274-0A78-4489-B22D-0FE8DA5422FE}"/>
              </a:ext>
            </a:extLst>
          </p:cNvPr>
          <p:cNvSpPr txBox="1"/>
          <p:nvPr/>
        </p:nvSpPr>
        <p:spPr>
          <a:xfrm>
            <a:off x="4682054" y="6061553"/>
            <a:ext cx="2362200" cy="461665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is </a:t>
            </a:r>
            <a:r>
              <a:rPr lang="en-US" sz="2400" b="1" dirty="0">
                <a:solidFill>
                  <a:srgbClr val="1E0000"/>
                </a:solidFill>
              </a:rPr>
              <a:t>Bus2_PV</a:t>
            </a:r>
          </a:p>
        </p:txBody>
      </p:sp>
    </p:spTree>
    <p:extLst>
      <p:ext uri="{BB962C8B-B14F-4D97-AF65-F5344CB8AC3E}">
        <p14:creationId xmlns:p14="http://schemas.microsoft.com/office/powerpoint/2010/main" val="331682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8BAFC-0CF0-46B5-B64A-95656903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Region of Convergence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81CBC-62CB-40B4-BD38-202FA63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1519"/>
            <a:ext cx="6934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584271-514F-4BE9-B035-23347C51D600}"/>
              </a:ext>
            </a:extLst>
          </p:cNvPr>
          <p:cNvSpPr txBox="1"/>
          <p:nvPr/>
        </p:nvSpPr>
        <p:spPr>
          <a:xfrm>
            <a:off x="6934200" y="1905000"/>
            <a:ext cx="1801327" cy="156966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Convergence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regions with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P=100 MW,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Q=0 Mvar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5472F2E-F85C-45FF-BA30-63E123D00682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F438C-9997-4B07-9798-1376265F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Load Parameter Space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268F69-8ABA-44D7-B7B2-A6B4140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With a constant power model there is a maximum </a:t>
            </a:r>
            <a:r>
              <a:rPr lang="en-US" dirty="0" err="1"/>
              <a:t>loadability</a:t>
            </a:r>
            <a:r>
              <a:rPr lang="en-US" dirty="0"/>
              <a:t> surface, 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dirty="0"/>
              <a:t>Defined as point in which the power flow Jacobian is singular</a:t>
            </a:r>
          </a:p>
          <a:p>
            <a:pPr lvl="1"/>
            <a:r>
              <a:rPr lang="en-US" dirty="0"/>
              <a:t>For the lossless two bus system it can be determined as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6958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C103AEA-2237-47A0-AAF6-0D24C6D5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96252"/>
              </p:ext>
            </p:extLst>
          </p:nvPr>
        </p:nvGraphicFramePr>
        <p:xfrm>
          <a:off x="838200" y="3810000"/>
          <a:ext cx="2157487" cy="7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Equation" r:id="rId4" imgW="1231560" imgH="419040" progId="Equation.DSMT4">
                  <p:embed/>
                </p:oleObj>
              </mc:Choice>
              <mc:Fallback>
                <p:oleObj name="Equation" r:id="rId4" imgW="123156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3C103AEA-2237-47A0-AAF6-0D24C6D5A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810000"/>
                        <a:ext cx="2157487" cy="73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35F30D05-87D8-4134-88E3-BBE70B4CF7B5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6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1E0BF-F489-4421-A33D-239388FF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C52CC-F40D-4139-A17B-4DBD350F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static load model regardless of the voltage dependency the same PV curve is traced</a:t>
            </a:r>
          </a:p>
          <a:p>
            <a:pPr lvl="1"/>
            <a:r>
              <a:rPr lang="en-US" dirty="0"/>
              <a:t>But whether a point of maximum </a:t>
            </a:r>
            <a:r>
              <a:rPr lang="en-US" dirty="0" err="1"/>
              <a:t>loadability</a:t>
            </a:r>
            <a:r>
              <a:rPr lang="en-US" dirty="0"/>
              <a:t> exists depends on the assumed load model</a:t>
            </a:r>
          </a:p>
          <a:p>
            <a:pPr lvl="2"/>
            <a:r>
              <a:rPr lang="en-US" dirty="0"/>
              <a:t>If voltage exponent is &gt; 1 then multiple solutions do not exist (see </a:t>
            </a:r>
            <a:r>
              <a:rPr lang="fr-FR" dirty="0"/>
              <a:t>B.C. Lesieutre, P.W. Sauer and M.A</a:t>
            </a:r>
            <a:r>
              <a:rPr lang="fr-FR" b="1" dirty="0"/>
              <a:t>. </a:t>
            </a:r>
            <a:r>
              <a:rPr lang="fr-FR" dirty="0"/>
              <a:t>Pai “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en-US" dirty="0"/>
              <a:t>conditions on static load models for network </a:t>
            </a:r>
            <a:r>
              <a:rPr lang="en-US" dirty="0" err="1"/>
              <a:t>solvability,”NAPS</a:t>
            </a:r>
            <a:r>
              <a:rPr lang="en-US" dirty="0"/>
              <a:t> 1992, pp. 262-271)</a:t>
            </a: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27917"/>
          <a:stretch/>
        </p:blipFill>
        <p:spPr bwMode="auto">
          <a:xfrm>
            <a:off x="228600" y="4416210"/>
            <a:ext cx="5943600" cy="190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067274-0A78-4489-B22D-0FE8DA5422FE}"/>
              </a:ext>
            </a:extLst>
          </p:cNvPr>
          <p:cNvSpPr txBox="1"/>
          <p:nvPr/>
        </p:nvSpPr>
        <p:spPr>
          <a:xfrm>
            <a:off x="6245352" y="4411950"/>
            <a:ext cx="2743200" cy="156966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Change load to constant impedance; hence it becomes a linear model</a:t>
            </a:r>
          </a:p>
        </p:txBody>
      </p:sp>
    </p:spTree>
    <p:extLst>
      <p:ext uri="{BB962C8B-B14F-4D97-AF65-F5344CB8AC3E}">
        <p14:creationId xmlns:p14="http://schemas.microsoft.com/office/powerpoint/2010/main" val="344072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 Model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2545080"/>
          </a:xfrm>
        </p:spPr>
        <p:txBody>
          <a:bodyPr/>
          <a:lstStyle/>
          <a:p>
            <a:r>
              <a:rPr lang="en-US" dirty="0"/>
              <a:t>One popular static load model is the ZIP; lots of papers on the “correct” amount of each type 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785" y="2209800"/>
            <a:ext cx="47548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036" y="625063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Table 7 from A, </a:t>
            </a:r>
            <a:r>
              <a:rPr lang="en-US" sz="1200" dirty="0" err="1">
                <a:solidFill>
                  <a:srgbClr val="1E0000"/>
                </a:solidFill>
              </a:rPr>
              <a:t>Bokhari</a:t>
            </a:r>
            <a:r>
              <a:rPr lang="en-US" sz="1200" dirty="0">
                <a:solidFill>
                  <a:srgbClr val="1E0000"/>
                </a:solidFill>
              </a:rPr>
              <a:t>, et. al., “Experimental Determination of the ZIP Coefficients for Modern Residential, Commercial, and Industrial Loads,” IEEE Trans. Power Delivery, June. 2014</a:t>
            </a: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706" y="3429000"/>
            <a:ext cx="7164185" cy="22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72908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Table 1 from M. Diaz-</a:t>
            </a:r>
            <a:r>
              <a:rPr lang="en-US" sz="1200" dirty="0" err="1">
                <a:solidFill>
                  <a:srgbClr val="1E0000"/>
                </a:solidFill>
              </a:rPr>
              <a:t>Aguilo</a:t>
            </a:r>
            <a:r>
              <a:rPr lang="en-US" sz="1200" dirty="0">
                <a:solidFill>
                  <a:srgbClr val="1E0000"/>
                </a:solidFill>
              </a:rPr>
              <a:t>, et. al., “Field-Validated Load Model  for the Analysis of CVR in Distribution Secondary Networks: Energy Conservation,” IEEE Trans. Power Delivery, Oct. 2013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21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Conservation Voltage Reduction (CVR)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If the “steady-state” load has a true dependence on voltage, then a change (usually a reduction) in the voltage should result in a total decrease in energy consumption</a:t>
            </a:r>
          </a:p>
          <a:p>
            <a:r>
              <a:rPr lang="en-US" dirty="0"/>
              <a:t>If an “optimal” voltage could be determined, then this could result in a net energy savings</a:t>
            </a:r>
          </a:p>
          <a:p>
            <a:r>
              <a:rPr lang="en-US" dirty="0"/>
              <a:t>Some challenges are 1) the voltage profile across a feeder is not constant, 2) the load composition is constantly changing, 3) a decrease in power consumption might result in a decrease in useable output from the load, and 4) loads are dynamic and an </a:t>
            </a:r>
            <a:r>
              <a:rPr lang="en-US"/>
              <a:t>initial </a:t>
            </a:r>
            <a:r>
              <a:rPr lang="en-US" smtClean="0"/>
              <a:t>decrease </a:t>
            </a:r>
            <a:r>
              <a:rPr lang="en-US" dirty="0"/>
              <a:t>might be balanced by a later increase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0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dirty="0"/>
              <a:t>Single Phase Induction Motor 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 new load model is one that explicitly represents the behavior of single phase induction motors, which are quite small and stall very quickly</a:t>
            </a:r>
          </a:p>
          <a:p>
            <a:pPr lvl="1"/>
            <a:r>
              <a:rPr lang="en-US" dirty="0"/>
              <a:t>Single phase motors also start slower than an equivalent three phase machine</a:t>
            </a:r>
          </a:p>
          <a:p>
            <a:r>
              <a:rPr lang="en-US" dirty="0"/>
              <a:t>New single phase induction motor model (LD1PAC) is a static model (with the assumption that the dynamics are fast), that algebraically transitions between running and stalled behavior based on the magnitude of the terminal voltage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Phase Induction Motor 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34150" r="43245" b="10460"/>
          <a:stretch/>
        </p:blipFill>
        <p:spPr bwMode="auto">
          <a:xfrm>
            <a:off x="228600" y="12954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3855720"/>
            <a:ext cx="2183611" cy="164352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Model is mostly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algebraic, but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with stalling</a:t>
            </a:r>
          </a:p>
          <a:p>
            <a:r>
              <a:rPr lang="en-US" sz="2400" dirty="0">
                <a:solidFill>
                  <a:srgbClr val="1E0000"/>
                </a:solidFill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9507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Load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aggregate loads are best represented by a combination of different types of load</a:t>
            </a:r>
          </a:p>
          <a:p>
            <a:pPr lvl="1"/>
            <a:r>
              <a:rPr lang="en-US" dirty="0"/>
              <a:t>Known as composite load models</a:t>
            </a:r>
          </a:p>
          <a:p>
            <a:pPr lvl="1"/>
            <a:r>
              <a:rPr lang="en-US" dirty="0"/>
              <a:t>Important to keep in mind </a:t>
            </a:r>
            <a:r>
              <a:rPr lang="en-US" dirty="0" err="1"/>
              <a:t>tbat</a:t>
            </a:r>
            <a:r>
              <a:rPr lang="en-US" dirty="0"/>
              <a:t> the actual load is continually changing, so any aggregate load is at best an approximation</a:t>
            </a:r>
          </a:p>
          <a:p>
            <a:pPr lvl="1"/>
            <a:r>
              <a:rPr lang="en-US" dirty="0"/>
              <a:t>Hard to know load behavior to extreme disturbances without actually faulting the load</a:t>
            </a:r>
          </a:p>
          <a:p>
            <a:r>
              <a:rPr lang="en-US" dirty="0"/>
              <a:t>Early models included a number of loads at the transmission level buses (with the step-down transformer), with later models including a simple distribution system model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7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/>
              <a:t>The CLOD model represents the load as a combination of large induction motors, small induction motors, constant power, discharge lighting, and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1308" t="7863" b="8846"/>
          <a:stretch>
            <a:fillRect/>
          </a:stretch>
        </p:blipFill>
        <p:spPr bwMode="auto">
          <a:xfrm>
            <a:off x="1676400" y="2819400"/>
            <a:ext cx="5257800" cy="31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5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/>
              <a:t>Different load classes can be defined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98141"/>
              </p:ext>
            </p:extLst>
          </p:nvPr>
        </p:nvGraphicFramePr>
        <p:xfrm>
          <a:off x="990600" y="1828800"/>
          <a:ext cx="6781800" cy="1640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9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Customer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Class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Large Motor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Small Motor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Discharge Lighting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Constant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Remaining (PI, QZ)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Residential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0.0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64.4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3.7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4.1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27.8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Agriculture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10.0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45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20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4.5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19.5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Commercial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0.0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46.7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41.5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4.5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7.3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Industrial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65.0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15.0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10.0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solidFill>
                            <a:srgbClr val="1E0000"/>
                          </a:solidFill>
                          <a:effectLst/>
                        </a:rPr>
                        <a:t>5.0</a:t>
                      </a:r>
                      <a:endParaRPr lang="en-US" sz="1600" baseline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1E0000"/>
                          </a:solidFill>
                          <a:effectLst/>
                        </a:rPr>
                        <a:t>4.0</a:t>
                      </a:r>
                      <a:endParaRPr lang="en-US" sz="1600" baseline="0" dirty="0">
                        <a:solidFill>
                          <a:srgbClr val="1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345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6166963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Comparison of voltage recovery for different model types </a:t>
            </a:r>
          </a:p>
        </p:txBody>
      </p:sp>
    </p:spTree>
    <p:extLst>
      <p:ext uri="{BB962C8B-B14F-4D97-AF65-F5344CB8AC3E}">
        <p14:creationId xmlns:p14="http://schemas.microsoft.com/office/powerpoint/2010/main" val="200548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WECC Composite Load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/>
              <a:t>Contains up to four motors or single phase induction motor models; also includes potential for solar PV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4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29535" r="29997" b="24308"/>
          <a:stretch/>
        </p:blipFill>
        <p:spPr bwMode="auto">
          <a:xfrm>
            <a:off x="665136" y="2209799"/>
            <a:ext cx="7793064" cy="423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7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Time Variation in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/>
              <a:t>Different time varying composite model parameters are now being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4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r="816"/>
          <a:stretch/>
        </p:blipFill>
        <p:spPr bwMode="auto">
          <a:xfrm>
            <a:off x="800255" y="2277291"/>
            <a:ext cx="7696200" cy="384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984" y="6151405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Example of varying composite load percentages over a day</a:t>
            </a:r>
          </a:p>
        </p:txBody>
      </p:sp>
    </p:spTree>
    <p:extLst>
      <p:ext uri="{BB962C8B-B14F-4D97-AF65-F5344CB8AC3E}">
        <p14:creationId xmlns:p14="http://schemas.microsoft.com/office/powerpoint/2010/main" val="108388799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chemeClr val="accent3">
            <a:lumMod val="95000"/>
          </a:schemeClr>
        </a:solidFill>
      </a:spPr>
      <a:bodyPr wrap="square" rtlCol="0">
        <a:spAutoFit/>
      </a:bodyPr>
      <a:lstStyle>
        <a:defPPr>
          <a:defRPr sz="2400" dirty="0">
            <a:solidFill>
              <a:srgbClr val="1E0000"/>
            </a:solidFill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4735</TotalTime>
  <Words>1619</Words>
  <Application>Microsoft Office PowerPoint</Application>
  <PresentationFormat>On-screen Show (4:3)</PresentationFormat>
  <Paragraphs>177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Capsules</vt:lpstr>
      <vt:lpstr>Equation</vt:lpstr>
      <vt:lpstr>ECEN 667  Power System Stability</vt:lpstr>
      <vt:lpstr>Announcements</vt:lpstr>
      <vt:lpstr>Single Phase Induction Motor Loads</vt:lpstr>
      <vt:lpstr>Single Phase Induction Motor Loads</vt:lpstr>
      <vt:lpstr>Composite Load Models</vt:lpstr>
      <vt:lpstr>CLOD Model</vt:lpstr>
      <vt:lpstr>CLOD Model</vt:lpstr>
      <vt:lpstr>WECC Composite Load Model</vt:lpstr>
      <vt:lpstr>Modeling Time Variation in Load</vt:lpstr>
      <vt:lpstr>Current Research</vt:lpstr>
      <vt:lpstr>Scientific Modeling Quotes</vt:lpstr>
      <vt:lpstr>Power System Voltage Stability</vt:lpstr>
      <vt:lpstr>Voltage Stability</vt:lpstr>
      <vt:lpstr>Small Disturbance Voltage Stability</vt:lpstr>
      <vt:lpstr>Small Disturbance Voltage Stability</vt:lpstr>
      <vt:lpstr>Maximum Loadability When Power Flow Jacobian is Singular</vt:lpstr>
      <vt:lpstr>Relationship Between Stability and Power Flow Jacobian</vt:lpstr>
      <vt:lpstr>Relationship Between Stability and Power Flow Jacobian</vt:lpstr>
      <vt:lpstr>Bifurcations</vt:lpstr>
      <vt:lpstr>PV and QV Curves</vt:lpstr>
      <vt:lpstr>Small Disturbance Voltage Collapse </vt:lpstr>
      <vt:lpstr>PowerWorld Two Bus Example</vt:lpstr>
      <vt:lpstr>Power Flow Region of Convergence</vt:lpstr>
      <vt:lpstr>Load Parameter Space Representation</vt:lpstr>
      <vt:lpstr>Load Model Impact</vt:lpstr>
      <vt:lpstr>ZIP Model Coefficients</vt:lpstr>
      <vt:lpstr>Application: Conservation Voltage Reduction (CVR)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427</cp:revision>
  <cp:lastPrinted>2019-09-03T19:17:51Z</cp:lastPrinted>
  <dcterms:created xsi:type="dcterms:W3CDTF">2000-05-11T14:27:08Z</dcterms:created>
  <dcterms:modified xsi:type="dcterms:W3CDTF">2019-11-01T14:01:41Z</dcterms:modified>
</cp:coreProperties>
</file>