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2"/>
  </p:notesMasterIdLst>
  <p:handoutMasterIdLst>
    <p:handoutMasterId r:id="rId43"/>
  </p:handoutMasterIdLst>
  <p:sldIdLst>
    <p:sldId id="258" r:id="rId2"/>
    <p:sldId id="329" r:id="rId3"/>
    <p:sldId id="1512" r:id="rId4"/>
    <p:sldId id="1513" r:id="rId5"/>
    <p:sldId id="1514" r:id="rId6"/>
    <p:sldId id="1515" r:id="rId7"/>
    <p:sldId id="1516" r:id="rId8"/>
    <p:sldId id="1518" r:id="rId9"/>
    <p:sldId id="1519" r:id="rId10"/>
    <p:sldId id="1520" r:id="rId11"/>
    <p:sldId id="1521" r:id="rId12"/>
    <p:sldId id="1522" r:id="rId13"/>
    <p:sldId id="1523" r:id="rId14"/>
    <p:sldId id="1524" r:id="rId15"/>
    <p:sldId id="1525" r:id="rId16"/>
    <p:sldId id="1526" r:id="rId17"/>
    <p:sldId id="1527" r:id="rId18"/>
    <p:sldId id="1528" r:id="rId19"/>
    <p:sldId id="1529" r:id="rId20"/>
    <p:sldId id="1530" r:id="rId21"/>
    <p:sldId id="1531" r:id="rId22"/>
    <p:sldId id="1532" r:id="rId23"/>
    <p:sldId id="1533" r:id="rId24"/>
    <p:sldId id="1534" r:id="rId25"/>
    <p:sldId id="1535" r:id="rId26"/>
    <p:sldId id="1536" r:id="rId27"/>
    <p:sldId id="1537" r:id="rId28"/>
    <p:sldId id="1538" r:id="rId29"/>
    <p:sldId id="1539" r:id="rId30"/>
    <p:sldId id="1540" r:id="rId31"/>
    <p:sldId id="1541" r:id="rId32"/>
    <p:sldId id="1542" r:id="rId33"/>
    <p:sldId id="1543" r:id="rId34"/>
    <p:sldId id="1544" r:id="rId35"/>
    <p:sldId id="1545" r:id="rId36"/>
    <p:sldId id="1546" r:id="rId37"/>
    <p:sldId id="1547" r:id="rId38"/>
    <p:sldId id="1548" r:id="rId39"/>
    <p:sldId id="1549" r:id="rId40"/>
    <p:sldId id="1550" r:id="rId41"/>
  </p:sldIdLst>
  <p:sldSz cx="9144000" cy="6858000" type="screen4x3"/>
  <p:notesSz cx="7019925" cy="930592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D4"/>
    <a:srgbClr val="1E0000"/>
    <a:srgbClr val="FF808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4660" autoAdjust="0"/>
  </p:normalViewPr>
  <p:slideViewPr>
    <p:cSldViewPr>
      <p:cViewPr varScale="1">
        <p:scale>
          <a:sx n="105" d="100"/>
          <a:sy n="105" d="100"/>
        </p:scale>
        <p:origin x="32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2" y="0"/>
            <a:ext cx="3042386" cy="465768"/>
          </a:xfrm>
          <a:prstGeom prst="rect">
            <a:avLst/>
          </a:prstGeom>
          <a:noFill/>
          <a:ln w="9525">
            <a:noFill/>
            <a:miter lim="800000"/>
            <a:headEnd/>
            <a:tailEnd/>
          </a:ln>
          <a:effectLst/>
        </p:spPr>
        <p:txBody>
          <a:bodyPr vert="horz" wrap="square" lIns="93267" tIns="46633" rIns="93267" bIns="46633"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7541" y="0"/>
            <a:ext cx="3042385" cy="465768"/>
          </a:xfrm>
          <a:prstGeom prst="rect">
            <a:avLst/>
          </a:prstGeom>
          <a:noFill/>
          <a:ln w="9525">
            <a:noFill/>
            <a:miter lim="800000"/>
            <a:headEnd/>
            <a:tailEnd/>
          </a:ln>
          <a:effectLst/>
        </p:spPr>
        <p:txBody>
          <a:bodyPr vert="horz" wrap="square" lIns="93267" tIns="46633" rIns="93267" bIns="46633"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2" y="8840157"/>
            <a:ext cx="3042386" cy="465768"/>
          </a:xfrm>
          <a:prstGeom prst="rect">
            <a:avLst/>
          </a:prstGeom>
          <a:noFill/>
          <a:ln w="9525">
            <a:noFill/>
            <a:miter lim="800000"/>
            <a:headEnd/>
            <a:tailEnd/>
          </a:ln>
          <a:effectLst/>
        </p:spPr>
        <p:txBody>
          <a:bodyPr vert="horz" wrap="square" lIns="93267" tIns="46633" rIns="93267" bIns="46633"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7541" y="8840157"/>
            <a:ext cx="3042385" cy="465768"/>
          </a:xfrm>
          <a:prstGeom prst="rect">
            <a:avLst/>
          </a:prstGeom>
          <a:noFill/>
          <a:ln w="9525">
            <a:noFill/>
            <a:miter lim="800000"/>
            <a:headEnd/>
            <a:tailEnd/>
          </a:ln>
          <a:effectLst/>
        </p:spPr>
        <p:txBody>
          <a:bodyPr vert="horz" wrap="square" lIns="93267" tIns="46633" rIns="93267" bIns="46633"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2386" cy="465768"/>
          </a:xfrm>
          <a:prstGeom prst="rect">
            <a:avLst/>
          </a:prstGeom>
        </p:spPr>
        <p:txBody>
          <a:bodyPr vert="horz" wrap="square" lIns="93267" tIns="46633" rIns="93267" bIns="46633"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5972" y="0"/>
            <a:ext cx="3042386" cy="465768"/>
          </a:xfrm>
          <a:prstGeom prst="rect">
            <a:avLst/>
          </a:prstGeom>
        </p:spPr>
        <p:txBody>
          <a:bodyPr vert="horz" wrap="square" lIns="93267" tIns="46633" rIns="93267" bIns="46633" numCol="1" anchor="t" anchorCtr="0" compatLnSpc="1">
            <a:prstTxWarp prst="textNoShape">
              <a:avLst/>
            </a:prstTxWarp>
          </a:bodyPr>
          <a:lstStyle>
            <a:lvl1pPr algn="r">
              <a:defRPr sz="1200"/>
            </a:lvl1pPr>
          </a:lstStyle>
          <a:p>
            <a:pPr>
              <a:defRPr/>
            </a:pPr>
            <a:fld id="{24C5774C-03E1-499A-B4E4-895282C04360}" type="datetimeFigureOut">
              <a:rPr lang="en-US"/>
              <a:pPr>
                <a:defRPr/>
              </a:pPr>
              <a:t>11/4/2019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7" tIns="46633" rIns="93267" bIns="46633" rtlCol="0" anchor="ctr"/>
          <a:lstStyle/>
          <a:p>
            <a:pPr lvl="0"/>
            <a:endParaRPr lang="en-US" noProof="0"/>
          </a:p>
        </p:txBody>
      </p:sp>
      <p:sp>
        <p:nvSpPr>
          <p:cNvPr id="5" name="Notes Placeholder 4"/>
          <p:cNvSpPr>
            <a:spLocks noGrp="1"/>
          </p:cNvSpPr>
          <p:nvPr>
            <p:ph type="body" sz="quarter" idx="3"/>
          </p:nvPr>
        </p:nvSpPr>
        <p:spPr>
          <a:xfrm>
            <a:off x="701365" y="4420079"/>
            <a:ext cx="5617195" cy="4187194"/>
          </a:xfrm>
          <a:prstGeom prst="rect">
            <a:avLst/>
          </a:prstGeom>
        </p:spPr>
        <p:txBody>
          <a:bodyPr vert="horz" lIns="93267" tIns="46633" rIns="93267" bIns="466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8584"/>
            <a:ext cx="3042386" cy="465768"/>
          </a:xfrm>
          <a:prstGeom prst="rect">
            <a:avLst/>
          </a:prstGeom>
        </p:spPr>
        <p:txBody>
          <a:bodyPr vert="horz" wrap="square" lIns="93267" tIns="46633" rIns="93267" bIns="46633"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5972" y="8838584"/>
            <a:ext cx="3042386" cy="465768"/>
          </a:xfrm>
          <a:prstGeom prst="rect">
            <a:avLst/>
          </a:prstGeom>
        </p:spPr>
        <p:txBody>
          <a:bodyPr vert="horz" wrap="square" lIns="93267" tIns="46633" rIns="93267" bIns="46633"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371" indent="-282835" eaLnBrk="0" hangingPunct="0">
              <a:defRPr sz="2800">
                <a:solidFill>
                  <a:schemeClr val="tx1"/>
                </a:solidFill>
                <a:latin typeface="Times New Roman" pitchFamily="18" charset="0"/>
              </a:defRPr>
            </a:lvl2pPr>
            <a:lvl3pPr marL="1131341" indent="-226268" eaLnBrk="0" hangingPunct="0">
              <a:defRPr sz="2800">
                <a:solidFill>
                  <a:schemeClr val="tx1"/>
                </a:solidFill>
                <a:latin typeface="Times New Roman" pitchFamily="18" charset="0"/>
              </a:defRPr>
            </a:lvl3pPr>
            <a:lvl4pPr marL="1583877" indent="-226268" eaLnBrk="0" hangingPunct="0">
              <a:defRPr sz="2800">
                <a:solidFill>
                  <a:schemeClr val="tx1"/>
                </a:solidFill>
                <a:latin typeface="Times New Roman" pitchFamily="18" charset="0"/>
              </a:defRPr>
            </a:lvl4pPr>
            <a:lvl5pPr marL="2036412" indent="-226268" eaLnBrk="0" hangingPunct="0">
              <a:defRPr sz="2800">
                <a:solidFill>
                  <a:schemeClr val="tx1"/>
                </a:solidFill>
                <a:latin typeface="Times New Roman" pitchFamily="18" charset="0"/>
              </a:defRPr>
            </a:lvl5pPr>
            <a:lvl6pPr marL="2488949" indent="-226268"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1485" indent="-226268"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4021" indent="-226268"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6556" indent="-226268"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ctr"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8.bin"/><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304800" y="1752600"/>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21: Modal Analysis</a:t>
            </a: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
        <p:nvSpPr>
          <p:cNvPr id="2" name="TextBox 1"/>
          <p:cNvSpPr txBox="1"/>
          <p:nvPr/>
        </p:nvSpPr>
        <p:spPr>
          <a:xfrm>
            <a:off x="1850941" y="5334000"/>
            <a:ext cx="5615127" cy="461665"/>
          </a:xfrm>
          <a:prstGeom prst="rect">
            <a:avLst/>
          </a:prstGeom>
          <a:solidFill>
            <a:srgbClr val="FFD4D4"/>
          </a:solidFill>
        </p:spPr>
        <p:txBody>
          <a:bodyPr wrap="none" rtlCol="0">
            <a:spAutoFit/>
          </a:bodyPr>
          <a:lstStyle/>
          <a:p>
            <a:r>
              <a:rPr lang="en-US" sz="2400" dirty="0">
                <a:solidFill>
                  <a:srgbClr val="1E0000"/>
                </a:solidFill>
                <a:latin typeface="+mj-lt"/>
              </a:rPr>
              <a:t>Special Guest Lecture by TA </a:t>
            </a:r>
            <a:r>
              <a:rPr lang="en-US" sz="2400" dirty="0" err="1">
                <a:solidFill>
                  <a:srgbClr val="1E0000"/>
                </a:solidFill>
                <a:latin typeface="+mj-lt"/>
              </a:rPr>
              <a:t>Hanyue</a:t>
            </a:r>
            <a:r>
              <a:rPr lang="en-US" sz="2400" dirty="0">
                <a:solidFill>
                  <a:srgbClr val="1E0000"/>
                </a:solidFill>
                <a:latin typeface="+mj-lt"/>
              </a:rPr>
              <a:t> Li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a:t>
            </a:r>
          </a:p>
        </p:txBody>
      </p:sp>
      <p:sp>
        <p:nvSpPr>
          <p:cNvPr id="3" name="Content Placeholder 2"/>
          <p:cNvSpPr>
            <a:spLocks noGrp="1"/>
          </p:cNvSpPr>
          <p:nvPr>
            <p:ph idx="1"/>
          </p:nvPr>
        </p:nvSpPr>
        <p:spPr>
          <a:xfrm>
            <a:off x="365760" y="1280160"/>
            <a:ext cx="8001000" cy="929640"/>
          </a:xfrm>
        </p:spPr>
        <p:txBody>
          <a:bodyPr/>
          <a:lstStyle/>
          <a:p>
            <a:r>
              <a:rPr lang="en-US" dirty="0"/>
              <a:t>Initially our goal is to understand the modal frequencies and their damping </a:t>
            </a:r>
          </a:p>
          <a:p>
            <a:r>
              <a:rPr lang="en-US" dirty="0"/>
              <a:t>Initially we’ll consider just one of the 2000 signals</a:t>
            </a:r>
          </a:p>
        </p:txBody>
      </p:sp>
      <p:pic>
        <p:nvPicPr>
          <p:cNvPr id="5" name="Picture 4"/>
          <p:cNvPicPr>
            <a:picLocks noChangeAspect="1"/>
          </p:cNvPicPr>
          <p:nvPr/>
        </p:nvPicPr>
        <p:blipFill>
          <a:blip r:embed="rId2"/>
          <a:stretch>
            <a:fillRect/>
          </a:stretch>
        </p:blipFill>
        <p:spPr>
          <a:xfrm>
            <a:off x="457200" y="2819400"/>
            <a:ext cx="5486400" cy="3498259"/>
          </a:xfrm>
          <a:prstGeom prst="rect">
            <a:avLst/>
          </a:prstGeom>
        </p:spPr>
      </p:pic>
      <p:cxnSp>
        <p:nvCxnSpPr>
          <p:cNvPr id="7" name="Straight Arrow Connector 6"/>
          <p:cNvCxnSpPr/>
          <p:nvPr/>
        </p:nvCxnSpPr>
        <p:spPr bwMode="auto">
          <a:xfrm flipH="1">
            <a:off x="3352800" y="4191000"/>
            <a:ext cx="2362200" cy="84480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8" name="TextBox 3"/>
          <p:cNvSpPr txBox="1"/>
          <p:nvPr/>
        </p:nvSpPr>
        <p:spPr>
          <a:xfrm>
            <a:off x="5970917" y="3061547"/>
            <a:ext cx="2944483" cy="1569660"/>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Toggle the </a:t>
            </a:r>
            <a:r>
              <a:rPr lang="en-US" sz="2400" b="1" dirty="0">
                <a:solidFill>
                  <a:srgbClr val="1E0000"/>
                </a:solidFill>
              </a:rPr>
              <a:t>Include</a:t>
            </a:r>
            <a:r>
              <a:rPr lang="en-US" sz="2400" dirty="0">
                <a:solidFill>
                  <a:srgbClr val="1E0000"/>
                </a:solidFill>
              </a:rPr>
              <a:t> to</a:t>
            </a:r>
            <a:br>
              <a:rPr lang="en-US" sz="2400" dirty="0">
                <a:solidFill>
                  <a:srgbClr val="1E0000"/>
                </a:solidFill>
              </a:rPr>
            </a:br>
            <a:r>
              <a:rPr lang="en-US" sz="2400" dirty="0">
                <a:solidFill>
                  <a:srgbClr val="1E0000"/>
                </a:solidFill>
              </a:rPr>
              <a:t>“No” for all the 2000</a:t>
            </a:r>
            <a:br>
              <a:rPr lang="en-US" sz="2400" dirty="0">
                <a:solidFill>
                  <a:srgbClr val="1E0000"/>
                </a:solidFill>
              </a:rPr>
            </a:br>
            <a:r>
              <a:rPr lang="en-US" sz="2400" dirty="0">
                <a:solidFill>
                  <a:srgbClr val="1E0000"/>
                </a:solidFill>
              </a:rPr>
              <a:t>signals, except set </a:t>
            </a:r>
            <a:br>
              <a:rPr lang="en-US" sz="2400" dirty="0">
                <a:solidFill>
                  <a:srgbClr val="1E0000"/>
                </a:solidFill>
              </a:rPr>
            </a:br>
            <a:r>
              <a:rPr lang="en-US" sz="2400" dirty="0">
                <a:solidFill>
                  <a:srgbClr val="1E0000"/>
                </a:solidFill>
              </a:rPr>
              <a:t>the first one to “Yes”</a:t>
            </a:r>
          </a:p>
        </p:txBody>
      </p:sp>
      <p:sp>
        <p:nvSpPr>
          <p:cNvPr id="11" name="TextBox 3"/>
          <p:cNvSpPr txBox="1"/>
          <p:nvPr/>
        </p:nvSpPr>
        <p:spPr>
          <a:xfrm>
            <a:off x="5894717" y="4800600"/>
            <a:ext cx="2944483" cy="1569660"/>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Once only the first signal is selected, click the </a:t>
            </a:r>
            <a:r>
              <a:rPr lang="en-US" sz="2400" b="1" dirty="0">
                <a:solidFill>
                  <a:srgbClr val="1E0000"/>
                </a:solidFill>
              </a:rPr>
              <a:t>Do Modal Analysis</a:t>
            </a:r>
          </a:p>
        </p:txBody>
      </p:sp>
      <p:cxnSp>
        <p:nvCxnSpPr>
          <p:cNvPr id="12" name="Straight Arrow Connector 11"/>
          <p:cNvCxnSpPr/>
          <p:nvPr/>
        </p:nvCxnSpPr>
        <p:spPr bwMode="auto">
          <a:xfrm flipH="1" flipV="1">
            <a:off x="3276600" y="3753953"/>
            <a:ext cx="2694317" cy="150037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79017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a:t>
            </a:r>
            <a:br>
              <a:rPr lang="en-US" dirty="0"/>
            </a:br>
            <a:r>
              <a:rPr lang="en-US" dirty="0"/>
              <a:t>One Signal</a:t>
            </a:r>
          </a:p>
        </p:txBody>
      </p:sp>
      <p:sp>
        <p:nvSpPr>
          <p:cNvPr id="3" name="Content Placeholder 2"/>
          <p:cNvSpPr>
            <a:spLocks noGrp="1"/>
          </p:cNvSpPr>
          <p:nvPr>
            <p:ph idx="1"/>
          </p:nvPr>
        </p:nvSpPr>
        <p:spPr>
          <a:xfrm>
            <a:off x="365760" y="1280160"/>
            <a:ext cx="8001000" cy="624840"/>
          </a:xfrm>
        </p:spPr>
        <p:txBody>
          <a:bodyPr/>
          <a:lstStyle/>
          <a:p>
            <a:r>
              <a:rPr lang="en-US" dirty="0"/>
              <a:t>Note the modes and their damping.  The signal dialog indicates that we have fairly accurately reproduced the first signal </a:t>
            </a:r>
          </a:p>
        </p:txBody>
      </p:sp>
      <p:pic>
        <p:nvPicPr>
          <p:cNvPr id="5" name="Picture 4"/>
          <p:cNvPicPr>
            <a:picLocks noChangeAspect="1"/>
          </p:cNvPicPr>
          <p:nvPr/>
        </p:nvPicPr>
        <p:blipFill>
          <a:blip r:embed="rId2"/>
          <a:stretch>
            <a:fillRect/>
          </a:stretch>
        </p:blipFill>
        <p:spPr>
          <a:xfrm>
            <a:off x="4953000" y="3505200"/>
            <a:ext cx="3997234" cy="3200400"/>
          </a:xfrm>
          <a:prstGeom prst="rect">
            <a:avLst/>
          </a:prstGeom>
        </p:spPr>
      </p:pic>
      <p:pic>
        <p:nvPicPr>
          <p:cNvPr id="6" name="Picture 5"/>
          <p:cNvPicPr>
            <a:picLocks noChangeAspect="1"/>
          </p:cNvPicPr>
          <p:nvPr/>
        </p:nvPicPr>
        <p:blipFill rotWithShape="1">
          <a:blip r:embed="rId3"/>
          <a:srcRect l="27011" r="5451"/>
          <a:stretch/>
        </p:blipFill>
        <p:spPr>
          <a:xfrm>
            <a:off x="365760" y="2590800"/>
            <a:ext cx="4754880" cy="3241193"/>
          </a:xfrm>
          <a:prstGeom prst="rect">
            <a:avLst/>
          </a:prstGeom>
        </p:spPr>
      </p:pic>
      <p:sp>
        <p:nvSpPr>
          <p:cNvPr id="7" name="Rectangle 6"/>
          <p:cNvSpPr/>
          <p:nvPr/>
        </p:nvSpPr>
        <p:spPr>
          <a:xfrm>
            <a:off x="914400" y="5874603"/>
            <a:ext cx="3810000" cy="830997"/>
          </a:xfrm>
          <a:prstGeom prst="rect">
            <a:avLst/>
          </a:prstGeom>
          <a:solidFill>
            <a:srgbClr val="FFD4D4"/>
          </a:solidFill>
        </p:spPr>
        <p:txBody>
          <a:bodyPr wrap="square">
            <a:spAutoFit/>
          </a:bodyPr>
          <a:lstStyle/>
          <a:p>
            <a:r>
              <a:rPr lang="en-US" sz="2400" dirty="0">
                <a:solidFill>
                  <a:srgbClr val="1E0000"/>
                </a:solidFill>
              </a:rPr>
              <a:t>Comparison of frequency for</a:t>
            </a:r>
            <a:br>
              <a:rPr lang="en-US" sz="2400" dirty="0">
                <a:solidFill>
                  <a:srgbClr val="1E0000"/>
                </a:solidFill>
              </a:rPr>
            </a:br>
            <a:r>
              <a:rPr lang="en-US" sz="2400" dirty="0">
                <a:solidFill>
                  <a:srgbClr val="1E0000"/>
                </a:solidFill>
              </a:rPr>
              <a:t>the first bus</a:t>
            </a:r>
          </a:p>
        </p:txBody>
      </p:sp>
      <p:cxnSp>
        <p:nvCxnSpPr>
          <p:cNvPr id="8" name="Straight Arrow Connector 7"/>
          <p:cNvCxnSpPr/>
          <p:nvPr/>
        </p:nvCxnSpPr>
        <p:spPr bwMode="auto">
          <a:xfrm flipV="1">
            <a:off x="4572000" y="5357624"/>
            <a:ext cx="1137250" cy="58597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0" name="Straight Arrow Connector 9"/>
          <p:cNvCxnSpPr/>
          <p:nvPr/>
        </p:nvCxnSpPr>
        <p:spPr bwMode="auto">
          <a:xfrm flipH="1">
            <a:off x="3956722" y="3043786"/>
            <a:ext cx="1656415" cy="620284"/>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2" name="Rectangle 11"/>
          <p:cNvSpPr/>
          <p:nvPr/>
        </p:nvSpPr>
        <p:spPr>
          <a:xfrm>
            <a:off x="5867400" y="2359967"/>
            <a:ext cx="2286000" cy="830997"/>
          </a:xfrm>
          <a:prstGeom prst="rect">
            <a:avLst/>
          </a:prstGeom>
          <a:solidFill>
            <a:srgbClr val="FFD4D4"/>
          </a:solidFill>
        </p:spPr>
        <p:txBody>
          <a:bodyPr wrap="square">
            <a:spAutoFit/>
          </a:bodyPr>
          <a:lstStyle/>
          <a:p>
            <a:r>
              <a:rPr lang="en-US" sz="2400" dirty="0">
                <a:solidFill>
                  <a:srgbClr val="1E0000"/>
                </a:solidFill>
              </a:rPr>
              <a:t>Calculated mode information</a:t>
            </a:r>
          </a:p>
        </p:txBody>
      </p:sp>
    </p:spTree>
    <p:extLst>
      <p:ext uri="{BB962C8B-B14F-4D97-AF65-F5344CB8AC3E}">
        <p14:creationId xmlns:p14="http://schemas.microsoft.com/office/powerpoint/2010/main" val="429063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a:t>
            </a:r>
            <a:br>
              <a:rPr lang="en-US" dirty="0"/>
            </a:br>
            <a:r>
              <a:rPr lang="en-US" dirty="0"/>
              <a:t>Comparing the Other Signals</a:t>
            </a:r>
          </a:p>
        </p:txBody>
      </p:sp>
      <p:sp>
        <p:nvSpPr>
          <p:cNvPr id="3" name="Content Placeholder 2"/>
          <p:cNvSpPr>
            <a:spLocks noGrp="1"/>
          </p:cNvSpPr>
          <p:nvPr>
            <p:ph idx="1"/>
          </p:nvPr>
        </p:nvSpPr>
        <p:spPr>
          <a:xfrm>
            <a:off x="365760" y="1280160"/>
            <a:ext cx="8001000" cy="472440"/>
          </a:xfrm>
        </p:spPr>
        <p:txBody>
          <a:bodyPr/>
          <a:lstStyle/>
          <a:p>
            <a:r>
              <a:rPr lang="en-US" dirty="0"/>
              <a:t>Sort on the cost function to see the worst match</a:t>
            </a:r>
          </a:p>
          <a:p>
            <a:endParaRPr lang="en-US" dirty="0"/>
          </a:p>
          <a:p>
            <a:endParaRPr lang="en-US" dirty="0"/>
          </a:p>
          <a:p>
            <a:endParaRPr lang="en-US" dirty="0"/>
          </a:p>
          <a:p>
            <a:endParaRPr lang="en-US" dirty="0"/>
          </a:p>
          <a:p>
            <a:endParaRPr lang="en-US" dirty="0"/>
          </a:p>
          <a:p>
            <a:endParaRPr lang="en-US" dirty="0"/>
          </a:p>
          <a:p>
            <a:endParaRPr lang="en-US" dirty="0"/>
          </a:p>
          <a:p>
            <a:r>
              <a:rPr lang="en-US" dirty="0"/>
              <a:t>Now we will rerun it including this bus frequency signal as well; that is, now a total of two signals </a:t>
            </a:r>
          </a:p>
        </p:txBody>
      </p:sp>
      <p:pic>
        <p:nvPicPr>
          <p:cNvPr id="4" name="Picture 3"/>
          <p:cNvPicPr>
            <a:picLocks noChangeAspect="1"/>
          </p:cNvPicPr>
          <p:nvPr/>
        </p:nvPicPr>
        <p:blipFill>
          <a:blip r:embed="rId2"/>
          <a:stretch>
            <a:fillRect/>
          </a:stretch>
        </p:blipFill>
        <p:spPr>
          <a:xfrm>
            <a:off x="457200" y="1901262"/>
            <a:ext cx="7848600" cy="3291840"/>
          </a:xfrm>
          <a:prstGeom prst="rect">
            <a:avLst/>
          </a:prstGeom>
        </p:spPr>
      </p:pic>
      <p:cxnSp>
        <p:nvCxnSpPr>
          <p:cNvPr id="5" name="Straight Arrow Connector 4"/>
          <p:cNvCxnSpPr/>
          <p:nvPr/>
        </p:nvCxnSpPr>
        <p:spPr bwMode="auto">
          <a:xfrm>
            <a:off x="5257800" y="1752600"/>
            <a:ext cx="2438401" cy="24384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7" name="Rectangle 6"/>
          <p:cNvSpPr/>
          <p:nvPr/>
        </p:nvSpPr>
        <p:spPr>
          <a:xfrm>
            <a:off x="494580" y="4893039"/>
            <a:ext cx="4077420" cy="461665"/>
          </a:xfrm>
          <a:prstGeom prst="rect">
            <a:avLst/>
          </a:prstGeom>
          <a:solidFill>
            <a:srgbClr val="FFD4D4"/>
          </a:solidFill>
        </p:spPr>
        <p:txBody>
          <a:bodyPr wrap="square">
            <a:spAutoFit/>
          </a:bodyPr>
          <a:lstStyle/>
          <a:p>
            <a:r>
              <a:rPr lang="en-US" sz="2400" dirty="0">
                <a:solidFill>
                  <a:srgbClr val="1E0000"/>
                </a:solidFill>
              </a:rPr>
              <a:t>Bus 8078 has the worst match</a:t>
            </a:r>
          </a:p>
        </p:txBody>
      </p:sp>
    </p:spTree>
    <p:extLst>
      <p:ext uri="{BB962C8B-B14F-4D97-AF65-F5344CB8AC3E}">
        <p14:creationId xmlns:p14="http://schemas.microsoft.com/office/powerpoint/2010/main" val="4343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a:t>
            </a:r>
            <a:br>
              <a:rPr lang="en-US" dirty="0"/>
            </a:br>
            <a:r>
              <a:rPr lang="en-US" dirty="0"/>
              <a:t>Now With Two Signals</a:t>
            </a:r>
          </a:p>
        </p:txBody>
      </p:sp>
      <p:sp>
        <p:nvSpPr>
          <p:cNvPr id="3" name="Content Placeholder 2"/>
          <p:cNvSpPr>
            <a:spLocks noGrp="1"/>
          </p:cNvSpPr>
          <p:nvPr>
            <p:ph idx="1"/>
          </p:nvPr>
        </p:nvSpPr>
        <p:spPr>
          <a:xfrm>
            <a:off x="365760" y="1280160"/>
            <a:ext cx="8702040" cy="701040"/>
          </a:xfrm>
        </p:spPr>
        <p:txBody>
          <a:bodyPr/>
          <a:lstStyle/>
          <a:p>
            <a:r>
              <a:rPr lang="en-US" dirty="0"/>
              <a:t>The left image shows the original match for bus 8078 (when not included), and the right when included</a:t>
            </a:r>
          </a:p>
        </p:txBody>
      </p:sp>
      <p:pic>
        <p:nvPicPr>
          <p:cNvPr id="4" name="Picture 3"/>
          <p:cNvPicPr>
            <a:picLocks noChangeAspect="1"/>
          </p:cNvPicPr>
          <p:nvPr/>
        </p:nvPicPr>
        <p:blipFill>
          <a:blip r:embed="rId2"/>
          <a:stretch>
            <a:fillRect/>
          </a:stretch>
        </p:blipFill>
        <p:spPr>
          <a:xfrm>
            <a:off x="12941" y="2286000"/>
            <a:ext cx="4101860" cy="3913376"/>
          </a:xfrm>
          <a:prstGeom prst="rect">
            <a:avLst/>
          </a:prstGeom>
        </p:spPr>
      </p:pic>
      <p:pic>
        <p:nvPicPr>
          <p:cNvPr id="5" name="Picture 4"/>
          <p:cNvPicPr>
            <a:picLocks noChangeAspect="1"/>
          </p:cNvPicPr>
          <p:nvPr/>
        </p:nvPicPr>
        <p:blipFill>
          <a:blip r:embed="rId3"/>
          <a:stretch>
            <a:fillRect/>
          </a:stretch>
        </p:blipFill>
        <p:spPr>
          <a:xfrm>
            <a:off x="4140680" y="2381889"/>
            <a:ext cx="4419599" cy="3721598"/>
          </a:xfrm>
          <a:prstGeom prst="rect">
            <a:avLst/>
          </a:prstGeom>
        </p:spPr>
      </p:pic>
    </p:spTree>
    <p:extLst>
      <p:ext uri="{BB962C8B-B14F-4D97-AF65-F5344CB8AC3E}">
        <p14:creationId xmlns:p14="http://schemas.microsoft.com/office/powerpoint/2010/main" val="159674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Modes</a:t>
            </a:r>
          </a:p>
        </p:txBody>
      </p:sp>
      <p:sp>
        <p:nvSpPr>
          <p:cNvPr id="3" name="Content Placeholder 2"/>
          <p:cNvSpPr>
            <a:spLocks noGrp="1"/>
          </p:cNvSpPr>
          <p:nvPr>
            <p:ph idx="1"/>
          </p:nvPr>
        </p:nvSpPr>
        <p:spPr>
          <a:xfrm>
            <a:off x="365760" y="1280160"/>
            <a:ext cx="8001000" cy="929640"/>
          </a:xfrm>
        </p:spPr>
        <p:txBody>
          <a:bodyPr/>
          <a:lstStyle/>
          <a:p>
            <a:r>
              <a:rPr lang="en-US" dirty="0"/>
              <a:t>The calculated modes and damping have changed slightly with the additional signal</a:t>
            </a:r>
          </a:p>
        </p:txBody>
      </p:sp>
      <p:pic>
        <p:nvPicPr>
          <p:cNvPr id="4" name="Picture 3"/>
          <p:cNvPicPr>
            <a:picLocks noChangeAspect="1"/>
          </p:cNvPicPr>
          <p:nvPr/>
        </p:nvPicPr>
        <p:blipFill>
          <a:blip r:embed="rId2"/>
          <a:stretch>
            <a:fillRect/>
          </a:stretch>
        </p:blipFill>
        <p:spPr>
          <a:xfrm>
            <a:off x="228600" y="2346960"/>
            <a:ext cx="8039819" cy="4269770"/>
          </a:xfrm>
          <a:prstGeom prst="rect">
            <a:avLst/>
          </a:prstGeom>
        </p:spPr>
      </p:pic>
    </p:spTree>
    <p:extLst>
      <p:ext uri="{BB962C8B-B14F-4D97-AF65-F5344CB8AC3E}">
        <p14:creationId xmlns:p14="http://schemas.microsoft.com/office/powerpoint/2010/main" val="210857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a:t>
            </a:r>
            <a:br>
              <a:rPr lang="en-US" dirty="0"/>
            </a:br>
            <a:r>
              <a:rPr lang="en-US" dirty="0"/>
              <a:t>Iterative Matrix Pencil</a:t>
            </a:r>
          </a:p>
        </p:txBody>
      </p:sp>
      <p:sp>
        <p:nvSpPr>
          <p:cNvPr id="3" name="Content Placeholder 2"/>
          <p:cNvSpPr>
            <a:spLocks noGrp="1"/>
          </p:cNvSpPr>
          <p:nvPr>
            <p:ph idx="1"/>
          </p:nvPr>
        </p:nvSpPr>
        <p:spPr/>
        <p:txBody>
          <a:bodyPr/>
          <a:lstStyle/>
          <a:p>
            <a:r>
              <a:rPr lang="en-US"/>
              <a:t>Now </a:t>
            </a:r>
            <a:r>
              <a:rPr lang="en-US" dirty="0"/>
              <a:t>run the Iterative Matrix Pencil method</a:t>
            </a:r>
          </a:p>
        </p:txBody>
      </p:sp>
      <p:pic>
        <p:nvPicPr>
          <p:cNvPr id="4" name="Picture 3"/>
          <p:cNvPicPr>
            <a:picLocks noChangeAspect="1"/>
          </p:cNvPicPr>
          <p:nvPr/>
        </p:nvPicPr>
        <p:blipFill>
          <a:blip r:embed="rId2"/>
          <a:stretch>
            <a:fillRect/>
          </a:stretch>
        </p:blipFill>
        <p:spPr>
          <a:xfrm>
            <a:off x="424132" y="1828800"/>
            <a:ext cx="7162800" cy="4794049"/>
          </a:xfrm>
          <a:prstGeom prst="rect">
            <a:avLst/>
          </a:prstGeom>
        </p:spPr>
      </p:pic>
    </p:spTree>
    <p:extLst>
      <p:ext uri="{BB962C8B-B14F-4D97-AF65-F5344CB8AC3E}">
        <p14:creationId xmlns:p14="http://schemas.microsoft.com/office/powerpoint/2010/main" val="7898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 </a:t>
            </a:r>
            <a:br>
              <a:rPr lang="en-US" dirty="0"/>
            </a:br>
            <a:r>
              <a:rPr lang="en-US" dirty="0"/>
              <a:t>Iterative Matrix Pencil</a:t>
            </a:r>
          </a:p>
        </p:txBody>
      </p:sp>
      <p:sp>
        <p:nvSpPr>
          <p:cNvPr id="3" name="Content Placeholder 2"/>
          <p:cNvSpPr>
            <a:spLocks noGrp="1"/>
          </p:cNvSpPr>
          <p:nvPr>
            <p:ph idx="1"/>
          </p:nvPr>
        </p:nvSpPr>
        <p:spPr>
          <a:xfrm>
            <a:off x="365760" y="1280160"/>
            <a:ext cx="8473440" cy="1386840"/>
          </a:xfrm>
        </p:spPr>
        <p:txBody>
          <a:bodyPr/>
          <a:lstStyle/>
          <a:p>
            <a:r>
              <a:rPr lang="en-US" dirty="0"/>
              <a:t>With the inclusion of just ten signals (out of 2000)  quite accurate modal information is obtained for all 2000 frequency signals</a:t>
            </a:r>
          </a:p>
        </p:txBody>
      </p:sp>
      <p:pic>
        <p:nvPicPr>
          <p:cNvPr id="4" name="Picture 3"/>
          <p:cNvPicPr>
            <a:picLocks noChangeAspect="1"/>
          </p:cNvPicPr>
          <p:nvPr/>
        </p:nvPicPr>
        <p:blipFill>
          <a:blip r:embed="rId2"/>
          <a:stretch>
            <a:fillRect/>
          </a:stretch>
        </p:blipFill>
        <p:spPr>
          <a:xfrm>
            <a:off x="860880" y="3429000"/>
            <a:ext cx="4181584" cy="3348000"/>
          </a:xfrm>
          <a:prstGeom prst="rect">
            <a:avLst/>
          </a:prstGeom>
        </p:spPr>
      </p:pic>
      <p:sp>
        <p:nvSpPr>
          <p:cNvPr id="5" name="Rectangle 4"/>
          <p:cNvSpPr/>
          <p:nvPr/>
        </p:nvSpPr>
        <p:spPr>
          <a:xfrm>
            <a:off x="912962" y="2667000"/>
            <a:ext cx="5945038" cy="461665"/>
          </a:xfrm>
          <a:prstGeom prst="rect">
            <a:avLst/>
          </a:prstGeom>
          <a:solidFill>
            <a:srgbClr val="FFD4D4"/>
          </a:solidFill>
        </p:spPr>
        <p:txBody>
          <a:bodyPr wrap="square">
            <a:spAutoFit/>
          </a:bodyPr>
          <a:lstStyle/>
          <a:p>
            <a:r>
              <a:rPr lang="en-US" sz="2400" dirty="0">
                <a:solidFill>
                  <a:srgbClr val="1E0000"/>
                </a:solidFill>
              </a:rPr>
              <a:t>This is the worst match (at </a:t>
            </a:r>
            <a:r>
              <a:rPr lang="en-US" sz="2400">
                <a:solidFill>
                  <a:srgbClr val="1E0000"/>
                </a:solidFill>
              </a:rPr>
              <a:t>bus 1072)</a:t>
            </a:r>
            <a:endParaRPr lang="en-US" sz="2400" dirty="0">
              <a:solidFill>
                <a:srgbClr val="1E0000"/>
              </a:solidFill>
            </a:endParaRPr>
          </a:p>
        </p:txBody>
      </p:sp>
    </p:spTree>
    <p:extLst>
      <p:ext uri="{BB962C8B-B14F-4D97-AF65-F5344CB8AC3E}">
        <p14:creationId xmlns:p14="http://schemas.microsoft.com/office/powerpoint/2010/main" val="397362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 So Far</a:t>
            </a:r>
          </a:p>
        </p:txBody>
      </p:sp>
      <p:sp>
        <p:nvSpPr>
          <p:cNvPr id="3" name="Content Placeholder 2"/>
          <p:cNvSpPr>
            <a:spLocks noGrp="1"/>
          </p:cNvSpPr>
          <p:nvPr>
            <p:ph idx="1"/>
          </p:nvPr>
        </p:nvSpPr>
        <p:spPr/>
        <p:txBody>
          <a:bodyPr/>
          <a:lstStyle/>
          <a:p>
            <a:r>
              <a:rPr lang="en-US" dirty="0"/>
              <a:t>Modal analysis can be quickly done on a large number of signals</a:t>
            </a:r>
          </a:p>
          <a:p>
            <a:pPr lvl="1"/>
            <a:r>
              <a:rPr lang="en-US" dirty="0"/>
              <a:t>Computationally is an O(N</a:t>
            </a:r>
            <a:r>
              <a:rPr lang="en-US" baseline="30000" dirty="0"/>
              <a:t>3</a:t>
            </a:r>
            <a:r>
              <a:rPr lang="en-US" dirty="0"/>
              <a:t>) process for one signal, where N is the number of sample points; it varies linearly with the number of included signals</a:t>
            </a:r>
          </a:p>
          <a:p>
            <a:pPr lvl="1"/>
            <a:r>
              <a:rPr lang="en-US" dirty="0"/>
              <a:t>Number of sample points is automatically determined from the highest desired frequency (The Nyquist-Shannon sampling theory requires sampling at twice the highest desired frequency)</a:t>
            </a:r>
          </a:p>
          <a:p>
            <a:pPr lvl="1"/>
            <a:r>
              <a:rPr lang="en-US" dirty="0"/>
              <a:t>Determining how signals are manifested in modes is fast (done when </a:t>
            </a:r>
            <a:r>
              <a:rPr lang="en-US" b="1" dirty="0"/>
              <a:t>Include Reproduced </a:t>
            </a:r>
            <a:r>
              <a:rPr lang="en-US" dirty="0"/>
              <a:t>is Yes)</a:t>
            </a:r>
          </a:p>
          <a:p>
            <a:endParaRPr lang="en-US" dirty="0"/>
          </a:p>
        </p:txBody>
      </p:sp>
    </p:spTree>
    <p:extLst>
      <p:ext uri="{BB962C8B-B14F-4D97-AF65-F5344CB8AC3E}">
        <p14:creationId xmlns:p14="http://schemas.microsoft.com/office/powerpoint/2010/main" val="34192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Mode Details</a:t>
            </a:r>
          </a:p>
        </p:txBody>
      </p:sp>
      <p:sp>
        <p:nvSpPr>
          <p:cNvPr id="3" name="Content Placeholder 2"/>
          <p:cNvSpPr>
            <a:spLocks noGrp="1"/>
          </p:cNvSpPr>
          <p:nvPr>
            <p:ph idx="1"/>
          </p:nvPr>
        </p:nvSpPr>
        <p:spPr>
          <a:xfrm>
            <a:off x="365760" y="1280160"/>
            <a:ext cx="8778240" cy="1082040"/>
          </a:xfrm>
        </p:spPr>
        <p:txBody>
          <a:bodyPr/>
          <a:lstStyle/>
          <a:p>
            <a:r>
              <a:rPr lang="en-US" dirty="0"/>
              <a:t>Detailed information about each mode is available by right-clicking on mode and selecting </a:t>
            </a:r>
            <a:r>
              <a:rPr lang="en-US" b="1" dirty="0"/>
              <a:t>Show Dialog</a:t>
            </a:r>
          </a:p>
        </p:txBody>
      </p:sp>
      <p:pic>
        <p:nvPicPr>
          <p:cNvPr id="4" name="Picture 3"/>
          <p:cNvPicPr>
            <a:picLocks noChangeAspect="1"/>
          </p:cNvPicPr>
          <p:nvPr/>
        </p:nvPicPr>
        <p:blipFill>
          <a:blip r:embed="rId2"/>
          <a:stretch>
            <a:fillRect/>
          </a:stretch>
        </p:blipFill>
        <p:spPr>
          <a:xfrm>
            <a:off x="4454769" y="2544253"/>
            <a:ext cx="4572001" cy="3199454"/>
          </a:xfrm>
          <a:prstGeom prst="rect">
            <a:avLst/>
          </a:prstGeom>
        </p:spPr>
      </p:pic>
      <p:pic>
        <p:nvPicPr>
          <p:cNvPr id="5" name="Picture 4"/>
          <p:cNvPicPr>
            <a:picLocks noChangeAspect="1"/>
          </p:cNvPicPr>
          <p:nvPr/>
        </p:nvPicPr>
        <p:blipFill rotWithShape="1">
          <a:blip r:embed="rId3"/>
          <a:srcRect l="52999" t="-3" r="2999" b="38641"/>
          <a:stretch/>
        </p:blipFill>
        <p:spPr>
          <a:xfrm>
            <a:off x="341866" y="2499360"/>
            <a:ext cx="4023360" cy="3474720"/>
          </a:xfrm>
          <a:prstGeom prst="rect">
            <a:avLst/>
          </a:prstGeom>
        </p:spPr>
      </p:pic>
      <p:cxnSp>
        <p:nvCxnSpPr>
          <p:cNvPr id="6" name="Straight Arrow Connector 5"/>
          <p:cNvCxnSpPr/>
          <p:nvPr/>
        </p:nvCxnSpPr>
        <p:spPr bwMode="auto">
          <a:xfrm flipH="1">
            <a:off x="1857960" y="2143085"/>
            <a:ext cx="275640" cy="231103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141331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Quickly Visualizing Results: Geographic Data Views (GDVs)</a:t>
            </a:r>
          </a:p>
        </p:txBody>
      </p:sp>
      <p:sp>
        <p:nvSpPr>
          <p:cNvPr id="3" name="Content Placeholder 2"/>
          <p:cNvSpPr>
            <a:spLocks noGrp="1"/>
          </p:cNvSpPr>
          <p:nvPr>
            <p:ph idx="1"/>
          </p:nvPr>
        </p:nvSpPr>
        <p:spPr>
          <a:xfrm>
            <a:off x="365760" y="1280160"/>
            <a:ext cx="8625840" cy="3733800"/>
          </a:xfrm>
        </p:spPr>
        <p:txBody>
          <a:bodyPr/>
          <a:lstStyle/>
          <a:p>
            <a:r>
              <a:rPr lang="en-US" dirty="0"/>
              <a:t>GDVs were introduced into PowerWorld about twelve years back to provide a quick way of visualizing geographic information; they are ideally suited for modal results</a:t>
            </a:r>
          </a:p>
          <a:p>
            <a:r>
              <a:rPr lang="en-US" dirty="0"/>
              <a:t>To create a GDV oneline of the substations, go to </a:t>
            </a:r>
            <a:r>
              <a:rPr lang="en-US" b="1" dirty="0"/>
              <a:t>Case Information</a:t>
            </a:r>
            <a:r>
              <a:rPr lang="en-US" dirty="0"/>
              <a:t>, </a:t>
            </a:r>
            <a:r>
              <a:rPr lang="en-US" b="1" dirty="0"/>
              <a:t>Aggregation</a:t>
            </a:r>
            <a:r>
              <a:rPr lang="en-US" dirty="0"/>
              <a:t>, </a:t>
            </a:r>
            <a:r>
              <a:rPr lang="en-US" b="1" dirty="0"/>
              <a:t>Substations</a:t>
            </a:r>
            <a:r>
              <a:rPr lang="en-US" dirty="0"/>
              <a:t>.  Then right-click in any column (Gen MW here) and select </a:t>
            </a:r>
            <a:r>
              <a:rPr lang="en-US" b="1" dirty="0"/>
              <a:t>Geographic Data View</a:t>
            </a:r>
            <a:r>
              <a:rPr lang="en-US" dirty="0"/>
              <a:t>, </a:t>
            </a:r>
            <a:r>
              <a:rPr lang="en-US" b="1" dirty="0"/>
              <a:t>Select Column</a:t>
            </a:r>
            <a:r>
              <a:rPr lang="en-US" dirty="0"/>
              <a:t> </a:t>
            </a:r>
            <a:r>
              <a:rPr lang="en-US" b="1" dirty="0"/>
              <a:t>then Geographic Data View </a:t>
            </a:r>
          </a:p>
          <a:p>
            <a:r>
              <a:rPr lang="en-US" dirty="0"/>
              <a:t>This displays the Geographic Data View Customization Dialog</a:t>
            </a:r>
          </a:p>
          <a:p>
            <a:endParaRPr lang="en-US" dirty="0"/>
          </a:p>
        </p:txBody>
      </p:sp>
    </p:spTree>
    <p:extLst>
      <p:ext uri="{BB962C8B-B14F-4D97-AF65-F5344CB8AC3E}">
        <p14:creationId xmlns:p14="http://schemas.microsoft.com/office/powerpoint/2010/main" val="292491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365760" y="1280160"/>
            <a:ext cx="8001000" cy="1463040"/>
          </a:xfrm>
        </p:spPr>
        <p:txBody>
          <a:bodyPr/>
          <a:lstStyle/>
          <a:p>
            <a:r>
              <a:rPr lang="en-US" dirty="0"/>
              <a:t>Read Chapter 8</a:t>
            </a:r>
          </a:p>
          <a:p>
            <a:r>
              <a:rPr lang="en-US" dirty="0"/>
              <a:t>Homework 5 is due on Tuesday Nov 12</a:t>
            </a:r>
          </a:p>
          <a:p>
            <a:endParaRPr lang="en-US" dirty="0"/>
          </a:p>
          <a:p>
            <a:endParaRPr lang="en-US" dirty="0"/>
          </a:p>
        </p:txBody>
      </p:sp>
    </p:spTree>
    <p:extLst>
      <p:ext uri="{BB962C8B-B14F-4D97-AF65-F5344CB8AC3E}">
        <p14:creationId xmlns:p14="http://schemas.microsoft.com/office/powerpoint/2010/main" val="230919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GDV Customization Dialog</a:t>
            </a:r>
          </a:p>
        </p:txBody>
      </p:sp>
      <p:sp>
        <p:nvSpPr>
          <p:cNvPr id="3" name="Content Placeholder 2"/>
          <p:cNvSpPr>
            <a:spLocks noGrp="1"/>
          </p:cNvSpPr>
          <p:nvPr>
            <p:ph idx="1"/>
          </p:nvPr>
        </p:nvSpPr>
        <p:spPr>
          <a:xfrm>
            <a:off x="365760" y="1280160"/>
            <a:ext cx="8702040" cy="3733800"/>
          </a:xfrm>
        </p:spPr>
        <p:txBody>
          <a:bodyPr/>
          <a:lstStyle/>
          <a:p>
            <a:r>
              <a:rPr lang="en-US" dirty="0"/>
              <a:t>Select Browse to Open an Existing Oneline and select </a:t>
            </a:r>
            <a:r>
              <a:rPr lang="en-US" dirty="0" err="1"/>
              <a:t>NorthAmerica_Blank</a:t>
            </a:r>
            <a:endParaRPr lang="en-US" dirty="0"/>
          </a:p>
          <a:p>
            <a:r>
              <a:rPr lang="en-US" dirty="0"/>
              <a:t>The Fields and </a:t>
            </a:r>
            <a:br>
              <a:rPr lang="en-US" dirty="0"/>
            </a:br>
            <a:r>
              <a:rPr lang="en-US" dirty="0"/>
              <a:t>Attributes page can</a:t>
            </a:r>
            <a:br>
              <a:rPr lang="en-US" dirty="0"/>
            </a:br>
            <a:r>
              <a:rPr lang="en-US" dirty="0"/>
              <a:t>be used to customize</a:t>
            </a:r>
            <a:br>
              <a:rPr lang="en-US" dirty="0"/>
            </a:br>
            <a:r>
              <a:rPr lang="en-US" dirty="0"/>
              <a:t>the GDV appearance</a:t>
            </a:r>
          </a:p>
          <a:p>
            <a:r>
              <a:rPr lang="en-US" dirty="0"/>
              <a:t>As an example of a</a:t>
            </a:r>
            <a:br>
              <a:rPr lang="en-US" dirty="0"/>
            </a:br>
            <a:r>
              <a:rPr lang="en-US" dirty="0"/>
              <a:t>GDV showing the </a:t>
            </a:r>
            <a:br>
              <a:rPr lang="en-US" dirty="0"/>
            </a:br>
            <a:r>
              <a:rPr lang="en-US" dirty="0"/>
              <a:t>substation gen MW,</a:t>
            </a:r>
            <a:br>
              <a:rPr lang="en-US" dirty="0"/>
            </a:br>
            <a:r>
              <a:rPr lang="en-US" dirty="0"/>
              <a:t>select the Total Area field</a:t>
            </a:r>
          </a:p>
          <a:p>
            <a:r>
              <a:rPr lang="en-US" dirty="0"/>
              <a:t>Select </a:t>
            </a:r>
            <a:r>
              <a:rPr lang="en-US" b="1" dirty="0"/>
              <a:t>Add Geographic Data View Objects</a:t>
            </a:r>
            <a:r>
              <a:rPr lang="en-US" dirty="0"/>
              <a:t>…</a:t>
            </a:r>
          </a:p>
          <a:p>
            <a:endParaRPr lang="en-US" dirty="0"/>
          </a:p>
          <a:p>
            <a:endParaRPr lang="en-US" dirty="0"/>
          </a:p>
        </p:txBody>
      </p:sp>
      <p:pic>
        <p:nvPicPr>
          <p:cNvPr id="4" name="Picture 3"/>
          <p:cNvPicPr>
            <a:picLocks noChangeAspect="1"/>
          </p:cNvPicPr>
          <p:nvPr/>
        </p:nvPicPr>
        <p:blipFill>
          <a:blip r:embed="rId2"/>
          <a:stretch>
            <a:fillRect/>
          </a:stretch>
        </p:blipFill>
        <p:spPr>
          <a:xfrm>
            <a:off x="4800600" y="1752599"/>
            <a:ext cx="4114800" cy="3666707"/>
          </a:xfrm>
          <a:prstGeom prst="rect">
            <a:avLst/>
          </a:prstGeom>
        </p:spPr>
      </p:pic>
    </p:spTree>
    <p:extLst>
      <p:ext uri="{BB962C8B-B14F-4D97-AF65-F5344CB8AC3E}">
        <p14:creationId xmlns:p14="http://schemas.microsoft.com/office/powerpoint/2010/main" val="370451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GDV Display Customization</a:t>
            </a:r>
          </a:p>
        </p:txBody>
      </p:sp>
      <p:sp>
        <p:nvSpPr>
          <p:cNvPr id="3" name="Content Placeholder 2"/>
          <p:cNvSpPr>
            <a:spLocks noGrp="1"/>
          </p:cNvSpPr>
          <p:nvPr>
            <p:ph idx="1"/>
          </p:nvPr>
        </p:nvSpPr>
        <p:spPr/>
        <p:txBody>
          <a:bodyPr/>
          <a:lstStyle/>
          <a:p>
            <a:r>
              <a:rPr lang="en-US" dirty="0"/>
              <a:t>As created the GDV shows substation generation, but we will shortly modify it to show modal information</a:t>
            </a:r>
          </a:p>
          <a:p>
            <a:r>
              <a:rPr lang="en-US" dirty="0"/>
              <a:t>Save the display with a </a:t>
            </a:r>
            <a:br>
              <a:rPr lang="en-US" dirty="0"/>
            </a:br>
            <a:r>
              <a:rPr lang="en-US" dirty="0"/>
              <a:t>different name – say </a:t>
            </a:r>
            <a:br>
              <a:rPr lang="en-US" dirty="0"/>
            </a:br>
            <a:r>
              <a:rPr lang="en-US" dirty="0"/>
              <a:t>ECEN460_SubGen</a:t>
            </a:r>
          </a:p>
          <a:p>
            <a:r>
              <a:rPr lang="en-US" dirty="0"/>
              <a:t>To modify a GDV oneline,</a:t>
            </a:r>
            <a:br>
              <a:rPr lang="en-US" dirty="0"/>
            </a:br>
            <a:r>
              <a:rPr lang="en-US" dirty="0"/>
              <a:t>just right-click on any</a:t>
            </a:r>
            <a:br>
              <a:rPr lang="en-US" dirty="0"/>
            </a:br>
            <a:r>
              <a:rPr lang="en-US" dirty="0"/>
              <a:t>GDV display object and</a:t>
            </a:r>
            <a:br>
              <a:rPr lang="en-US" dirty="0"/>
            </a:br>
            <a:r>
              <a:rPr lang="en-US" dirty="0"/>
              <a:t>select </a:t>
            </a:r>
            <a:r>
              <a:rPr lang="en-US" b="1" dirty="0"/>
              <a:t>View Geographic</a:t>
            </a:r>
            <a:br>
              <a:rPr lang="en-US" b="1" dirty="0"/>
            </a:br>
            <a:r>
              <a:rPr lang="en-US" b="1" dirty="0"/>
              <a:t>Data View Options</a:t>
            </a:r>
          </a:p>
          <a:p>
            <a:endParaRPr lang="en-US" dirty="0"/>
          </a:p>
        </p:txBody>
      </p:sp>
      <p:pic>
        <p:nvPicPr>
          <p:cNvPr id="4" name="Picture 3"/>
          <p:cNvPicPr>
            <a:picLocks noChangeAspect="1"/>
          </p:cNvPicPr>
          <p:nvPr/>
        </p:nvPicPr>
        <p:blipFill rotWithShape="1">
          <a:blip r:embed="rId2"/>
          <a:srcRect l="31994" r="27005"/>
          <a:stretch/>
        </p:blipFill>
        <p:spPr>
          <a:xfrm>
            <a:off x="5029200" y="2209800"/>
            <a:ext cx="3749040" cy="4207858"/>
          </a:xfrm>
          <a:prstGeom prst="rect">
            <a:avLst/>
          </a:prstGeom>
        </p:spPr>
      </p:pic>
      <p:sp>
        <p:nvSpPr>
          <p:cNvPr id="5" name="TextBox 4"/>
          <p:cNvSpPr txBox="1"/>
          <p:nvPr/>
        </p:nvSpPr>
        <p:spPr>
          <a:xfrm>
            <a:off x="4800600" y="5054089"/>
            <a:ext cx="2801167" cy="1323439"/>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1E0000"/>
                </a:solidFill>
              </a:rPr>
              <a:t>The GDV Styles can also be shown by selecting </a:t>
            </a:r>
            <a:r>
              <a:rPr lang="en-US" sz="2000" b="1" dirty="0">
                <a:solidFill>
                  <a:srgbClr val="1E0000"/>
                </a:solidFill>
              </a:rPr>
              <a:t>Onelines, List Display,</a:t>
            </a:r>
            <a:br>
              <a:rPr lang="en-US" sz="2000" b="1" dirty="0">
                <a:solidFill>
                  <a:srgbClr val="1E0000"/>
                </a:solidFill>
              </a:rPr>
            </a:br>
            <a:r>
              <a:rPr lang="en-US" sz="2000" b="1" dirty="0">
                <a:solidFill>
                  <a:srgbClr val="1E0000"/>
                </a:solidFill>
              </a:rPr>
              <a:t>Geo Data View Styles</a:t>
            </a:r>
          </a:p>
        </p:txBody>
      </p:sp>
    </p:spTree>
    <p:extLst>
      <p:ext uri="{BB962C8B-B14F-4D97-AF65-F5344CB8AC3E}">
        <p14:creationId xmlns:p14="http://schemas.microsoft.com/office/powerpoint/2010/main" val="158702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Toolbar</a:t>
            </a:r>
          </a:p>
        </p:txBody>
      </p:sp>
      <p:sp>
        <p:nvSpPr>
          <p:cNvPr id="3" name="Content Placeholder 2"/>
          <p:cNvSpPr>
            <a:spLocks noGrp="1"/>
          </p:cNvSpPr>
          <p:nvPr>
            <p:ph idx="1"/>
          </p:nvPr>
        </p:nvSpPr>
        <p:spPr/>
        <p:txBody>
          <a:bodyPr/>
          <a:lstStyle/>
          <a:p>
            <a:r>
              <a:rPr lang="en-US" dirty="0"/>
              <a:t>One application of GDVs is wide area visualization of time-sequenced results using the transient stability toolbar</a:t>
            </a:r>
          </a:p>
          <a:p>
            <a:r>
              <a:rPr lang="en-US" dirty="0"/>
              <a:t>These displays can then be made into a movie by either</a:t>
            </a:r>
          </a:p>
          <a:p>
            <a:pPr lvl="1"/>
            <a:r>
              <a:rPr lang="en-US" dirty="0"/>
              <a:t>Capturing the screen as the contours are creating using screen recording software such as Camtasia</a:t>
            </a:r>
          </a:p>
          <a:p>
            <a:pPr lvl="1"/>
            <a:r>
              <a:rPr lang="en-US" dirty="0"/>
              <a:t>Or having Simulator automatically store the contour images as jpegs and then creating a movie using software such as Microsoft Movie Maker</a:t>
            </a:r>
          </a:p>
          <a:p>
            <a:endParaRPr lang="en-US" dirty="0"/>
          </a:p>
        </p:txBody>
      </p:sp>
    </p:spTree>
    <p:extLst>
      <p:ext uri="{BB962C8B-B14F-4D97-AF65-F5344CB8AC3E}">
        <p14:creationId xmlns:p14="http://schemas.microsoft.com/office/powerpoint/2010/main" val="3089966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Toolbar</a:t>
            </a:r>
          </a:p>
        </p:txBody>
      </p:sp>
      <p:sp>
        <p:nvSpPr>
          <p:cNvPr id="3" name="Content Placeholder 2"/>
          <p:cNvSpPr>
            <a:spLocks noGrp="1"/>
          </p:cNvSpPr>
          <p:nvPr>
            <p:ph idx="1"/>
          </p:nvPr>
        </p:nvSpPr>
        <p:spPr/>
        <p:txBody>
          <a:bodyPr/>
          <a:lstStyle/>
          <a:p>
            <a:r>
              <a:rPr lang="en-US" dirty="0"/>
              <a:t>The toolbar uses stored transient stability results, and hence it is used only after the transient stability solution has finished</a:t>
            </a:r>
          </a:p>
          <a:p>
            <a:pPr lvl="1"/>
            <a:r>
              <a:rPr lang="en-US" dirty="0"/>
              <a:t>It can be used with results that are either saved RAM or saved to the hard drive</a:t>
            </a:r>
          </a:p>
          <a:p>
            <a:pPr lvl="1"/>
            <a:r>
              <a:rPr lang="en-US" dirty="0"/>
              <a:t>It has recently been updated to show PMU and modal analysis data</a:t>
            </a:r>
          </a:p>
          <a:p>
            <a:r>
              <a:rPr lang="en-US" dirty="0"/>
              <a:t>It requires having a oneline with objects associated with the desired results (such as buses, generators, substations, </a:t>
            </a:r>
            <a:r>
              <a:rPr lang="en-US" dirty="0" err="1"/>
              <a:t>etc</a:t>
            </a:r>
            <a:r>
              <a:rPr lang="en-US" dirty="0"/>
              <a:t>)</a:t>
            </a:r>
          </a:p>
          <a:p>
            <a:pPr lvl="1"/>
            <a:r>
              <a:rPr lang="en-US" dirty="0"/>
              <a:t>Again these can be auto-created with GDVs</a:t>
            </a:r>
          </a:p>
          <a:p>
            <a:endParaRPr lang="en-US" dirty="0"/>
          </a:p>
        </p:txBody>
      </p:sp>
    </p:spTree>
    <p:extLst>
      <p:ext uri="{BB962C8B-B14F-4D97-AF65-F5344CB8AC3E}">
        <p14:creationId xmlns:p14="http://schemas.microsoft.com/office/powerpoint/2010/main" val="294554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the Toolbar</a:t>
            </a:r>
          </a:p>
        </p:txBody>
      </p:sp>
      <p:sp>
        <p:nvSpPr>
          <p:cNvPr id="3" name="Content Placeholder 2"/>
          <p:cNvSpPr>
            <a:spLocks noGrp="1"/>
          </p:cNvSpPr>
          <p:nvPr>
            <p:ph idx="1"/>
          </p:nvPr>
        </p:nvSpPr>
        <p:spPr>
          <a:xfrm>
            <a:off x="365760" y="1280160"/>
            <a:ext cx="8778240" cy="3733800"/>
          </a:xfrm>
        </p:spPr>
        <p:txBody>
          <a:bodyPr/>
          <a:lstStyle/>
          <a:p>
            <a:r>
              <a:rPr lang="en-US" dirty="0"/>
              <a:t>The toolbar is shown by either</a:t>
            </a:r>
          </a:p>
          <a:p>
            <a:pPr lvl="1"/>
            <a:r>
              <a:rPr lang="en-US" dirty="0"/>
              <a:t>Selecting </a:t>
            </a:r>
            <a:r>
              <a:rPr lang="en-US" b="1" dirty="0"/>
              <a:t>Add-ons, Stability Case Info, Show Transient Contour Toolbar</a:t>
            </a:r>
          </a:p>
          <a:p>
            <a:pPr lvl="1"/>
            <a:r>
              <a:rPr lang="en-US" dirty="0"/>
              <a:t>On the Transient Stability Analysis Form select the </a:t>
            </a:r>
            <a:r>
              <a:rPr lang="en-US" b="1" dirty="0"/>
              <a:t>Show Transient </a:t>
            </a:r>
            <a:r>
              <a:rPr lang="en-US" dirty="0"/>
              <a:t>Contour Toolbar button at the bottom of the form</a:t>
            </a:r>
          </a:p>
          <a:p>
            <a:r>
              <a:rPr lang="en-US" dirty="0"/>
              <a:t>The toolbar is only fully enabled if there are results to contour</a:t>
            </a:r>
          </a:p>
          <a:p>
            <a:r>
              <a:rPr lang="en-US" dirty="0"/>
              <a:t>We’ll demonstrate it using the previous GDV, except changing the object size to be almost not visible</a:t>
            </a:r>
          </a:p>
          <a:p>
            <a:endParaRPr lang="en-US" dirty="0"/>
          </a:p>
        </p:txBody>
      </p:sp>
      <p:sp>
        <p:nvSpPr>
          <p:cNvPr id="4" name="TextBox 3"/>
          <p:cNvSpPr txBox="1"/>
          <p:nvPr/>
        </p:nvSpPr>
        <p:spPr>
          <a:xfrm>
            <a:off x="1656533" y="5562600"/>
            <a:ext cx="6268267" cy="461665"/>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The oneline is saved as ECEN460_SubSmall</a:t>
            </a:r>
            <a:endParaRPr lang="en-US" sz="2400" b="1" dirty="0">
              <a:solidFill>
                <a:srgbClr val="1E0000"/>
              </a:solidFill>
            </a:endParaRPr>
          </a:p>
        </p:txBody>
      </p:sp>
    </p:spTree>
    <p:extLst>
      <p:ext uri="{BB962C8B-B14F-4D97-AF65-F5344CB8AC3E}">
        <p14:creationId xmlns:p14="http://schemas.microsoft.com/office/powerpoint/2010/main" val="388122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Toolbar</a:t>
            </a:r>
          </a:p>
        </p:txBody>
      </p:sp>
      <p:pic>
        <p:nvPicPr>
          <p:cNvPr id="5" name="Picture 4"/>
          <p:cNvPicPr>
            <a:picLocks noChangeAspect="1"/>
          </p:cNvPicPr>
          <p:nvPr/>
        </p:nvPicPr>
        <p:blipFill rotWithShape="1">
          <a:blip r:embed="rId2"/>
          <a:srcRect l="3" r="36995"/>
          <a:stretch/>
        </p:blipFill>
        <p:spPr>
          <a:xfrm>
            <a:off x="304799" y="1295400"/>
            <a:ext cx="6026599" cy="5181600"/>
          </a:xfrm>
          <a:prstGeom prst="rect">
            <a:avLst/>
          </a:prstGeom>
        </p:spPr>
      </p:pic>
      <p:sp>
        <p:nvSpPr>
          <p:cNvPr id="6" name="TextBox 7"/>
          <p:cNvSpPr txBox="1"/>
          <p:nvPr/>
        </p:nvSpPr>
        <p:spPr>
          <a:xfrm>
            <a:off x="5562600" y="1492924"/>
            <a:ext cx="1927131" cy="830997"/>
          </a:xfrm>
          <a:prstGeom prst="rect">
            <a:avLst/>
          </a:prstGeom>
          <a:solidFill>
            <a:srgbClr val="FFD4D4"/>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Use to control</a:t>
            </a:r>
            <a:br>
              <a:rPr lang="en-US" sz="2400" dirty="0">
                <a:solidFill>
                  <a:srgbClr val="1E0000"/>
                </a:solidFill>
              </a:rPr>
            </a:br>
            <a:r>
              <a:rPr lang="en-US" sz="2400" dirty="0">
                <a:solidFill>
                  <a:srgbClr val="1E0000"/>
                </a:solidFill>
              </a:rPr>
              <a:t>time</a:t>
            </a:r>
          </a:p>
        </p:txBody>
      </p:sp>
      <p:sp>
        <p:nvSpPr>
          <p:cNvPr id="7" name="TextBox 11"/>
          <p:cNvSpPr txBox="1"/>
          <p:nvPr/>
        </p:nvSpPr>
        <p:spPr>
          <a:xfrm>
            <a:off x="6331398" y="2506791"/>
            <a:ext cx="2154681" cy="1938992"/>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Only objects with associated time-varying data should be selected</a:t>
            </a:r>
          </a:p>
        </p:txBody>
      </p:sp>
      <p:sp>
        <p:nvSpPr>
          <p:cNvPr id="8" name="TextBox 15"/>
          <p:cNvSpPr txBox="1"/>
          <p:nvPr/>
        </p:nvSpPr>
        <p:spPr>
          <a:xfrm>
            <a:off x="6471580" y="4628653"/>
            <a:ext cx="2558062" cy="1569660"/>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Use options to control the contour and the storage of images for movies</a:t>
            </a:r>
          </a:p>
        </p:txBody>
      </p:sp>
      <p:cxnSp>
        <p:nvCxnSpPr>
          <p:cNvPr id="9" name="Straight Arrow Connector 8"/>
          <p:cNvCxnSpPr/>
          <p:nvPr/>
        </p:nvCxnSpPr>
        <p:spPr bwMode="auto">
          <a:xfrm flipH="1">
            <a:off x="1371600" y="2438400"/>
            <a:ext cx="4267200" cy="375883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1" name="Straight Arrow Connector 10"/>
          <p:cNvCxnSpPr/>
          <p:nvPr/>
        </p:nvCxnSpPr>
        <p:spPr bwMode="auto">
          <a:xfrm flipH="1">
            <a:off x="3581400" y="3448970"/>
            <a:ext cx="2541519" cy="274826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3" name="Straight Arrow Connector 12"/>
          <p:cNvCxnSpPr/>
          <p:nvPr/>
        </p:nvCxnSpPr>
        <p:spPr bwMode="auto">
          <a:xfrm flipH="1">
            <a:off x="4852159" y="5659042"/>
            <a:ext cx="1583478" cy="538195"/>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371897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Toolbar: Voltage Deviation</a:t>
            </a:r>
          </a:p>
        </p:txBody>
      </p:sp>
      <p:pic>
        <p:nvPicPr>
          <p:cNvPr id="4" name="Picture 3"/>
          <p:cNvPicPr>
            <a:picLocks noChangeAspect="1"/>
          </p:cNvPicPr>
          <p:nvPr/>
        </p:nvPicPr>
        <p:blipFill rotWithShape="1">
          <a:blip r:embed="rId2"/>
          <a:srcRect l="2" r="39996"/>
          <a:stretch/>
        </p:blipFill>
        <p:spPr>
          <a:xfrm>
            <a:off x="152400" y="1295400"/>
            <a:ext cx="5486400" cy="4953000"/>
          </a:xfrm>
          <a:prstGeom prst="rect">
            <a:avLst/>
          </a:prstGeom>
        </p:spPr>
      </p:pic>
      <p:sp>
        <p:nvSpPr>
          <p:cNvPr id="5" name="TextBox 11"/>
          <p:cNvSpPr txBox="1"/>
          <p:nvPr/>
        </p:nvSpPr>
        <p:spPr>
          <a:xfrm>
            <a:off x="5943600" y="1270958"/>
            <a:ext cx="2895600" cy="2308324"/>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Sometimes the best field to visualize is the deviation from the initial values (here the figure shows voltage magnitude deviation)</a:t>
            </a:r>
          </a:p>
        </p:txBody>
      </p:sp>
      <p:sp>
        <p:nvSpPr>
          <p:cNvPr id="6" name="TextBox 11"/>
          <p:cNvSpPr txBox="1"/>
          <p:nvPr/>
        </p:nvSpPr>
        <p:spPr>
          <a:xfrm>
            <a:off x="5943600" y="3796342"/>
            <a:ext cx="2895600" cy="2308324"/>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Designing synthetic grids helps to highlight the complexities in designing the actual grid!!</a:t>
            </a:r>
          </a:p>
        </p:txBody>
      </p:sp>
    </p:spTree>
    <p:extLst>
      <p:ext uri="{BB962C8B-B14F-4D97-AF65-F5344CB8AC3E}">
        <p14:creationId xmlns:p14="http://schemas.microsoft.com/office/powerpoint/2010/main" val="253986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Mode Magnitude and Angle Components</a:t>
            </a:r>
          </a:p>
        </p:txBody>
      </p:sp>
      <p:sp>
        <p:nvSpPr>
          <p:cNvPr id="3" name="Content Placeholder 2"/>
          <p:cNvSpPr>
            <a:spLocks noGrp="1"/>
          </p:cNvSpPr>
          <p:nvPr>
            <p:ph idx="1"/>
          </p:nvPr>
        </p:nvSpPr>
        <p:spPr>
          <a:xfrm>
            <a:off x="365760" y="1280160"/>
            <a:ext cx="8778240" cy="3733800"/>
          </a:xfrm>
        </p:spPr>
        <p:txBody>
          <a:bodyPr/>
          <a:lstStyle/>
          <a:p>
            <a:r>
              <a:rPr lang="en-US" dirty="0"/>
              <a:t>GDVs can be used to quickly visualize information about the modes</a:t>
            </a:r>
          </a:p>
          <a:p>
            <a:r>
              <a:rPr lang="en-US" dirty="0"/>
              <a:t>To visualize mode magnitude and angles, we’ll use the substation custom fields to store the mode values</a:t>
            </a:r>
          </a:p>
          <a:p>
            <a:r>
              <a:rPr lang="en-US" dirty="0"/>
              <a:t>Rerun modal analysis using the substation average frequency field.  That is, </a:t>
            </a:r>
          </a:p>
          <a:p>
            <a:pPr lvl="1"/>
            <a:r>
              <a:rPr lang="en-US" dirty="0"/>
              <a:t>Start from the </a:t>
            </a:r>
            <a:r>
              <a:rPr lang="en-US" b="1" dirty="0"/>
              <a:t>Results From RAM, Substation display</a:t>
            </a:r>
            <a:endParaRPr lang="en-US" dirty="0"/>
          </a:p>
          <a:p>
            <a:pPr lvl="1"/>
            <a:r>
              <a:rPr lang="en-US" dirty="0"/>
              <a:t>Show just Frequency Average field</a:t>
            </a:r>
          </a:p>
          <a:p>
            <a:pPr lvl="1"/>
            <a:r>
              <a:rPr lang="en-US" dirty="0"/>
              <a:t>Right-click to select “Modal Analysis All Columns” to show the </a:t>
            </a:r>
            <a:r>
              <a:rPr lang="en-US" b="1" dirty="0"/>
              <a:t>Modal Analysis Form</a:t>
            </a:r>
            <a:endParaRPr lang="en-US" dirty="0"/>
          </a:p>
          <a:p>
            <a:pPr lvl="1"/>
            <a:r>
              <a:rPr lang="en-US" dirty="0"/>
              <a:t>Select the Iterative Matrix Pencil method and click on </a:t>
            </a:r>
            <a:r>
              <a:rPr lang="en-US" b="1" dirty="0"/>
              <a:t>Do Modal Analysis</a:t>
            </a:r>
            <a:r>
              <a:rPr lang="en-US" dirty="0"/>
              <a:t>; view the </a:t>
            </a:r>
            <a:r>
              <a:rPr lang="en-US" b="1" dirty="0"/>
              <a:t>Mode Details </a:t>
            </a:r>
            <a:r>
              <a:rPr lang="en-US" dirty="0"/>
              <a:t>dialog for 0.63 Hz</a:t>
            </a:r>
          </a:p>
        </p:txBody>
      </p:sp>
    </p:spTree>
    <p:extLst>
      <p:ext uri="{BB962C8B-B14F-4D97-AF65-F5344CB8AC3E}">
        <p14:creationId xmlns:p14="http://schemas.microsoft.com/office/powerpoint/2010/main" val="354316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Mode Magnitude and Angle Components</a:t>
            </a:r>
          </a:p>
        </p:txBody>
      </p:sp>
      <p:sp>
        <p:nvSpPr>
          <p:cNvPr id="3" name="Content Placeholder 2"/>
          <p:cNvSpPr>
            <a:spLocks noGrp="1"/>
          </p:cNvSpPr>
          <p:nvPr>
            <p:ph idx="1"/>
          </p:nvPr>
        </p:nvSpPr>
        <p:spPr/>
        <p:txBody>
          <a:bodyPr/>
          <a:lstStyle/>
          <a:p>
            <a:r>
              <a:rPr lang="en-US" dirty="0"/>
              <a:t>We’ll use the custom fields </a:t>
            </a:r>
            <a:br>
              <a:rPr lang="en-US" dirty="0"/>
            </a:br>
            <a:r>
              <a:rPr lang="en-US" dirty="0"/>
              <a:t>to tell the substation objects</a:t>
            </a:r>
            <a:br>
              <a:rPr lang="en-US" dirty="0"/>
            </a:br>
            <a:r>
              <a:rPr lang="en-US" dirty="0"/>
              <a:t>about this mode’s data</a:t>
            </a:r>
          </a:p>
          <a:p>
            <a:pPr lvl="1"/>
            <a:r>
              <a:rPr lang="en-US" dirty="0"/>
              <a:t>Select the Angle field, set the </a:t>
            </a:r>
            <a:br>
              <a:rPr lang="en-US" dirty="0"/>
            </a:br>
            <a:r>
              <a:rPr lang="en-US" dirty="0"/>
              <a:t>Custom Floating Point Field to</a:t>
            </a:r>
            <a:br>
              <a:rPr lang="en-US" dirty="0"/>
            </a:br>
            <a:r>
              <a:rPr lang="en-US" dirty="0"/>
              <a:t>1; click </a:t>
            </a:r>
            <a:r>
              <a:rPr lang="en-US" b="1" dirty="0"/>
              <a:t>Transfer Results</a:t>
            </a:r>
            <a:endParaRPr lang="en-US" dirty="0"/>
          </a:p>
          <a:p>
            <a:pPr lvl="1"/>
            <a:r>
              <a:rPr lang="en-US" dirty="0"/>
              <a:t> Repeat, except click on the</a:t>
            </a:r>
            <a:br>
              <a:rPr lang="en-US" dirty="0"/>
            </a:br>
            <a:r>
              <a:rPr lang="en-US" dirty="0"/>
              <a:t>Magnitude Unscaled field and set the Custom </a:t>
            </a:r>
            <a:br>
              <a:rPr lang="en-US" dirty="0"/>
            </a:br>
            <a:r>
              <a:rPr lang="en-US" dirty="0"/>
              <a:t>Floating field to 2</a:t>
            </a:r>
          </a:p>
          <a:p>
            <a:r>
              <a:rPr lang="en-US" dirty="0"/>
              <a:t>Create a new GDV display using the ECEN460_SubSmall</a:t>
            </a:r>
            <a:r>
              <a:rPr lang="en-US" b="1" dirty="0"/>
              <a:t> </a:t>
            </a:r>
            <a:r>
              <a:rPr lang="en-US" dirty="0"/>
              <a:t>display (the customizations are on the next slide) </a:t>
            </a:r>
          </a:p>
        </p:txBody>
      </p:sp>
      <p:pic>
        <p:nvPicPr>
          <p:cNvPr id="5" name="Picture 4"/>
          <p:cNvPicPr>
            <a:picLocks noChangeAspect="1"/>
          </p:cNvPicPr>
          <p:nvPr/>
        </p:nvPicPr>
        <p:blipFill>
          <a:blip r:embed="rId2"/>
          <a:stretch>
            <a:fillRect/>
          </a:stretch>
        </p:blipFill>
        <p:spPr>
          <a:xfrm>
            <a:off x="5181599" y="1447800"/>
            <a:ext cx="3811127" cy="2667000"/>
          </a:xfrm>
          <a:prstGeom prst="rect">
            <a:avLst/>
          </a:prstGeom>
        </p:spPr>
      </p:pic>
      <p:cxnSp>
        <p:nvCxnSpPr>
          <p:cNvPr id="7" name="Straight Arrow Connector 6"/>
          <p:cNvCxnSpPr/>
          <p:nvPr/>
        </p:nvCxnSpPr>
        <p:spPr bwMode="auto">
          <a:xfrm flipV="1">
            <a:off x="4419600" y="1905000"/>
            <a:ext cx="3124200" cy="16764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13106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GDV Visualization of Mode Magnitude and Angle Components</a:t>
            </a:r>
          </a:p>
        </p:txBody>
      </p:sp>
      <p:sp>
        <p:nvSpPr>
          <p:cNvPr id="3" name="Content Placeholder 2"/>
          <p:cNvSpPr>
            <a:spLocks noGrp="1"/>
          </p:cNvSpPr>
          <p:nvPr>
            <p:ph idx="1"/>
          </p:nvPr>
        </p:nvSpPr>
        <p:spPr>
          <a:xfrm>
            <a:off x="365760" y="1280160"/>
            <a:ext cx="8549640" cy="3733800"/>
          </a:xfrm>
        </p:spPr>
        <p:txBody>
          <a:bodyPr/>
          <a:lstStyle/>
          <a:p>
            <a:r>
              <a:rPr lang="en-US" dirty="0"/>
              <a:t>Set the GDV Style as</a:t>
            </a:r>
          </a:p>
          <a:p>
            <a:pPr lvl="1"/>
            <a:r>
              <a:rPr lang="en-US" dirty="0"/>
              <a:t>On the </a:t>
            </a:r>
            <a:r>
              <a:rPr lang="en-US" b="1" dirty="0"/>
              <a:t>General Display Options </a:t>
            </a:r>
            <a:r>
              <a:rPr lang="en-US" dirty="0"/>
              <a:t>page set the </a:t>
            </a:r>
            <a:r>
              <a:rPr lang="en-US" b="1" dirty="0"/>
              <a:t>Style</a:t>
            </a:r>
            <a:r>
              <a:rPr lang="en-US" dirty="0"/>
              <a:t> to Arrows and the </a:t>
            </a:r>
            <a:r>
              <a:rPr lang="en-US" b="1" dirty="0"/>
              <a:t>Text to Show </a:t>
            </a:r>
            <a:r>
              <a:rPr lang="en-US" dirty="0"/>
              <a:t>field to None. </a:t>
            </a:r>
          </a:p>
          <a:p>
            <a:pPr lvl="1"/>
            <a:r>
              <a:rPr lang="en-US" dirty="0"/>
              <a:t>On the </a:t>
            </a:r>
            <a:r>
              <a:rPr lang="en-US" b="1" dirty="0"/>
              <a:t>Fields and Attributes </a:t>
            </a:r>
            <a:r>
              <a:rPr lang="en-US" dirty="0"/>
              <a:t>page</a:t>
            </a:r>
          </a:p>
          <a:p>
            <a:pPr lvl="2"/>
            <a:r>
              <a:rPr lang="en-US" dirty="0"/>
              <a:t>Total Area uses the Custom Float 2 field (magnitude); a ballpark largest size should be 50000.  </a:t>
            </a:r>
          </a:p>
          <a:p>
            <a:pPr lvl="2"/>
            <a:r>
              <a:rPr lang="en-US" dirty="0"/>
              <a:t>Rotation Angle uses the Custom </a:t>
            </a:r>
            <a:br>
              <a:rPr lang="en-US" dirty="0"/>
            </a:br>
            <a:r>
              <a:rPr lang="en-US" dirty="0"/>
              <a:t>Float 1 field (angle)</a:t>
            </a:r>
          </a:p>
          <a:p>
            <a:pPr lvl="2"/>
            <a:r>
              <a:rPr lang="en-US" dirty="0"/>
              <a:t>Line Thickness uses the Custom </a:t>
            </a:r>
            <a:br>
              <a:rPr lang="en-US" dirty="0"/>
            </a:br>
            <a:r>
              <a:rPr lang="en-US" dirty="0"/>
              <a:t>Float 2 field (magnitude)</a:t>
            </a:r>
          </a:p>
          <a:p>
            <a:r>
              <a:rPr lang="en-US" dirty="0"/>
              <a:t>Once a oneline has been setup, </a:t>
            </a:r>
            <a:br>
              <a:rPr lang="en-US" dirty="0"/>
            </a:br>
            <a:r>
              <a:rPr lang="en-US" dirty="0"/>
              <a:t>it can be saved for repeated use</a:t>
            </a:r>
          </a:p>
          <a:p>
            <a:r>
              <a:rPr lang="en-US" dirty="0"/>
              <a:t>Save the oneline as</a:t>
            </a:r>
            <a:br>
              <a:rPr lang="en-US" dirty="0"/>
            </a:br>
            <a:r>
              <a:rPr lang="en-US" dirty="0"/>
              <a:t>ECEN460_Modes</a:t>
            </a:r>
          </a:p>
          <a:p>
            <a:endParaRPr lang="en-US" dirty="0"/>
          </a:p>
        </p:txBody>
      </p:sp>
      <p:pic>
        <p:nvPicPr>
          <p:cNvPr id="4" name="Picture 3"/>
          <p:cNvPicPr>
            <a:picLocks noChangeAspect="1"/>
          </p:cNvPicPr>
          <p:nvPr/>
        </p:nvPicPr>
        <p:blipFill>
          <a:blip r:embed="rId2"/>
          <a:stretch>
            <a:fillRect/>
          </a:stretch>
        </p:blipFill>
        <p:spPr>
          <a:xfrm>
            <a:off x="5562599" y="3429000"/>
            <a:ext cx="3377891" cy="3010046"/>
          </a:xfrm>
          <a:prstGeom prst="rect">
            <a:avLst/>
          </a:prstGeom>
        </p:spPr>
      </p:pic>
    </p:spTree>
    <p:extLst>
      <p:ext uri="{BB962C8B-B14F-4D97-AF65-F5344CB8AC3E}">
        <p14:creationId xmlns:p14="http://schemas.microsoft.com/office/powerpoint/2010/main" val="195272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Quickly Determining the b Vectors</a:t>
            </a:r>
          </a:p>
        </p:txBody>
      </p:sp>
      <p:sp>
        <p:nvSpPr>
          <p:cNvPr id="3" name="Content Placeholder 2"/>
          <p:cNvSpPr>
            <a:spLocks noGrp="1"/>
          </p:cNvSpPr>
          <p:nvPr>
            <p:ph idx="1"/>
          </p:nvPr>
        </p:nvSpPr>
        <p:spPr>
          <a:xfrm>
            <a:off x="365760" y="1280160"/>
            <a:ext cx="8473440" cy="3733800"/>
          </a:xfrm>
        </p:spPr>
        <p:txBody>
          <a:bodyPr/>
          <a:lstStyle/>
          <a:p>
            <a:r>
              <a:rPr lang="en-US" dirty="0"/>
              <a:t>A key insight is from an approach known as the variable projection method (from Borden, 2013) that for any signal k </a:t>
            </a:r>
          </a:p>
        </p:txBody>
      </p:sp>
      <p:sp>
        <p:nvSpPr>
          <p:cNvPr id="4" name="Rectangle 3"/>
          <p:cNvSpPr/>
          <p:nvPr/>
        </p:nvSpPr>
        <p:spPr>
          <a:xfrm>
            <a:off x="195532" y="6096000"/>
            <a:ext cx="8915400" cy="52322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r>
              <a:rPr kumimoji="0" lang="en-US" sz="1400" b="0" i="0" u="none" strike="noStrike" kern="1200" cap="none" spc="0" normalizeH="0" baseline="0" noProof="0" dirty="0">
                <a:ln>
                  <a:noFill/>
                </a:ln>
                <a:solidFill>
                  <a:srgbClr val="1E0000"/>
                </a:solidFill>
                <a:effectLst/>
                <a:uLnTx/>
                <a:uFillTx/>
                <a:latin typeface="Times New Roman" pitchFamily="18" charset="0"/>
                <a:ea typeface="+mn-ea"/>
                <a:cs typeface="+mn-cs"/>
              </a:rPr>
              <a:t>A. Borden, B.C. Lesieutre, J. </a:t>
            </a:r>
            <a:r>
              <a:rPr kumimoji="0" lang="en-US" sz="1400" b="0" i="0" u="none" strike="noStrike" kern="1200" cap="none" spc="0" normalizeH="0" baseline="0" noProof="0" dirty="0" err="1">
                <a:ln>
                  <a:noFill/>
                </a:ln>
                <a:solidFill>
                  <a:srgbClr val="1E0000"/>
                </a:solidFill>
                <a:effectLst/>
                <a:uLnTx/>
                <a:uFillTx/>
                <a:latin typeface="Times New Roman" pitchFamily="18" charset="0"/>
                <a:ea typeface="+mn-ea"/>
                <a:cs typeface="+mn-cs"/>
              </a:rPr>
              <a:t>Gronquist</a:t>
            </a:r>
            <a:r>
              <a:rPr kumimoji="0" lang="en-US" sz="1400" b="0" i="0" u="none" strike="noStrike" kern="1200" cap="none" spc="0" normalizeH="0" baseline="0" noProof="0" dirty="0">
                <a:ln>
                  <a:noFill/>
                </a:ln>
                <a:solidFill>
                  <a:srgbClr val="1E0000"/>
                </a:solidFill>
                <a:effectLst/>
                <a:uLnTx/>
                <a:uFillTx/>
                <a:latin typeface="Times New Roman" pitchFamily="18" charset="0"/>
                <a:ea typeface="+mn-ea"/>
                <a:cs typeface="+mn-cs"/>
              </a:rPr>
              <a:t>, "Power System Modal Analysis Tool Developed for Industry Use," </a:t>
            </a:r>
            <a:r>
              <a:rPr kumimoji="0" lang="en-US" sz="1400" b="0" i="1" u="none" strike="noStrike" kern="1200" cap="none" spc="0" normalizeH="0" baseline="0" noProof="0" dirty="0">
                <a:ln>
                  <a:noFill/>
                </a:ln>
                <a:solidFill>
                  <a:srgbClr val="1E0000"/>
                </a:solidFill>
                <a:effectLst/>
                <a:uLnTx/>
                <a:uFillTx/>
                <a:latin typeface="Times New Roman" pitchFamily="18" charset="0"/>
                <a:ea typeface="+mn-ea"/>
                <a:cs typeface="+mn-cs"/>
              </a:rPr>
              <a:t>Proc. 2013 North American Power Symposium</a:t>
            </a:r>
            <a:r>
              <a:rPr kumimoji="0" lang="en-US" sz="1400" b="0" i="0" u="none" strike="noStrike" kern="1200" cap="none" spc="0" normalizeH="0" baseline="0" noProof="0" dirty="0">
                <a:ln>
                  <a:noFill/>
                </a:ln>
                <a:solidFill>
                  <a:srgbClr val="1E0000"/>
                </a:solidFill>
                <a:effectLst/>
                <a:uLnTx/>
                <a:uFillTx/>
                <a:latin typeface="Times New Roman" pitchFamily="18" charset="0"/>
                <a:ea typeface="+mn-ea"/>
                <a:cs typeface="+mn-cs"/>
              </a:rPr>
              <a:t>, Manhattan, KS, Sept. 2013</a:t>
            </a:r>
          </a:p>
        </p:txBody>
      </p:sp>
      <p:graphicFrame>
        <p:nvGraphicFramePr>
          <p:cNvPr id="5" name="Object 4"/>
          <p:cNvGraphicFramePr>
            <a:graphicFrameLocks noChangeAspect="1"/>
          </p:cNvGraphicFramePr>
          <p:nvPr/>
        </p:nvGraphicFramePr>
        <p:xfrm>
          <a:off x="990600" y="2667000"/>
          <a:ext cx="6834188" cy="3263900"/>
        </p:xfrm>
        <a:graphic>
          <a:graphicData uri="http://schemas.openxmlformats.org/presentationml/2006/ole">
            <mc:AlternateContent xmlns:mc="http://schemas.openxmlformats.org/markup-compatibility/2006">
              <mc:Choice xmlns:v="urn:schemas-microsoft-com:vml" Requires="v">
                <p:oleObj spid="_x0000_s205826" name="Equation" r:id="rId3" imgW="3822480" imgH="1790640" progId="Equation.DSMT4">
                  <p:embed/>
                </p:oleObj>
              </mc:Choice>
              <mc:Fallback>
                <p:oleObj name="Equation" r:id="rId3" imgW="3822480" imgH="1790640" progId="Equation.DSMT4">
                  <p:embed/>
                  <p:pic>
                    <p:nvPicPr>
                      <p:cNvPr id="5" name="Object 4"/>
                      <p:cNvPicPr>
                        <a:picLocks noChangeAspect="1" noChangeArrowheads="1"/>
                      </p:cNvPicPr>
                      <p:nvPr/>
                    </p:nvPicPr>
                    <p:blipFill>
                      <a:blip r:embed="rId4"/>
                      <a:srcRect/>
                      <a:stretch>
                        <a:fillRect/>
                      </a:stretch>
                    </p:blipFill>
                    <p:spPr bwMode="auto">
                      <a:xfrm>
                        <a:off x="990600" y="2667000"/>
                        <a:ext cx="6834188"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6"/>
          <p:cNvSpPr txBox="1"/>
          <p:nvPr/>
        </p:nvSpPr>
        <p:spPr>
          <a:xfrm>
            <a:off x="3581400" y="2260600"/>
            <a:ext cx="5238935"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
                <a:srgbClr val="003366"/>
              </a:buClr>
              <a:buSzPct val="100000"/>
              <a:buFont typeface="Wingdings" pitchFamily="2" charset="2"/>
              <a:buNone/>
              <a:tabLst/>
              <a:defRPr/>
            </a:pPr>
            <a:r>
              <a:rPr kumimoji="0" lang="en-US" sz="2400" b="0" i="0" u="none" strike="noStrike" kern="1200" cap="none" spc="0" normalizeH="0" baseline="0" noProof="0" dirty="0">
                <a:ln>
                  <a:noFill/>
                </a:ln>
                <a:solidFill>
                  <a:srgbClr val="1E0000"/>
                </a:solidFill>
                <a:effectLst/>
                <a:uLnTx/>
                <a:uFillTx/>
                <a:latin typeface="Times New Roman"/>
                <a:ea typeface="+mn-ea"/>
                <a:cs typeface="+mn-cs"/>
              </a:rPr>
              <a:t>Where m is the number of measurements</a:t>
            </a:r>
            <a:br>
              <a:rPr kumimoji="0" lang="en-US" sz="2400" b="0" i="0" u="none" strike="noStrike" kern="1200" cap="none" spc="0" normalizeH="0" baseline="0" noProof="0" dirty="0">
                <a:ln>
                  <a:noFill/>
                </a:ln>
                <a:solidFill>
                  <a:srgbClr val="1E0000"/>
                </a:solidFill>
                <a:effectLst/>
                <a:uLnTx/>
                <a:uFillTx/>
                <a:latin typeface="Times New Roman"/>
                <a:ea typeface="+mn-ea"/>
                <a:cs typeface="+mn-cs"/>
              </a:rPr>
            </a:br>
            <a:r>
              <a:rPr kumimoji="0" lang="en-US" sz="2400" b="0" i="0" u="none" strike="noStrike" kern="1200" cap="none" spc="0" normalizeH="0" baseline="0" noProof="0" dirty="0">
                <a:ln>
                  <a:noFill/>
                </a:ln>
                <a:solidFill>
                  <a:srgbClr val="1E0000"/>
                </a:solidFill>
                <a:effectLst/>
                <a:uLnTx/>
                <a:uFillTx/>
                <a:latin typeface="Times New Roman"/>
                <a:ea typeface="+mn-ea"/>
                <a:cs typeface="+mn-cs"/>
              </a:rPr>
              <a:t>and n is the number of modes  </a:t>
            </a:r>
          </a:p>
        </p:txBody>
      </p:sp>
    </p:spTree>
    <p:extLst>
      <p:ext uri="{BB962C8B-B14F-4D97-AF65-F5344CB8AC3E}">
        <p14:creationId xmlns:p14="http://schemas.microsoft.com/office/powerpoint/2010/main" val="3236418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of 0.63 Hz Mode</a:t>
            </a:r>
          </a:p>
        </p:txBody>
      </p:sp>
      <p:pic>
        <p:nvPicPr>
          <p:cNvPr id="4" name="Picture 3"/>
          <p:cNvPicPr>
            <a:picLocks noChangeAspect="1"/>
          </p:cNvPicPr>
          <p:nvPr/>
        </p:nvPicPr>
        <p:blipFill rotWithShape="1">
          <a:blip r:embed="rId2"/>
          <a:srcRect l="4664" r="30334"/>
          <a:stretch/>
        </p:blipFill>
        <p:spPr>
          <a:xfrm>
            <a:off x="731520" y="1447800"/>
            <a:ext cx="5943600" cy="4079338"/>
          </a:xfrm>
          <a:prstGeom prst="rect">
            <a:avLst/>
          </a:prstGeom>
        </p:spPr>
      </p:pic>
      <p:sp>
        <p:nvSpPr>
          <p:cNvPr id="5" name="TextBox 5"/>
          <p:cNvSpPr txBox="1"/>
          <p:nvPr/>
        </p:nvSpPr>
        <p:spPr>
          <a:xfrm>
            <a:off x="6248400" y="1219200"/>
            <a:ext cx="2819400" cy="5410712"/>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In this display the arrows show the magnitude and angle (direction) for the mode at each substation.</a:t>
            </a:r>
          </a:p>
          <a:p>
            <a:r>
              <a:rPr lang="en-US" sz="2400" dirty="0">
                <a:solidFill>
                  <a:srgbClr val="1E0000"/>
                </a:solidFill>
              </a:rPr>
              <a:t>However, the problem is there are too many arrows! </a:t>
            </a:r>
          </a:p>
          <a:p>
            <a:r>
              <a:rPr lang="en-US" sz="2400" dirty="0">
                <a:solidFill>
                  <a:srgbClr val="1E0000"/>
                </a:solidFill>
              </a:rPr>
              <a:t>The solution it so dynamically prune the display using the GDV Options, </a:t>
            </a:r>
            <a:r>
              <a:rPr lang="en-US" sz="2400" b="1" dirty="0">
                <a:solidFill>
                  <a:srgbClr val="1E0000"/>
                </a:solidFill>
              </a:rPr>
              <a:t>Pruning </a:t>
            </a:r>
            <a:r>
              <a:rPr lang="en-US" sz="2400" dirty="0">
                <a:solidFill>
                  <a:srgbClr val="1E0000"/>
                </a:solidFill>
              </a:rPr>
              <a:t>command</a:t>
            </a:r>
          </a:p>
        </p:txBody>
      </p:sp>
    </p:spTree>
    <p:extLst>
      <p:ext uri="{BB962C8B-B14F-4D97-AF65-F5344CB8AC3E}">
        <p14:creationId xmlns:p14="http://schemas.microsoft.com/office/powerpoint/2010/main" val="3609048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GDV Display Pruning</a:t>
            </a:r>
          </a:p>
        </p:txBody>
      </p:sp>
      <p:sp>
        <p:nvSpPr>
          <p:cNvPr id="3" name="Content Placeholder 2"/>
          <p:cNvSpPr>
            <a:spLocks noGrp="1"/>
          </p:cNvSpPr>
          <p:nvPr>
            <p:ph idx="1"/>
          </p:nvPr>
        </p:nvSpPr>
        <p:spPr/>
        <p:txBody>
          <a:bodyPr/>
          <a:lstStyle/>
          <a:p>
            <a:r>
              <a:rPr lang="en-US" dirty="0"/>
              <a:t>This page allows GDVs to </a:t>
            </a:r>
            <a:br>
              <a:rPr lang="en-US" dirty="0"/>
            </a:br>
            <a:r>
              <a:rPr lang="en-US" dirty="0"/>
              <a:t>be selectively displayed</a:t>
            </a:r>
          </a:p>
          <a:p>
            <a:r>
              <a:rPr lang="en-US" dirty="0"/>
              <a:t>Select </a:t>
            </a:r>
            <a:r>
              <a:rPr lang="en-US" b="1" dirty="0"/>
              <a:t>Do Pruning </a:t>
            </a:r>
            <a:r>
              <a:rPr lang="en-US" dirty="0"/>
              <a:t>to </a:t>
            </a:r>
            <a:br>
              <a:rPr lang="en-US" dirty="0"/>
            </a:br>
            <a:r>
              <a:rPr lang="en-US" dirty="0"/>
              <a:t>modify the oneline so an</a:t>
            </a:r>
            <a:br>
              <a:rPr lang="en-US" dirty="0"/>
            </a:br>
            <a:r>
              <a:rPr lang="en-US" dirty="0"/>
              <a:t>invisible grid is </a:t>
            </a:r>
            <a:br>
              <a:rPr lang="en-US" dirty="0"/>
            </a:br>
            <a:r>
              <a:rPr lang="en-US" dirty="0"/>
              <a:t>added to the display</a:t>
            </a:r>
            <a:br>
              <a:rPr lang="en-US" dirty="0"/>
            </a:br>
            <a:r>
              <a:rPr lang="en-US" dirty="0"/>
              <a:t>and only one GDV arrow</a:t>
            </a:r>
            <a:br>
              <a:rPr lang="en-US" dirty="0"/>
            </a:br>
            <a:r>
              <a:rPr lang="en-US" dirty="0"/>
              <a:t>is visible in each grid area</a:t>
            </a:r>
          </a:p>
          <a:p>
            <a:r>
              <a:rPr lang="en-US" dirty="0"/>
              <a:t>I also added some color, using a circular color map to highlight the angles </a:t>
            </a:r>
          </a:p>
          <a:p>
            <a:endParaRPr lang="en-US" dirty="0"/>
          </a:p>
        </p:txBody>
      </p:sp>
      <p:pic>
        <p:nvPicPr>
          <p:cNvPr id="4" name="Picture 3"/>
          <p:cNvPicPr>
            <a:picLocks noChangeAspect="1"/>
          </p:cNvPicPr>
          <p:nvPr/>
        </p:nvPicPr>
        <p:blipFill>
          <a:blip r:embed="rId2"/>
          <a:stretch>
            <a:fillRect/>
          </a:stretch>
        </p:blipFill>
        <p:spPr>
          <a:xfrm>
            <a:off x="4876800" y="1280160"/>
            <a:ext cx="3928211" cy="3500438"/>
          </a:xfrm>
          <a:prstGeom prst="rect">
            <a:avLst/>
          </a:prstGeom>
        </p:spPr>
      </p:pic>
    </p:spTree>
    <p:extLst>
      <p:ext uri="{BB962C8B-B14F-4D97-AF65-F5344CB8AC3E}">
        <p14:creationId xmlns:p14="http://schemas.microsoft.com/office/powerpoint/2010/main" val="3323558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of 0.63 Hz Mode</a:t>
            </a:r>
          </a:p>
        </p:txBody>
      </p:sp>
      <p:pic>
        <p:nvPicPr>
          <p:cNvPr id="4" name="Picture 3"/>
          <p:cNvPicPr>
            <a:picLocks noChangeAspect="1"/>
          </p:cNvPicPr>
          <p:nvPr/>
        </p:nvPicPr>
        <p:blipFill rotWithShape="1">
          <a:blip r:embed="rId2"/>
          <a:srcRect l="18998" r="32002"/>
          <a:stretch/>
        </p:blipFill>
        <p:spPr>
          <a:xfrm>
            <a:off x="304800" y="1295400"/>
            <a:ext cx="5638800" cy="5295604"/>
          </a:xfrm>
          <a:prstGeom prst="rect">
            <a:avLst/>
          </a:prstGeom>
        </p:spPr>
      </p:pic>
      <p:sp>
        <p:nvSpPr>
          <p:cNvPr id="5" name="Rectangle 4"/>
          <p:cNvSpPr/>
          <p:nvPr/>
        </p:nvSpPr>
        <p:spPr>
          <a:xfrm>
            <a:off x="6067245" y="990600"/>
            <a:ext cx="2514600" cy="2677656"/>
          </a:xfrm>
          <a:prstGeom prst="rect">
            <a:avLst/>
          </a:prstGeom>
          <a:solidFill>
            <a:srgbClr val="FFD4D4"/>
          </a:solidFill>
        </p:spPr>
        <p:txBody>
          <a:bodyPr wrap="square">
            <a:spAutoFit/>
          </a:bodyPr>
          <a:lstStyle/>
          <a:p>
            <a:r>
              <a:rPr lang="en-US" sz="2400" dirty="0">
                <a:solidFill>
                  <a:srgbClr val="1E0000"/>
                </a:solidFill>
              </a:rPr>
              <a:t>Again save the oneline, now as</a:t>
            </a:r>
            <a:br>
              <a:rPr lang="en-US" sz="2400" dirty="0">
                <a:solidFill>
                  <a:srgbClr val="1E0000"/>
                </a:solidFill>
              </a:rPr>
            </a:br>
            <a:r>
              <a:rPr lang="en-US" sz="2400" dirty="0">
                <a:solidFill>
                  <a:srgbClr val="1E0000"/>
                </a:solidFill>
              </a:rPr>
              <a:t>ECEN460_Modes;</a:t>
            </a:r>
            <a:br>
              <a:rPr lang="en-US" sz="2400" dirty="0">
                <a:solidFill>
                  <a:srgbClr val="1E0000"/>
                </a:solidFill>
              </a:rPr>
            </a:br>
            <a:r>
              <a:rPr lang="en-US" sz="2400" dirty="0">
                <a:solidFill>
                  <a:srgbClr val="1E0000"/>
                </a:solidFill>
              </a:rPr>
              <a:t>it can then be </a:t>
            </a:r>
            <a:br>
              <a:rPr lang="en-US" sz="2400" dirty="0">
                <a:solidFill>
                  <a:srgbClr val="1E0000"/>
                </a:solidFill>
              </a:rPr>
            </a:br>
            <a:r>
              <a:rPr lang="en-US" sz="2400" dirty="0">
                <a:solidFill>
                  <a:srgbClr val="1E0000"/>
                </a:solidFill>
              </a:rPr>
              <a:t>used to quickly visualize the other modes</a:t>
            </a:r>
          </a:p>
        </p:txBody>
      </p:sp>
      <p:sp>
        <p:nvSpPr>
          <p:cNvPr id="6" name="Rectangle 5"/>
          <p:cNvSpPr/>
          <p:nvPr/>
        </p:nvSpPr>
        <p:spPr>
          <a:xfrm>
            <a:off x="6061494" y="3810000"/>
            <a:ext cx="2842404" cy="2677656"/>
          </a:xfrm>
          <a:prstGeom prst="rect">
            <a:avLst/>
          </a:prstGeom>
          <a:solidFill>
            <a:srgbClr val="FFD4D4"/>
          </a:solidFill>
        </p:spPr>
        <p:txBody>
          <a:bodyPr wrap="square">
            <a:spAutoFit/>
          </a:bodyPr>
          <a:lstStyle/>
          <a:p>
            <a:r>
              <a:rPr lang="en-US" sz="2400" dirty="0">
                <a:solidFill>
                  <a:srgbClr val="1E0000"/>
                </a:solidFill>
              </a:rPr>
              <a:t>To show other modes, just go to the Mode Details dialog for a different frequency and again transfer the angle and magnitude</a:t>
            </a:r>
          </a:p>
        </p:txBody>
      </p:sp>
    </p:spTree>
    <p:extLst>
      <p:ext uri="{BB962C8B-B14F-4D97-AF65-F5344CB8AC3E}">
        <p14:creationId xmlns:p14="http://schemas.microsoft.com/office/powerpoint/2010/main" val="409312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of 0.76 Hz Mode</a:t>
            </a:r>
          </a:p>
        </p:txBody>
      </p:sp>
      <p:pic>
        <p:nvPicPr>
          <p:cNvPr id="4" name="Picture 3"/>
          <p:cNvPicPr>
            <a:picLocks noChangeAspect="1"/>
          </p:cNvPicPr>
          <p:nvPr/>
        </p:nvPicPr>
        <p:blipFill rotWithShape="1">
          <a:blip r:embed="rId2"/>
          <a:srcRect l="12332" r="32665"/>
          <a:stretch/>
        </p:blipFill>
        <p:spPr>
          <a:xfrm>
            <a:off x="990600" y="1371600"/>
            <a:ext cx="6324600" cy="5291700"/>
          </a:xfrm>
          <a:prstGeom prst="rect">
            <a:avLst/>
          </a:prstGeom>
        </p:spPr>
      </p:pic>
    </p:spTree>
    <p:extLst>
      <p:ext uri="{BB962C8B-B14F-4D97-AF65-F5344CB8AC3E}">
        <p14:creationId xmlns:p14="http://schemas.microsoft.com/office/powerpoint/2010/main" val="864512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the Source of Oscillations</a:t>
            </a:r>
          </a:p>
        </p:txBody>
      </p:sp>
      <p:sp>
        <p:nvSpPr>
          <p:cNvPr id="3" name="Content Placeholder 2"/>
          <p:cNvSpPr>
            <a:spLocks noGrp="1"/>
          </p:cNvSpPr>
          <p:nvPr>
            <p:ph idx="1"/>
          </p:nvPr>
        </p:nvSpPr>
        <p:spPr>
          <a:xfrm>
            <a:off x="365760" y="1280160"/>
            <a:ext cx="8549640" cy="3733800"/>
          </a:xfrm>
        </p:spPr>
        <p:txBody>
          <a:bodyPr/>
          <a:lstStyle/>
          <a:p>
            <a:r>
              <a:rPr lang="en-US" dirty="0"/>
              <a:t>For showing the source of sustained oscillations assume zero damping and recognizing that the source of the oscillation will have a leading phase angle, shift all the </a:t>
            </a:r>
            <a:r>
              <a:rPr lang="en-US" dirty="0" err="1">
                <a:latin typeface="Symbol" panose="05050102010706020507" pitchFamily="18" charset="2"/>
              </a:rPr>
              <a:t>f</a:t>
            </a:r>
            <a:r>
              <a:rPr lang="en-US" baseline="-25000" dirty="0" err="1"/>
              <a:t>k,j</a:t>
            </a:r>
            <a:r>
              <a:rPr lang="en-US" dirty="0"/>
              <a:t> so it is zero at the bus with the largest </a:t>
            </a:r>
            <a:r>
              <a:rPr lang="en-US" dirty="0" err="1"/>
              <a:t>A</a:t>
            </a:r>
            <a:r>
              <a:rPr lang="en-US" baseline="-25000" dirty="0" err="1"/>
              <a:t>k,j</a:t>
            </a:r>
            <a:r>
              <a:rPr lang="en-US" dirty="0"/>
              <a:t> and set t=0.  Then</a:t>
            </a:r>
          </a:p>
          <a:p>
            <a:pPr marL="0" indent="0">
              <a:buNone/>
            </a:pPr>
            <a:r>
              <a:rPr lang="en-US" dirty="0"/>
              <a:t>  </a:t>
            </a:r>
          </a:p>
          <a:p>
            <a:r>
              <a:rPr lang="en-US" dirty="0"/>
              <a:t>Then approximate the mode j power flow on all lines between buses m and n as </a:t>
            </a:r>
          </a:p>
          <a:p>
            <a:endParaRPr lang="en-US" dirty="0"/>
          </a:p>
          <a:p>
            <a:r>
              <a:rPr lang="en-US" dirty="0"/>
              <a:t>The location of the oscillation has positive net power</a:t>
            </a:r>
          </a:p>
        </p:txBody>
      </p:sp>
      <p:graphicFrame>
        <p:nvGraphicFramePr>
          <p:cNvPr id="4" name="Object 3"/>
          <p:cNvGraphicFramePr>
            <a:graphicFrameLocks noChangeAspect="1"/>
          </p:cNvGraphicFramePr>
          <p:nvPr>
            <p:extLst>
              <p:ext uri="{D42A27DB-BD31-4B8C-83A1-F6EECF244321}">
                <p14:modId xmlns:p14="http://schemas.microsoft.com/office/powerpoint/2010/main" val="70243463"/>
              </p:ext>
            </p:extLst>
          </p:nvPr>
        </p:nvGraphicFramePr>
        <p:xfrm>
          <a:off x="914400" y="3505200"/>
          <a:ext cx="2446338" cy="566737"/>
        </p:xfrm>
        <a:graphic>
          <a:graphicData uri="http://schemas.openxmlformats.org/presentationml/2006/ole">
            <mc:AlternateContent xmlns:mc="http://schemas.openxmlformats.org/markup-compatibility/2006">
              <mc:Choice xmlns:v="urn:schemas-microsoft-com:vml" Requires="v">
                <p:oleObj spid="_x0000_s204828" name="Equation" r:id="rId3" imgW="1206360" imgH="279360" progId="Equation.DSMT4">
                  <p:embed/>
                </p:oleObj>
              </mc:Choice>
              <mc:Fallback>
                <p:oleObj name="Equation" r:id="rId3" imgW="1206360" imgH="279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05200"/>
                        <a:ext cx="24463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6923311"/>
              </p:ext>
            </p:extLst>
          </p:nvPr>
        </p:nvGraphicFramePr>
        <p:xfrm>
          <a:off x="914400" y="4876800"/>
          <a:ext cx="4724400" cy="790575"/>
        </p:xfrm>
        <a:graphic>
          <a:graphicData uri="http://schemas.openxmlformats.org/presentationml/2006/ole">
            <mc:AlternateContent xmlns:mc="http://schemas.openxmlformats.org/markup-compatibility/2006">
              <mc:Choice xmlns:v="urn:schemas-microsoft-com:vml" Requires="v">
                <p:oleObj spid="_x0000_s204829" name="Equation" r:id="rId5" imgW="2577960" imgH="431640" progId="Equation.DSMT4">
                  <p:embed/>
                </p:oleObj>
              </mc:Choice>
              <mc:Fallback>
                <p:oleObj name="Equation" r:id="rId5" imgW="257796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876800"/>
                        <a:ext cx="472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859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the Source of Oscillations in PowerWorld</a:t>
            </a:r>
          </a:p>
        </p:txBody>
      </p:sp>
      <p:sp>
        <p:nvSpPr>
          <p:cNvPr id="3" name="Content Placeholder 2"/>
          <p:cNvSpPr>
            <a:spLocks noGrp="1"/>
          </p:cNvSpPr>
          <p:nvPr>
            <p:ph idx="1"/>
          </p:nvPr>
        </p:nvSpPr>
        <p:spPr/>
        <p:txBody>
          <a:bodyPr/>
          <a:lstStyle/>
          <a:p>
            <a:r>
              <a:rPr lang="en-US" dirty="0"/>
              <a:t>Now done mostly automatically in PowerWorld</a:t>
            </a:r>
          </a:p>
          <a:p>
            <a:r>
              <a:rPr lang="en-US" dirty="0"/>
              <a:t>To apply the approach with transient stability</a:t>
            </a:r>
          </a:p>
          <a:p>
            <a:pPr lvl="1"/>
            <a:r>
              <a:rPr lang="en-US" dirty="0"/>
              <a:t>Run the transient stability storing the bus angles</a:t>
            </a:r>
          </a:p>
          <a:p>
            <a:pPr lvl="1"/>
            <a:r>
              <a:rPr lang="en-US" dirty="0"/>
              <a:t>Do modal analysis on the bus angles; technique is only applicable if there are lightly or negatively damped modes</a:t>
            </a:r>
          </a:p>
          <a:p>
            <a:pPr lvl="1"/>
            <a:r>
              <a:rPr lang="en-US" dirty="0"/>
              <a:t>Select the desired mode to display the </a:t>
            </a:r>
            <a:r>
              <a:rPr lang="en-US" b="1" dirty="0"/>
              <a:t>Mode Analysis Mode Details Dialog</a:t>
            </a:r>
          </a:p>
          <a:p>
            <a:pPr lvl="1"/>
            <a:r>
              <a:rPr lang="en-US" dirty="0"/>
              <a:t>When analyzing just bus angles a </a:t>
            </a:r>
            <a:r>
              <a:rPr lang="en-US" b="1" dirty="0"/>
              <a:t>Visualization</a:t>
            </a:r>
            <a:br>
              <a:rPr lang="en-US" b="1" dirty="0"/>
            </a:br>
            <a:r>
              <a:rPr lang="en-US" b="1" dirty="0"/>
              <a:t>Source of Oscillations</a:t>
            </a:r>
            <a:r>
              <a:rPr lang="en-US" dirty="0"/>
              <a:t> button appears; click to </a:t>
            </a:r>
            <a:br>
              <a:rPr lang="en-US" dirty="0"/>
            </a:br>
            <a:r>
              <a:rPr lang="en-US" dirty="0"/>
              <a:t>transfer flows to line and substation custom float1 </a:t>
            </a:r>
          </a:p>
          <a:p>
            <a:endParaRPr lang="en-US" dirty="0"/>
          </a:p>
        </p:txBody>
      </p:sp>
    </p:spTree>
    <p:extLst>
      <p:ext uri="{BB962C8B-B14F-4D97-AF65-F5344CB8AC3E}">
        <p14:creationId xmlns:p14="http://schemas.microsoft.com/office/powerpoint/2010/main" val="3430432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dirty="0"/>
              <a:t>Visualizing the Source of Oscillations in PowerWorld Example</a:t>
            </a:r>
          </a:p>
        </p:txBody>
      </p:sp>
      <p:sp>
        <p:nvSpPr>
          <p:cNvPr id="5" name="TextBox 5"/>
          <p:cNvSpPr txBox="1"/>
          <p:nvPr/>
        </p:nvSpPr>
        <p:spPr>
          <a:xfrm>
            <a:off x="176842" y="1295400"/>
            <a:ext cx="8586158" cy="954107"/>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1E0000"/>
                </a:solidFill>
              </a:rPr>
              <a:t>As an example, a 1Hz sustained oscillation was introduced into the 2000 bus system </a:t>
            </a:r>
          </a:p>
        </p:txBody>
      </p:sp>
      <p:pic>
        <p:nvPicPr>
          <p:cNvPr id="6" name="Picture 5"/>
          <p:cNvPicPr>
            <a:picLocks noChangeAspect="1"/>
          </p:cNvPicPr>
          <p:nvPr/>
        </p:nvPicPr>
        <p:blipFill rotWithShape="1">
          <a:blip r:embed="rId2"/>
          <a:srcRect l="2" r="41996"/>
          <a:stretch/>
        </p:blipFill>
        <p:spPr>
          <a:xfrm>
            <a:off x="304800" y="2438400"/>
            <a:ext cx="4395158" cy="3364869"/>
          </a:xfrm>
          <a:prstGeom prst="rect">
            <a:avLst/>
          </a:prstGeom>
        </p:spPr>
      </p:pic>
      <p:pic>
        <p:nvPicPr>
          <p:cNvPr id="7" name="Picture 6"/>
          <p:cNvPicPr>
            <a:picLocks noChangeAspect="1"/>
          </p:cNvPicPr>
          <p:nvPr/>
        </p:nvPicPr>
        <p:blipFill>
          <a:blip r:embed="rId3"/>
          <a:stretch>
            <a:fillRect/>
          </a:stretch>
        </p:blipFill>
        <p:spPr>
          <a:xfrm>
            <a:off x="4800600" y="2438400"/>
            <a:ext cx="4178300" cy="3133725"/>
          </a:xfrm>
          <a:prstGeom prst="rect">
            <a:avLst/>
          </a:prstGeom>
        </p:spPr>
      </p:pic>
    </p:spTree>
    <p:extLst>
      <p:ext uri="{BB962C8B-B14F-4D97-AF65-F5344CB8AC3E}">
        <p14:creationId xmlns:p14="http://schemas.microsoft.com/office/powerpoint/2010/main" val="3200741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066800"/>
          </a:xfrm>
        </p:spPr>
        <p:txBody>
          <a:bodyPr/>
          <a:lstStyle/>
          <a:p>
            <a:r>
              <a:rPr lang="en-US" dirty="0"/>
              <a:t>Visualizing the Source of Oscillations in PowerWorld Example</a:t>
            </a:r>
          </a:p>
        </p:txBody>
      </p:sp>
      <p:pic>
        <p:nvPicPr>
          <p:cNvPr id="5" name="Picture 4"/>
          <p:cNvPicPr>
            <a:picLocks noChangeAspect="1"/>
          </p:cNvPicPr>
          <p:nvPr/>
        </p:nvPicPr>
        <p:blipFill>
          <a:blip r:embed="rId2"/>
          <a:stretch>
            <a:fillRect/>
          </a:stretch>
        </p:blipFill>
        <p:spPr>
          <a:xfrm>
            <a:off x="152400" y="1371600"/>
            <a:ext cx="7013786" cy="4343400"/>
          </a:xfrm>
          <a:prstGeom prst="rect">
            <a:avLst/>
          </a:prstGeom>
        </p:spPr>
      </p:pic>
    </p:spTree>
    <p:extLst>
      <p:ext uri="{BB962C8B-B14F-4D97-AF65-F5344CB8AC3E}">
        <p14:creationId xmlns:p14="http://schemas.microsoft.com/office/powerpoint/2010/main" val="1419576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066800"/>
          </a:xfrm>
        </p:spPr>
        <p:txBody>
          <a:bodyPr/>
          <a:lstStyle/>
          <a:p>
            <a:r>
              <a:rPr lang="en-US" dirty="0"/>
              <a:t>Visualizing the Source of Oscillations in PowerWorld Example</a:t>
            </a:r>
          </a:p>
        </p:txBody>
      </p:sp>
      <p:pic>
        <p:nvPicPr>
          <p:cNvPr id="4" name="Picture 3"/>
          <p:cNvPicPr>
            <a:picLocks noChangeAspect="1"/>
          </p:cNvPicPr>
          <p:nvPr/>
        </p:nvPicPr>
        <p:blipFill>
          <a:blip r:embed="rId2"/>
          <a:stretch>
            <a:fillRect/>
          </a:stretch>
        </p:blipFill>
        <p:spPr>
          <a:xfrm>
            <a:off x="304800" y="1447800"/>
            <a:ext cx="5334000" cy="5029200"/>
          </a:xfrm>
          <a:prstGeom prst="rect">
            <a:avLst/>
          </a:prstGeom>
        </p:spPr>
      </p:pic>
      <p:sp>
        <p:nvSpPr>
          <p:cNvPr id="5" name="TextBox 6"/>
          <p:cNvSpPr txBox="1"/>
          <p:nvPr/>
        </p:nvSpPr>
        <p:spPr>
          <a:xfrm>
            <a:off x="5791200" y="1295401"/>
            <a:ext cx="3048000" cy="5262979"/>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This button only appears when doing modal analysis on bus angles.  Clicking on it 1) calculates the mode power flow on each line and places the value in the line’s custom float 1 field, 2) calculates the net mode power injection at each substation and stores it in the substation’s custom  float 1 field.  </a:t>
            </a:r>
          </a:p>
        </p:txBody>
      </p:sp>
      <p:cxnSp>
        <p:nvCxnSpPr>
          <p:cNvPr id="6" name="Straight Arrow Connector 5"/>
          <p:cNvCxnSpPr/>
          <p:nvPr/>
        </p:nvCxnSpPr>
        <p:spPr bwMode="auto">
          <a:xfrm flipH="1" flipV="1">
            <a:off x="2133600" y="2133600"/>
            <a:ext cx="3657600" cy="3048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42537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066800"/>
          </a:xfrm>
        </p:spPr>
        <p:txBody>
          <a:bodyPr/>
          <a:lstStyle/>
          <a:p>
            <a:r>
              <a:rPr lang="en-US" dirty="0"/>
              <a:t>Visualizing the Source of Oscillations in PowerWorld Example</a:t>
            </a:r>
          </a:p>
        </p:txBody>
      </p:sp>
      <p:pic>
        <p:nvPicPr>
          <p:cNvPr id="4" name="Picture 3"/>
          <p:cNvPicPr>
            <a:picLocks noChangeAspect="1"/>
          </p:cNvPicPr>
          <p:nvPr/>
        </p:nvPicPr>
        <p:blipFill rotWithShape="1">
          <a:blip r:embed="rId2"/>
          <a:srcRect l="9333" r="25668" b="2211"/>
          <a:stretch/>
        </p:blipFill>
        <p:spPr>
          <a:xfrm>
            <a:off x="381000" y="1295400"/>
            <a:ext cx="7848600" cy="5433646"/>
          </a:xfrm>
          <a:prstGeom prst="rect">
            <a:avLst/>
          </a:prstGeom>
        </p:spPr>
      </p:pic>
      <p:sp>
        <p:nvSpPr>
          <p:cNvPr id="5" name="TextBox 5"/>
          <p:cNvSpPr txBox="1"/>
          <p:nvPr/>
        </p:nvSpPr>
        <p:spPr>
          <a:xfrm>
            <a:off x="533400" y="1371600"/>
            <a:ext cx="2871158" cy="3108543"/>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1E0000"/>
                </a:solidFill>
              </a:rPr>
              <a:t>The source of the </a:t>
            </a:r>
            <a:br>
              <a:rPr lang="en-US" sz="2800" dirty="0">
                <a:solidFill>
                  <a:srgbClr val="1E0000"/>
                </a:solidFill>
              </a:rPr>
            </a:br>
            <a:r>
              <a:rPr lang="en-US" sz="2800" dirty="0">
                <a:solidFill>
                  <a:srgbClr val="1E0000"/>
                </a:solidFill>
              </a:rPr>
              <a:t>forced oscillation</a:t>
            </a:r>
            <a:br>
              <a:rPr lang="en-US" sz="2800" dirty="0">
                <a:solidFill>
                  <a:srgbClr val="1E0000"/>
                </a:solidFill>
              </a:rPr>
            </a:br>
            <a:r>
              <a:rPr lang="en-US" sz="2800" dirty="0">
                <a:solidFill>
                  <a:srgbClr val="1E0000"/>
                </a:solidFill>
              </a:rPr>
              <a:t>is correctly identified (bus 7356) at the Thompsons substation</a:t>
            </a:r>
          </a:p>
        </p:txBody>
      </p:sp>
      <p:cxnSp>
        <p:nvCxnSpPr>
          <p:cNvPr id="6" name="Straight Arrow Connector 5"/>
          <p:cNvCxnSpPr/>
          <p:nvPr/>
        </p:nvCxnSpPr>
        <p:spPr bwMode="auto">
          <a:xfrm>
            <a:off x="2743200" y="3618369"/>
            <a:ext cx="2819400" cy="1334631"/>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8" name="TextBox 4"/>
          <p:cNvSpPr txBox="1"/>
          <p:nvPr/>
        </p:nvSpPr>
        <p:spPr>
          <a:xfrm>
            <a:off x="4125582" y="1118558"/>
            <a:ext cx="4095392" cy="2308324"/>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This is a substation GDV, in which size of objects is proportional to the custom float 1 field; a red/blue color map shows the direction (red is the source)</a:t>
            </a:r>
          </a:p>
        </p:txBody>
      </p:sp>
    </p:spTree>
    <p:extLst>
      <p:ext uri="{BB962C8B-B14F-4D97-AF65-F5344CB8AC3E}">
        <p14:creationId xmlns:p14="http://schemas.microsoft.com/office/powerpoint/2010/main" val="19137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Pseudoinverse of a Matrix</a:t>
            </a:r>
          </a:p>
        </p:txBody>
      </p:sp>
      <p:sp>
        <p:nvSpPr>
          <p:cNvPr id="3" name="Content Placeholder 2"/>
          <p:cNvSpPr>
            <a:spLocks noGrp="1"/>
          </p:cNvSpPr>
          <p:nvPr>
            <p:ph idx="1"/>
          </p:nvPr>
        </p:nvSpPr>
        <p:spPr>
          <a:xfrm>
            <a:off x="365760" y="1280160"/>
            <a:ext cx="8702040" cy="3733800"/>
          </a:xfrm>
        </p:spPr>
        <p:txBody>
          <a:bodyPr/>
          <a:lstStyle/>
          <a:p>
            <a:r>
              <a:rPr lang="en-US" dirty="0"/>
              <a:t>The pseudoinverse of a matrix generalizes concept of a matrix inverse to an m by n matrix, in which m &gt;= n</a:t>
            </a:r>
          </a:p>
          <a:p>
            <a:pPr lvl="1"/>
            <a:r>
              <a:rPr lang="en-US" dirty="0"/>
              <a:t>Specifically this is a Moore-Penrose Matrix Inverse</a:t>
            </a:r>
          </a:p>
          <a:p>
            <a:r>
              <a:rPr lang="en-US" dirty="0"/>
              <a:t>Notation for the pseudoinverse of </a:t>
            </a:r>
            <a:r>
              <a:rPr lang="en-US" b="1" dirty="0"/>
              <a:t>A</a:t>
            </a:r>
            <a:r>
              <a:rPr lang="en-US" dirty="0"/>
              <a:t> is </a:t>
            </a:r>
            <a:r>
              <a:rPr lang="en-US" b="1" dirty="0"/>
              <a:t>A</a:t>
            </a:r>
            <a:r>
              <a:rPr lang="en-US" baseline="30000" dirty="0"/>
              <a:t>+</a:t>
            </a:r>
          </a:p>
          <a:p>
            <a:r>
              <a:rPr lang="en-US" dirty="0"/>
              <a:t>Satisfies </a:t>
            </a:r>
            <a:r>
              <a:rPr lang="en-US" b="1" dirty="0"/>
              <a:t>AA</a:t>
            </a:r>
            <a:r>
              <a:rPr lang="en-US" baseline="30000" dirty="0"/>
              <a:t>+</a:t>
            </a:r>
            <a:r>
              <a:rPr lang="en-US" b="1" dirty="0"/>
              <a:t>A </a:t>
            </a:r>
            <a:r>
              <a:rPr lang="en-US" dirty="0"/>
              <a:t>= </a:t>
            </a:r>
            <a:r>
              <a:rPr lang="en-US" b="1" dirty="0"/>
              <a:t>A</a:t>
            </a:r>
          </a:p>
          <a:p>
            <a:r>
              <a:rPr lang="en-US" dirty="0"/>
              <a:t>If </a:t>
            </a:r>
            <a:r>
              <a:rPr lang="en-US" b="1" dirty="0"/>
              <a:t>A</a:t>
            </a:r>
            <a:r>
              <a:rPr lang="en-US" dirty="0"/>
              <a:t> is a square matrix, then </a:t>
            </a:r>
            <a:r>
              <a:rPr lang="en-US" b="1" dirty="0"/>
              <a:t>A</a:t>
            </a:r>
            <a:r>
              <a:rPr lang="en-US" baseline="30000" dirty="0"/>
              <a:t>+</a:t>
            </a:r>
            <a:r>
              <a:rPr lang="en-US" b="1" dirty="0"/>
              <a:t> </a:t>
            </a:r>
            <a:r>
              <a:rPr lang="en-US" dirty="0"/>
              <a:t>=</a:t>
            </a:r>
            <a:r>
              <a:rPr lang="en-US" b="1" dirty="0"/>
              <a:t> A</a:t>
            </a:r>
            <a:r>
              <a:rPr lang="en-US" baseline="30000" dirty="0"/>
              <a:t>-1</a:t>
            </a:r>
          </a:p>
          <a:p>
            <a:r>
              <a:rPr lang="en-US" dirty="0"/>
              <a:t>Quite useful for solving the least squares problem since the least squares solution of </a:t>
            </a:r>
            <a:r>
              <a:rPr lang="en-US" b="1" dirty="0"/>
              <a:t>Ax </a:t>
            </a:r>
            <a:r>
              <a:rPr lang="en-US" dirty="0"/>
              <a:t>= </a:t>
            </a:r>
            <a:r>
              <a:rPr lang="en-US" b="1" dirty="0"/>
              <a:t>b</a:t>
            </a:r>
            <a:r>
              <a:rPr lang="en-US" dirty="0"/>
              <a:t> is </a:t>
            </a:r>
            <a:r>
              <a:rPr lang="en-US" b="1" dirty="0"/>
              <a:t>x</a:t>
            </a:r>
            <a:r>
              <a:rPr lang="en-US" dirty="0"/>
              <a:t> =</a:t>
            </a:r>
            <a:r>
              <a:rPr lang="en-US" b="1" dirty="0"/>
              <a:t> A</a:t>
            </a:r>
            <a:r>
              <a:rPr lang="en-US" baseline="30000" dirty="0"/>
              <a:t>+ </a:t>
            </a:r>
            <a:r>
              <a:rPr lang="en-US" b="1" dirty="0"/>
              <a:t>b</a:t>
            </a:r>
          </a:p>
          <a:p>
            <a:r>
              <a:rPr lang="en-US" dirty="0"/>
              <a:t>Can be calculated using an SVD</a:t>
            </a:r>
          </a:p>
        </p:txBody>
      </p:sp>
      <p:graphicFrame>
        <p:nvGraphicFramePr>
          <p:cNvPr id="4" name="Object 3"/>
          <p:cNvGraphicFramePr>
            <a:graphicFrameLocks noGrp="1" noChangeAspect="1"/>
          </p:cNvGraphicFramePr>
          <p:nvPr/>
        </p:nvGraphicFramePr>
        <p:xfrm>
          <a:off x="5791200" y="5151120"/>
          <a:ext cx="2220913" cy="1190625"/>
        </p:xfrm>
        <a:graphic>
          <a:graphicData uri="http://schemas.openxmlformats.org/presentationml/2006/ole">
            <mc:AlternateContent xmlns:mc="http://schemas.openxmlformats.org/markup-compatibility/2006">
              <mc:Choice xmlns:v="urn:schemas-microsoft-com:vml" Requires="v">
                <p:oleObj spid="_x0000_s206850" name="Equation" r:id="rId3" imgW="901440" imgH="482400" progId="Equation.DSMT4">
                  <p:embed/>
                </p:oleObj>
              </mc:Choice>
              <mc:Fallback>
                <p:oleObj name="Equation" r:id="rId3" imgW="901440" imgH="482400" progId="Equation.DSMT4">
                  <p:embed/>
                  <p:pic>
                    <p:nvPicPr>
                      <p:cNvPr id="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151120"/>
                        <a:ext cx="22209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316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066800"/>
          </a:xfrm>
        </p:spPr>
        <p:txBody>
          <a:bodyPr/>
          <a:lstStyle/>
          <a:p>
            <a:r>
              <a:rPr lang="en-US" dirty="0"/>
              <a:t>Visualizing the Source of Oscillations in PowerWorld Example</a:t>
            </a:r>
          </a:p>
        </p:txBody>
      </p:sp>
      <p:pic>
        <p:nvPicPr>
          <p:cNvPr id="4" name="Picture 3"/>
          <p:cNvPicPr>
            <a:picLocks noChangeAspect="1"/>
          </p:cNvPicPr>
          <p:nvPr/>
        </p:nvPicPr>
        <p:blipFill rotWithShape="1">
          <a:blip r:embed="rId2"/>
          <a:srcRect r="14998"/>
          <a:stretch/>
        </p:blipFill>
        <p:spPr>
          <a:xfrm>
            <a:off x="381000" y="2362200"/>
            <a:ext cx="7772400" cy="4207858"/>
          </a:xfrm>
          <a:prstGeom prst="rect">
            <a:avLst/>
          </a:prstGeom>
        </p:spPr>
      </p:pic>
      <p:sp>
        <p:nvSpPr>
          <p:cNvPr id="5" name="TextBox 5"/>
          <p:cNvSpPr txBox="1"/>
          <p:nvPr/>
        </p:nvSpPr>
        <p:spPr>
          <a:xfrm>
            <a:off x="609600" y="1275546"/>
            <a:ext cx="7696200" cy="954107"/>
          </a:xfrm>
          <a:prstGeom prst="rect">
            <a:avLst/>
          </a:prstGeom>
          <a:solidFill>
            <a:srgbClr val="FFD4D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1E0000"/>
                </a:solidFill>
              </a:rPr>
              <a:t>Visualizing the lines’ Custom Float1 fields shows the flow of the oscillation</a:t>
            </a:r>
          </a:p>
        </p:txBody>
      </p:sp>
    </p:spTree>
    <p:extLst>
      <p:ext uri="{BB962C8B-B14F-4D97-AF65-F5344CB8AC3E}">
        <p14:creationId xmlns:p14="http://schemas.microsoft.com/office/powerpoint/2010/main" val="363682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a:t>
            </a:r>
          </a:p>
        </p:txBody>
      </p:sp>
      <p:sp>
        <p:nvSpPr>
          <p:cNvPr id="3" name="Content Placeholder 2"/>
          <p:cNvSpPr>
            <a:spLocks noGrp="1"/>
          </p:cNvSpPr>
          <p:nvPr>
            <p:ph idx="1"/>
          </p:nvPr>
        </p:nvSpPr>
        <p:spPr>
          <a:xfrm>
            <a:off x="365760" y="1280160"/>
            <a:ext cx="8001000" cy="1920240"/>
          </a:xfrm>
        </p:spPr>
        <p:txBody>
          <a:bodyPr/>
          <a:lstStyle/>
          <a:p>
            <a:r>
              <a:rPr lang="en-US" dirty="0"/>
              <a:t>Assume we wish to fix a line (mx + b = y) to three data points: (1,1), (2,4), (6,4)</a:t>
            </a:r>
          </a:p>
          <a:p>
            <a:r>
              <a:rPr lang="en-US" dirty="0"/>
              <a:t>Two unknowns, m and b; hence </a:t>
            </a:r>
            <a:r>
              <a:rPr lang="en-US" b="1" dirty="0"/>
              <a:t>x</a:t>
            </a:r>
            <a:r>
              <a:rPr lang="en-US" dirty="0"/>
              <a:t> = [m  b]</a:t>
            </a:r>
            <a:r>
              <a:rPr lang="en-US" baseline="30000" dirty="0"/>
              <a:t>T</a:t>
            </a:r>
          </a:p>
          <a:p>
            <a:r>
              <a:rPr lang="en-US" dirty="0"/>
              <a:t>Setup in form of </a:t>
            </a:r>
            <a:r>
              <a:rPr lang="en-US" b="1" dirty="0"/>
              <a:t>Ax</a:t>
            </a:r>
            <a:r>
              <a:rPr lang="en-US" dirty="0"/>
              <a:t> = </a:t>
            </a:r>
            <a:r>
              <a:rPr lang="en-US" b="1" dirty="0"/>
              <a:t>b</a:t>
            </a:r>
          </a:p>
        </p:txBody>
      </p:sp>
      <p:graphicFrame>
        <p:nvGraphicFramePr>
          <p:cNvPr id="4" name="Object 3"/>
          <p:cNvGraphicFramePr>
            <a:graphicFrameLocks noChangeAspect="1"/>
          </p:cNvGraphicFramePr>
          <p:nvPr/>
        </p:nvGraphicFramePr>
        <p:xfrm>
          <a:off x="914400" y="3429000"/>
          <a:ext cx="4648200" cy="1995487"/>
        </p:xfrm>
        <a:graphic>
          <a:graphicData uri="http://schemas.openxmlformats.org/presentationml/2006/ole">
            <mc:AlternateContent xmlns:mc="http://schemas.openxmlformats.org/markup-compatibility/2006">
              <mc:Choice xmlns:v="urn:schemas-microsoft-com:vml" Requires="v">
                <p:oleObj spid="_x0000_s207874" name="Equation" r:id="rId3" imgW="2070000" imgH="888840" progId="Equation.DSMT4">
                  <p:embed/>
                </p:oleObj>
              </mc:Choice>
              <mc:Fallback>
                <p:oleObj name="Equation" r:id="rId3" imgW="2070000" imgH="88884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29000"/>
                        <a:ext cx="46482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246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 cont.</a:t>
            </a:r>
          </a:p>
        </p:txBody>
      </p:sp>
      <p:sp>
        <p:nvSpPr>
          <p:cNvPr id="3" name="Content Placeholder 2"/>
          <p:cNvSpPr>
            <a:spLocks noGrp="1"/>
          </p:cNvSpPr>
          <p:nvPr>
            <p:ph idx="1"/>
          </p:nvPr>
        </p:nvSpPr>
        <p:spPr>
          <a:xfrm>
            <a:off x="365760" y="1280160"/>
            <a:ext cx="8001000" cy="2377440"/>
          </a:xfrm>
        </p:spPr>
        <p:txBody>
          <a:bodyPr/>
          <a:lstStyle/>
          <a:p>
            <a:r>
              <a:rPr lang="en-US" dirty="0"/>
              <a:t>Doing an economy SVD</a:t>
            </a:r>
            <a:br>
              <a:rPr lang="en-US" dirty="0"/>
            </a:br>
            <a:br>
              <a:rPr lang="en-US" dirty="0"/>
            </a:br>
            <a:br>
              <a:rPr lang="en-US" dirty="0"/>
            </a:br>
            <a:endParaRPr lang="en-US" dirty="0"/>
          </a:p>
          <a:p>
            <a:r>
              <a:rPr lang="en-US" dirty="0"/>
              <a:t>Computing the pseudoinverse</a:t>
            </a:r>
          </a:p>
        </p:txBody>
      </p:sp>
      <p:graphicFrame>
        <p:nvGraphicFramePr>
          <p:cNvPr id="4" name="Object 3"/>
          <p:cNvGraphicFramePr>
            <a:graphicFrameLocks noChangeAspect="1"/>
          </p:cNvGraphicFramePr>
          <p:nvPr/>
        </p:nvGraphicFramePr>
        <p:xfrm>
          <a:off x="879475" y="1806607"/>
          <a:ext cx="7578725" cy="1305947"/>
        </p:xfrm>
        <a:graphic>
          <a:graphicData uri="http://schemas.openxmlformats.org/presentationml/2006/ole">
            <mc:AlternateContent xmlns:mc="http://schemas.openxmlformats.org/markup-compatibility/2006">
              <mc:Choice xmlns:v="urn:schemas-microsoft-com:vml" Requires="v">
                <p:oleObj spid="_x0000_s208898" name="Equation" r:id="rId3" imgW="4127400" imgH="711000" progId="Equation.DSMT4">
                  <p:embed/>
                </p:oleObj>
              </mc:Choice>
              <mc:Fallback>
                <p:oleObj name="Equation" r:id="rId3" imgW="4127400" imgH="7110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1806607"/>
                        <a:ext cx="7578725" cy="1305947"/>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762000" y="3626061"/>
          <a:ext cx="8234363" cy="1593851"/>
        </p:xfrm>
        <a:graphic>
          <a:graphicData uri="http://schemas.openxmlformats.org/presentationml/2006/ole">
            <mc:AlternateContent xmlns:mc="http://schemas.openxmlformats.org/markup-compatibility/2006">
              <mc:Choice xmlns:v="urn:schemas-microsoft-com:vml" Requires="v">
                <p:oleObj spid="_x0000_s208899" name="Equation" r:id="rId5" imgW="4851360" imgH="939600" progId="Equation.DSMT4">
                  <p:embed/>
                </p:oleObj>
              </mc:Choice>
              <mc:Fallback>
                <p:oleObj name="Equation" r:id="rId5" imgW="4851360" imgH="939600" progId="Equation.DSMT4">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26061"/>
                        <a:ext cx="8234363" cy="159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685800" y="5410200"/>
            <a:ext cx="6875463" cy="830997"/>
          </a:xfrm>
          <a:prstGeom prst="rect">
            <a:avLst/>
          </a:prstGeom>
          <a:solidFill>
            <a:srgbClr val="FFD4D4"/>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t>In an economy SVD the </a:t>
            </a:r>
            <a:r>
              <a:rPr kumimoji="0" lang="en-US" sz="2400" b="1" i="0" u="none" strike="noStrike" kern="1200" cap="none" spc="0" normalizeH="0" baseline="0" noProof="0" dirty="0">
                <a:ln>
                  <a:noFill/>
                </a:ln>
                <a:solidFill>
                  <a:srgbClr val="1E0000"/>
                </a:solidFill>
                <a:effectLst/>
                <a:uLnTx/>
                <a:uFillTx/>
                <a:latin typeface="Symbol" panose="05050102010706020507" pitchFamily="18" charset="2"/>
                <a:ea typeface="+mn-ea"/>
                <a:cs typeface="+mn-cs"/>
              </a:rPr>
              <a:t>S</a:t>
            </a:r>
            <a: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t> matrix has dimensions of </a:t>
            </a:r>
            <a:b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br>
            <a: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t>m by m if m &lt; n or n by n if n &lt; m</a:t>
            </a:r>
          </a:p>
        </p:txBody>
      </p:sp>
    </p:spTree>
    <p:extLst>
      <p:ext uri="{BB962C8B-B14F-4D97-AF65-F5344CB8AC3E}">
        <p14:creationId xmlns:p14="http://schemas.microsoft.com/office/powerpoint/2010/main" val="218986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 cont.</a:t>
            </a:r>
          </a:p>
        </p:txBody>
      </p:sp>
      <p:sp>
        <p:nvSpPr>
          <p:cNvPr id="3" name="Content Placeholder 2"/>
          <p:cNvSpPr>
            <a:spLocks noGrp="1"/>
          </p:cNvSpPr>
          <p:nvPr>
            <p:ph idx="1"/>
          </p:nvPr>
        </p:nvSpPr>
        <p:spPr>
          <a:xfrm>
            <a:off x="365760" y="1280160"/>
            <a:ext cx="8549640" cy="3733800"/>
          </a:xfrm>
        </p:spPr>
        <p:txBody>
          <a:bodyPr/>
          <a:lstStyle/>
          <a:p>
            <a:r>
              <a:rPr lang="en-US" dirty="0"/>
              <a:t>Computing </a:t>
            </a:r>
            <a:r>
              <a:rPr lang="en-US" b="1" dirty="0"/>
              <a:t>x</a:t>
            </a:r>
            <a:r>
              <a:rPr lang="en-US" dirty="0"/>
              <a:t> = [m b]</a:t>
            </a:r>
            <a:r>
              <a:rPr lang="en-US" baseline="30000" dirty="0"/>
              <a:t>T</a:t>
            </a:r>
            <a:r>
              <a:rPr lang="en-US" dirty="0"/>
              <a:t> gives</a:t>
            </a:r>
          </a:p>
          <a:p>
            <a:endParaRPr lang="en-US" dirty="0"/>
          </a:p>
          <a:p>
            <a:endParaRPr lang="en-US" dirty="0"/>
          </a:p>
          <a:p>
            <a:endParaRPr lang="en-US" dirty="0"/>
          </a:p>
          <a:p>
            <a:r>
              <a:rPr lang="en-US" dirty="0"/>
              <a:t>With the pseudoinverse approach we immediately see the sensitivity of the elements of </a:t>
            </a:r>
            <a:r>
              <a:rPr lang="en-US" b="1" dirty="0"/>
              <a:t>x</a:t>
            </a:r>
            <a:r>
              <a:rPr lang="en-US" dirty="0"/>
              <a:t> to the elements of </a:t>
            </a:r>
            <a:r>
              <a:rPr lang="en-US" b="1" dirty="0"/>
              <a:t>b</a:t>
            </a:r>
          </a:p>
          <a:p>
            <a:pPr lvl="1"/>
            <a:r>
              <a:rPr lang="en-US" dirty="0"/>
              <a:t>New values of m and b can be readily calculated if </a:t>
            </a:r>
            <a:r>
              <a:rPr lang="en-US" b="1" dirty="0"/>
              <a:t>y</a:t>
            </a:r>
            <a:r>
              <a:rPr lang="en-US" dirty="0"/>
              <a:t> changes</a:t>
            </a:r>
          </a:p>
          <a:p>
            <a:r>
              <a:rPr lang="en-US" dirty="0"/>
              <a:t>Computationally the SVD is order m</a:t>
            </a:r>
            <a:r>
              <a:rPr lang="en-US" baseline="30000" dirty="0"/>
              <a:t>2</a:t>
            </a:r>
            <a:r>
              <a:rPr lang="en-US" dirty="0"/>
              <a:t>n+n</a:t>
            </a:r>
            <a:r>
              <a:rPr lang="en-US" baseline="30000" dirty="0"/>
              <a:t>3 </a:t>
            </a:r>
            <a:r>
              <a:rPr lang="en-US" dirty="0"/>
              <a:t>(with n &lt; m)</a:t>
            </a:r>
          </a:p>
          <a:p>
            <a:endParaRPr lang="en-US" dirty="0"/>
          </a:p>
        </p:txBody>
      </p:sp>
      <p:graphicFrame>
        <p:nvGraphicFramePr>
          <p:cNvPr id="4" name="Object 3"/>
          <p:cNvGraphicFramePr>
            <a:graphicFrameLocks noChangeAspect="1"/>
          </p:cNvGraphicFramePr>
          <p:nvPr/>
        </p:nvGraphicFramePr>
        <p:xfrm>
          <a:off x="838200" y="1723702"/>
          <a:ext cx="6130925" cy="1447800"/>
        </p:xfrm>
        <a:graphic>
          <a:graphicData uri="http://schemas.openxmlformats.org/presentationml/2006/ole">
            <mc:AlternateContent xmlns:mc="http://schemas.openxmlformats.org/markup-compatibility/2006">
              <mc:Choice xmlns:v="urn:schemas-microsoft-com:vml" Requires="v">
                <p:oleObj spid="_x0000_s209922" name="Equation" r:id="rId3" imgW="3009600" imgH="711000" progId="Equation.DSMT4">
                  <p:embed/>
                </p:oleObj>
              </mc:Choice>
              <mc:Fallback>
                <p:oleObj name="Equation" r:id="rId3" imgW="3009600" imgH="7110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23702"/>
                        <a:ext cx="6130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708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a:t>
            </a:r>
          </a:p>
        </p:txBody>
      </p:sp>
      <p:sp>
        <p:nvSpPr>
          <p:cNvPr id="3" name="Content Placeholder 2"/>
          <p:cNvSpPr>
            <a:spLocks noGrp="1"/>
          </p:cNvSpPr>
          <p:nvPr>
            <p:ph idx="1"/>
          </p:nvPr>
        </p:nvSpPr>
        <p:spPr>
          <a:xfrm>
            <a:off x="365760" y="1280160"/>
            <a:ext cx="8625840" cy="2987040"/>
          </a:xfrm>
        </p:spPr>
        <p:txBody>
          <a:bodyPr/>
          <a:lstStyle/>
          <a:p>
            <a:r>
              <a:rPr lang="en-US" dirty="0"/>
              <a:t>In PowerWorld open the case </a:t>
            </a:r>
            <a:r>
              <a:rPr lang="en-US" b="1" dirty="0"/>
              <a:t>ECEN460_TSGC_GenDrop</a:t>
            </a:r>
          </a:p>
          <a:p>
            <a:pPr lvl="1"/>
            <a:r>
              <a:rPr lang="en-US" dirty="0"/>
              <a:t>This is a 2000 bus synthetic electric grid on the ERCOT footprint that we use in our undergraduate and graduate classes to study larger power systems</a:t>
            </a:r>
          </a:p>
          <a:p>
            <a:r>
              <a:rPr lang="en-US" dirty="0"/>
              <a:t>Run the predefined transient stability contingency</a:t>
            </a:r>
          </a:p>
          <a:p>
            <a:pPr lvl="1"/>
            <a:r>
              <a:rPr lang="en-US" dirty="0"/>
              <a:t>Response following the loss of two generators </a:t>
            </a:r>
          </a:p>
        </p:txBody>
      </p:sp>
      <p:pic>
        <p:nvPicPr>
          <p:cNvPr id="4" name="Picture 3"/>
          <p:cNvPicPr>
            <a:picLocks noChangeAspect="1"/>
          </p:cNvPicPr>
          <p:nvPr/>
        </p:nvPicPr>
        <p:blipFill rotWithShape="1">
          <a:blip r:embed="rId2"/>
          <a:srcRect l="4" r="53996"/>
          <a:stretch/>
        </p:blipFill>
        <p:spPr>
          <a:xfrm>
            <a:off x="1219200" y="4404360"/>
            <a:ext cx="2286000" cy="2276531"/>
          </a:xfrm>
          <a:prstGeom prst="rect">
            <a:avLst/>
          </a:prstGeom>
        </p:spPr>
      </p:pic>
      <p:pic>
        <p:nvPicPr>
          <p:cNvPr id="6" name="Picture 5"/>
          <p:cNvPicPr>
            <a:picLocks noChangeAspect="1"/>
          </p:cNvPicPr>
          <p:nvPr/>
        </p:nvPicPr>
        <p:blipFill>
          <a:blip r:embed="rId3"/>
          <a:stretch>
            <a:fillRect/>
          </a:stretch>
        </p:blipFill>
        <p:spPr>
          <a:xfrm>
            <a:off x="3886200" y="4404360"/>
            <a:ext cx="4572000" cy="2067560"/>
          </a:xfrm>
          <a:prstGeom prst="rect">
            <a:avLst/>
          </a:prstGeom>
        </p:spPr>
      </p:pic>
    </p:spTree>
    <p:extLst>
      <p:ext uri="{BB962C8B-B14F-4D97-AF65-F5344CB8AC3E}">
        <p14:creationId xmlns:p14="http://schemas.microsoft.com/office/powerpoint/2010/main" val="357904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Example</a:t>
            </a:r>
          </a:p>
        </p:txBody>
      </p:sp>
      <p:sp>
        <p:nvSpPr>
          <p:cNvPr id="3" name="Content Placeholder 2"/>
          <p:cNvSpPr>
            <a:spLocks noGrp="1"/>
          </p:cNvSpPr>
          <p:nvPr>
            <p:ph idx="1"/>
          </p:nvPr>
        </p:nvSpPr>
        <p:spPr>
          <a:xfrm>
            <a:off x="365760" y="1280160"/>
            <a:ext cx="8001000" cy="1767840"/>
          </a:xfrm>
        </p:spPr>
        <p:txBody>
          <a:bodyPr/>
          <a:lstStyle/>
          <a:p>
            <a:r>
              <a:rPr lang="en-US" dirty="0"/>
              <a:t>On the Transient Stability page select </a:t>
            </a:r>
            <a:r>
              <a:rPr lang="en-US" b="1" dirty="0"/>
              <a:t>Results from RAM</a:t>
            </a:r>
            <a:r>
              <a:rPr lang="en-US" dirty="0"/>
              <a:t>, view the Bus page display just the bus frequencies, right-click and select </a:t>
            </a:r>
            <a:r>
              <a:rPr lang="en-US" b="1" dirty="0"/>
              <a:t>Modal Analysis All Columns</a:t>
            </a:r>
          </a:p>
          <a:p>
            <a:endParaRPr lang="en-US" dirty="0"/>
          </a:p>
        </p:txBody>
      </p:sp>
      <p:pic>
        <p:nvPicPr>
          <p:cNvPr id="4" name="Picture 3"/>
          <p:cNvPicPr>
            <a:picLocks noChangeAspect="1"/>
          </p:cNvPicPr>
          <p:nvPr/>
        </p:nvPicPr>
        <p:blipFill>
          <a:blip r:embed="rId2"/>
          <a:stretch>
            <a:fillRect/>
          </a:stretch>
        </p:blipFill>
        <p:spPr>
          <a:xfrm>
            <a:off x="749348" y="3202413"/>
            <a:ext cx="7416704" cy="3327684"/>
          </a:xfrm>
          <a:prstGeom prst="rect">
            <a:avLst/>
          </a:prstGeom>
          <a:solidFill>
            <a:srgbClr val="FFD4D4"/>
          </a:solidFill>
        </p:spPr>
      </p:pic>
      <p:sp>
        <p:nvSpPr>
          <p:cNvPr id="5" name="Rectangle 4"/>
          <p:cNvSpPr/>
          <p:nvPr/>
        </p:nvSpPr>
        <p:spPr>
          <a:xfrm>
            <a:off x="4356052" y="2632501"/>
            <a:ext cx="3810000" cy="830997"/>
          </a:xfrm>
          <a:prstGeom prst="rect">
            <a:avLst/>
          </a:prstGeom>
          <a:solidFill>
            <a:srgbClr val="FFD4D4"/>
          </a:solidFill>
        </p:spPr>
        <p:txBody>
          <a:bodyPr wrap="square">
            <a:spAutoFit/>
          </a:bodyPr>
          <a:lstStyle/>
          <a:p>
            <a:r>
              <a:rPr lang="en-US" sz="2400" dirty="0">
                <a:solidFill>
                  <a:srgbClr val="1E0000"/>
                </a:solidFill>
              </a:rPr>
              <a:t>We’ll work with frequencies </a:t>
            </a:r>
            <a:br>
              <a:rPr lang="en-US" sz="2400" dirty="0">
                <a:solidFill>
                  <a:srgbClr val="1E0000"/>
                </a:solidFill>
              </a:rPr>
            </a:br>
            <a:r>
              <a:rPr lang="en-US" sz="2400" dirty="0">
                <a:solidFill>
                  <a:srgbClr val="1E0000"/>
                </a:solidFill>
              </a:rPr>
              <a:t>in Hz rather than per unit</a:t>
            </a:r>
          </a:p>
        </p:txBody>
      </p:sp>
    </p:spTree>
    <p:extLst>
      <p:ext uri="{BB962C8B-B14F-4D97-AF65-F5344CB8AC3E}">
        <p14:creationId xmlns:p14="http://schemas.microsoft.com/office/powerpoint/2010/main" val="1958492943"/>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chemeClr val="accent3">
            <a:lumMod val="95000"/>
          </a:schemeClr>
        </a:solidFill>
      </a:spPr>
      <a:bodyPr wrap="square" rtlCol="0">
        <a:spAutoFit/>
      </a:bodyPr>
      <a:lstStyle>
        <a:defPPr>
          <a:defRPr sz="2400" dirty="0">
            <a:solidFill>
              <a:srgbClr val="1E0000"/>
            </a:solidFill>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4725</TotalTime>
  <Words>1777</Words>
  <Application>Microsoft Office PowerPoint</Application>
  <PresentationFormat>On-screen Show (4:3)</PresentationFormat>
  <Paragraphs>179</Paragraphs>
  <Slides>40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Helvetica</vt:lpstr>
      <vt:lpstr>Symbol</vt:lpstr>
      <vt:lpstr>Times New Roman</vt:lpstr>
      <vt:lpstr>Wingdings</vt:lpstr>
      <vt:lpstr>Capsules</vt:lpstr>
      <vt:lpstr>Equation</vt:lpstr>
      <vt:lpstr>ECEN 667  Power System Stability</vt:lpstr>
      <vt:lpstr>Announcements</vt:lpstr>
      <vt:lpstr>Quickly Determining the b Vectors</vt:lpstr>
      <vt:lpstr>Aside: Pseudoinverse of a Matrix</vt:lpstr>
      <vt:lpstr>Least Squares Matrix Pseudoinverse Example</vt:lpstr>
      <vt:lpstr>Least Squares Matrix Pseudoinverse Example, cont.</vt:lpstr>
      <vt:lpstr>Least Squares Matrix Pseudoinverse Example, cont.</vt:lpstr>
      <vt:lpstr>2000 Bus System Example</vt:lpstr>
      <vt:lpstr>2000 Bus System Example</vt:lpstr>
      <vt:lpstr>2000 Bus System Example</vt:lpstr>
      <vt:lpstr>2000 Bus System Example,  One Signal</vt:lpstr>
      <vt:lpstr>2000 Bus System Example,  Comparing the Other Signals</vt:lpstr>
      <vt:lpstr>2000 Bus System Example,  Now With Two Signals</vt:lpstr>
      <vt:lpstr>Updated Modes</vt:lpstr>
      <vt:lpstr>2000 Bus System Example,  Iterative Matrix Pencil</vt:lpstr>
      <vt:lpstr>2000 Bus System Example,  Iterative Matrix Pencil</vt:lpstr>
      <vt:lpstr>Takeaways So Far</vt:lpstr>
      <vt:lpstr>Getting Mode Details</vt:lpstr>
      <vt:lpstr>Quickly Visualizing Results: Geographic Data Views (GDVs)</vt:lpstr>
      <vt:lpstr>GDV Customization Dialog</vt:lpstr>
      <vt:lpstr>GDV Display Customization</vt:lpstr>
      <vt:lpstr>Transient Stability Toolbar</vt:lpstr>
      <vt:lpstr>Transient Stability Toolbar</vt:lpstr>
      <vt:lpstr>Showing the Toolbar</vt:lpstr>
      <vt:lpstr>Toolbar</vt:lpstr>
      <vt:lpstr>Toolbar: Voltage Deviation</vt:lpstr>
      <vt:lpstr>Visualizing Mode Magnitude and Angle Components</vt:lpstr>
      <vt:lpstr>Visualizing Mode Magnitude and Angle Components</vt:lpstr>
      <vt:lpstr>GDV Visualization of Mode Magnitude and Angle Components</vt:lpstr>
      <vt:lpstr>Visualization of 0.63 Hz Mode</vt:lpstr>
      <vt:lpstr>GDV Display Pruning</vt:lpstr>
      <vt:lpstr>Visualization of 0.63 Hz Mode</vt:lpstr>
      <vt:lpstr>Visualization of 0.76 Hz Mode</vt:lpstr>
      <vt:lpstr>Visualizing the Source of Oscillations</vt:lpstr>
      <vt:lpstr>Visualizing the Source of Oscillations in PowerWorld</vt:lpstr>
      <vt:lpstr>Visualizing the Source of Oscillations in PowerWorld Example</vt:lpstr>
      <vt:lpstr>Visualizing the Source of Oscillations in PowerWorld Example</vt:lpstr>
      <vt:lpstr>Visualizing the Source of Oscillations in PowerWorld Example</vt:lpstr>
      <vt:lpstr>Visualizing the Source of Oscillations in PowerWorld Example</vt:lpstr>
      <vt:lpstr>Visualizing the Source of Oscillations in PowerWorld Example</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Hanyue Li</cp:lastModifiedBy>
  <cp:revision>428</cp:revision>
  <cp:lastPrinted>2019-09-03T19:17:51Z</cp:lastPrinted>
  <dcterms:created xsi:type="dcterms:W3CDTF">2000-05-11T14:27:08Z</dcterms:created>
  <dcterms:modified xsi:type="dcterms:W3CDTF">2019-11-05T04:27:31Z</dcterms:modified>
</cp:coreProperties>
</file>