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44"/>
  </p:notesMasterIdLst>
  <p:handoutMasterIdLst>
    <p:handoutMasterId r:id="rId45"/>
  </p:handoutMasterIdLst>
  <p:sldIdLst>
    <p:sldId id="258" r:id="rId2"/>
    <p:sldId id="329" r:id="rId3"/>
    <p:sldId id="1590" r:id="rId4"/>
    <p:sldId id="1591" r:id="rId5"/>
    <p:sldId id="1596" r:id="rId6"/>
    <p:sldId id="1683" r:id="rId7"/>
    <p:sldId id="1629" r:id="rId8"/>
    <p:sldId id="1597" r:id="rId9"/>
    <p:sldId id="1598" r:id="rId10"/>
    <p:sldId id="1599" r:id="rId11"/>
    <p:sldId id="1684" r:id="rId12"/>
    <p:sldId id="1685" r:id="rId13"/>
    <p:sldId id="1602" r:id="rId14"/>
    <p:sldId id="1603" r:id="rId15"/>
    <p:sldId id="1604" r:id="rId16"/>
    <p:sldId id="1605" r:id="rId17"/>
    <p:sldId id="1606" r:id="rId18"/>
    <p:sldId id="1607" r:id="rId19"/>
    <p:sldId id="1630" r:id="rId20"/>
    <p:sldId id="1608" r:id="rId21"/>
    <p:sldId id="1609" r:id="rId22"/>
    <p:sldId id="1610" r:id="rId23"/>
    <p:sldId id="1611" r:id="rId24"/>
    <p:sldId id="1612" r:id="rId25"/>
    <p:sldId id="1613" r:id="rId26"/>
    <p:sldId id="1614" r:id="rId27"/>
    <p:sldId id="1615" r:id="rId28"/>
    <p:sldId id="1616" r:id="rId29"/>
    <p:sldId id="1617" r:id="rId30"/>
    <p:sldId id="1618" r:id="rId31"/>
    <p:sldId id="1619" r:id="rId32"/>
    <p:sldId id="1620" r:id="rId33"/>
    <p:sldId id="1624" r:id="rId34"/>
    <p:sldId id="1625" r:id="rId35"/>
    <p:sldId id="1626" r:id="rId36"/>
    <p:sldId id="1632" r:id="rId37"/>
    <p:sldId id="1633" r:id="rId38"/>
    <p:sldId id="1634" r:id="rId39"/>
    <p:sldId id="1635" r:id="rId40"/>
    <p:sldId id="1636" r:id="rId41"/>
    <p:sldId id="1637" r:id="rId42"/>
    <p:sldId id="1638" r:id="rId43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D4"/>
    <a:srgbClr val="1E0000"/>
    <a:srgbClr val="FF8080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>
      <p:cViewPr varScale="1">
        <p:scale>
          <a:sx n="81" d="100"/>
          <a:sy n="81" d="100"/>
        </p:scale>
        <p:origin x="149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8.xml"/><Relationship Id="rId3" Type="http://schemas.openxmlformats.org/officeDocument/2006/relationships/slide" Target="slides/slide13.xml"/><Relationship Id="rId7" Type="http://schemas.openxmlformats.org/officeDocument/2006/relationships/slide" Target="slides/slide27.xml"/><Relationship Id="rId2" Type="http://schemas.openxmlformats.org/officeDocument/2006/relationships/slide" Target="slides/slide12.xml"/><Relationship Id="rId1" Type="http://schemas.openxmlformats.org/officeDocument/2006/relationships/slide" Target="slides/slide11.xml"/><Relationship Id="rId6" Type="http://schemas.openxmlformats.org/officeDocument/2006/relationships/slide" Target="slides/slide17.xml"/><Relationship Id="rId5" Type="http://schemas.openxmlformats.org/officeDocument/2006/relationships/slide" Target="slides/slide16.xml"/><Relationship Id="rId4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42386" cy="46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541" y="0"/>
            <a:ext cx="3042385" cy="46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0157"/>
            <a:ext cx="3042386" cy="46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541" y="8840157"/>
            <a:ext cx="3042385" cy="46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2386" cy="465768"/>
          </a:xfrm>
          <a:prstGeom prst="rect">
            <a:avLst/>
          </a:prstGeom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972" y="0"/>
            <a:ext cx="3042386" cy="465768"/>
          </a:xfrm>
          <a:prstGeom prst="rect">
            <a:avLst/>
          </a:prstGeom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67" tIns="46633" rIns="93267" bIns="4663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5" y="4420079"/>
            <a:ext cx="5617195" cy="4187194"/>
          </a:xfrm>
          <a:prstGeom prst="rect">
            <a:avLst/>
          </a:prstGeom>
        </p:spPr>
        <p:txBody>
          <a:bodyPr vert="horz" lIns="93267" tIns="46633" rIns="93267" bIns="4663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8584"/>
            <a:ext cx="3042386" cy="465768"/>
          </a:xfrm>
          <a:prstGeom prst="rect">
            <a:avLst/>
          </a:prstGeom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972" y="8838584"/>
            <a:ext cx="3042386" cy="465768"/>
          </a:xfrm>
          <a:prstGeom prst="rect">
            <a:avLst/>
          </a:prstGeom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35371" indent="-28283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1341" indent="-22626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83877" indent="-22626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36412" indent="-22626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488949" indent="-22626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41485" indent="-22626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394021" indent="-22626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46556" indent="-22626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1E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baseline="0" dirty="0">
              <a:solidFill>
                <a:srgbClr val="1E0000"/>
              </a:solidFill>
            </a:endParaRPr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 algn="ctr"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defRPr baseline="0">
                <a:solidFill>
                  <a:srgbClr val="1E0000"/>
                </a:solidFill>
              </a:defRPr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defRPr baseline="0">
                <a:solidFill>
                  <a:srgbClr val="1E0000"/>
                </a:solidFill>
              </a:defRPr>
            </a:lvl4pPr>
            <a:lvl5pP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1E0000"/>
                </a:solidFill>
              </a:defRPr>
            </a:lvl1pPr>
            <a:lvl2pPr>
              <a:defRPr sz="2400" baseline="0">
                <a:solidFill>
                  <a:srgbClr val="1E0000"/>
                </a:solidFill>
              </a:defRPr>
            </a:lvl2pPr>
            <a:lvl3pPr>
              <a:defRPr sz="2000" baseline="0">
                <a:solidFill>
                  <a:srgbClr val="1E0000"/>
                </a:solidFill>
              </a:defRPr>
            </a:lvl3pPr>
            <a:lvl4pPr>
              <a:defRPr sz="1800" baseline="0">
                <a:solidFill>
                  <a:srgbClr val="1E0000"/>
                </a:solidFill>
              </a:defRPr>
            </a:lvl4pPr>
            <a:lvl5pPr>
              <a:defRPr sz="1800" baseline="0">
                <a:solidFill>
                  <a:srgbClr val="1E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1E0000"/>
                </a:solidFill>
              </a:defRPr>
            </a:lvl1pPr>
            <a:lvl2pPr>
              <a:defRPr sz="2400" baseline="0">
                <a:solidFill>
                  <a:srgbClr val="1E0000"/>
                </a:solidFill>
              </a:defRPr>
            </a:lvl2pPr>
            <a:lvl3pPr>
              <a:defRPr sz="2000" baseline="0">
                <a:solidFill>
                  <a:srgbClr val="1E0000"/>
                </a:solidFill>
              </a:defRPr>
            </a:lvl3pPr>
            <a:lvl4pPr>
              <a:defRPr sz="1800" baseline="0">
                <a:solidFill>
                  <a:srgbClr val="1E0000"/>
                </a:solidFill>
              </a:defRPr>
            </a:lvl4pPr>
            <a:lvl5pPr>
              <a:defRPr sz="1800" baseline="0">
                <a:solidFill>
                  <a:srgbClr val="1E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1E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 userDrawn="1"/>
        </p:nvSpPr>
        <p:spPr>
          <a:xfrm>
            <a:off x="7086600" y="6327648"/>
            <a:ext cx="1901952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6A5241-12CB-C64D-AE38-6540AC6C648E}" type="slidenum">
              <a:rPr lang="en-US" sz="2000" baseline="0" smtClean="0">
                <a:solidFill>
                  <a:srgbClr val="1E0000"/>
                </a:solidFill>
              </a:rPr>
              <a:pPr/>
              <a:t>‹#›</a:t>
            </a:fld>
            <a:endParaRPr lang="en-US" sz="2000" baseline="0" dirty="0">
              <a:solidFill>
                <a:srgbClr val="1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1E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100000"/>
        <a:buFont typeface="Arial" panose="020B0604020202020204" pitchFamily="34" charset="0"/>
        <a:buChar char="•"/>
        <a:defRPr sz="2800" baseline="0">
          <a:solidFill>
            <a:srgbClr val="1E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75000"/>
        <a:buChar char="–"/>
        <a:defRPr sz="2400" baseline="0">
          <a:solidFill>
            <a:srgbClr val="1E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90000"/>
        <a:buFont typeface="Arial" panose="020B0604020202020204" pitchFamily="34" charset="0"/>
        <a:buChar char="•"/>
        <a:defRPr sz="2000" baseline="0">
          <a:solidFill>
            <a:srgbClr val="1E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80000"/>
        <a:buChar char="–"/>
        <a:defRPr sz="2000" baseline="0">
          <a:solidFill>
            <a:srgbClr val="1E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65000"/>
        <a:buFont typeface="Wingdings" pitchFamily="2" charset="2"/>
        <a:buChar char="»"/>
        <a:defRPr sz="2000" baseline="0">
          <a:solidFill>
            <a:srgbClr val="1E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2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5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1E0000"/>
                </a:solidFill>
              </a:rPr>
              <a:t>ECEN 667 </a:t>
            </a:r>
            <a:br>
              <a:rPr lang="en-US" altLang="en-US" dirty="0">
                <a:solidFill>
                  <a:srgbClr val="1E0000"/>
                </a:solidFill>
              </a:rPr>
            </a:br>
            <a:r>
              <a:rPr lang="en-US" altLang="en-US" dirty="0">
                <a:solidFill>
                  <a:srgbClr val="1E0000"/>
                </a:solidFill>
              </a:rPr>
              <a:t>Power System Stability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23: Small Signal Stability, Oscillations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>
                <a:solidFill>
                  <a:srgbClr val="1E0000"/>
                </a:solidFill>
              </a:rPr>
              <a:t>Prof. Tom Overbye</a:t>
            </a:r>
          </a:p>
          <a:p>
            <a:r>
              <a:rPr lang="en-US" dirty="0">
                <a:solidFill>
                  <a:srgbClr val="1E0000"/>
                </a:solidFill>
              </a:rPr>
              <a:t>Dept. of Electrical and Computer Engineering</a:t>
            </a:r>
          </a:p>
          <a:p>
            <a:r>
              <a:rPr lang="en-US" dirty="0">
                <a:solidFill>
                  <a:srgbClr val="1E0000"/>
                </a:solidFill>
              </a:rPr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Bus 4 with </a:t>
            </a:r>
            <a:br>
              <a:rPr lang="en-US" dirty="0"/>
            </a:br>
            <a:r>
              <a:rPr lang="en-US" dirty="0"/>
              <a:t>GENROU Model and Exciter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548640"/>
          </a:xfrm>
        </p:spPr>
        <p:txBody>
          <a:bodyPr/>
          <a:lstStyle/>
          <a:p>
            <a:r>
              <a:rPr lang="en-US" dirty="0"/>
              <a:t>Graph shows response following a short fault when Q4 is 0 Mvar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motivates trying to get additional insight into how to increase system damping, which is the goal of modal analysis</a:t>
            </a:r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6629400" cy="289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46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Modal Analysis - Comments</a:t>
            </a:r>
          </a:p>
        </p:txBody>
      </p:sp>
      <p:sp>
        <p:nvSpPr>
          <p:cNvPr id="1832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473440" cy="5029200"/>
          </a:xfrm>
        </p:spPr>
        <p:txBody>
          <a:bodyPr/>
          <a:lstStyle/>
          <a:p>
            <a:r>
              <a:rPr lang="en-US" altLang="en-US" dirty="0"/>
              <a:t>Modal analysis (analysis of small signal stability through eigenvalue analysis) is at the core of SSA software</a:t>
            </a:r>
          </a:p>
          <a:p>
            <a:r>
              <a:rPr lang="en-US" altLang="en-US" dirty="0"/>
              <a:t>In Modal Analysis one looks at:</a:t>
            </a:r>
          </a:p>
          <a:p>
            <a:pPr lvl="1"/>
            <a:r>
              <a:rPr lang="en-US" altLang="en-US" dirty="0"/>
              <a:t>Eigenvalues</a:t>
            </a:r>
          </a:p>
          <a:p>
            <a:pPr lvl="1"/>
            <a:r>
              <a:rPr lang="en-US" altLang="en-US" dirty="0"/>
              <a:t>Eigenvectors (left or right)</a:t>
            </a:r>
          </a:p>
          <a:p>
            <a:pPr lvl="1"/>
            <a:r>
              <a:rPr lang="en-US" altLang="en-US" dirty="0"/>
              <a:t>Participation factors</a:t>
            </a:r>
          </a:p>
          <a:p>
            <a:pPr lvl="1"/>
            <a:r>
              <a:rPr lang="en-US" altLang="en-US" dirty="0"/>
              <a:t>Mode shape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Power System Stabilizer (PSS) design in a multi-machine context can be done using modal analysis method (we’ll see another method later)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2362200"/>
            <a:ext cx="2149948" cy="2677656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Goal is to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determine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how the various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parameters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affect the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response of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system</a:t>
            </a:r>
          </a:p>
        </p:txBody>
      </p:sp>
    </p:spTree>
    <p:extLst>
      <p:ext uri="{BB962C8B-B14F-4D97-AF65-F5344CB8AC3E}">
        <p14:creationId xmlns:p14="http://schemas.microsoft.com/office/powerpoint/2010/main" val="44547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Eigenvalues, Right Eigenvectors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229600" cy="5181600"/>
          </a:xfrm>
        </p:spPr>
        <p:txBody>
          <a:bodyPr/>
          <a:lstStyle/>
          <a:p>
            <a:r>
              <a:rPr lang="en-US" altLang="en-US" dirty="0"/>
              <a:t>For an n by n matrix </a:t>
            </a:r>
            <a:r>
              <a:rPr lang="en-US" altLang="en-US" b="1" dirty="0"/>
              <a:t>A</a:t>
            </a:r>
            <a:r>
              <a:rPr lang="en-US" altLang="en-US" dirty="0"/>
              <a:t> the eigenvalues of </a:t>
            </a:r>
            <a:r>
              <a:rPr lang="en-US" altLang="en-US" b="1" dirty="0"/>
              <a:t>A</a:t>
            </a:r>
            <a:r>
              <a:rPr lang="en-US" altLang="en-US" dirty="0"/>
              <a:t> are the roots of the characteristic equation:</a:t>
            </a:r>
          </a:p>
          <a:p>
            <a:endParaRPr lang="en-US" altLang="en-US" dirty="0"/>
          </a:p>
          <a:p>
            <a:r>
              <a:rPr lang="en-US" altLang="en-US" dirty="0"/>
              <a:t>Assume </a:t>
            </a:r>
            <a:r>
              <a:rPr lang="en-US" altLang="en-US" dirty="0">
                <a:latin typeface="Symbol" panose="05050102010706020507" pitchFamily="18" charset="2"/>
              </a:rPr>
              <a:t>l</a:t>
            </a:r>
            <a:r>
              <a:rPr lang="en-US" altLang="en-US" baseline="-25000" dirty="0"/>
              <a:t>1</a:t>
            </a:r>
            <a:r>
              <a:rPr lang="en-US" altLang="en-US" dirty="0"/>
              <a:t>…</a:t>
            </a:r>
            <a:r>
              <a:rPr lang="en-US" altLang="en-US" dirty="0" err="1">
                <a:latin typeface="Symbol" panose="05050102010706020507" pitchFamily="18" charset="2"/>
              </a:rPr>
              <a:t>l</a:t>
            </a:r>
            <a:r>
              <a:rPr lang="en-US" altLang="en-US" baseline="-25000" dirty="0" err="1"/>
              <a:t>n</a:t>
            </a:r>
            <a:r>
              <a:rPr lang="en-US" altLang="en-US" dirty="0"/>
              <a:t> as distinct (no repeated eigenvalues).</a:t>
            </a:r>
          </a:p>
          <a:p>
            <a:r>
              <a:rPr lang="en-US" altLang="en-US" dirty="0"/>
              <a:t>For each eigenvalue </a:t>
            </a:r>
            <a:r>
              <a:rPr lang="en-US" altLang="en-US" dirty="0">
                <a:latin typeface="Symbol" panose="05050102010706020507" pitchFamily="18" charset="2"/>
              </a:rPr>
              <a:t>l</a:t>
            </a:r>
            <a:r>
              <a:rPr lang="en-US" altLang="en-US" baseline="-25000" dirty="0"/>
              <a:t>i</a:t>
            </a:r>
            <a:r>
              <a:rPr lang="en-US" altLang="en-US" dirty="0"/>
              <a:t> there exists an eigenvector    such that:</a:t>
            </a:r>
          </a:p>
          <a:p>
            <a:endParaRPr lang="en-US" altLang="en-US" dirty="0"/>
          </a:p>
          <a:p>
            <a:endParaRPr lang="en-US" altLang="en-US" b="1" dirty="0"/>
          </a:p>
          <a:p>
            <a:r>
              <a:rPr lang="en-US" altLang="en-US" b="1" dirty="0"/>
              <a:t>v</a:t>
            </a:r>
            <a:r>
              <a:rPr lang="en-US" altLang="en-US" baseline="-25000" dirty="0"/>
              <a:t>i </a:t>
            </a:r>
            <a:r>
              <a:rPr lang="en-US" altLang="en-US" dirty="0"/>
              <a:t>is called a right eigenvector</a:t>
            </a:r>
          </a:p>
          <a:p>
            <a:r>
              <a:rPr lang="en-US" altLang="en-US" dirty="0"/>
              <a:t>If </a:t>
            </a:r>
            <a:r>
              <a:rPr lang="en-US" altLang="en-US" dirty="0">
                <a:latin typeface="Symbol" panose="05050102010706020507" pitchFamily="18" charset="2"/>
              </a:rPr>
              <a:t>l</a:t>
            </a:r>
            <a:r>
              <a:rPr lang="en-US" altLang="en-US" baseline="-25000" dirty="0">
                <a:latin typeface="+mj-lt"/>
              </a:rPr>
              <a:t>i</a:t>
            </a:r>
            <a:r>
              <a:rPr lang="en-US" altLang="en-US" dirty="0"/>
              <a:t> is complex, then </a:t>
            </a:r>
            <a:r>
              <a:rPr lang="en-US" altLang="en-US" b="1" dirty="0"/>
              <a:t>v</a:t>
            </a:r>
            <a:r>
              <a:rPr lang="en-US" altLang="en-US" baseline="-25000" dirty="0"/>
              <a:t>i</a:t>
            </a:r>
            <a:r>
              <a:rPr lang="en-US" altLang="en-US" dirty="0"/>
              <a:t> has complex entries</a:t>
            </a:r>
          </a:p>
          <a:p>
            <a:endParaRPr lang="en-US" altLang="en-US" i="1" dirty="0"/>
          </a:p>
          <a:p>
            <a:endParaRPr lang="en-US" altLang="en-US" i="1" dirty="0"/>
          </a:p>
        </p:txBody>
      </p:sp>
      <p:graphicFrame>
        <p:nvGraphicFramePr>
          <p:cNvPr id="184326" name="Object 6"/>
          <p:cNvGraphicFramePr>
            <a:graphicFrameLocks noChangeAspect="1"/>
          </p:cNvGraphicFramePr>
          <p:nvPr/>
        </p:nvGraphicFramePr>
        <p:xfrm>
          <a:off x="1174750" y="2209800"/>
          <a:ext cx="36718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6" name="Equation" r:id="rId3" imgW="1562040" imgH="253800" progId="Equation.DSMT4">
                  <p:embed/>
                </p:oleObj>
              </mc:Choice>
              <mc:Fallback>
                <p:oleObj name="Equation" r:id="rId3" imgW="1562040" imgH="253800" progId="Equation.DSMT4">
                  <p:embed/>
                  <p:pic>
                    <p:nvPicPr>
                      <p:cNvPr id="1843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209800"/>
                        <a:ext cx="367188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9" name="Object 9"/>
          <p:cNvGraphicFramePr>
            <a:graphicFrameLocks noChangeAspect="1"/>
          </p:cNvGraphicFramePr>
          <p:nvPr/>
        </p:nvGraphicFramePr>
        <p:xfrm>
          <a:off x="1066800" y="4419600"/>
          <a:ext cx="16986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7" name="Equation" r:id="rId5" imgW="660240" imgH="228600" progId="Equation.DSMT4">
                  <p:embed/>
                </p:oleObj>
              </mc:Choice>
              <mc:Fallback>
                <p:oleObj name="Equation" r:id="rId5" imgW="660240" imgH="228600" progId="Equation.DSMT4">
                  <p:embed/>
                  <p:pic>
                    <p:nvPicPr>
                      <p:cNvPr id="1843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19600"/>
                        <a:ext cx="169862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6265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Left Eigenvectors</a:t>
            </a:r>
          </a:p>
        </p:txBody>
      </p:sp>
      <p:sp>
        <p:nvSpPr>
          <p:cNvPr id="1853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7940040" cy="4953000"/>
          </a:xfrm>
        </p:spPr>
        <p:txBody>
          <a:bodyPr/>
          <a:lstStyle/>
          <a:p>
            <a:r>
              <a:rPr lang="en-US" altLang="en-US" dirty="0"/>
              <a:t>For each eigenvalue </a:t>
            </a:r>
            <a:r>
              <a:rPr lang="en-US" altLang="en-US" dirty="0">
                <a:latin typeface="Symbol" panose="05050102010706020507" pitchFamily="18" charset="2"/>
              </a:rPr>
              <a:t>l</a:t>
            </a:r>
            <a:r>
              <a:rPr lang="en-US" altLang="en-US" baseline="-25000" dirty="0"/>
              <a:t>i</a:t>
            </a:r>
            <a:r>
              <a:rPr lang="en-US" altLang="en-US" dirty="0"/>
              <a:t> there exists a left eigenvector </a:t>
            </a:r>
            <a:r>
              <a:rPr lang="en-US" altLang="en-US" b="1" dirty="0" err="1"/>
              <a:t>w</a:t>
            </a:r>
            <a:r>
              <a:rPr lang="en-US" altLang="en-US" baseline="-25000" dirty="0" err="1"/>
              <a:t>i</a:t>
            </a:r>
            <a:r>
              <a:rPr lang="en-US" altLang="en-US" dirty="0"/>
              <a:t> such that: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Equivalently, the left eigenvector is the right eigenvector of </a:t>
            </a:r>
            <a:r>
              <a:rPr lang="en-US" altLang="en-US" b="1" dirty="0"/>
              <a:t>A</a:t>
            </a:r>
            <a:r>
              <a:rPr lang="en-US" altLang="en-US" baseline="30000" dirty="0"/>
              <a:t>T</a:t>
            </a:r>
            <a:r>
              <a:rPr lang="en-US" altLang="en-US" dirty="0"/>
              <a:t>; that is, 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Wingdings" pitchFamily="2" charset="2"/>
              <a:buChar char="l"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graphicFrame>
        <p:nvGraphicFramePr>
          <p:cNvPr id="185350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161236"/>
              </p:ext>
            </p:extLst>
          </p:nvPr>
        </p:nvGraphicFramePr>
        <p:xfrm>
          <a:off x="1016000" y="2438400"/>
          <a:ext cx="2008188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2" name="Equation" r:id="rId3" imgW="736560" imgH="241200" progId="Equation.DSMT4">
                  <p:embed/>
                </p:oleObj>
              </mc:Choice>
              <mc:Fallback>
                <p:oleObj name="Equation" r:id="rId3" imgW="73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2438400"/>
                        <a:ext cx="2008188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1" name="Object 10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711767"/>
              </p:ext>
            </p:extLst>
          </p:nvPr>
        </p:nvGraphicFramePr>
        <p:xfrm>
          <a:off x="990600" y="4267200"/>
          <a:ext cx="21828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3" name="Equation" r:id="rId5" imgW="799920" imgH="241200" progId="Equation.DSMT4">
                  <p:embed/>
                </p:oleObj>
              </mc:Choice>
              <mc:Fallback>
                <p:oleObj name="Equation" r:id="rId5" imgW="799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7200"/>
                        <a:ext cx="218281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Eigenvector Properties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001000" cy="4724400"/>
          </a:xfrm>
        </p:spPr>
        <p:txBody>
          <a:bodyPr/>
          <a:lstStyle/>
          <a:p>
            <a:r>
              <a:rPr lang="en-US" altLang="en-US" dirty="0"/>
              <a:t>The right and left eigenvectors are orthogonal i.e.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We can normalize the eigenvectors so that:</a:t>
            </a:r>
          </a:p>
          <a:p>
            <a:endParaRPr lang="en-US" altLang="en-US" sz="4000" dirty="0"/>
          </a:p>
          <a:p>
            <a:endParaRPr lang="en-US" altLang="en-US" dirty="0"/>
          </a:p>
        </p:txBody>
      </p:sp>
      <p:graphicFrame>
        <p:nvGraphicFramePr>
          <p:cNvPr id="19763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193527"/>
              </p:ext>
            </p:extLst>
          </p:nvPr>
        </p:nvGraphicFramePr>
        <p:xfrm>
          <a:off x="838200" y="1905000"/>
          <a:ext cx="47466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4" name="Equation" r:id="rId5" imgW="1739880" imgH="253800" progId="Equation.DSMT4">
                  <p:embed/>
                </p:oleObj>
              </mc:Choice>
              <mc:Fallback>
                <p:oleObj name="Equation" r:id="rId5" imgW="1739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47466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016780"/>
              </p:ext>
            </p:extLst>
          </p:nvPr>
        </p:nvGraphicFramePr>
        <p:xfrm>
          <a:off x="1066800" y="3429000"/>
          <a:ext cx="4710113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5" name="Equation" r:id="rId7" imgW="1726920" imgH="253800" progId="Equation.DSMT4">
                  <p:embed/>
                </p:oleObj>
              </mc:Choice>
              <mc:Fallback>
                <p:oleObj name="Equation" r:id="rId7" imgW="1726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29000"/>
                        <a:ext cx="4710113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Eigenvector Example</a:t>
            </a:r>
          </a:p>
        </p:txBody>
      </p:sp>
      <p:graphicFrame>
        <p:nvGraphicFramePr>
          <p:cNvPr id="1863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786803"/>
              </p:ext>
            </p:extLst>
          </p:nvPr>
        </p:nvGraphicFramePr>
        <p:xfrm>
          <a:off x="609600" y="1320531"/>
          <a:ext cx="7207250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50" name="Equation" r:id="rId3" imgW="3695400" imgH="2577960" progId="Equation.DSMT4">
                  <p:embed/>
                </p:oleObj>
              </mc:Choice>
              <mc:Fallback>
                <p:oleObj name="Equation" r:id="rId3" imgW="3695400" imgH="257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20531"/>
                        <a:ext cx="7207250" cy="502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446247"/>
              </p:ext>
            </p:extLst>
          </p:nvPr>
        </p:nvGraphicFramePr>
        <p:xfrm>
          <a:off x="6010275" y="4241800"/>
          <a:ext cx="3021013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51" name="Equation" r:id="rId5" imgW="1549080" imgH="685800" progId="Equation.DSMT4">
                  <p:embed/>
                </p:oleObj>
              </mc:Choice>
              <mc:Fallback>
                <p:oleObj name="Equation" r:id="rId5" imgW="15490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4241800"/>
                        <a:ext cx="3021013" cy="133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762000" y="3519407"/>
            <a:ext cx="198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rgbClr val="1E0000"/>
                </a:solidFill>
              </a:rPr>
              <a:t>Right Eigenvectors</a:t>
            </a:r>
          </a:p>
        </p:txBody>
      </p:sp>
      <p:graphicFrame>
        <p:nvGraphicFramePr>
          <p:cNvPr id="1863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481641"/>
              </p:ext>
            </p:extLst>
          </p:nvPr>
        </p:nvGraphicFramePr>
        <p:xfrm>
          <a:off x="3276600" y="3403784"/>
          <a:ext cx="838200" cy="459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52" name="Equation" r:id="rId7" imgW="393480" imgH="215640" progId="Equation.3">
                  <p:embed/>
                </p:oleObj>
              </mc:Choice>
              <mc:Fallback>
                <p:oleObj name="Equation" r:id="rId7" imgW="393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403784"/>
                        <a:ext cx="838200" cy="459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Eigenvector Example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95400"/>
            <a:ext cx="8001000" cy="609600"/>
          </a:xfrm>
        </p:spPr>
        <p:txBody>
          <a:bodyPr/>
          <a:lstStyle/>
          <a:p>
            <a:r>
              <a:rPr lang="en-US" altLang="en-US" dirty="0"/>
              <a:t>Left eigenvectors</a:t>
            </a:r>
          </a:p>
        </p:txBody>
      </p:sp>
      <p:graphicFrame>
        <p:nvGraphicFramePr>
          <p:cNvPr id="187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161338"/>
              </p:ext>
            </p:extLst>
          </p:nvPr>
        </p:nvGraphicFramePr>
        <p:xfrm>
          <a:off x="838200" y="1905000"/>
          <a:ext cx="7620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71" name="Equation" r:id="rId3" imgW="393480" imgH="215640" progId="Equation.DSMT4">
                  <p:embed/>
                </p:oleObj>
              </mc:Choice>
              <mc:Fallback>
                <p:oleObj name="Equation" r:id="rId3" imgW="393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7620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729569"/>
              </p:ext>
            </p:extLst>
          </p:nvPr>
        </p:nvGraphicFramePr>
        <p:xfrm>
          <a:off x="1643063" y="1676400"/>
          <a:ext cx="5932487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72" name="Equation" r:id="rId5" imgW="3098520" imgH="2145960" progId="Equation.DSMT4">
                  <p:embed/>
                </p:oleObj>
              </mc:Choice>
              <mc:Fallback>
                <p:oleObj name="Equation" r:id="rId5" imgW="3098520" imgH="2145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676400"/>
                        <a:ext cx="5932487" cy="411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914400" y="5867400"/>
            <a:ext cx="754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>
                <a:solidFill>
                  <a:srgbClr val="1E0000"/>
                </a:solidFill>
              </a:rPr>
              <a:t>We would like to make</a:t>
            </a:r>
          </a:p>
          <a:p>
            <a:r>
              <a:rPr lang="en-US" altLang="en-US" sz="2800" dirty="0">
                <a:solidFill>
                  <a:srgbClr val="1E0000"/>
                </a:solidFill>
              </a:rPr>
              <a:t>This can be done in many ways.</a:t>
            </a:r>
          </a:p>
        </p:txBody>
      </p:sp>
      <p:graphicFrame>
        <p:nvGraphicFramePr>
          <p:cNvPr id="1874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25664"/>
              </p:ext>
            </p:extLst>
          </p:nvPr>
        </p:nvGraphicFramePr>
        <p:xfrm>
          <a:off x="4419600" y="5638800"/>
          <a:ext cx="13398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73" name="Equation" r:id="rId7" imgW="533160" imgH="241200" progId="Equation.DSMT4">
                  <p:embed/>
                </p:oleObj>
              </mc:Choice>
              <mc:Fallback>
                <p:oleObj name="Equation" r:id="rId7" imgW="533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638800"/>
                        <a:ext cx="133985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Eigenvector Example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724400"/>
            <a:ext cx="76962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It can be verified that </a:t>
            </a:r>
            <a:r>
              <a:rPr lang="en-US" altLang="en-US" b="1" dirty="0"/>
              <a:t>W</a:t>
            </a:r>
            <a:r>
              <a:rPr lang="en-US" altLang="en-US" baseline="30000" dirty="0"/>
              <a:t>T</a:t>
            </a:r>
            <a:r>
              <a:rPr lang="en-US" altLang="en-US" dirty="0"/>
              <a:t>=</a:t>
            </a:r>
            <a:r>
              <a:rPr lang="en-US" altLang="en-US" b="1" dirty="0"/>
              <a:t>V</a:t>
            </a:r>
            <a:r>
              <a:rPr lang="en-US" altLang="en-US" baseline="30000" dirty="0"/>
              <a:t>-1</a:t>
            </a:r>
            <a:r>
              <a:rPr lang="en-US" altLang="en-US" dirty="0"/>
              <a:t>               .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left and right eigenvectors are used in computing the participation factor matrix.</a:t>
            </a:r>
          </a:p>
        </p:txBody>
      </p:sp>
      <p:graphicFrame>
        <p:nvGraphicFramePr>
          <p:cNvPr id="188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76776"/>
              </p:ext>
            </p:extLst>
          </p:nvPr>
        </p:nvGraphicFramePr>
        <p:xfrm>
          <a:off x="609600" y="1295400"/>
          <a:ext cx="5136669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1" name="Equation" r:id="rId3" imgW="2234880" imgH="1193760" progId="Equation.DSMT4">
                  <p:embed/>
                </p:oleObj>
              </mc:Choice>
              <mc:Fallback>
                <p:oleObj name="Equation" r:id="rId3" imgW="223488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5136669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Modal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The deviation away from an equilibrium point can be defined as</a:t>
            </a:r>
          </a:p>
          <a:p>
            <a:endParaRPr lang="en-US" dirty="0"/>
          </a:p>
          <a:p>
            <a:r>
              <a:rPr lang="en-US" dirty="0"/>
              <a:t>If the initial deviation corresponds to a right eigenvector, then the subsequent response is along this eigenvector since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236101"/>
              </p:ext>
            </p:extLst>
          </p:nvPr>
        </p:nvGraphicFramePr>
        <p:xfrm>
          <a:off x="838200" y="2286000"/>
          <a:ext cx="152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97" name="Equation" r:id="rId3" imgW="660240" imgH="164880" progId="Equation.DSMT4">
                  <p:embed/>
                </p:oleObj>
              </mc:Choice>
              <mc:Fallback>
                <p:oleObj name="Equation" r:id="rId3" imgW="6602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286000"/>
                        <a:ext cx="1524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641624"/>
              </p:ext>
            </p:extLst>
          </p:nvPr>
        </p:nvGraphicFramePr>
        <p:xfrm>
          <a:off x="3581400" y="3657600"/>
          <a:ext cx="16986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98" name="Equation" r:id="rId5" imgW="660240" imgH="228600" progId="Equation.DSMT4">
                  <p:embed/>
                </p:oleObj>
              </mc:Choice>
              <mc:Fallback>
                <p:oleObj name="Equation" r:id="rId5" imgW="66024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657600"/>
                        <a:ext cx="169862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343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Modal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this equation (                 ) it is difficult to determine how parameters in </a:t>
            </a:r>
            <a:r>
              <a:rPr lang="en-US" b="1" dirty="0"/>
              <a:t>A</a:t>
            </a:r>
            <a:r>
              <a:rPr lang="en-US" dirty="0"/>
              <a:t> affect a particular </a:t>
            </a:r>
            <a:r>
              <a:rPr lang="en-US" b="1" dirty="0"/>
              <a:t>x</a:t>
            </a:r>
            <a:r>
              <a:rPr lang="en-US" dirty="0"/>
              <a:t> because of the variable coupling</a:t>
            </a:r>
          </a:p>
          <a:p>
            <a:r>
              <a:rPr lang="en-US" dirty="0"/>
              <a:t>To decouple the problem first define the matrices of the right and left eigenvectors (the modal matrices)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829796"/>
              </p:ext>
            </p:extLst>
          </p:nvPr>
        </p:nvGraphicFramePr>
        <p:xfrm>
          <a:off x="914400" y="4114800"/>
          <a:ext cx="6532563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8" name="Equation" r:id="rId3" imgW="2882880" imgH="647640" progId="Equation.DSMT4">
                  <p:embed/>
                </p:oleObj>
              </mc:Choice>
              <mc:Fallback>
                <p:oleObj name="Equation" r:id="rId3" imgW="2882880" imgH="647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14800"/>
                        <a:ext cx="6532563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153759"/>
              </p:ext>
            </p:extLst>
          </p:nvPr>
        </p:nvGraphicFramePr>
        <p:xfrm>
          <a:off x="3810000" y="1371600"/>
          <a:ext cx="152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9" name="Equation" r:id="rId5" imgW="660240" imgH="164880" progId="Equation.DSMT4">
                  <p:embed/>
                </p:oleObj>
              </mc:Choice>
              <mc:Fallback>
                <p:oleObj name="Equation" r:id="rId5" imgW="660240" imgH="164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71600"/>
                        <a:ext cx="152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60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7330440" cy="1463040"/>
          </a:xfrm>
        </p:spPr>
        <p:txBody>
          <a:bodyPr/>
          <a:lstStyle/>
          <a:p>
            <a:r>
              <a:rPr lang="en-US" dirty="0"/>
              <a:t>Read Chapter 8</a:t>
            </a:r>
          </a:p>
          <a:p>
            <a:r>
              <a:rPr lang="en-US" dirty="0"/>
              <a:t>Homework 5 is due Today</a:t>
            </a:r>
          </a:p>
          <a:p>
            <a:r>
              <a:rPr lang="en-US" dirty="0"/>
              <a:t>Homework 6 is due on Tuesday December 3</a:t>
            </a:r>
          </a:p>
          <a:p>
            <a:r>
              <a:rPr lang="en-US" dirty="0"/>
              <a:t>Final is at scheduled time here (December 9 from1pm to 3pm)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95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158240"/>
          </a:xfrm>
        </p:spPr>
        <p:txBody>
          <a:bodyPr/>
          <a:lstStyle/>
          <a:p>
            <a:r>
              <a:rPr lang="en-US" dirty="0"/>
              <a:t>It follows that</a:t>
            </a:r>
          </a:p>
          <a:p>
            <a:endParaRPr lang="en-US" dirty="0"/>
          </a:p>
          <a:p>
            <a:r>
              <a:rPr lang="en-US" dirty="0"/>
              <a:t>To decouple the variables define </a:t>
            </a:r>
            <a:r>
              <a:rPr lang="en-US" b="1" dirty="0"/>
              <a:t>z</a:t>
            </a:r>
            <a:r>
              <a:rPr lang="en-US" dirty="0"/>
              <a:t> so</a:t>
            </a:r>
          </a:p>
          <a:p>
            <a:endParaRPr lang="en-US" dirty="0"/>
          </a:p>
          <a:p>
            <a:r>
              <a:rPr lang="en-US" dirty="0"/>
              <a:t>Then</a:t>
            </a:r>
          </a:p>
          <a:p>
            <a:endParaRPr lang="en-US" dirty="0"/>
          </a:p>
          <a:p>
            <a:r>
              <a:rPr lang="en-US" dirty="0"/>
              <a:t>Since </a:t>
            </a:r>
            <a:r>
              <a:rPr lang="en-US" b="1" dirty="0">
                <a:sym typeface="Symbol"/>
              </a:rPr>
              <a:t> </a:t>
            </a:r>
            <a:r>
              <a:rPr lang="en-US" dirty="0">
                <a:sym typeface="Symbol"/>
              </a:rPr>
              <a:t>is diagonal, the equations are now uncoupled with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So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963682"/>
              </p:ext>
            </p:extLst>
          </p:nvPr>
        </p:nvGraphicFramePr>
        <p:xfrm>
          <a:off x="1524000" y="2971800"/>
          <a:ext cx="48942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97" name="Equation" r:id="rId3" imgW="2158920" imgH="177480" progId="Equation.DSMT4">
                  <p:embed/>
                </p:oleObj>
              </mc:Choice>
              <mc:Fallback>
                <p:oleObj name="Equation" r:id="rId3" imgW="2158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971800"/>
                        <a:ext cx="48942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554788"/>
              </p:ext>
            </p:extLst>
          </p:nvPr>
        </p:nvGraphicFramePr>
        <p:xfrm>
          <a:off x="1600200" y="1905000"/>
          <a:ext cx="17272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98" name="Equation" r:id="rId5" imgW="761760" imgH="203040" progId="Equation.DSMT4">
                  <p:embed/>
                </p:oleObj>
              </mc:Choice>
              <mc:Fallback>
                <p:oleObj name="Equation" r:id="rId5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05000"/>
                        <a:ext cx="17272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894818"/>
              </p:ext>
            </p:extLst>
          </p:nvPr>
        </p:nvGraphicFramePr>
        <p:xfrm>
          <a:off x="1600200" y="3810000"/>
          <a:ext cx="38830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99" name="Equation" r:id="rId7" imgW="1714320" imgH="203040" progId="Equation.DSMT4">
                  <p:embed/>
                </p:oleObj>
              </mc:Choice>
              <mc:Fallback>
                <p:oleObj name="Equation" r:id="rId7" imgW="1714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10000"/>
                        <a:ext cx="388302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10980"/>
              </p:ext>
            </p:extLst>
          </p:nvPr>
        </p:nvGraphicFramePr>
        <p:xfrm>
          <a:off x="1524000" y="5867400"/>
          <a:ext cx="19558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00" name="Equation" r:id="rId9" imgW="863280" imgH="203040" progId="Equation.DSMT4">
                  <p:embed/>
                </p:oleObj>
              </mc:Choice>
              <mc:Fallback>
                <p:oleObj name="Equation" r:id="rId9" imgW="863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867400"/>
                        <a:ext cx="19558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03981"/>
              </p:ext>
            </p:extLst>
          </p:nvPr>
        </p:nvGraphicFramePr>
        <p:xfrm>
          <a:off x="1676400" y="5029200"/>
          <a:ext cx="11795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01" name="Equation" r:id="rId11" imgW="520560" imgH="228600" progId="Equation.DSMT4">
                  <p:embed/>
                </p:oleObj>
              </mc:Choice>
              <mc:Fallback>
                <p:oleObj name="Equation" r:id="rId11" imgW="520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029200"/>
                        <a:ext cx="11795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018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01040"/>
          </a:xfrm>
        </p:spPr>
        <p:txBody>
          <a:bodyPr/>
          <a:lstStyle/>
          <a:p>
            <a:r>
              <a:rPr lang="en-US" dirty="0"/>
              <a:t>Assume the previous system with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038166"/>
              </p:ext>
            </p:extLst>
          </p:nvPr>
        </p:nvGraphicFramePr>
        <p:xfrm>
          <a:off x="914400" y="2057400"/>
          <a:ext cx="2143126" cy="2667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13" name="Equation" r:id="rId3" imgW="1143000" imgH="1422360" progId="Equation.DSMT4">
                  <p:embed/>
                </p:oleObj>
              </mc:Choice>
              <mc:Fallback>
                <p:oleObj name="Equation" r:id="rId3" imgW="114300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2057400"/>
                        <a:ext cx="2143126" cy="2667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2892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the response can be written in terms of the individual eigenvalues and right eigenvectors as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Furthermore with</a:t>
            </a:r>
          </a:p>
          <a:p>
            <a:endParaRPr lang="en-US" dirty="0"/>
          </a:p>
          <a:p>
            <a:r>
              <a:rPr lang="en-US" dirty="0"/>
              <a:t>So z(t) can be written as using the left eigenvectors as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572422"/>
              </p:ext>
            </p:extLst>
          </p:nvPr>
        </p:nvGraphicFramePr>
        <p:xfrm>
          <a:off x="1066800" y="2362200"/>
          <a:ext cx="29718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91" name="Equation" r:id="rId3" imgW="1320480" imgH="431640" progId="Equation.DSMT4">
                  <p:embed/>
                </p:oleObj>
              </mc:Choice>
              <mc:Fallback>
                <p:oleObj name="Equation" r:id="rId3" imgW="1320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29718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425218"/>
              </p:ext>
            </p:extLst>
          </p:nvPr>
        </p:nvGraphicFramePr>
        <p:xfrm>
          <a:off x="1066800" y="3810000"/>
          <a:ext cx="411638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92" name="Equation" r:id="rId5" imgW="1828800" imgH="228600" progId="Equation.DSMT4">
                  <p:embed/>
                </p:oleObj>
              </mc:Choice>
              <mc:Fallback>
                <p:oleObj name="Equation" r:id="rId5" imgW="182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0"/>
                        <a:ext cx="4116388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233012"/>
              </p:ext>
            </p:extLst>
          </p:nvPr>
        </p:nvGraphicFramePr>
        <p:xfrm>
          <a:off x="1447800" y="4953000"/>
          <a:ext cx="5172075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93" name="Equation" r:id="rId7" imgW="2298600" imgH="711000" progId="Equation.DSMT4">
                  <p:embed/>
                </p:oleObj>
              </mc:Choice>
              <mc:Fallback>
                <p:oleObj name="Equation" r:id="rId7" imgW="2298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953000"/>
                        <a:ext cx="5172075" cy="126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7400" y="2362200"/>
            <a:ext cx="2087431" cy="1643527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Note, we are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requiring that</a:t>
            </a:r>
          </a:p>
          <a:p>
            <a:r>
              <a:rPr lang="en-US" sz="2400" dirty="0">
                <a:solidFill>
                  <a:srgbClr val="1E0000"/>
                </a:solidFill>
              </a:rPr>
              <a:t>the eigenvalues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be distinct!</a:t>
            </a:r>
          </a:p>
        </p:txBody>
      </p:sp>
    </p:spTree>
    <p:extLst>
      <p:ext uri="{BB962C8B-B14F-4D97-AF65-F5344CB8AC3E}">
        <p14:creationId xmlns:p14="http://schemas.microsoft.com/office/powerpoint/2010/main" val="1776606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/>
              <a:t>We can then write the response x(t) in terms of the modes of the system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c</a:t>
            </a:r>
            <a:r>
              <a:rPr lang="en-US" baseline="-25000" dirty="0"/>
              <a:t>i</a:t>
            </a:r>
            <a:r>
              <a:rPr lang="en-US" dirty="0"/>
              <a:t> is a scalar that </a:t>
            </a:r>
            <a:r>
              <a:rPr lang="en-US" altLang="en-US" dirty="0"/>
              <a:t>represents the magnitude of excitation of the </a:t>
            </a:r>
            <a:r>
              <a:rPr lang="en-US" altLang="en-US" dirty="0" err="1"/>
              <a:t>i</a:t>
            </a:r>
            <a:r>
              <a:rPr lang="en-US" altLang="en-US" baseline="30000" dirty="0" err="1"/>
              <a:t>th</a:t>
            </a:r>
            <a:r>
              <a:rPr lang="en-US" altLang="en-US" dirty="0"/>
              <a:t> mode from the initial conditions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594067"/>
              </p:ext>
            </p:extLst>
          </p:nvPr>
        </p:nvGraphicFramePr>
        <p:xfrm>
          <a:off x="871538" y="2362200"/>
          <a:ext cx="732631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61" name="Equation" r:id="rId3" imgW="3022560" imgH="1193760" progId="Equation.DSMT4">
                  <p:embed/>
                </p:oleObj>
              </mc:Choice>
              <mc:Fallback>
                <p:oleObj name="Equation" r:id="rId3" imgW="302256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2362200"/>
                        <a:ext cx="7326312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4184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Numerical example</a:t>
            </a:r>
          </a:p>
        </p:txBody>
      </p:sp>
      <p:graphicFrame>
        <p:nvGraphicFramePr>
          <p:cNvPr id="202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904258"/>
              </p:ext>
            </p:extLst>
          </p:nvPr>
        </p:nvGraphicFramePr>
        <p:xfrm>
          <a:off x="685800" y="1447800"/>
          <a:ext cx="5410200" cy="4921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85" name="Equation" r:id="rId3" imgW="2387520" imgH="2171520" progId="Equation.DSMT4">
                  <p:embed/>
                </p:oleObj>
              </mc:Choice>
              <mc:Fallback>
                <p:oleObj name="Equation" r:id="rId3" imgW="2387520" imgH="217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5410200" cy="4921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Numerical example </a:t>
            </a:r>
            <a:r>
              <a:rPr lang="en-US" altLang="en-US" sz="3200"/>
              <a:t>(contd)</a:t>
            </a:r>
          </a:p>
        </p:txBody>
      </p:sp>
      <p:graphicFrame>
        <p:nvGraphicFramePr>
          <p:cNvPr id="203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143977"/>
              </p:ext>
            </p:extLst>
          </p:nvPr>
        </p:nvGraphicFramePr>
        <p:xfrm>
          <a:off x="838200" y="1447800"/>
          <a:ext cx="5010150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9" name="Equation" r:id="rId3" imgW="2019240" imgH="1422360" progId="Equation.DSMT4">
                  <p:embed/>
                </p:oleObj>
              </mc:Choice>
              <mc:Fallback>
                <p:oleObj name="Equation" r:id="rId3" imgW="2019240" imgH="1422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5010150" cy="352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Numerical example </a:t>
            </a:r>
            <a:r>
              <a:rPr lang="en-US" altLang="en-US" sz="3200"/>
              <a:t>(contd)</a:t>
            </a: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253437"/>
              </p:ext>
            </p:extLst>
          </p:nvPr>
        </p:nvGraphicFramePr>
        <p:xfrm>
          <a:off x="558800" y="1295400"/>
          <a:ext cx="8469313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3" name="Equation" r:id="rId3" imgW="3873240" imgH="2387520" progId="Equation.DSMT4">
                  <p:embed/>
                </p:oleObj>
              </mc:Choice>
              <mc:Fallback>
                <p:oleObj name="Equation" r:id="rId3" imgW="3873240" imgH="2387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295400"/>
                        <a:ext cx="8469313" cy="521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18008" y="4038600"/>
            <a:ext cx="4038600" cy="1200329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Because of the initial condition, the 2</a:t>
            </a:r>
            <a:r>
              <a:rPr lang="en-US" sz="2400" baseline="30000" dirty="0">
                <a:solidFill>
                  <a:srgbClr val="1E0000"/>
                </a:solidFill>
              </a:rPr>
              <a:t>nd</a:t>
            </a:r>
            <a:r>
              <a:rPr lang="en-US" sz="2400" dirty="0">
                <a:solidFill>
                  <a:srgbClr val="1E0000"/>
                </a:solidFill>
              </a:rPr>
              <a:t> mode does not get excited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838200"/>
          </a:xfrm>
        </p:spPr>
        <p:txBody>
          <a:bodyPr/>
          <a:lstStyle/>
          <a:p>
            <a:r>
              <a:rPr lang="en-US" altLang="en-US" dirty="0"/>
              <a:t>Mode Shape, Sensitivity and Participation Factors 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3820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 So we have </a:t>
            </a:r>
          </a:p>
          <a:p>
            <a:pPr>
              <a:lnSpc>
                <a:spcPct val="90000"/>
              </a:lnSpc>
            </a:pP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altLang="en-US" b="1" dirty="0"/>
              <a:t>x</a:t>
            </a:r>
            <a:r>
              <a:rPr lang="en-US" altLang="en-US" dirty="0"/>
              <a:t>(t) are the original state variables, </a:t>
            </a:r>
            <a:r>
              <a:rPr lang="en-US" altLang="en-US" b="1" dirty="0"/>
              <a:t>z</a:t>
            </a:r>
            <a:r>
              <a:rPr lang="en-US" altLang="en-US" dirty="0"/>
              <a:t>(t) are the transformed variables so that each variable is associated with only one mode.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From the first equation the right eigenvector gives the “mode shape” i.e. relative activity of state variables when a particular mode is excited.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For example the degree of activity of state variable 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k</a:t>
            </a:r>
            <a:r>
              <a:rPr lang="en-US" altLang="en-US" dirty="0"/>
              <a:t>      in </a:t>
            </a:r>
            <a:r>
              <a:rPr lang="en-US" altLang="en-US" b="1" dirty="0"/>
              <a:t>v</a:t>
            </a:r>
            <a:r>
              <a:rPr lang="en-US" altLang="en-US" baseline="-25000" dirty="0"/>
              <a:t>i</a:t>
            </a:r>
            <a:r>
              <a:rPr lang="en-US" altLang="en-US" dirty="0"/>
              <a:t> mode is given by the element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ki</a:t>
            </a:r>
            <a:r>
              <a:rPr lang="en-US" altLang="en-US" dirty="0"/>
              <a:t> of the </a:t>
            </a:r>
            <a:r>
              <a:rPr lang="en-US" altLang="en-US" dirty="0" err="1"/>
              <a:t>the</a:t>
            </a:r>
            <a:r>
              <a:rPr lang="en-US" altLang="en-US" dirty="0"/>
              <a:t> right eigenvector matrix </a:t>
            </a:r>
            <a:r>
              <a:rPr lang="en-US" altLang="en-US" b="1" dirty="0"/>
              <a:t>V</a:t>
            </a:r>
            <a:r>
              <a:rPr lang="en-US" altLang="en-US" dirty="0"/>
              <a:t>  </a:t>
            </a:r>
          </a:p>
        </p:txBody>
      </p:sp>
      <p:graphicFrame>
        <p:nvGraphicFramePr>
          <p:cNvPr id="191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031408"/>
              </p:ext>
            </p:extLst>
          </p:nvPr>
        </p:nvGraphicFramePr>
        <p:xfrm>
          <a:off x="2438400" y="1676400"/>
          <a:ext cx="39116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7" name="Equation" r:id="rId3" imgW="1752480" imgH="228600" progId="Equation.DSMT4">
                  <p:embed/>
                </p:oleObj>
              </mc:Choice>
              <mc:Fallback>
                <p:oleObj name="Equation" r:id="rId3" imgW="1752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76400"/>
                        <a:ext cx="39116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838200"/>
          </a:xfrm>
        </p:spPr>
        <p:txBody>
          <a:bodyPr/>
          <a:lstStyle/>
          <a:p>
            <a:r>
              <a:rPr lang="en-US" altLang="en-US" dirty="0"/>
              <a:t>Mode Shape, Sensitivity and Participation Factors</a:t>
            </a:r>
            <a:endParaRPr lang="en-US" altLang="en-US" sz="3200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001000" cy="4358640"/>
          </a:xfrm>
        </p:spPr>
        <p:txBody>
          <a:bodyPr/>
          <a:lstStyle/>
          <a:p>
            <a:r>
              <a:rPr lang="en-US" altLang="en-US" dirty="0"/>
              <a:t>The magnitude of elements of </a:t>
            </a:r>
            <a:r>
              <a:rPr lang="en-US" altLang="en-US" b="1" dirty="0"/>
              <a:t>v</a:t>
            </a:r>
            <a:r>
              <a:rPr lang="en-US" altLang="en-US" baseline="-25000" dirty="0"/>
              <a:t>i</a:t>
            </a:r>
            <a:r>
              <a:rPr lang="en-US" altLang="en-US" dirty="0"/>
              <a:t> give the extent of activities of </a:t>
            </a:r>
            <a:r>
              <a:rPr lang="en-US" altLang="en-US" i="1" dirty="0"/>
              <a:t>n </a:t>
            </a:r>
            <a:r>
              <a:rPr lang="en-US" altLang="en-US" dirty="0"/>
              <a:t>state variables in  the </a:t>
            </a:r>
            <a:r>
              <a:rPr lang="en-US" altLang="en-US" dirty="0" err="1"/>
              <a:t>i</a:t>
            </a:r>
            <a:r>
              <a:rPr lang="en-US" altLang="en-US" baseline="30000" dirty="0" err="1"/>
              <a:t>th</a:t>
            </a:r>
            <a:r>
              <a:rPr lang="en-US" altLang="en-US" dirty="0"/>
              <a:t> mode and angles of elements (if complex) give phase displacements of the state variables with regard to the mode.</a:t>
            </a:r>
          </a:p>
          <a:p>
            <a:r>
              <a:rPr lang="en-US" altLang="en-US" dirty="0"/>
              <a:t>The left eigenvector </a:t>
            </a:r>
            <a:r>
              <a:rPr lang="en-US" altLang="en-US" b="1" dirty="0" err="1"/>
              <a:t>w</a:t>
            </a:r>
            <a:r>
              <a:rPr lang="en-US" altLang="en-US" baseline="-25000" dirty="0" err="1"/>
              <a:t>i</a:t>
            </a:r>
            <a:r>
              <a:rPr lang="en-US" altLang="en-US" dirty="0"/>
              <a:t> identifies which combination of original state variables display only the </a:t>
            </a:r>
            <a:r>
              <a:rPr lang="en-US" altLang="en-US" dirty="0" err="1"/>
              <a:t>i</a:t>
            </a:r>
            <a:r>
              <a:rPr lang="en-US" altLang="en-US" baseline="30000" dirty="0" err="1"/>
              <a:t>th</a:t>
            </a:r>
            <a:r>
              <a:rPr lang="en-US" altLang="en-US" dirty="0"/>
              <a:t> mode.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Eigenvalue Parameter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234440"/>
          </a:xfrm>
        </p:spPr>
        <p:txBody>
          <a:bodyPr/>
          <a:lstStyle/>
          <a:p>
            <a:r>
              <a:rPr lang="en-US" dirty="0"/>
              <a:t>To derive the sensitivity of the eigenvalues to the parameters recall </a:t>
            </a:r>
            <a:r>
              <a:rPr lang="en-US" b="1" dirty="0" err="1"/>
              <a:t>Av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>
                <a:latin typeface="Symbol" panose="05050102010706020507" pitchFamily="18" charset="2"/>
              </a:rPr>
              <a:t>l</a:t>
            </a:r>
            <a:r>
              <a:rPr lang="en-US" baseline="-25000" dirty="0" err="1"/>
              <a:t>i</a:t>
            </a:r>
            <a:r>
              <a:rPr lang="en-US" b="1" dirty="0" err="1"/>
              <a:t>v</a:t>
            </a:r>
            <a:r>
              <a:rPr lang="en-US" baseline="-25000" dirty="0" err="1"/>
              <a:t>i</a:t>
            </a:r>
            <a:r>
              <a:rPr lang="en-US" dirty="0"/>
              <a:t>; take the partial derivative with respect to </a:t>
            </a:r>
            <a:r>
              <a:rPr lang="en-US" dirty="0" err="1"/>
              <a:t>A</a:t>
            </a:r>
            <a:r>
              <a:rPr lang="en-US" baseline="-25000" dirty="0" err="1"/>
              <a:t>kj</a:t>
            </a:r>
            <a:r>
              <a:rPr lang="en-US" baseline="-25000" dirty="0"/>
              <a:t> </a:t>
            </a:r>
            <a:r>
              <a:rPr lang="en-US" dirty="0"/>
              <a:t>by using the chain rule</a:t>
            </a:r>
            <a:endParaRPr lang="en-US" baseline="-25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530928"/>
              </p:ext>
            </p:extLst>
          </p:nvPr>
        </p:nvGraphicFramePr>
        <p:xfrm>
          <a:off x="838200" y="2819400"/>
          <a:ext cx="5859463" cy="362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81" name="Equation" r:id="rId3" imgW="2831760" imgH="1752480" progId="Equation.DSMT4">
                  <p:embed/>
                </p:oleObj>
              </mc:Choice>
              <mc:Fallback>
                <p:oleObj name="Equation" r:id="rId3" imgW="2831760" imgH="1752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19400"/>
                        <a:ext cx="5859463" cy="362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307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Bus 4 SMIB Dialog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05840"/>
          </a:xfrm>
        </p:spPr>
        <p:txBody>
          <a:bodyPr/>
          <a:lstStyle/>
          <a:p>
            <a:r>
              <a:rPr lang="en-US" dirty="0"/>
              <a:t>On the SMIB dialog, the General Information tab shows information about the two bus equivalent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6248399"/>
            <a:ext cx="4262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PowerWorld case </a:t>
            </a:r>
            <a:r>
              <a:rPr lang="en-US" b="1" dirty="0">
                <a:solidFill>
                  <a:srgbClr val="1E0000"/>
                </a:solidFill>
              </a:rPr>
              <a:t>B4_SMIB</a:t>
            </a:r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799"/>
            <a:ext cx="4800600" cy="402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107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 Parameter 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simplified by noting that</a:t>
            </a:r>
            <a:br>
              <a:rPr lang="en-US" dirty="0"/>
            </a:br>
            <a:r>
              <a:rPr lang="en-US" dirty="0"/>
              <a:t>by the definition of </a:t>
            </a:r>
            <a:r>
              <a:rPr lang="en-US" b="1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being a left eigenvector </a:t>
            </a:r>
          </a:p>
          <a:p>
            <a:r>
              <a:rPr lang="en-US" dirty="0"/>
              <a:t>Therefore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Since all elements of          are zero, except the </a:t>
            </a:r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row, </a:t>
            </a:r>
            <a:r>
              <a:rPr lang="en-US" dirty="0" err="1"/>
              <a:t>j</a:t>
            </a:r>
            <a:r>
              <a:rPr lang="en-US" baseline="30000" dirty="0" err="1"/>
              <a:t>th</a:t>
            </a:r>
            <a:r>
              <a:rPr lang="en-US" dirty="0"/>
              <a:t> column is 1</a:t>
            </a:r>
          </a:p>
          <a:p>
            <a:r>
              <a:rPr lang="en-US" dirty="0"/>
              <a:t>Thus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468022"/>
              </p:ext>
            </p:extLst>
          </p:nvPr>
        </p:nvGraphicFramePr>
        <p:xfrm>
          <a:off x="5562600" y="1295400"/>
          <a:ext cx="242411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86" name="Equation" r:id="rId3" imgW="1028520" imgH="241200" progId="Equation.DSMT4">
                  <p:embed/>
                </p:oleObj>
              </mc:Choice>
              <mc:Fallback>
                <p:oleObj name="Equation" r:id="rId3" imgW="1028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95400"/>
                        <a:ext cx="242411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480184"/>
              </p:ext>
            </p:extLst>
          </p:nvPr>
        </p:nvGraphicFramePr>
        <p:xfrm>
          <a:off x="977900" y="2819400"/>
          <a:ext cx="24320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87" name="Equation" r:id="rId5" imgW="1206360" imgH="457200" progId="Equation.DSMT4">
                  <p:embed/>
                </p:oleObj>
              </mc:Choice>
              <mc:Fallback>
                <p:oleObj name="Equation" r:id="rId5" imgW="1206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2819400"/>
                        <a:ext cx="24320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526923"/>
              </p:ext>
            </p:extLst>
          </p:nvPr>
        </p:nvGraphicFramePr>
        <p:xfrm>
          <a:off x="3962400" y="3657600"/>
          <a:ext cx="6143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88" name="Equation" r:id="rId7" imgW="304560" imgH="444240" progId="Equation.DSMT4">
                  <p:embed/>
                </p:oleObj>
              </mc:Choice>
              <mc:Fallback>
                <p:oleObj name="Equation" r:id="rId7" imgW="304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657600"/>
                        <a:ext cx="6143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559877"/>
              </p:ext>
            </p:extLst>
          </p:nvPr>
        </p:nvGraphicFramePr>
        <p:xfrm>
          <a:off x="1735138" y="4724400"/>
          <a:ext cx="193833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89" name="Equation" r:id="rId9" imgW="787320" imgH="444240" progId="Equation.DSMT4">
                  <p:embed/>
                </p:oleObj>
              </mc:Choice>
              <mc:Fallback>
                <p:oleObj name="Equation" r:id="rId9" imgW="787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138" y="4724400"/>
                        <a:ext cx="1938337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105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/>
              <a:t>In the previous example we had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 the sensitivity of </a:t>
            </a:r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baseline="-25000" dirty="0"/>
              <a:t>1 </a:t>
            </a:r>
            <a:r>
              <a:rPr lang="en-US" dirty="0"/>
              <a:t>and </a:t>
            </a:r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baseline="-25000" dirty="0"/>
              <a:t>2</a:t>
            </a:r>
            <a:r>
              <a:rPr lang="en-US" dirty="0"/>
              <a:t> to changes in </a:t>
            </a:r>
            <a:r>
              <a:rPr lang="en-US" b="1" dirty="0"/>
              <a:t>A</a:t>
            </a:r>
            <a:r>
              <a:rPr lang="en-US" dirty="0"/>
              <a:t> 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example with 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432661"/>
              </p:ext>
            </p:extLst>
          </p:nvPr>
        </p:nvGraphicFramePr>
        <p:xfrm>
          <a:off x="644525" y="1905000"/>
          <a:ext cx="67119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3" name="Equation" r:id="rId3" imgW="3632040" imgH="457200" progId="Equation.DSMT4">
                  <p:embed/>
                </p:oleObj>
              </mc:Choice>
              <mc:Fallback>
                <p:oleObj name="Equation" r:id="rId3" imgW="36320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525" y="1905000"/>
                        <a:ext cx="6711950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66587"/>
              </p:ext>
            </p:extLst>
          </p:nvPr>
        </p:nvGraphicFramePr>
        <p:xfrm>
          <a:off x="762000" y="3505200"/>
          <a:ext cx="701198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4" name="Equation" r:id="rId5" imgW="3238200" imgH="469800" progId="Equation.DSMT4">
                  <p:embed/>
                </p:oleObj>
              </mc:Choice>
              <mc:Fallback>
                <p:oleObj name="Equation" r:id="rId5" imgW="3238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3505200"/>
                        <a:ext cx="7011988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787169"/>
              </p:ext>
            </p:extLst>
          </p:nvPr>
        </p:nvGraphicFramePr>
        <p:xfrm>
          <a:off x="3559175" y="4953000"/>
          <a:ext cx="53038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5" name="Equation" r:id="rId7" imgW="2120760" imgH="457200" progId="Equation.DSMT4">
                  <p:embed/>
                </p:oleObj>
              </mc:Choice>
              <mc:Fallback>
                <p:oleObj name="Equation" r:id="rId7" imgW="21207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4953000"/>
                        <a:ext cx="53038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8640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 Parameter 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simplified by noting that</a:t>
            </a:r>
            <a:br>
              <a:rPr lang="en-US" dirty="0"/>
            </a:br>
            <a:r>
              <a:rPr lang="en-US" dirty="0"/>
              <a:t>by the definition of </a:t>
            </a:r>
            <a:r>
              <a:rPr lang="en-US" b="1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being a left eigenvector </a:t>
            </a:r>
          </a:p>
          <a:p>
            <a:r>
              <a:rPr lang="en-US" dirty="0"/>
              <a:t>Therefore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Since all elements of          are zero, except the </a:t>
            </a:r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row, </a:t>
            </a:r>
            <a:r>
              <a:rPr lang="en-US" dirty="0" err="1"/>
              <a:t>j</a:t>
            </a:r>
            <a:r>
              <a:rPr lang="en-US" baseline="30000" dirty="0" err="1"/>
              <a:t>th</a:t>
            </a:r>
            <a:r>
              <a:rPr lang="en-US" dirty="0"/>
              <a:t> column is 1</a:t>
            </a:r>
          </a:p>
          <a:p>
            <a:r>
              <a:rPr lang="en-US" dirty="0"/>
              <a:t>Thus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111620"/>
              </p:ext>
            </p:extLst>
          </p:nvPr>
        </p:nvGraphicFramePr>
        <p:xfrm>
          <a:off x="5638800" y="1295400"/>
          <a:ext cx="242411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34" name="Equation" r:id="rId3" imgW="1028520" imgH="241200" progId="Equation.DSMT4">
                  <p:embed/>
                </p:oleObj>
              </mc:Choice>
              <mc:Fallback>
                <p:oleObj name="Equation" r:id="rId3" imgW="1028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295400"/>
                        <a:ext cx="242411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480184"/>
              </p:ext>
            </p:extLst>
          </p:nvPr>
        </p:nvGraphicFramePr>
        <p:xfrm>
          <a:off x="977900" y="2819400"/>
          <a:ext cx="24320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35" name="Equation" r:id="rId5" imgW="1206360" imgH="457200" progId="Equation.DSMT4">
                  <p:embed/>
                </p:oleObj>
              </mc:Choice>
              <mc:Fallback>
                <p:oleObj name="Equation" r:id="rId5" imgW="1206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2819400"/>
                        <a:ext cx="24320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526923"/>
              </p:ext>
            </p:extLst>
          </p:nvPr>
        </p:nvGraphicFramePr>
        <p:xfrm>
          <a:off x="3962400" y="3657600"/>
          <a:ext cx="6143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36" name="Equation" r:id="rId7" imgW="304560" imgH="444240" progId="Equation.DSMT4">
                  <p:embed/>
                </p:oleObj>
              </mc:Choice>
              <mc:Fallback>
                <p:oleObj name="Equation" r:id="rId7" imgW="304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657600"/>
                        <a:ext cx="6143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559877"/>
              </p:ext>
            </p:extLst>
          </p:nvPr>
        </p:nvGraphicFramePr>
        <p:xfrm>
          <a:off x="1735138" y="4724400"/>
          <a:ext cx="193833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37" name="Equation" r:id="rId9" imgW="787320" imgH="444240" progId="Equation.DSMT4">
                  <p:embed/>
                </p:oleObj>
              </mc:Choice>
              <mc:Fallback>
                <p:oleObj name="Equation" r:id="rId9" imgW="787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138" y="4724400"/>
                        <a:ext cx="1938337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105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dirty="0"/>
              <a:t>The participation factors, </a:t>
            </a:r>
            <a:r>
              <a:rPr lang="en-US" dirty="0" err="1"/>
              <a:t>P</a:t>
            </a:r>
            <a:r>
              <a:rPr lang="en-US" baseline="-25000" dirty="0" err="1"/>
              <a:t>ki</a:t>
            </a:r>
            <a:r>
              <a:rPr lang="en-US" dirty="0"/>
              <a:t>, are used to determine how much the </a:t>
            </a:r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state variable participates in the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mode </a:t>
            </a:r>
          </a:p>
          <a:p>
            <a:endParaRPr lang="en-US" dirty="0"/>
          </a:p>
          <a:p>
            <a:r>
              <a:rPr lang="en-US" dirty="0"/>
              <a:t>The sum of the participation factors for any mode or any variable sum to 1</a:t>
            </a:r>
          </a:p>
          <a:p>
            <a:r>
              <a:rPr lang="en-US" dirty="0"/>
              <a:t>The participation factors are quite useful in relating the eigenvalues to portions of a model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985193"/>
              </p:ext>
            </p:extLst>
          </p:nvPr>
        </p:nvGraphicFramePr>
        <p:xfrm>
          <a:off x="990600" y="2209800"/>
          <a:ext cx="1262061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9" name="Equation" r:id="rId3" imgW="685800" imgH="228600" progId="Equation.DSMT4">
                  <p:embed/>
                </p:oleObj>
              </mc:Choice>
              <mc:Fallback>
                <p:oleObj name="Equation" r:id="rId3" imgW="685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2209800"/>
                        <a:ext cx="1262061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2092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01040"/>
          </a:xfrm>
        </p:spPr>
        <p:txBody>
          <a:bodyPr/>
          <a:lstStyle/>
          <a:p>
            <a:r>
              <a:rPr lang="en-US" dirty="0"/>
              <a:t>For the previous example with </a:t>
            </a:r>
            <a:r>
              <a:rPr lang="en-US" dirty="0" err="1"/>
              <a:t>P</a:t>
            </a:r>
            <a:r>
              <a:rPr lang="en-US" baseline="-25000" dirty="0" err="1"/>
              <a:t>ki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baseline="-25000" dirty="0" err="1"/>
              <a:t>ki</a:t>
            </a:r>
            <a:r>
              <a:rPr lang="en-US" dirty="0" err="1"/>
              <a:t>W</a:t>
            </a:r>
            <a:r>
              <a:rPr lang="en-US" baseline="-25000" dirty="0" err="1"/>
              <a:t>ik</a:t>
            </a:r>
            <a:r>
              <a:rPr lang="en-US" dirty="0"/>
              <a:t> and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get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535246"/>
              </p:ext>
            </p:extLst>
          </p:nvPr>
        </p:nvGraphicFramePr>
        <p:xfrm>
          <a:off x="990600" y="3505200"/>
          <a:ext cx="198638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0" name="Equation" r:id="rId3" imgW="850680" imgH="457200" progId="Equation.DSMT4">
                  <p:embed/>
                </p:oleObj>
              </mc:Choice>
              <mc:Fallback>
                <p:oleObj name="Equation" r:id="rId3" imgW="850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5200"/>
                        <a:ext cx="198638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076983"/>
              </p:ext>
            </p:extLst>
          </p:nvPr>
        </p:nvGraphicFramePr>
        <p:xfrm>
          <a:off x="914400" y="1905000"/>
          <a:ext cx="52101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1" name="Equation" r:id="rId5" imgW="2819160" imgH="457200" progId="Equation.DSMT4">
                  <p:embed/>
                </p:oleObj>
              </mc:Choice>
              <mc:Fallback>
                <p:oleObj name="Equation" r:id="rId5" imgW="2819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52101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1657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PowerWorld SMIB </a:t>
            </a:r>
            <a:br>
              <a:rPr lang="en-US" dirty="0"/>
            </a:br>
            <a:r>
              <a:rPr lang="en-US" dirty="0"/>
              <a:t>Participation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magnitudes of the participation factors are shown on the PowerWorld SMIB dialog</a:t>
            </a:r>
          </a:p>
          <a:p>
            <a:r>
              <a:rPr lang="en-US" dirty="0"/>
              <a:t>The below values are shown for the four bus example with Q</a:t>
            </a:r>
            <a:r>
              <a:rPr lang="en-US" baseline="-25000" dirty="0"/>
              <a:t>4</a:t>
            </a:r>
            <a:r>
              <a:rPr lang="en-US" dirty="0"/>
              <a:t> = 0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38" y="3429000"/>
            <a:ext cx="78728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9238" y="6061109"/>
            <a:ext cx="7729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Case is saved as </a:t>
            </a:r>
            <a:r>
              <a:rPr lang="en-US" b="1" dirty="0">
                <a:solidFill>
                  <a:srgbClr val="1E0000"/>
                </a:solidFill>
              </a:rPr>
              <a:t>B4_GENROU_Sat_SMIB_QZero</a:t>
            </a:r>
          </a:p>
        </p:txBody>
      </p:sp>
    </p:spTree>
    <p:extLst>
      <p:ext uri="{BB962C8B-B14F-4D97-AF65-F5344CB8AC3E}">
        <p14:creationId xmlns:p14="http://schemas.microsoft.com/office/powerpoint/2010/main" val="2260771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Oscillations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/>
              <a:t>An oscillation is just a repetitive motion that can be either undamped, positively damped (decaying with time) or negatively damped (growing with time)</a:t>
            </a:r>
          </a:p>
          <a:p>
            <a:r>
              <a:rPr lang="en-US" dirty="0"/>
              <a:t>If the oscillation can be written as a sinusoid then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the damping ratio is defined as (see </a:t>
            </a:r>
            <a:r>
              <a:rPr lang="en-US" dirty="0" err="1"/>
              <a:t>Kundur</a:t>
            </a:r>
            <a:r>
              <a:rPr lang="en-US" dirty="0"/>
              <a:t> 12.46)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5328249"/>
            <a:ext cx="5410200" cy="1200329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The percent damping is just the damping ratio multiplied by 100; goal is sufficiently positive damping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828717"/>
              </p:ext>
            </p:extLst>
          </p:nvPr>
        </p:nvGraphicFramePr>
        <p:xfrm>
          <a:off x="1066800" y="5359879"/>
          <a:ext cx="17526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2" name="Equation" r:id="rId3" imgW="901440" imgH="431640" progId="Equation.DSMT4">
                  <p:embed/>
                </p:oleObj>
              </mc:Choice>
              <mc:Fallback>
                <p:oleObj name="Equation" r:id="rId3" imgW="90144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59879"/>
                        <a:ext cx="17526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912334"/>
              </p:ext>
            </p:extLst>
          </p:nvPr>
        </p:nvGraphicFramePr>
        <p:xfrm>
          <a:off x="925513" y="3276600"/>
          <a:ext cx="500697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3" name="Equation" r:id="rId5" imgW="2793960" imgH="711000" progId="Equation.DSMT4">
                  <p:embed/>
                </p:oleObj>
              </mc:Choice>
              <mc:Fallback>
                <p:oleObj name="Equation" r:id="rId5" imgW="2793960" imgH="7110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3276600"/>
                        <a:ext cx="5006975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2209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Oscillations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Power systems can experience a wide range of oscillations, ranging from highly damped and high frequency switching transients to sustained low frequency (&lt; 2 Hz) inter-area oscillations affecting an entire interconnect</a:t>
            </a:r>
          </a:p>
          <a:p>
            <a:r>
              <a:rPr lang="en-US" dirty="0"/>
              <a:t>Types of oscillations include</a:t>
            </a:r>
          </a:p>
          <a:p>
            <a:pPr lvl="1"/>
            <a:r>
              <a:rPr lang="en-US" dirty="0"/>
              <a:t>Transients: Usually high frequency and highly damped</a:t>
            </a:r>
          </a:p>
          <a:p>
            <a:pPr lvl="1"/>
            <a:r>
              <a:rPr lang="en-US" dirty="0"/>
              <a:t>Local plant: Usually from 1 to 5 Hz</a:t>
            </a:r>
          </a:p>
          <a:p>
            <a:pPr lvl="1"/>
            <a:r>
              <a:rPr lang="en-US" dirty="0"/>
              <a:t>Inter-area oscillations: From 0.15 to 1 Hz</a:t>
            </a:r>
          </a:p>
          <a:p>
            <a:pPr lvl="1"/>
            <a:r>
              <a:rPr lang="en-US" dirty="0"/>
              <a:t>Slower dynamics: Such as AGC, less than 0.15 Hz</a:t>
            </a:r>
          </a:p>
          <a:p>
            <a:pPr lvl="1"/>
            <a:r>
              <a:rPr lang="en-US" dirty="0" err="1"/>
              <a:t>Subsynchronous</a:t>
            </a:r>
            <a:r>
              <a:rPr lang="en-US" dirty="0"/>
              <a:t> resonance: 10 to 50 Hz (less than synchronous)</a:t>
            </a:r>
          </a:p>
        </p:txBody>
      </p:sp>
    </p:spTree>
    <p:extLst>
      <p:ext uri="{BB962C8B-B14F-4D97-AF65-F5344CB8AC3E}">
        <p14:creationId xmlns:p14="http://schemas.microsoft.com/office/powerpoint/2010/main" val="2601306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Oscillations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082040"/>
          </a:xfrm>
        </p:spPr>
        <p:txBody>
          <a:bodyPr/>
          <a:lstStyle/>
          <a:p>
            <a:r>
              <a:rPr lang="en-US" dirty="0"/>
              <a:t>The below graph shows an oscillation that was observed during a 1996 WECC Blackout</a:t>
            </a:r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60960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789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Oscillations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005840"/>
          </a:xfrm>
        </p:spPr>
        <p:txBody>
          <a:bodyPr/>
          <a:lstStyle/>
          <a:p>
            <a:r>
              <a:rPr lang="en-US" dirty="0"/>
              <a:t>The below graph shows oscillations on the Michigan/Ontario Interface on 8/14/03</a:t>
            </a:r>
          </a:p>
        </p:txBody>
      </p:sp>
      <p:pic>
        <p:nvPicPr>
          <p:cNvPr id="4" name="Picture 3" descr="5 7 real reactive ontario detro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16000" r="3999" b="14799"/>
          <a:stretch>
            <a:fillRect/>
          </a:stretch>
        </p:blipFill>
        <p:spPr bwMode="auto">
          <a:xfrm>
            <a:off x="497909" y="2286000"/>
            <a:ext cx="8264525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67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Bus 4 SMIB Dialog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/>
              <a:t>On the SMIB dialog, the </a:t>
            </a:r>
            <a:r>
              <a:rPr lang="en-US" b="1" dirty="0"/>
              <a:t>A</a:t>
            </a:r>
            <a:r>
              <a:rPr lang="en-US" dirty="0"/>
              <a:t> Matrix tab shows the </a:t>
            </a:r>
            <a:r>
              <a:rPr lang="en-US" b="1" dirty="0" err="1"/>
              <a:t>A</a:t>
            </a:r>
            <a:r>
              <a:rPr lang="en-US" baseline="-25000" dirty="0" err="1"/>
              <a:t>sys</a:t>
            </a:r>
            <a:r>
              <a:rPr lang="en-US" dirty="0"/>
              <a:t> matrix for the SMIB generator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this example A</a:t>
            </a:r>
            <a:r>
              <a:rPr lang="en-US" baseline="-25000" dirty="0"/>
              <a:t>21</a:t>
            </a:r>
            <a:r>
              <a:rPr lang="en-US" dirty="0"/>
              <a:t> is showing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33400" y="4953000"/>
          <a:ext cx="8501063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38" name="Equation" r:id="rId3" imgW="4381200" imgH="685800" progId="Equation.DSMT4">
                  <p:embed/>
                </p:oleObj>
              </mc:Choice>
              <mc:Fallback>
                <p:oleObj name="Equation" r:id="rId3" imgW="4381200" imgH="685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4953000"/>
                        <a:ext cx="8501063" cy="133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1982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766"/>
          <a:stretch/>
        </p:blipFill>
        <p:spPr bwMode="auto">
          <a:xfrm>
            <a:off x="914400" y="2209800"/>
            <a:ext cx="518160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396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Fictitious System Oscillation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" r="31949"/>
          <a:stretch/>
        </p:blipFill>
        <p:spPr bwMode="auto">
          <a:xfrm>
            <a:off x="304800" y="1216429"/>
            <a:ext cx="676656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4200" y="1981200"/>
            <a:ext cx="1899879" cy="2308324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Movie shows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an example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of sustained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oscillations in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an equivalent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3962295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763000" cy="1066800"/>
          </a:xfrm>
        </p:spPr>
        <p:txBody>
          <a:bodyPr/>
          <a:lstStyle/>
          <a:p>
            <a:r>
              <a:rPr lang="en-US" dirty="0"/>
              <a:t>Forced Oscillations in WECC (from [1])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Summer 2013 24 hour data: 0.37 Hz oscillations observed for several hours. Confirmed to be forced oscillations at a hydro plant from vortex effect.</a:t>
            </a:r>
          </a:p>
          <a:p>
            <a:r>
              <a:rPr lang="en-US" dirty="0"/>
              <a:t>2014 data: Another 0.5 Hz oscillation also observed. Source points to hydro unit as well. And 0.7 Hz. And 1.12 Hz. And 2 Hz. </a:t>
            </a:r>
          </a:p>
          <a:p>
            <a:r>
              <a:rPr lang="en-US" dirty="0"/>
              <a:t>Resonance is possible when a system mode is poorly damped and close. Resonance can be observed in model simulations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153638"/>
            <a:ext cx="734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1. M. </a:t>
            </a:r>
            <a:r>
              <a:rPr lang="en-US" sz="1400" dirty="0" err="1">
                <a:solidFill>
                  <a:srgbClr val="1E0000"/>
                </a:solidFill>
              </a:rPr>
              <a:t>Venkatasubramanian</a:t>
            </a:r>
            <a:r>
              <a:rPr lang="en-US" sz="1400" dirty="0">
                <a:solidFill>
                  <a:srgbClr val="1E0000"/>
                </a:solidFill>
              </a:rPr>
              <a:t>, “Oscillation Monitoring System”,  June 2015</a:t>
            </a:r>
            <a:br>
              <a:rPr lang="en-US" sz="1400" dirty="0">
                <a:solidFill>
                  <a:srgbClr val="1E0000"/>
                </a:solidFill>
              </a:rPr>
            </a:br>
            <a:r>
              <a:rPr lang="en-US" sz="1400" dirty="0">
                <a:solidFill>
                  <a:srgbClr val="1E0000"/>
                </a:solidFill>
              </a:rPr>
              <a:t>http://www.energy.gov/sites/prod/files/2015/07/f24/3.%20Mani%20Oscillation%20Monitoring.pdf </a:t>
            </a:r>
          </a:p>
        </p:txBody>
      </p:sp>
    </p:spTree>
    <p:extLst>
      <p:ext uri="{BB962C8B-B14F-4D97-AF65-F5344CB8AC3E}">
        <p14:creationId xmlns:p14="http://schemas.microsoft.com/office/powerpoint/2010/main" val="2547393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Inter-Area Modes in the WECC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dominant inter-area modes in the WECC have been well studied</a:t>
            </a:r>
          </a:p>
          <a:p>
            <a:r>
              <a:rPr lang="en-US" dirty="0"/>
              <a:t>A good reference paper is D. </a:t>
            </a:r>
            <a:r>
              <a:rPr lang="en-US" dirty="0" err="1"/>
              <a:t>Trudnowski</a:t>
            </a:r>
            <a:r>
              <a:rPr lang="en-US" dirty="0"/>
              <a:t>, “Properties of the Dominant Inter-Area Modes in the WECC Interconnect,” 2012</a:t>
            </a:r>
          </a:p>
          <a:p>
            <a:pPr lvl="1"/>
            <a:r>
              <a:rPr lang="en-US" dirty="0"/>
              <a:t>Four well known modes are </a:t>
            </a:r>
            <a:br>
              <a:rPr lang="en-US" dirty="0"/>
            </a:br>
            <a:r>
              <a:rPr lang="en-US" dirty="0"/>
              <a:t>NS Mode A (0.25 Hz), </a:t>
            </a:r>
            <a:br>
              <a:rPr lang="en-US" dirty="0"/>
            </a:br>
            <a:r>
              <a:rPr lang="en-US" dirty="0"/>
              <a:t>NS Mode B (or Alberta Mode), </a:t>
            </a:r>
            <a:br>
              <a:rPr lang="en-US" dirty="0"/>
            </a:br>
            <a:r>
              <a:rPr lang="en-US" dirty="0"/>
              <a:t>(0.4 Hz), BC Mode (0.6 Hz), </a:t>
            </a:r>
            <a:br>
              <a:rPr lang="en-US" dirty="0"/>
            </a:br>
            <a:r>
              <a:rPr lang="en-US" dirty="0"/>
              <a:t>Montana Mode (0.8 Hz)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336" y="43434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43211" y="3174521"/>
            <a:ext cx="3264676" cy="1200329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Below figure from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paper shows NS Mode A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On May 29, 2012</a:t>
            </a:r>
          </a:p>
        </p:txBody>
      </p:sp>
    </p:spTree>
    <p:extLst>
      <p:ext uri="{BB962C8B-B14F-4D97-AF65-F5344CB8AC3E}">
        <p14:creationId xmlns:p14="http://schemas.microsoft.com/office/powerpoint/2010/main" val="57310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Bus 4 with </a:t>
            </a:r>
            <a:br>
              <a:rPr lang="en-US" dirty="0"/>
            </a:br>
            <a:r>
              <a:rPr lang="en-US" dirty="0"/>
              <a:t>GENROU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993719"/>
          </a:xfrm>
        </p:spPr>
        <p:txBody>
          <a:bodyPr/>
          <a:lstStyle/>
          <a:p>
            <a:r>
              <a:rPr lang="en-US" dirty="0"/>
              <a:t>The eigenvalues can be calculated for any set of generator models</a:t>
            </a:r>
          </a:p>
          <a:p>
            <a:r>
              <a:rPr lang="en-US" dirty="0"/>
              <a:t>The example can be extended by replacing the bus 4 generator classical machine with a GENROU model</a:t>
            </a:r>
          </a:p>
          <a:p>
            <a:pPr lvl="1"/>
            <a:r>
              <a:rPr lang="en-US" dirty="0"/>
              <a:t>There are now six eigenvalues, with the dominate response coming from the electro-mechanical mode with a frequency of 1.84 Hz, and damping of 6.9%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8539" y="6096000"/>
            <a:ext cx="6056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PowerWorld case </a:t>
            </a:r>
            <a:r>
              <a:rPr lang="en-US" b="1" dirty="0">
                <a:solidFill>
                  <a:srgbClr val="1E0000"/>
                </a:solidFill>
              </a:rPr>
              <a:t>B4_SMIB_GENROU</a:t>
            </a:r>
          </a:p>
        </p:txBody>
      </p:sp>
      <p:pic>
        <p:nvPicPr>
          <p:cNvPr id="2385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" t="32134" r="16056" b="24988"/>
          <a:stretch/>
        </p:blipFill>
        <p:spPr bwMode="auto">
          <a:xfrm>
            <a:off x="962981" y="4414137"/>
            <a:ext cx="786384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02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to the Signal-Based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615440"/>
          </a:xfrm>
        </p:spPr>
        <p:txBody>
          <a:bodyPr/>
          <a:lstStyle/>
          <a:p>
            <a:r>
              <a:rPr lang="en-US" dirty="0"/>
              <a:t>The results from the SMIB analysis can be compared with the signal-based approach by applying a short self-clearing fault to disturb the system</a:t>
            </a:r>
          </a:p>
          <a:p>
            <a:r>
              <a:rPr lang="en-US" dirty="0"/>
              <a:t>This can be done easily in PowerWorld by running the transient stability simulation, looking at the </a:t>
            </a:r>
            <a:r>
              <a:rPr lang="en-US" b="1" dirty="0"/>
              <a:t>Results from RAM</a:t>
            </a:r>
            <a:r>
              <a:rPr lang="en-US" dirty="0"/>
              <a:t> page, right-clicking on the desired signal(s) and selecting </a:t>
            </a:r>
            <a:r>
              <a:rPr lang="en-US" b="1" dirty="0"/>
              <a:t>Modal Analysis Selected Column</a:t>
            </a:r>
            <a:r>
              <a:rPr lang="en-US" dirty="0"/>
              <a:t>.  </a:t>
            </a:r>
          </a:p>
          <a:p>
            <a:r>
              <a:rPr lang="en-US" dirty="0"/>
              <a:t>The next slide shows the results for the Bus 4 Generator rotor angle (which would not be directly observable) </a:t>
            </a:r>
          </a:p>
        </p:txBody>
      </p:sp>
    </p:spTree>
    <p:extLst>
      <p:ext uri="{BB962C8B-B14F-4D97-AF65-F5344CB8AC3E}">
        <p14:creationId xmlns:p14="http://schemas.microsoft.com/office/powerpoint/2010/main" val="311470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4 Generator Rotor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624840"/>
          </a:xfrm>
        </p:spPr>
        <p:txBody>
          <a:bodyPr/>
          <a:lstStyle/>
          <a:p>
            <a:r>
              <a:rPr lang="en-US" dirty="0"/>
              <a:t>Notice that the main mode, at 1.84 Hz with 7% damping closely matches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715000"/>
            <a:ext cx="6442789" cy="461665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Not all modes will be easily observed in all signals</a:t>
            </a:r>
          </a:p>
        </p:txBody>
      </p:sp>
      <p:pic>
        <p:nvPicPr>
          <p:cNvPr id="2396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116"/>
          <a:stretch/>
        </p:blipFill>
        <p:spPr bwMode="auto">
          <a:xfrm>
            <a:off x="609600" y="2286000"/>
            <a:ext cx="762000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348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Bus 4 with </a:t>
            </a:r>
            <a:br>
              <a:rPr lang="en-US" dirty="0"/>
            </a:br>
            <a:r>
              <a:rPr lang="en-US" dirty="0"/>
              <a:t>GENROU Model and Exciter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an relatively slow EXST1 exciter adds additional states (with K</a:t>
            </a:r>
            <a:r>
              <a:rPr lang="en-US" baseline="-25000" dirty="0"/>
              <a:t>A</a:t>
            </a:r>
            <a:r>
              <a:rPr lang="en-US" dirty="0"/>
              <a:t>=200, T</a:t>
            </a:r>
            <a:r>
              <a:rPr lang="en-US" baseline="-25000" dirty="0"/>
              <a:t>A</a:t>
            </a:r>
            <a:r>
              <a:rPr lang="en-US" dirty="0"/>
              <a:t>=0.2)</a:t>
            </a:r>
          </a:p>
          <a:p>
            <a:pPr lvl="1"/>
            <a:r>
              <a:rPr lang="en-US" dirty="0"/>
              <a:t>As the initial reactive power output of the generator is decreased, the system becomes unstable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6061110"/>
            <a:ext cx="606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Case is saved as </a:t>
            </a:r>
            <a:r>
              <a:rPr lang="en-US" b="1" dirty="0">
                <a:solidFill>
                  <a:srgbClr val="1E0000"/>
                </a:solidFill>
              </a:rPr>
              <a:t>B4_GENROU_EXST1</a:t>
            </a:r>
          </a:p>
        </p:txBody>
      </p:sp>
      <p:pic>
        <p:nvPicPr>
          <p:cNvPr id="2406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5639" b="21391"/>
          <a:stretch/>
        </p:blipFill>
        <p:spPr bwMode="auto">
          <a:xfrm>
            <a:off x="685800" y="3052216"/>
            <a:ext cx="795528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27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Bus 4 with </a:t>
            </a:r>
            <a:br>
              <a:rPr lang="en-US" dirty="0"/>
            </a:br>
            <a:r>
              <a:rPr lang="en-US" dirty="0"/>
              <a:t>GENROU Model and Exciter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853440"/>
          </a:xfrm>
        </p:spPr>
        <p:txBody>
          <a:bodyPr/>
          <a:lstStyle/>
          <a:p>
            <a:r>
              <a:rPr lang="en-US" dirty="0"/>
              <a:t>With Q</a:t>
            </a:r>
            <a:r>
              <a:rPr lang="en-US" baseline="-25000" dirty="0"/>
              <a:t>4</a:t>
            </a:r>
            <a:r>
              <a:rPr lang="en-US" dirty="0"/>
              <a:t> = 25 Mvar the eigenvalues 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with Q</a:t>
            </a:r>
            <a:r>
              <a:rPr lang="en-US" baseline="-25000" dirty="0"/>
              <a:t>4</a:t>
            </a:r>
            <a:r>
              <a:rPr lang="en-US" dirty="0"/>
              <a:t>=0 Mvar the eigenvalues are </a:t>
            </a:r>
          </a:p>
        </p:txBody>
      </p:sp>
      <p:pic>
        <p:nvPicPr>
          <p:cNvPr id="2416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7" r="18547" b="17449"/>
          <a:stretch/>
        </p:blipFill>
        <p:spPr bwMode="auto">
          <a:xfrm>
            <a:off x="921075" y="1981200"/>
            <a:ext cx="7680960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77" r="18547" b="21389"/>
          <a:stretch/>
        </p:blipFill>
        <p:spPr bwMode="auto">
          <a:xfrm>
            <a:off x="921075" y="4495800"/>
            <a:ext cx="768096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393838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chemeClr val="accent3">
            <a:lumMod val="95000"/>
          </a:schemeClr>
        </a:solidFill>
      </a:spPr>
      <a:bodyPr wrap="square" rtlCol="0">
        <a:spAutoFit/>
      </a:bodyPr>
      <a:lstStyle>
        <a:defPPr>
          <a:defRPr sz="2400" dirty="0">
            <a:solidFill>
              <a:srgbClr val="1E0000"/>
            </a:solidFill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4864</TotalTime>
  <Words>1715</Words>
  <Application>Microsoft Office PowerPoint</Application>
  <PresentationFormat>On-screen Show (4:3)</PresentationFormat>
  <Paragraphs>216</Paragraphs>
  <Slides>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Helvetica</vt:lpstr>
      <vt:lpstr>Symbol</vt:lpstr>
      <vt:lpstr>Times New Roman</vt:lpstr>
      <vt:lpstr>Wingdings</vt:lpstr>
      <vt:lpstr>Capsules</vt:lpstr>
      <vt:lpstr>Equation</vt:lpstr>
      <vt:lpstr>ECEN 667  Power System Stability</vt:lpstr>
      <vt:lpstr>Announcements</vt:lpstr>
      <vt:lpstr>Example: Bus 4 SMIB Dialog</vt:lpstr>
      <vt:lpstr>Example: Bus 4 SMIB Dialog</vt:lpstr>
      <vt:lpstr>Example: Bus 4 with  GENROU Model</vt:lpstr>
      <vt:lpstr>Relation to the Signal-Based Approaches</vt:lpstr>
      <vt:lpstr>Bus 4 Generator Rotor Angle</vt:lpstr>
      <vt:lpstr>Example: Bus 4 with  GENROU Model and Exciter</vt:lpstr>
      <vt:lpstr>Example: Bus 4 with  GENROU Model and Exciter</vt:lpstr>
      <vt:lpstr>Example: Bus 4 with  GENROU Model and Exciter</vt:lpstr>
      <vt:lpstr>Modal Analysis - Comments</vt:lpstr>
      <vt:lpstr>Eigenvalues, Right Eigenvectors</vt:lpstr>
      <vt:lpstr>Left Eigenvectors</vt:lpstr>
      <vt:lpstr>Eigenvector Properties</vt:lpstr>
      <vt:lpstr>Eigenvector Example</vt:lpstr>
      <vt:lpstr>Eigenvector Example</vt:lpstr>
      <vt:lpstr>Eigenvector Example</vt:lpstr>
      <vt:lpstr>Modal Matrices</vt:lpstr>
      <vt:lpstr>Modal Matrices</vt:lpstr>
      <vt:lpstr>Modal Matrices</vt:lpstr>
      <vt:lpstr>Example</vt:lpstr>
      <vt:lpstr>Modal Matrices</vt:lpstr>
      <vt:lpstr>Modal Matrices</vt:lpstr>
      <vt:lpstr>Numerical example</vt:lpstr>
      <vt:lpstr>Numerical example (contd)</vt:lpstr>
      <vt:lpstr>Numerical example (contd)</vt:lpstr>
      <vt:lpstr>Mode Shape, Sensitivity and Participation Factors </vt:lpstr>
      <vt:lpstr>Mode Shape, Sensitivity and Participation Factors</vt:lpstr>
      <vt:lpstr>Eigenvalue Parameter Sensitivity</vt:lpstr>
      <vt:lpstr>Eigenvalue Parameter Sensitivity</vt:lpstr>
      <vt:lpstr>Sensitivity Example</vt:lpstr>
      <vt:lpstr>Eigenvalue Parameter Sensitivity</vt:lpstr>
      <vt:lpstr>Participation Factors</vt:lpstr>
      <vt:lpstr>Participation Factors</vt:lpstr>
      <vt:lpstr>PowerWorld SMIB  Participation Factors</vt:lpstr>
      <vt:lpstr>Oscillations</vt:lpstr>
      <vt:lpstr>Power System Oscillations</vt:lpstr>
      <vt:lpstr>Example Oscillations</vt:lpstr>
      <vt:lpstr>Example Oscillations</vt:lpstr>
      <vt:lpstr>Fictitious System Oscillation</vt:lpstr>
      <vt:lpstr>Forced Oscillations in WECC (from [1])</vt:lpstr>
      <vt:lpstr>Inter-Area Modes in the WECC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Tom</cp:lastModifiedBy>
  <cp:revision>447</cp:revision>
  <cp:lastPrinted>2019-09-03T19:17:51Z</cp:lastPrinted>
  <dcterms:created xsi:type="dcterms:W3CDTF">2000-05-11T14:27:08Z</dcterms:created>
  <dcterms:modified xsi:type="dcterms:W3CDTF">2019-11-14T15:51:04Z</dcterms:modified>
</cp:coreProperties>
</file>