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62" r:id="rId1"/>
  </p:sldMasterIdLst>
  <p:notesMasterIdLst>
    <p:notesMasterId r:id="rId42"/>
  </p:notesMasterIdLst>
  <p:handoutMasterIdLst>
    <p:handoutMasterId r:id="rId43"/>
  </p:handoutMasterIdLst>
  <p:sldIdLst>
    <p:sldId id="258" r:id="rId2"/>
    <p:sldId id="329" r:id="rId3"/>
    <p:sldId id="566" r:id="rId4"/>
    <p:sldId id="567" r:id="rId5"/>
    <p:sldId id="568" r:id="rId6"/>
    <p:sldId id="569" r:id="rId7"/>
    <p:sldId id="570" r:id="rId8"/>
    <p:sldId id="571" r:id="rId9"/>
    <p:sldId id="572" r:id="rId10"/>
    <p:sldId id="573" r:id="rId11"/>
    <p:sldId id="574" r:id="rId12"/>
    <p:sldId id="575" r:id="rId13"/>
    <p:sldId id="576" r:id="rId14"/>
    <p:sldId id="577" r:id="rId15"/>
    <p:sldId id="578" r:id="rId16"/>
    <p:sldId id="579" r:id="rId17"/>
    <p:sldId id="580" r:id="rId18"/>
    <p:sldId id="581" r:id="rId19"/>
    <p:sldId id="582" r:id="rId20"/>
    <p:sldId id="583" r:id="rId21"/>
    <p:sldId id="584" r:id="rId22"/>
    <p:sldId id="585" r:id="rId23"/>
    <p:sldId id="586" r:id="rId24"/>
    <p:sldId id="587" r:id="rId25"/>
    <p:sldId id="588" r:id="rId26"/>
    <p:sldId id="589" r:id="rId27"/>
    <p:sldId id="590" r:id="rId28"/>
    <p:sldId id="591" r:id="rId29"/>
    <p:sldId id="592" r:id="rId30"/>
    <p:sldId id="593" r:id="rId31"/>
    <p:sldId id="594" r:id="rId32"/>
    <p:sldId id="595" r:id="rId33"/>
    <p:sldId id="596" r:id="rId34"/>
    <p:sldId id="597" r:id="rId35"/>
    <p:sldId id="598" r:id="rId36"/>
    <p:sldId id="599" r:id="rId37"/>
    <p:sldId id="600" r:id="rId38"/>
    <p:sldId id="601" r:id="rId39"/>
    <p:sldId id="602" r:id="rId40"/>
    <p:sldId id="604" r:id="rId41"/>
  </p:sldIdLst>
  <p:sldSz cx="9144000" cy="6858000" type="screen4x3"/>
  <p:notesSz cx="7019925" cy="9305925"/>
  <p:defaultTextStyle>
    <a:defPPr>
      <a:defRPr lang="en-US"/>
    </a:defPPr>
    <a:lvl1pPr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tx1"/>
      </a:buClr>
      <a:buSzPct val="100000"/>
      <a:buFont typeface="Wingdings" pitchFamily="2" charset="2"/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4D4"/>
    <a:srgbClr val="FF8080"/>
    <a:srgbClr val="1E0000"/>
    <a:srgbClr val="FF33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124" d="100"/>
          <a:sy n="124" d="100"/>
        </p:scale>
        <p:origin x="122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9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96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3042386" cy="465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67" tIns="46633" rIns="93267" bIns="46633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7541" y="0"/>
            <a:ext cx="3042385" cy="465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67" tIns="46633" rIns="93267" bIns="46633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840157"/>
            <a:ext cx="3042386" cy="465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67" tIns="46633" rIns="93267" bIns="46633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7541" y="8840157"/>
            <a:ext cx="3042385" cy="465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267" tIns="46633" rIns="93267" bIns="46633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3B7227E4-51F8-45C2-83C1-D251491FB8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397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42386" cy="465768"/>
          </a:xfrm>
          <a:prstGeom prst="rect">
            <a:avLst/>
          </a:prstGeom>
        </p:spPr>
        <p:txBody>
          <a:bodyPr vert="horz" wrap="square" lIns="93267" tIns="46633" rIns="93267" bIns="4663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5972" y="0"/>
            <a:ext cx="3042386" cy="465768"/>
          </a:xfrm>
          <a:prstGeom prst="rect">
            <a:avLst/>
          </a:prstGeom>
        </p:spPr>
        <p:txBody>
          <a:bodyPr vert="horz" wrap="square" lIns="93267" tIns="46633" rIns="93267" bIns="4663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4C5774C-03E1-499A-B4E4-895282C04360}" type="datetimeFigureOut">
              <a:rPr lang="en-US"/>
              <a:pPr>
                <a:defRPr/>
              </a:pPr>
              <a:t>9/19/2019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67" tIns="46633" rIns="93267" bIns="4663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365" y="4420079"/>
            <a:ext cx="5617195" cy="4187194"/>
          </a:xfrm>
          <a:prstGeom prst="rect">
            <a:avLst/>
          </a:prstGeom>
        </p:spPr>
        <p:txBody>
          <a:bodyPr vert="horz" lIns="93267" tIns="46633" rIns="93267" bIns="46633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8838584"/>
            <a:ext cx="3042386" cy="465768"/>
          </a:xfrm>
          <a:prstGeom prst="rect">
            <a:avLst/>
          </a:prstGeom>
        </p:spPr>
        <p:txBody>
          <a:bodyPr vert="horz" wrap="square" lIns="93267" tIns="46633" rIns="93267" bIns="4663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5972" y="8838584"/>
            <a:ext cx="3042386" cy="465768"/>
          </a:xfrm>
          <a:prstGeom prst="rect">
            <a:avLst/>
          </a:prstGeom>
        </p:spPr>
        <p:txBody>
          <a:bodyPr vert="horz" wrap="square" lIns="93267" tIns="46633" rIns="93267" bIns="4663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69181FC-D85A-4591-8BD1-5E6A6B1746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096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35371" indent="-282835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31341" indent="-226268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583877" indent="-226268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36412" indent="-226268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488949" indent="-22626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41485" indent="-22626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394021" indent="-22626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46556" indent="-226268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" pitchFamily="2" charset="2"/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44757-FF1F-42D8-B2CA-5FE2A078B1AB}" type="slidenum">
              <a:rPr lang="en-US" altLang="en-US" sz="1200"/>
              <a:pPr eaLnBrk="1" hangingPunct="1"/>
              <a:t>0</a:t>
            </a:fld>
            <a:endParaRPr lang="en-US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770369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027"/>
          <p:cNvSpPr>
            <a:spLocks noChangeArrowheads="1"/>
          </p:cNvSpPr>
          <p:nvPr/>
        </p:nvSpPr>
        <p:spPr bwMode="auto">
          <a:xfrm>
            <a:off x="685800" y="990600"/>
            <a:ext cx="5181600" cy="19050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9" name="Line 4103"/>
          <p:cNvSpPr>
            <a:spLocks noChangeShapeType="1"/>
          </p:cNvSpPr>
          <p:nvPr userDrawn="1"/>
        </p:nvSpPr>
        <p:spPr bwMode="auto">
          <a:xfrm>
            <a:off x="0" y="3048000"/>
            <a:ext cx="8991600" cy="0"/>
          </a:xfrm>
          <a:prstGeom prst="line">
            <a:avLst/>
          </a:prstGeom>
          <a:noFill/>
          <a:ln w="76200">
            <a:solidFill>
              <a:srgbClr val="1E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baseline="0" dirty="0">
              <a:solidFill>
                <a:srgbClr val="1E0000"/>
              </a:solidFill>
            </a:endParaRPr>
          </a:p>
        </p:txBody>
      </p:sp>
      <p:sp>
        <p:nvSpPr>
          <p:cNvPr id="10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"/>
            <a:ext cx="7772400" cy="1143000"/>
          </a:xfrm>
        </p:spPr>
        <p:txBody>
          <a:bodyPr/>
          <a:lstStyle>
            <a:lvl1pPr>
              <a:defRPr sz="3600"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47800" y="3124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baseline="0">
                <a:solidFill>
                  <a:srgbClr val="1E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2" descr="http://brandguide.tamu.edu/downloads/logos/TAM-PrimaryMarkA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04800" y="5791200"/>
            <a:ext cx="3200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950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1066800"/>
          </a:xfrm>
        </p:spPr>
        <p:txBody>
          <a:bodyPr/>
          <a:lstStyle>
            <a:lvl1pPr algn="ctr">
              <a:defRPr baseline="0">
                <a:solidFill>
                  <a:srgbClr val="1E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001000" cy="3733800"/>
          </a:xfrm>
        </p:spPr>
        <p:txBody>
          <a:bodyPr/>
          <a:lstStyle>
            <a:lvl1pPr marL="457200" indent="-457200">
              <a:buSzPct val="10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1pPr>
            <a:lvl2pPr>
              <a:defRPr baseline="0">
                <a:solidFill>
                  <a:srgbClr val="1E0000"/>
                </a:solidFill>
              </a:defRPr>
            </a:lvl2pPr>
            <a:lvl3pPr marL="1257300" indent="-342900">
              <a:buSzPct val="90000"/>
              <a:buFont typeface="Arial" panose="020B0604020202020204" pitchFamily="34" charset="0"/>
              <a:buChar char="•"/>
              <a:defRPr baseline="0">
                <a:solidFill>
                  <a:srgbClr val="1E0000"/>
                </a:solidFill>
              </a:defRPr>
            </a:lvl3pPr>
            <a:lvl4pPr>
              <a:defRPr baseline="0">
                <a:solidFill>
                  <a:srgbClr val="1E0000"/>
                </a:solidFill>
              </a:defRPr>
            </a:lvl4pPr>
            <a:lvl5pPr>
              <a:defRPr baseline="0">
                <a:solidFill>
                  <a:srgbClr val="1E000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54020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46007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8001000" cy="838200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1E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924300" cy="3733800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rgbClr val="1E0000"/>
                </a:solidFill>
              </a:defRPr>
            </a:lvl1pPr>
            <a:lvl2pPr>
              <a:defRPr sz="2400" baseline="0">
                <a:solidFill>
                  <a:srgbClr val="1E0000"/>
                </a:solidFill>
              </a:defRPr>
            </a:lvl2pPr>
            <a:lvl3pPr>
              <a:defRPr sz="2000" baseline="0">
                <a:solidFill>
                  <a:srgbClr val="1E0000"/>
                </a:solidFill>
              </a:defRPr>
            </a:lvl3pPr>
            <a:lvl4pPr>
              <a:defRPr sz="1800" baseline="0">
                <a:solidFill>
                  <a:srgbClr val="1E0000"/>
                </a:solidFill>
              </a:defRPr>
            </a:lvl4pPr>
            <a:lvl5pPr>
              <a:defRPr sz="1800" baseline="0">
                <a:solidFill>
                  <a:srgbClr val="1E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524000"/>
            <a:ext cx="3924300" cy="3733800"/>
          </a:xfrm>
          <a:prstGeom prst="rect">
            <a:avLst/>
          </a:prstGeom>
        </p:spPr>
        <p:txBody>
          <a:bodyPr/>
          <a:lstStyle>
            <a:lvl1pPr>
              <a:defRPr sz="2800" baseline="0">
                <a:solidFill>
                  <a:srgbClr val="1E0000"/>
                </a:solidFill>
              </a:defRPr>
            </a:lvl1pPr>
            <a:lvl2pPr>
              <a:defRPr sz="2400" baseline="0">
                <a:solidFill>
                  <a:srgbClr val="1E0000"/>
                </a:solidFill>
              </a:defRPr>
            </a:lvl2pPr>
            <a:lvl3pPr>
              <a:defRPr sz="2000" baseline="0">
                <a:solidFill>
                  <a:srgbClr val="1E0000"/>
                </a:solidFill>
              </a:defRPr>
            </a:lvl3pPr>
            <a:lvl4pPr>
              <a:defRPr sz="1800" baseline="0">
                <a:solidFill>
                  <a:srgbClr val="1E0000"/>
                </a:solidFill>
              </a:defRPr>
            </a:lvl4pPr>
            <a:lvl5pPr>
              <a:defRPr sz="1800" baseline="0">
                <a:solidFill>
                  <a:srgbClr val="1E000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31743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001000" cy="838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2422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5"/>
          <p:cNvSpPr>
            <a:spLocks noChangeArrowheads="1"/>
          </p:cNvSpPr>
          <p:nvPr/>
        </p:nvSpPr>
        <p:spPr bwMode="auto">
          <a:xfrm>
            <a:off x="762000" y="1143000"/>
            <a:ext cx="5105400" cy="60960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kumimoji="1" lang="en-US" sz="2400"/>
          </a:p>
        </p:txBody>
      </p:sp>
      <p:sp>
        <p:nvSpPr>
          <p:cNvPr id="25615" name="Rectangle 15"/>
          <p:cNvSpPr>
            <a:spLocks noChangeArrowheads="1"/>
          </p:cNvSpPr>
          <p:nvPr userDrawn="1"/>
        </p:nvSpPr>
        <p:spPr bwMode="auto">
          <a:xfrm>
            <a:off x="228600" y="6629400"/>
            <a:ext cx="8683625" cy="9525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folHlink">
                  <a:gamma/>
                  <a:tint val="25098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endParaRPr lang="en-US" sz="2400">
              <a:latin typeface="Helvetica" charset="0"/>
            </a:endParaRPr>
          </a:p>
        </p:txBody>
      </p:sp>
      <p:sp>
        <p:nvSpPr>
          <p:cNvPr id="11" name="Line 8"/>
          <p:cNvSpPr>
            <a:spLocks noChangeShapeType="1"/>
          </p:cNvSpPr>
          <p:nvPr userDrawn="1"/>
        </p:nvSpPr>
        <p:spPr bwMode="auto">
          <a:xfrm>
            <a:off x="0" y="1143000"/>
            <a:ext cx="8382000" cy="0"/>
          </a:xfrm>
          <a:prstGeom prst="line">
            <a:avLst/>
          </a:prstGeom>
          <a:noFill/>
          <a:ln w="76200">
            <a:solidFill>
              <a:srgbClr val="1E000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8001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5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1280160"/>
            <a:ext cx="8001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8681" y="838200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5"/>
          <p:cNvSpPr>
            <a:spLocks noGrp="1"/>
          </p:cNvSpPr>
          <p:nvPr userDrawn="1"/>
        </p:nvSpPr>
        <p:spPr>
          <a:xfrm>
            <a:off x="7086600" y="6327648"/>
            <a:ext cx="1901952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6A5241-12CB-C64D-AE38-6540AC6C648E}" type="slidenum">
              <a:rPr lang="en-US" sz="2000" baseline="0" smtClean="0">
                <a:solidFill>
                  <a:srgbClr val="1E0000"/>
                </a:solidFill>
              </a:rPr>
              <a:pPr/>
              <a:t>‹#›</a:t>
            </a:fld>
            <a:endParaRPr lang="en-US" sz="2000" baseline="0" dirty="0">
              <a:solidFill>
                <a:srgbClr val="1E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3" r:id="rId2"/>
    <p:sldLayoutId id="2147483724" r:id="rId3"/>
    <p:sldLayoutId id="2147483725" r:id="rId4"/>
    <p:sldLayoutId id="2147483727" r:id="rId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 baseline="0">
          <a:solidFill>
            <a:srgbClr val="1E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457200" indent="-457200" algn="l" rtl="0" eaLnBrk="0" fontAlgn="base" hangingPunct="0">
        <a:spcBef>
          <a:spcPct val="20000"/>
        </a:spcBef>
        <a:spcAft>
          <a:spcPct val="0"/>
        </a:spcAft>
        <a:buClr>
          <a:srgbClr val="1E0000"/>
        </a:buClr>
        <a:buSzPct val="100000"/>
        <a:buFont typeface="Arial" panose="020B0604020202020204" pitchFamily="34" charset="0"/>
        <a:buChar char="•"/>
        <a:defRPr sz="2800" baseline="0">
          <a:solidFill>
            <a:srgbClr val="1E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E0000"/>
        </a:buClr>
        <a:buSzPct val="75000"/>
        <a:buChar char="–"/>
        <a:defRPr sz="2400" baseline="0">
          <a:solidFill>
            <a:srgbClr val="1E0000"/>
          </a:solidFill>
          <a:latin typeface="+mn-lt"/>
        </a:defRPr>
      </a:lvl2pPr>
      <a:lvl3pPr marL="1257300" indent="-342900" algn="l" rtl="0" eaLnBrk="0" fontAlgn="base" hangingPunct="0">
        <a:spcBef>
          <a:spcPct val="20000"/>
        </a:spcBef>
        <a:spcAft>
          <a:spcPct val="0"/>
        </a:spcAft>
        <a:buClr>
          <a:srgbClr val="1E0000"/>
        </a:buClr>
        <a:buSzPct val="90000"/>
        <a:buFont typeface="Arial" panose="020B0604020202020204" pitchFamily="34" charset="0"/>
        <a:buChar char="•"/>
        <a:defRPr sz="2000" baseline="0">
          <a:solidFill>
            <a:srgbClr val="1E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1E0000"/>
        </a:buClr>
        <a:buSzPct val="80000"/>
        <a:buChar char="–"/>
        <a:defRPr sz="2000" baseline="0">
          <a:solidFill>
            <a:srgbClr val="1E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1E0000"/>
        </a:buClr>
        <a:buSzPct val="65000"/>
        <a:buFont typeface="Wingdings" pitchFamily="2" charset="2"/>
        <a:buChar char="»"/>
        <a:defRPr sz="2000" baseline="0">
          <a:solidFill>
            <a:srgbClr val="1E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overbye@tamu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png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u.nl/hfml/research/levitation/diamagnetic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0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2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27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9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1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4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9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0" y="76200"/>
            <a:ext cx="9144000" cy="1646237"/>
          </a:xfrm>
          <a:noFill/>
        </p:spPr>
        <p:txBody>
          <a:bodyPr anchor="ctr"/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dirty="0">
                <a:solidFill>
                  <a:srgbClr val="1E0000"/>
                </a:solidFill>
              </a:rPr>
              <a:t>ECEN 667 </a:t>
            </a:r>
            <a:br>
              <a:rPr lang="en-US" altLang="en-US" dirty="0">
                <a:solidFill>
                  <a:srgbClr val="1E0000"/>
                </a:solidFill>
              </a:rPr>
            </a:br>
            <a:r>
              <a:rPr lang="en-US" altLang="en-US" dirty="0">
                <a:solidFill>
                  <a:srgbClr val="1E0000"/>
                </a:solidFill>
              </a:rPr>
              <a:t>Power System Stability</a:t>
            </a:r>
          </a:p>
        </p:txBody>
      </p:sp>
      <p:sp>
        <p:nvSpPr>
          <p:cNvPr id="6" name="Rectangle 5"/>
          <p:cNvSpPr/>
          <p:nvPr/>
        </p:nvSpPr>
        <p:spPr>
          <a:xfrm>
            <a:off x="304800" y="1752600"/>
            <a:ext cx="8686800" cy="1175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kern="0" dirty="0">
                <a:solidFill>
                  <a:srgbClr val="1E0000"/>
                </a:solidFill>
                <a:latin typeface="Arial" pitchFamily="34" charset="0"/>
                <a:cs typeface="Arial" pitchFamily="34" charset="0"/>
              </a:rPr>
              <a:t>Lecture </a:t>
            </a:r>
            <a:r>
              <a:rPr lang="en-US" sz="3200" b="1" kern="0" dirty="0" smtClean="0">
                <a:solidFill>
                  <a:srgbClr val="1E0000"/>
                </a:solidFill>
                <a:latin typeface="Arial" pitchFamily="34" charset="0"/>
                <a:cs typeface="Arial" pitchFamily="34" charset="0"/>
              </a:rPr>
              <a:t>8: Synchronous Machine Modeling</a:t>
            </a:r>
            <a:endParaRPr lang="en-US" sz="3200" b="1" kern="0" dirty="0">
              <a:solidFill>
                <a:srgbClr val="1E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3200" b="1" kern="0" dirty="0">
              <a:solidFill>
                <a:schemeClr val="tx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sz="quarter" idx="1"/>
          </p:nvPr>
        </p:nvSpPr>
        <p:spPr>
          <a:xfrm>
            <a:off x="228600" y="3251817"/>
            <a:ext cx="8534400" cy="1752600"/>
          </a:xfrm>
        </p:spPr>
        <p:txBody>
          <a:bodyPr/>
          <a:lstStyle/>
          <a:p>
            <a:r>
              <a:rPr lang="en-US" dirty="0">
                <a:solidFill>
                  <a:srgbClr val="1E0000"/>
                </a:solidFill>
              </a:rPr>
              <a:t>Prof. Tom Overbye</a:t>
            </a:r>
          </a:p>
          <a:p>
            <a:r>
              <a:rPr lang="en-US" dirty="0">
                <a:solidFill>
                  <a:srgbClr val="1E0000"/>
                </a:solidFill>
              </a:rPr>
              <a:t>Dept. of Electrical and Computer Engineering</a:t>
            </a:r>
          </a:p>
          <a:p>
            <a:r>
              <a:rPr lang="en-US" dirty="0">
                <a:solidFill>
                  <a:srgbClr val="1E0000"/>
                </a:solidFill>
              </a:rPr>
              <a:t>Texas A&amp;M University</a:t>
            </a:r>
          </a:p>
          <a:p>
            <a:r>
              <a:rPr lang="en-US" dirty="0">
                <a:hlinkClick r:id="rId3"/>
              </a:rPr>
              <a:t>overbye@tamu.edu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GENSAL Example</a:t>
            </a:r>
          </a:p>
        </p:txBody>
      </p:sp>
      <p:sp>
        <p:nvSpPr>
          <p:cNvPr id="4" name="object 6"/>
          <p:cNvSpPr/>
          <p:nvPr/>
        </p:nvSpPr>
        <p:spPr>
          <a:xfrm>
            <a:off x="609600" y="1757065"/>
            <a:ext cx="6781800" cy="449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5334000" y="1295400"/>
            <a:ext cx="1158779" cy="523220"/>
          </a:xfrm>
          <a:prstGeom prst="rect">
            <a:avLst/>
          </a:prstGeom>
          <a:solidFill>
            <a:srgbClr val="FFD4D4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E0000"/>
                </a:solidFill>
              </a:rPr>
              <a:t>0.4118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89716" y="2819400"/>
            <a:ext cx="1172116" cy="523220"/>
          </a:xfrm>
          <a:prstGeom prst="rect">
            <a:avLst/>
          </a:prstGeom>
          <a:solidFill>
            <a:srgbClr val="FFD4D4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E0000"/>
                </a:solidFill>
              </a:rPr>
              <a:t>0.5882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72200" y="3543300"/>
            <a:ext cx="813043" cy="523220"/>
          </a:xfrm>
          <a:prstGeom prst="rect">
            <a:avLst/>
          </a:prstGeom>
          <a:solidFill>
            <a:srgbClr val="FFD4D4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E0000"/>
                </a:solidFill>
              </a:rPr>
              <a:t>0.17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00243" y="4153571"/>
            <a:ext cx="1614545" cy="523220"/>
          </a:xfrm>
          <a:prstGeom prst="rect">
            <a:avLst/>
          </a:prstGeom>
          <a:solidFill>
            <a:srgbClr val="FFD4D4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E0000"/>
                </a:solidFill>
              </a:rPr>
              <a:t>I</a:t>
            </a:r>
            <a:r>
              <a:rPr lang="en-US" baseline="-25000" dirty="0">
                <a:solidFill>
                  <a:srgbClr val="1E0000"/>
                </a:solidFill>
              </a:rPr>
              <a:t>d</a:t>
            </a:r>
            <a:r>
              <a:rPr lang="en-US" dirty="0">
                <a:solidFill>
                  <a:srgbClr val="1E0000"/>
                </a:solidFill>
              </a:rPr>
              <a:t>=0.9909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009218" y="1981200"/>
            <a:ext cx="1720343" cy="523220"/>
          </a:xfrm>
          <a:prstGeom prst="rect">
            <a:avLst/>
          </a:prstGeom>
          <a:solidFill>
            <a:srgbClr val="FFD4D4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E0000"/>
                </a:solidFill>
                <a:sym typeface="Symbol"/>
              </a:rPr>
              <a:t></a:t>
            </a:r>
            <a:r>
              <a:rPr lang="en-US" baseline="-25000" dirty="0">
                <a:solidFill>
                  <a:srgbClr val="1E0000"/>
                </a:solidFill>
              </a:rPr>
              <a:t>d</a:t>
            </a:r>
            <a:r>
              <a:rPr lang="en-US" dirty="0">
                <a:solidFill>
                  <a:srgbClr val="1E0000"/>
                </a:solidFill>
              </a:rPr>
              <a:t>”=1.031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07698" y="4004965"/>
            <a:ext cx="633507" cy="523220"/>
          </a:xfrm>
          <a:prstGeom prst="rect">
            <a:avLst/>
          </a:prstGeom>
          <a:solidFill>
            <a:srgbClr val="FFD4D4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E0000"/>
                </a:solidFill>
              </a:rPr>
              <a:t>1.8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81200" y="1671935"/>
            <a:ext cx="1834156" cy="523220"/>
          </a:xfrm>
          <a:prstGeom prst="rect">
            <a:avLst/>
          </a:prstGeom>
          <a:solidFill>
            <a:srgbClr val="FFD4D4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1E0000"/>
                </a:solidFill>
                <a:sym typeface="Symbol"/>
              </a:rPr>
              <a:t>E</a:t>
            </a:r>
            <a:r>
              <a:rPr lang="en-US" baseline="-25000" dirty="0" err="1">
                <a:solidFill>
                  <a:srgbClr val="1E0000"/>
                </a:solidFill>
                <a:sym typeface="Symbol"/>
              </a:rPr>
              <a:t>q</a:t>
            </a:r>
            <a:r>
              <a:rPr lang="en-US" dirty="0">
                <a:solidFill>
                  <a:srgbClr val="1E0000"/>
                </a:solidFill>
                <a:sym typeface="Symbol"/>
              </a:rPr>
              <a:t>’</a:t>
            </a:r>
            <a:r>
              <a:rPr lang="en-US" dirty="0">
                <a:solidFill>
                  <a:srgbClr val="1E0000"/>
                </a:solidFill>
              </a:rPr>
              <a:t>=1.1298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4032" y="1894057"/>
            <a:ext cx="1861407" cy="523220"/>
          </a:xfrm>
          <a:prstGeom prst="rect">
            <a:avLst/>
          </a:prstGeom>
          <a:solidFill>
            <a:srgbClr val="FFD4D4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E0000"/>
                </a:solidFill>
                <a:sym typeface="Symbol"/>
              </a:rPr>
              <a:t></a:t>
            </a:r>
            <a:r>
              <a:rPr lang="en-US" baseline="-25000" dirty="0">
                <a:solidFill>
                  <a:srgbClr val="1E0000"/>
                </a:solidFill>
              </a:rPr>
              <a:t>d</a:t>
            </a:r>
            <a:r>
              <a:rPr lang="en-US" dirty="0">
                <a:solidFill>
                  <a:srgbClr val="1E0000"/>
                </a:solidFill>
              </a:rPr>
              <a:t>’=0.9614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495800" y="4152033"/>
            <a:ext cx="992579" cy="523220"/>
          </a:xfrm>
          <a:prstGeom prst="rect">
            <a:avLst/>
          </a:prstGeom>
          <a:solidFill>
            <a:srgbClr val="FFD4D4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E0000"/>
                </a:solidFill>
              </a:rPr>
              <a:t>3.460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828547" y="6022032"/>
            <a:ext cx="4621778" cy="523220"/>
          </a:xfrm>
          <a:prstGeom prst="rect">
            <a:avLst/>
          </a:prstGeom>
          <a:solidFill>
            <a:srgbClr val="FFD4D4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1E0000"/>
                </a:solidFill>
              </a:rPr>
              <a:t>E</a:t>
            </a:r>
            <a:r>
              <a:rPr lang="en-US" baseline="-25000" dirty="0" err="1">
                <a:solidFill>
                  <a:srgbClr val="1E0000"/>
                </a:solidFill>
              </a:rPr>
              <a:t>fd</a:t>
            </a:r>
            <a:r>
              <a:rPr lang="en-US" dirty="0">
                <a:solidFill>
                  <a:srgbClr val="1E0000"/>
                </a:solidFill>
              </a:rPr>
              <a:t> = 1.1298+1.8*0.991=2.912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97682" y="4805690"/>
            <a:ext cx="1614545" cy="523220"/>
          </a:xfrm>
          <a:prstGeom prst="rect">
            <a:avLst/>
          </a:prstGeom>
          <a:solidFill>
            <a:srgbClr val="FFD4D4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1E0000"/>
                </a:solidFill>
              </a:rPr>
              <a:t>I</a:t>
            </a:r>
            <a:r>
              <a:rPr lang="en-US" baseline="-25000" dirty="0" err="1" smtClean="0">
                <a:solidFill>
                  <a:srgbClr val="1E0000"/>
                </a:solidFill>
              </a:rPr>
              <a:t>q</a:t>
            </a:r>
            <a:r>
              <a:rPr lang="en-US" dirty="0" smtClean="0">
                <a:solidFill>
                  <a:srgbClr val="1E0000"/>
                </a:solidFill>
              </a:rPr>
              <a:t>=0.3553</a:t>
            </a:r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7847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Between </a:t>
            </a:r>
            <a:r>
              <a:rPr lang="en-US" dirty="0" err="1"/>
              <a:t>Gensal</a:t>
            </a:r>
            <a:r>
              <a:rPr lang="en-US" dirty="0"/>
              <a:t> and Flux Decay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371600"/>
            <a:ext cx="7772400" cy="4699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25332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Nonlinear Magnetic Circuits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49640" cy="1844040"/>
          </a:xfrm>
        </p:spPr>
        <p:txBody>
          <a:bodyPr/>
          <a:lstStyle/>
          <a:p>
            <a:r>
              <a:rPr lang="en-US" dirty="0"/>
              <a:t>Nonlinear magnetic models are needed because magnetic materials tend to saturate; that is, increasingly large amounts of current are needed to increase the flux density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4114800" y="2971800"/>
          <a:ext cx="218440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8" name="Equation" r:id="rId3" imgW="2184400" imgH="1346200" progId="Equation.3">
                  <p:embed/>
                </p:oleObj>
              </mc:Choice>
              <mc:Fallback>
                <p:oleObj name="Equation" r:id="rId3" imgW="2184400" imgH="13462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971800"/>
                        <a:ext cx="2184400" cy="134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572000" y="4953000"/>
            <a:ext cx="3023585" cy="523220"/>
          </a:xfrm>
          <a:prstGeom prst="rect">
            <a:avLst/>
          </a:prstGeom>
          <a:solidFill>
            <a:srgbClr val="FFD4D4"/>
          </a:solidFill>
          <a:ln>
            <a:noFill/>
          </a:ln>
          <a:effectLst/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dirty="0" smtClean="0">
                <a:solidFill>
                  <a:srgbClr val="1E0000"/>
                </a:solidFill>
              </a:rPr>
              <a:t>When linear </a:t>
            </a:r>
            <a:r>
              <a:rPr lang="en-US" altLang="en-US" sz="2800" dirty="0" smtClean="0">
                <a:solidFill>
                  <a:srgbClr val="1E0000"/>
                </a:solidFill>
                <a:latin typeface="Symbol" panose="05050102010706020507" pitchFamily="18" charset="2"/>
              </a:rPr>
              <a:t>l </a:t>
            </a:r>
            <a:r>
              <a:rPr lang="en-US" altLang="en-US" sz="2800" dirty="0" smtClean="0">
                <a:solidFill>
                  <a:srgbClr val="1E0000"/>
                </a:solidFill>
                <a:latin typeface="+mn-lt"/>
              </a:rPr>
              <a:t>= Li</a:t>
            </a:r>
            <a:r>
              <a:rPr lang="en-US" altLang="en-US" sz="2800" dirty="0" smtClean="0">
                <a:solidFill>
                  <a:srgbClr val="1E0000"/>
                </a:solidFill>
              </a:rPr>
              <a:t> </a:t>
            </a:r>
            <a:endParaRPr lang="en-US" altLang="en-US" sz="2800" dirty="0">
              <a:solidFill>
                <a:srgbClr val="1E0000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914400" y="3124200"/>
          <a:ext cx="3033713" cy="232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59" name="Bitmap Image" r:id="rId5" imgW="10914286" imgH="8361905" progId="Paint.Picture">
                  <p:embed/>
                </p:oleObj>
              </mc:Choice>
              <mc:Fallback>
                <p:oleObj name="Bitmap Image" r:id="rId5" imgW="10914286" imgH="8361905" progId="Paint.Picture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124200"/>
                        <a:ext cx="3033713" cy="232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476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Saturation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365125" y="1279525"/>
          <a:ext cx="6248400" cy="497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64" name="Bitmap Image" r:id="rId3" imgW="27428571" imgH="21834348" progId="PBrush">
                  <p:embed/>
                </p:oleObj>
              </mc:Choice>
              <mc:Fallback>
                <p:oleObj name="Bitmap Image" r:id="rId3" imgW="27428571" imgH="21834348" progId="PBrush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125" y="1279525"/>
                        <a:ext cx="6248400" cy="497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08442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Relative Magnetic Strength Levels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Earth’s magnetic field is between 30 and 70 </a:t>
            </a:r>
            <a:r>
              <a:rPr lang="en-US" dirty="0" err="1">
                <a:latin typeface="Symbol" panose="05050102010706020507" pitchFamily="18" charset="2"/>
              </a:rPr>
              <a:t>m</a:t>
            </a:r>
            <a:r>
              <a:rPr lang="en-US" dirty="0" err="1"/>
              <a:t>T</a:t>
            </a:r>
            <a:r>
              <a:rPr lang="en-US" dirty="0"/>
              <a:t> (0.3 to 0.7 gauss)</a:t>
            </a:r>
          </a:p>
          <a:p>
            <a:r>
              <a:rPr lang="en-US" dirty="0"/>
              <a:t>A refrigerator magnet might have 0.005 T</a:t>
            </a:r>
          </a:p>
          <a:p>
            <a:r>
              <a:rPr lang="en-US" dirty="0"/>
              <a:t>A commercial neodymium magnet might be 1 T</a:t>
            </a:r>
          </a:p>
          <a:p>
            <a:r>
              <a:rPr lang="en-US" dirty="0"/>
              <a:t>A magnetic resonance imaging (MRI) machine would be between 1 and 3 T</a:t>
            </a:r>
          </a:p>
          <a:p>
            <a:r>
              <a:rPr lang="en-US" dirty="0"/>
              <a:t>Strong lab magnets can be 10 T</a:t>
            </a:r>
          </a:p>
          <a:p>
            <a:r>
              <a:rPr lang="en-US" dirty="0"/>
              <a:t>Frogs can be levitated at 16 T (see </a:t>
            </a:r>
            <a:r>
              <a:rPr lang="en-US" dirty="0">
                <a:hlinkClick r:id="rId2"/>
              </a:rPr>
              <a:t>www.ru.nl/hfml/research/levitation/diamagnetic</a:t>
            </a:r>
            <a:endParaRPr lang="en-US" dirty="0"/>
          </a:p>
          <a:p>
            <a:r>
              <a:rPr lang="en-US" dirty="0"/>
              <a:t>A neutron star can have </a:t>
            </a:r>
            <a:r>
              <a:rPr lang="en-US" dirty="0" smtClean="0"/>
              <a:t>100 </a:t>
            </a:r>
            <a:r>
              <a:rPr lang="en-US" dirty="0"/>
              <a:t>MT!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8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Magnetic Saturation and Hysteresis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001000" cy="929640"/>
          </a:xfrm>
        </p:spPr>
        <p:txBody>
          <a:bodyPr/>
          <a:lstStyle/>
          <a:p>
            <a:r>
              <a:rPr lang="en-US" dirty="0"/>
              <a:t>The below image shows the saturation curves for various materials</a:t>
            </a:r>
          </a:p>
          <a:p>
            <a:endParaRPr lang="en-US" dirty="0"/>
          </a:p>
        </p:txBody>
      </p:sp>
      <p:pic>
        <p:nvPicPr>
          <p:cNvPr id="4" name="Picture 2" descr="https://upload.wikimedia.org/wikipedia/commons/thumb/a/a7/Magnetization_curves.svg/680px-Magnetization_curve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94" y="2273579"/>
            <a:ext cx="3124200" cy="3583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90194" y="603335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>
                <a:solidFill>
                  <a:srgbClr val="1E0000"/>
                </a:solidFill>
              </a:rPr>
              <a:t>Image Source: en.wikipedia.org/wiki/Saturation</a:t>
            </a:r>
            <a:r>
              <a:rPr lang="en-US" sz="1400" dirty="0">
                <a:solidFill>
                  <a:srgbClr val="1E0000"/>
                </a:solidFill>
              </a:rPr>
              <a:t>_(magnetic)</a:t>
            </a:r>
          </a:p>
        </p:txBody>
      </p:sp>
      <p:sp>
        <p:nvSpPr>
          <p:cNvPr id="6" name="Rectangle 5"/>
          <p:cNvSpPr/>
          <p:nvPr/>
        </p:nvSpPr>
        <p:spPr>
          <a:xfrm>
            <a:off x="4104250" y="2092610"/>
            <a:ext cx="4430150" cy="3046988"/>
          </a:xfrm>
          <a:prstGeom prst="rect">
            <a:avLst/>
          </a:prstGeom>
          <a:solidFill>
            <a:srgbClr val="FFD4D4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Magnetization curves of 9 ferromagnetic materials, showing saturation. 1.Sheet steel, 2.Silicon steel, 3.Cast steel, 4.Tungsten steel, 5.Magnet steel, 6.Cast iron, 7.Nickel, 8.Cobalt, </a:t>
            </a:r>
            <a:r>
              <a:rPr lang="en-US" sz="2400" dirty="0" smtClean="0">
                <a:solidFill>
                  <a:srgbClr val="1E0000"/>
                </a:solidFill>
              </a:rPr>
              <a:t>9.Magnetite; highest saturation materials can get to around 2.2 or 2.3T</a:t>
            </a:r>
            <a:endParaRPr lang="en-US" sz="2400" dirty="0">
              <a:solidFill>
                <a:srgbClr val="1E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26292" y="5571685"/>
            <a:ext cx="3549370" cy="461665"/>
          </a:xfrm>
          <a:prstGeom prst="rect">
            <a:avLst/>
          </a:prstGeom>
          <a:solidFill>
            <a:srgbClr val="FFD4D4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1E0000"/>
                </a:solidFill>
              </a:rPr>
              <a:t>H is proportional to current</a:t>
            </a:r>
            <a:endParaRPr lang="en-US" sz="24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059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Magnetic Saturation and Hysteresis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25840" cy="1844040"/>
          </a:xfrm>
        </p:spPr>
        <p:txBody>
          <a:bodyPr/>
          <a:lstStyle/>
          <a:p>
            <a:r>
              <a:rPr lang="en-US" dirty="0"/>
              <a:t>Magnetic materials also exhibit hysteresis, so there is some residual magnetism when the current goes to zero; design goal is to reduce the area enclosed by the hysteresis loop</a:t>
            </a:r>
          </a:p>
          <a:p>
            <a:endParaRPr lang="en-US" dirty="0"/>
          </a:p>
        </p:txBody>
      </p:sp>
      <p:pic>
        <p:nvPicPr>
          <p:cNvPr id="4" name="Picture 2" descr="Image result for hysteresis magnetic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3124200"/>
            <a:ext cx="4599495" cy="297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7899" y="6384912"/>
            <a:ext cx="88392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1E0000"/>
                </a:solidFill>
              </a:rPr>
              <a:t>Image source: www.nde-ed.org/EducationResources/CommunityCollege/MagParticle/Graphics/BHCurve.gif</a:t>
            </a:r>
            <a:endParaRPr lang="en-US" sz="1400" dirty="0">
              <a:solidFill>
                <a:srgbClr val="1E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86267" y="2895600"/>
            <a:ext cx="3315331" cy="2308324"/>
          </a:xfrm>
          <a:prstGeom prst="rect">
            <a:avLst/>
          </a:prstGeom>
          <a:solidFill>
            <a:srgbClr val="FFD4D4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1E0000"/>
                </a:solidFill>
              </a:rPr>
              <a:t>To minimize the amount</a:t>
            </a:r>
            <a:br>
              <a:rPr lang="en-US" sz="2400" dirty="0" smtClean="0">
                <a:solidFill>
                  <a:srgbClr val="1E0000"/>
                </a:solidFill>
              </a:rPr>
            </a:br>
            <a:r>
              <a:rPr lang="en-US" sz="2400" dirty="0" smtClean="0">
                <a:solidFill>
                  <a:srgbClr val="1E0000"/>
                </a:solidFill>
              </a:rPr>
              <a:t>of magnetic material,</a:t>
            </a:r>
            <a:br>
              <a:rPr lang="en-US" sz="2400" dirty="0" smtClean="0">
                <a:solidFill>
                  <a:srgbClr val="1E0000"/>
                </a:solidFill>
              </a:rPr>
            </a:br>
            <a:r>
              <a:rPr lang="en-US" sz="2400" dirty="0" smtClean="0">
                <a:solidFill>
                  <a:srgbClr val="1E0000"/>
                </a:solidFill>
              </a:rPr>
              <a:t>and hence cost and</a:t>
            </a:r>
            <a:br>
              <a:rPr lang="en-US" sz="2400" dirty="0" smtClean="0">
                <a:solidFill>
                  <a:srgbClr val="1E0000"/>
                </a:solidFill>
              </a:rPr>
            </a:br>
            <a:r>
              <a:rPr lang="en-US" sz="2400" dirty="0" smtClean="0">
                <a:solidFill>
                  <a:srgbClr val="1E0000"/>
                </a:solidFill>
              </a:rPr>
              <a:t>weight, electric machines</a:t>
            </a:r>
            <a:r>
              <a:rPr lang="en-US" sz="2400" dirty="0">
                <a:solidFill>
                  <a:srgbClr val="1E0000"/>
                </a:solidFill>
              </a:rPr>
              <a:t/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 smtClean="0">
                <a:solidFill>
                  <a:srgbClr val="1E0000"/>
                </a:solidFill>
              </a:rPr>
              <a:t>are designed to operate</a:t>
            </a:r>
            <a:br>
              <a:rPr lang="en-US" sz="2400" dirty="0" smtClean="0">
                <a:solidFill>
                  <a:srgbClr val="1E0000"/>
                </a:solidFill>
              </a:rPr>
            </a:br>
            <a:r>
              <a:rPr lang="en-US" sz="2400" dirty="0" smtClean="0">
                <a:solidFill>
                  <a:srgbClr val="1E0000"/>
                </a:solidFill>
              </a:rPr>
              <a:t>close to saturation</a:t>
            </a:r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5482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Saturation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Many different models exist to represent saturation</a:t>
            </a:r>
          </a:p>
          <a:p>
            <a:pPr lvl="1"/>
            <a:r>
              <a:rPr lang="en-US" dirty="0"/>
              <a:t>There is a tradeoff between accuracy and complexity</a:t>
            </a:r>
          </a:p>
          <a:p>
            <a:r>
              <a:rPr lang="en-US" dirty="0" smtClean="0"/>
              <a:t>One </a:t>
            </a:r>
            <a:r>
              <a:rPr lang="en-US" dirty="0"/>
              <a:t>simple approach is to </a:t>
            </a:r>
            <a:r>
              <a:rPr lang="en-US" dirty="0" smtClean="0"/>
              <a:t>replace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with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1350733"/>
              </p:ext>
            </p:extLst>
          </p:nvPr>
        </p:nvGraphicFramePr>
        <p:xfrm>
          <a:off x="914400" y="2743200"/>
          <a:ext cx="45085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6" name="Equation" r:id="rId3" imgW="2286000" imgH="469900" progId="Equation.DSMT4">
                  <p:embed/>
                </p:oleObj>
              </mc:Choice>
              <mc:Fallback>
                <p:oleObj name="Equation" r:id="rId3" imgW="2286000" imgH="4699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743200"/>
                        <a:ext cx="45085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766129"/>
              </p:ext>
            </p:extLst>
          </p:nvPr>
        </p:nvGraphicFramePr>
        <p:xfrm>
          <a:off x="838200" y="4343400"/>
          <a:ext cx="558641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7" name="Equation" r:id="rId5" imgW="2831760" imgH="469800" progId="Equation.DSMT4">
                  <p:embed/>
                </p:oleObj>
              </mc:Choice>
              <mc:Fallback>
                <p:oleObj name="Equation" r:id="rId5" imgW="2831760" imgH="4698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343400"/>
                        <a:ext cx="5586413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25173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Saturation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702040" cy="3733800"/>
          </a:xfrm>
        </p:spPr>
        <p:txBody>
          <a:bodyPr/>
          <a:lstStyle/>
          <a:p>
            <a:r>
              <a:rPr lang="en-US" dirty="0"/>
              <a:t>In steady-state this becomes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>Hence saturation increases the required </a:t>
            </a:r>
            <a:r>
              <a:rPr lang="en-US" dirty="0" err="1"/>
              <a:t>E</a:t>
            </a:r>
            <a:r>
              <a:rPr lang="en-US" baseline="-25000" dirty="0" err="1"/>
              <a:t>fd</a:t>
            </a:r>
            <a:r>
              <a:rPr lang="en-US" dirty="0"/>
              <a:t> to get a desired flux</a:t>
            </a:r>
          </a:p>
          <a:p>
            <a:r>
              <a:rPr lang="en-US" dirty="0"/>
              <a:t>Saturation is usually modeled using a quadratic function, with the value of Se specified at two points (often at 1.0 flux and 1.2 flux)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4867567"/>
              </p:ext>
            </p:extLst>
          </p:nvPr>
        </p:nvGraphicFramePr>
        <p:xfrm>
          <a:off x="914400" y="1828800"/>
          <a:ext cx="3984625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30" name="Equation" r:id="rId3" imgW="2019240" imgH="253800" progId="Equation.DSMT4">
                  <p:embed/>
                </p:oleObj>
              </mc:Choice>
              <mc:Fallback>
                <p:oleObj name="Equation" r:id="rId3" imgW="2019240" imgH="2538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1828800"/>
                        <a:ext cx="3984625" cy="4937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921361"/>
              </p:ext>
            </p:extLst>
          </p:nvPr>
        </p:nvGraphicFramePr>
        <p:xfrm>
          <a:off x="914400" y="5105400"/>
          <a:ext cx="5334000" cy="162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31" name="Equation" r:id="rId5" imgW="2514600" imgH="761760" progId="Equation.DSMT4">
                  <p:embed/>
                </p:oleObj>
              </mc:Choice>
              <mc:Fallback>
                <p:oleObj name="Equation" r:id="rId5" imgW="2514600" imgH="76176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105400"/>
                        <a:ext cx="5334000" cy="1627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6477000" y="4724400"/>
            <a:ext cx="2286000" cy="1569660"/>
          </a:xfrm>
          <a:prstGeom prst="rect">
            <a:avLst/>
          </a:prstGeom>
          <a:solidFill>
            <a:srgbClr val="FFD4D4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A and B are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determined from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 smtClean="0">
                <a:solidFill>
                  <a:srgbClr val="1E0000"/>
                </a:solidFill>
              </a:rPr>
              <a:t>two provided data  points</a:t>
            </a:r>
            <a:endParaRPr lang="en-US" sz="24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60988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Saturation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25840" cy="1005840"/>
          </a:xfrm>
        </p:spPr>
        <p:txBody>
          <a:bodyPr/>
          <a:lstStyle/>
          <a:p>
            <a:r>
              <a:rPr lang="en-US" dirty="0"/>
              <a:t>If Se = 0.1 when the flux is 1.0 and 0.5 when the flux is 1.2, what are the values of A and B using the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8003364"/>
              </p:ext>
            </p:extLst>
          </p:nvPr>
        </p:nvGraphicFramePr>
        <p:xfrm>
          <a:off x="762000" y="2209800"/>
          <a:ext cx="224790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54" name="Equation" r:id="rId3" imgW="1015920" imgH="253800" progId="Equation.DSMT4">
                  <p:embed/>
                </p:oleObj>
              </mc:Choice>
              <mc:Fallback>
                <p:oleObj name="Equation" r:id="rId3" imgW="1015920" imgH="2538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209800"/>
                        <a:ext cx="2247900" cy="565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8985481"/>
              </p:ext>
            </p:extLst>
          </p:nvPr>
        </p:nvGraphicFramePr>
        <p:xfrm>
          <a:off x="838200" y="2819400"/>
          <a:ext cx="6437313" cy="356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55" name="Equation" r:id="rId5" imgW="2908080" imgH="1600200" progId="Equation.DSMT4">
                  <p:embed/>
                </p:oleObj>
              </mc:Choice>
              <mc:Fallback>
                <p:oleObj name="Equation" r:id="rId5" imgW="2908080" imgH="16002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819400"/>
                        <a:ext cx="6437313" cy="356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26902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001000" cy="1463040"/>
          </a:xfrm>
        </p:spPr>
        <p:txBody>
          <a:bodyPr/>
          <a:lstStyle/>
          <a:p>
            <a:r>
              <a:rPr lang="en-US" smtClean="0"/>
              <a:t>Read Chapter </a:t>
            </a:r>
            <a:r>
              <a:rPr lang="en-US" dirty="0"/>
              <a:t>5 and Appendix A</a:t>
            </a:r>
          </a:p>
          <a:p>
            <a:r>
              <a:rPr lang="en-US" dirty="0" smtClean="0"/>
              <a:t>Homework 2 is due today</a:t>
            </a:r>
          </a:p>
          <a:p>
            <a:r>
              <a:rPr lang="en-US" dirty="0" smtClean="0"/>
              <a:t>Homework 3 is due on Tuesday October 1</a:t>
            </a:r>
          </a:p>
          <a:p>
            <a:r>
              <a:rPr lang="en-US" dirty="0" smtClean="0"/>
              <a:t>Exam 1 is Thursday October 10 during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19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Saturation Example: Selection of A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846" y="2438400"/>
            <a:ext cx="7478826" cy="4133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62000" y="1219199"/>
            <a:ext cx="7474820" cy="1200329"/>
          </a:xfrm>
          <a:prstGeom prst="rect">
            <a:avLst/>
          </a:prstGeom>
          <a:solidFill>
            <a:srgbClr val="FFD4D4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E0000"/>
                </a:solidFill>
              </a:rPr>
              <a:t>When selecting which of the two values of A</a:t>
            </a:r>
            <a:r>
              <a:rPr lang="en-US" sz="2400" dirty="0">
                <a:solidFill>
                  <a:srgbClr val="1E0000"/>
                </a:solidFill>
              </a:rPr>
              <a:t> </a:t>
            </a:r>
            <a:r>
              <a:rPr lang="en-US" sz="2400" dirty="0" smtClean="0">
                <a:solidFill>
                  <a:srgbClr val="1E0000"/>
                </a:solidFill>
              </a:rPr>
              <a:t>to use, we </a:t>
            </a:r>
            <a:br>
              <a:rPr lang="en-US" sz="2400" dirty="0" smtClean="0">
                <a:solidFill>
                  <a:srgbClr val="1E0000"/>
                </a:solidFill>
              </a:rPr>
            </a:br>
            <a:r>
              <a:rPr lang="en-US" sz="2400" dirty="0" smtClean="0">
                <a:solidFill>
                  <a:srgbClr val="1E0000"/>
                </a:solidFill>
              </a:rPr>
              <a:t>do not want the minimum to be between the two specified </a:t>
            </a:r>
            <a:br>
              <a:rPr lang="en-US" sz="2400" dirty="0" smtClean="0">
                <a:solidFill>
                  <a:srgbClr val="1E0000"/>
                </a:solidFill>
              </a:rPr>
            </a:br>
            <a:r>
              <a:rPr lang="en-US" sz="2400" dirty="0" smtClean="0">
                <a:solidFill>
                  <a:srgbClr val="1E0000"/>
                </a:solidFill>
              </a:rPr>
              <a:t>values.  That is Se(1.0) and Se(1.2).</a:t>
            </a:r>
            <a:endParaRPr lang="en-US" sz="24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08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Saturation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When implementing saturation models in code, it is important to recognize that the function is meant to be positive, so negative values are not allowed</a:t>
            </a:r>
          </a:p>
          <a:p>
            <a:r>
              <a:rPr lang="en-US" dirty="0"/>
              <a:t>In large cases one is almost guaranteed to have special cases, sometimes caused by user typos</a:t>
            </a:r>
          </a:p>
          <a:p>
            <a:pPr lvl="1"/>
            <a:r>
              <a:rPr lang="en-US" dirty="0"/>
              <a:t>What to do if Se(1.2) &lt; Se(1.0)?</a:t>
            </a:r>
          </a:p>
          <a:p>
            <a:pPr lvl="1"/>
            <a:r>
              <a:rPr lang="en-US" dirty="0"/>
              <a:t>What to do if Se(1.0) = 0 and Se(1.2) &lt;&gt; 0</a:t>
            </a:r>
          </a:p>
          <a:p>
            <a:pPr lvl="1"/>
            <a:r>
              <a:rPr lang="en-US" dirty="0"/>
              <a:t>What to do if Se(1.0) = Se(1.2) &lt;&gt; 0</a:t>
            </a:r>
          </a:p>
          <a:p>
            <a:r>
              <a:rPr lang="en-US" dirty="0"/>
              <a:t>Exponential saturation models have also been used</a:t>
            </a:r>
          </a:p>
        </p:txBody>
      </p:sp>
    </p:spTree>
    <p:extLst>
      <p:ext uri="{BB962C8B-B14F-4D97-AF65-F5344CB8AC3E}">
        <p14:creationId xmlns:p14="http://schemas.microsoft.com/office/powerpoint/2010/main" val="4613783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GENSAL Example with Saturation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25840" cy="1386840"/>
          </a:xfrm>
        </p:spPr>
        <p:txBody>
          <a:bodyPr/>
          <a:lstStyle/>
          <a:p>
            <a:r>
              <a:rPr lang="en-US" dirty="0"/>
              <a:t>Once </a:t>
            </a:r>
            <a:r>
              <a:rPr lang="en-US" dirty="0" err="1"/>
              <a:t>E'</a:t>
            </a:r>
            <a:r>
              <a:rPr lang="en-US" baseline="-25000" dirty="0" err="1"/>
              <a:t>q</a:t>
            </a:r>
            <a:r>
              <a:rPr lang="en-US" dirty="0"/>
              <a:t> has been determined, the initial field current (and hence field voltage) are easily determined by recognizing in steady-state the </a:t>
            </a:r>
            <a:r>
              <a:rPr lang="en-US" dirty="0" err="1"/>
              <a:t>E'</a:t>
            </a:r>
            <a:r>
              <a:rPr lang="en-US" baseline="-25000" dirty="0" err="1"/>
              <a:t>q</a:t>
            </a:r>
            <a:r>
              <a:rPr lang="en-US" dirty="0"/>
              <a:t> is zero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660058"/>
              </p:ext>
            </p:extLst>
          </p:nvPr>
        </p:nvGraphicFramePr>
        <p:xfrm>
          <a:off x="762000" y="2819400"/>
          <a:ext cx="5986462" cy="1924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0" name="Equation" r:id="rId3" imgW="3111480" imgH="990360" progId="Equation.DSMT4">
                  <p:embed/>
                </p:oleObj>
              </mc:Choice>
              <mc:Fallback>
                <p:oleObj name="Equation" r:id="rId3" imgW="3111480" imgH="99036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819400"/>
                        <a:ext cx="5986462" cy="192499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086600" y="2743200"/>
            <a:ext cx="1933425" cy="2308324"/>
          </a:xfrm>
          <a:prstGeom prst="rect">
            <a:avLst/>
          </a:prstGeom>
          <a:solidFill>
            <a:srgbClr val="FFD4D4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E0000"/>
                </a:solidFill>
              </a:rPr>
              <a:t>Saturation</a:t>
            </a:r>
            <a:br>
              <a:rPr lang="en-US" sz="2400" dirty="0" smtClean="0">
                <a:solidFill>
                  <a:srgbClr val="1E0000"/>
                </a:solidFill>
              </a:rPr>
            </a:br>
            <a:r>
              <a:rPr lang="en-US" sz="2400" dirty="0" smtClean="0">
                <a:solidFill>
                  <a:srgbClr val="1E0000"/>
                </a:solidFill>
              </a:rPr>
              <a:t>coefficients</a:t>
            </a:r>
            <a:br>
              <a:rPr lang="en-US" sz="2400" dirty="0" smtClean="0">
                <a:solidFill>
                  <a:srgbClr val="1E0000"/>
                </a:solidFill>
              </a:rPr>
            </a:br>
            <a:r>
              <a:rPr lang="en-US" sz="2400" dirty="0" smtClean="0">
                <a:solidFill>
                  <a:srgbClr val="1E0000"/>
                </a:solidFill>
              </a:rPr>
              <a:t>were determined</a:t>
            </a:r>
            <a:br>
              <a:rPr lang="en-US" sz="2400" dirty="0" smtClean="0">
                <a:solidFill>
                  <a:srgbClr val="1E0000"/>
                </a:solidFill>
              </a:rPr>
            </a:br>
            <a:r>
              <a:rPr lang="en-US" sz="2400" dirty="0" smtClean="0">
                <a:solidFill>
                  <a:srgbClr val="1E0000"/>
                </a:solidFill>
              </a:rPr>
              <a:t>from the two</a:t>
            </a:r>
            <a:br>
              <a:rPr lang="en-US" sz="2400" dirty="0" smtClean="0">
                <a:solidFill>
                  <a:srgbClr val="1E0000"/>
                </a:solidFill>
              </a:rPr>
            </a:br>
            <a:r>
              <a:rPr lang="en-US" sz="2400" dirty="0" smtClean="0">
                <a:solidFill>
                  <a:srgbClr val="1E0000"/>
                </a:solidFill>
              </a:rPr>
              <a:t>initial values</a:t>
            </a:r>
            <a:endParaRPr lang="en-US" sz="2400" dirty="0">
              <a:solidFill>
                <a:srgbClr val="1E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0" y="5051524"/>
            <a:ext cx="5791200" cy="523220"/>
          </a:xfrm>
          <a:prstGeom prst="rect">
            <a:avLst/>
          </a:prstGeom>
          <a:solidFill>
            <a:srgbClr val="FFD4D4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E0000"/>
                </a:solidFill>
              </a:rPr>
              <a:t>Saved as </a:t>
            </a:r>
            <a:r>
              <a:rPr lang="en-US" dirty="0" smtClean="0">
                <a:solidFill>
                  <a:srgbClr val="1E0000"/>
                </a:solidFill>
              </a:rPr>
              <a:t>case </a:t>
            </a:r>
            <a:r>
              <a:rPr lang="en-US" b="1" dirty="0" smtClean="0">
                <a:solidFill>
                  <a:srgbClr val="1E0000"/>
                </a:solidFill>
              </a:rPr>
              <a:t>B4_GENSAL_SAT</a:t>
            </a:r>
            <a:endParaRPr lang="en-US" b="1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4450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GENROU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25840" cy="3733800"/>
          </a:xfrm>
        </p:spPr>
        <p:txBody>
          <a:bodyPr/>
          <a:lstStyle/>
          <a:p>
            <a:r>
              <a:rPr lang="en-US" dirty="0"/>
              <a:t>The GENROU model has been widely used to model round rotor machines</a:t>
            </a:r>
          </a:p>
          <a:p>
            <a:r>
              <a:rPr lang="en-US" dirty="0"/>
              <a:t>Saturation is assumed to occur on both the d-axis and the q-axis, making initialization slightly more difficult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8586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GENROU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5334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1371600"/>
            <a:ext cx="2209800" cy="4401205"/>
          </a:xfrm>
          <a:prstGeom prst="rect">
            <a:avLst/>
          </a:prstGeom>
          <a:solidFill>
            <a:srgbClr val="FFD4D4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E0000"/>
                </a:solidFill>
              </a:rPr>
              <a:t>The d-axis is</a:t>
            </a:r>
            <a:br>
              <a:rPr lang="en-US" dirty="0" smtClean="0">
                <a:solidFill>
                  <a:srgbClr val="1E0000"/>
                </a:solidFill>
              </a:rPr>
            </a:br>
            <a:r>
              <a:rPr lang="en-US" dirty="0" smtClean="0">
                <a:solidFill>
                  <a:srgbClr val="1E0000"/>
                </a:solidFill>
              </a:rPr>
              <a:t>similar to that</a:t>
            </a:r>
            <a:br>
              <a:rPr lang="en-US" dirty="0" smtClean="0">
                <a:solidFill>
                  <a:srgbClr val="1E0000"/>
                </a:solidFill>
              </a:rPr>
            </a:br>
            <a:r>
              <a:rPr lang="en-US" dirty="0" smtClean="0">
                <a:solidFill>
                  <a:srgbClr val="1E0000"/>
                </a:solidFill>
              </a:rPr>
              <a:t>of the GENSAL; the </a:t>
            </a:r>
            <a:br>
              <a:rPr lang="en-US" dirty="0" smtClean="0">
                <a:solidFill>
                  <a:srgbClr val="1E0000"/>
                </a:solidFill>
              </a:rPr>
            </a:br>
            <a:r>
              <a:rPr lang="en-US" dirty="0" smtClean="0">
                <a:solidFill>
                  <a:srgbClr val="1E0000"/>
                </a:solidFill>
              </a:rPr>
              <a:t>q-axis is now</a:t>
            </a:r>
            <a:br>
              <a:rPr lang="en-US" dirty="0" smtClean="0">
                <a:solidFill>
                  <a:srgbClr val="1E0000"/>
                </a:solidFill>
              </a:rPr>
            </a:br>
            <a:r>
              <a:rPr lang="en-US" dirty="0" smtClean="0">
                <a:solidFill>
                  <a:srgbClr val="1E0000"/>
                </a:solidFill>
              </a:rPr>
              <a:t>similar to the </a:t>
            </a:r>
            <a:br>
              <a:rPr lang="en-US" dirty="0" smtClean="0">
                <a:solidFill>
                  <a:srgbClr val="1E0000"/>
                </a:solidFill>
              </a:rPr>
            </a:br>
            <a:r>
              <a:rPr lang="en-US" dirty="0" smtClean="0">
                <a:solidFill>
                  <a:srgbClr val="1E0000"/>
                </a:solidFill>
              </a:rPr>
              <a:t>d-axis.  Note that saturation now affects both axes.  </a:t>
            </a:r>
            <a:endParaRPr lang="en-US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8340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GENROU Initialization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49640" cy="3733800"/>
          </a:xfrm>
        </p:spPr>
        <p:txBody>
          <a:bodyPr/>
          <a:lstStyle/>
          <a:p>
            <a:r>
              <a:rPr lang="en-US" dirty="0"/>
              <a:t>Because saturation impacts both axes, the simple approach will no longer work</a:t>
            </a:r>
          </a:p>
          <a:p>
            <a:r>
              <a:rPr lang="en-US" dirty="0"/>
              <a:t>Key insight for determining initial </a:t>
            </a:r>
            <a:r>
              <a:rPr lang="en-US" dirty="0">
                <a:latin typeface="Symbol" panose="05050102010706020507" pitchFamily="18" charset="2"/>
              </a:rPr>
              <a:t>d</a:t>
            </a:r>
            <a:r>
              <a:rPr lang="en-US" dirty="0"/>
              <a:t> is that the magnitude of the saturation depends upon the magnitude of </a:t>
            </a:r>
            <a:r>
              <a:rPr lang="en-US" b="1" i="1" dirty="0">
                <a:latin typeface="Symbol" panose="05050102010706020507" pitchFamily="18" charset="2"/>
                <a:sym typeface="Symbol"/>
              </a:rPr>
              <a:t></a:t>
            </a:r>
            <a:r>
              <a:rPr lang="en-US" dirty="0">
                <a:sym typeface="Symbol"/>
              </a:rPr>
              <a:t>", which is independent of</a:t>
            </a:r>
            <a:r>
              <a:rPr lang="en-US" dirty="0">
                <a:latin typeface="Symbol" panose="05050102010706020507" pitchFamily="18" charset="2"/>
              </a:rPr>
              <a:t> d</a:t>
            </a:r>
            <a:br>
              <a:rPr lang="en-US" dirty="0">
                <a:latin typeface="Symbol" panose="05050102010706020507" pitchFamily="18" charset="2"/>
              </a:rPr>
            </a:br>
            <a:endParaRPr lang="en-US" dirty="0">
              <a:latin typeface="Symbol" panose="05050102010706020507" pitchFamily="18" charset="2"/>
            </a:endParaRPr>
          </a:p>
          <a:p>
            <a:endParaRPr lang="en-US" dirty="0"/>
          </a:p>
          <a:p>
            <a:r>
              <a:rPr lang="en-US" dirty="0"/>
              <a:t>Solving for </a:t>
            </a:r>
            <a:r>
              <a:rPr lang="en-US" dirty="0">
                <a:latin typeface="Symbol" panose="05050102010706020507" pitchFamily="18" charset="2"/>
              </a:rPr>
              <a:t>d </a:t>
            </a:r>
            <a:r>
              <a:rPr lang="en-US" dirty="0"/>
              <a:t>requires an iterative approach; first get a guess of </a:t>
            </a:r>
            <a:r>
              <a:rPr lang="en-US" dirty="0">
                <a:latin typeface="Symbol" panose="05050102010706020507" pitchFamily="18" charset="2"/>
              </a:rPr>
              <a:t>d </a:t>
            </a:r>
            <a:r>
              <a:rPr lang="en-US" dirty="0" smtClean="0"/>
              <a:t>using the unsaturated approach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2604048"/>
              </p:ext>
            </p:extLst>
          </p:nvPr>
        </p:nvGraphicFramePr>
        <p:xfrm>
          <a:off x="960438" y="3763963"/>
          <a:ext cx="3473450" cy="671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02" name="Equation" r:id="rId3" imgW="1447560" imgH="279360" progId="Equation.DSMT4">
                  <p:embed/>
                </p:oleObj>
              </mc:Choice>
              <mc:Fallback>
                <p:oleObj name="Equation" r:id="rId3" imgW="1447560" imgH="27936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0438" y="3763963"/>
                        <a:ext cx="3473450" cy="671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24400" y="3879724"/>
            <a:ext cx="3429000" cy="523220"/>
          </a:xfrm>
          <a:prstGeom prst="rect">
            <a:avLst/>
          </a:prstGeom>
          <a:solidFill>
            <a:srgbClr val="FFD4D4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E0000"/>
                </a:solidFill>
              </a:rPr>
              <a:t>This point is crucial!</a:t>
            </a:r>
            <a:endParaRPr lang="en-US" dirty="0">
              <a:solidFill>
                <a:srgbClr val="1E000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3498409"/>
              </p:ext>
            </p:extLst>
          </p:nvPr>
        </p:nvGraphicFramePr>
        <p:xfrm>
          <a:off x="914400" y="5638800"/>
          <a:ext cx="3962400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03" name="Equation" r:id="rId5" imgW="1612900" imgH="279400" progId="Equation.DSMT4">
                  <p:embed/>
                </p:oleObj>
              </mc:Choice>
              <mc:Fallback>
                <p:oleObj name="Equation" r:id="rId5" imgW="1612900" imgH="2794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5638800"/>
                        <a:ext cx="3962400" cy="690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30901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GENROU Initialization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702040" cy="3733800"/>
          </a:xfrm>
        </p:spPr>
        <p:txBody>
          <a:bodyPr/>
          <a:lstStyle/>
          <a:p>
            <a:r>
              <a:rPr lang="en-US" dirty="0"/>
              <a:t>Then solve five nonlinear equations for five unknowns</a:t>
            </a:r>
          </a:p>
          <a:p>
            <a:pPr lvl="1"/>
            <a:r>
              <a:rPr lang="en-US" dirty="0"/>
              <a:t>The five unknowns are </a:t>
            </a:r>
            <a:r>
              <a:rPr lang="en-US" dirty="0">
                <a:latin typeface="Symbol" panose="05050102010706020507" pitchFamily="18" charset="2"/>
              </a:rPr>
              <a:t>d</a:t>
            </a:r>
            <a:r>
              <a:rPr lang="en-US" dirty="0"/>
              <a:t>, </a:t>
            </a:r>
            <a:r>
              <a:rPr lang="en-US" dirty="0" err="1"/>
              <a:t>E'</a:t>
            </a:r>
            <a:r>
              <a:rPr lang="en-US" baseline="-25000" dirty="0" err="1"/>
              <a:t>q</a:t>
            </a:r>
            <a:r>
              <a:rPr lang="en-US" dirty="0"/>
              <a:t>, </a:t>
            </a:r>
            <a:r>
              <a:rPr lang="en-US" dirty="0" err="1"/>
              <a:t>E'</a:t>
            </a:r>
            <a:r>
              <a:rPr lang="en-US" baseline="-25000" dirty="0" err="1"/>
              <a:t>d</a:t>
            </a:r>
            <a:r>
              <a:rPr lang="en-US" dirty="0"/>
              <a:t>, </a:t>
            </a:r>
            <a:r>
              <a:rPr lang="en-US" i="1" dirty="0">
                <a:latin typeface="Symbol" panose="05050102010706020507" pitchFamily="18" charset="2"/>
                <a:sym typeface="Symbol"/>
              </a:rPr>
              <a:t></a:t>
            </a:r>
            <a:r>
              <a:rPr lang="en-US" b="1" i="1" dirty="0">
                <a:latin typeface="Symbol" panose="05050102010706020507" pitchFamily="18" charset="2"/>
                <a:sym typeface="Symbol"/>
              </a:rPr>
              <a:t> </a:t>
            </a:r>
            <a:r>
              <a:rPr lang="en-US" dirty="0"/>
              <a:t>'</a:t>
            </a:r>
            <a:r>
              <a:rPr lang="en-US" baseline="-25000" dirty="0"/>
              <a:t>q</a:t>
            </a:r>
            <a:r>
              <a:rPr lang="en-US" dirty="0"/>
              <a:t>, and </a:t>
            </a:r>
            <a:r>
              <a:rPr lang="en-US" i="1" dirty="0">
                <a:latin typeface="Symbol" panose="05050102010706020507" pitchFamily="18" charset="2"/>
                <a:sym typeface="Symbol"/>
              </a:rPr>
              <a:t></a:t>
            </a:r>
            <a:r>
              <a:rPr lang="en-US" b="1" i="1" dirty="0">
                <a:latin typeface="Symbol" panose="05050102010706020507" pitchFamily="18" charset="2"/>
                <a:sym typeface="Symbol"/>
              </a:rPr>
              <a:t> </a:t>
            </a:r>
            <a:r>
              <a:rPr lang="en-US" dirty="0"/>
              <a:t>'</a:t>
            </a:r>
            <a:r>
              <a:rPr lang="en-US" baseline="-25000" dirty="0"/>
              <a:t>d</a:t>
            </a:r>
          </a:p>
          <a:p>
            <a:r>
              <a:rPr lang="en-US" dirty="0"/>
              <a:t>Five equations come from the terminal power flow constraints (which allow us to define </a:t>
            </a:r>
            <a:r>
              <a:rPr lang="en-US" b="1" i="1" dirty="0">
                <a:sym typeface="Symbol"/>
              </a:rPr>
              <a:t></a:t>
            </a:r>
            <a:r>
              <a:rPr lang="en-US" b="1" i="1" baseline="-25000" dirty="0">
                <a:sym typeface="Symbol"/>
              </a:rPr>
              <a:t>d</a:t>
            </a:r>
            <a:r>
              <a:rPr lang="en-US" dirty="0">
                <a:sym typeface="Symbol"/>
              </a:rPr>
              <a:t> " and </a:t>
            </a:r>
            <a:r>
              <a:rPr lang="en-US" b="1" i="1" dirty="0">
                <a:sym typeface="Symbol"/>
              </a:rPr>
              <a:t></a:t>
            </a:r>
            <a:r>
              <a:rPr lang="en-US" b="1" i="1" baseline="-25000" dirty="0">
                <a:sym typeface="Symbol"/>
              </a:rPr>
              <a:t>q</a:t>
            </a:r>
            <a:r>
              <a:rPr lang="en-US" dirty="0">
                <a:sym typeface="Symbol"/>
              </a:rPr>
              <a:t>" as a function of the power flow voltage, </a:t>
            </a:r>
            <a:r>
              <a:rPr lang="en-US" dirty="0"/>
              <a:t>current and </a:t>
            </a:r>
            <a:r>
              <a:rPr lang="en-US" dirty="0">
                <a:latin typeface="Symbol" panose="05050102010706020507" pitchFamily="18" charset="2"/>
              </a:rPr>
              <a:t>d</a:t>
            </a:r>
            <a:r>
              <a:rPr lang="en-US" dirty="0"/>
              <a:t>) and from the differential equations initially set to zero</a:t>
            </a:r>
          </a:p>
          <a:p>
            <a:pPr lvl="1"/>
            <a:r>
              <a:rPr lang="en-US" dirty="0">
                <a:sym typeface="Symbol"/>
              </a:rPr>
              <a:t>The </a:t>
            </a:r>
            <a:r>
              <a:rPr lang="en-US" b="1" i="1" dirty="0">
                <a:sym typeface="Symbol"/>
              </a:rPr>
              <a:t></a:t>
            </a:r>
            <a:r>
              <a:rPr lang="en-US" b="1" i="1" baseline="-25000" dirty="0">
                <a:sym typeface="Symbol"/>
              </a:rPr>
              <a:t>d</a:t>
            </a:r>
            <a:r>
              <a:rPr lang="en-US" dirty="0">
                <a:sym typeface="Symbol"/>
              </a:rPr>
              <a:t> " and </a:t>
            </a:r>
            <a:r>
              <a:rPr lang="en-US" b="1" i="1" dirty="0">
                <a:sym typeface="Symbol"/>
              </a:rPr>
              <a:t></a:t>
            </a:r>
            <a:r>
              <a:rPr lang="en-US" b="1" i="1" baseline="-25000" dirty="0">
                <a:sym typeface="Symbol"/>
              </a:rPr>
              <a:t>q</a:t>
            </a:r>
            <a:r>
              <a:rPr lang="en-US" dirty="0">
                <a:sym typeface="Symbol"/>
              </a:rPr>
              <a:t>" block diagram constraints </a:t>
            </a:r>
            <a:endParaRPr lang="en-US" dirty="0"/>
          </a:p>
          <a:p>
            <a:pPr lvl="1"/>
            <a:r>
              <a:rPr lang="en-US" dirty="0"/>
              <a:t>Two differential equations for the q-axis, one for the d-axis (the other equation is used to set the field voltage</a:t>
            </a:r>
          </a:p>
          <a:p>
            <a:r>
              <a:rPr lang="en-US" dirty="0"/>
              <a:t>Values can be determined using Newton’s method, which is needed for the nonlinear case with saturation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6161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GENROU Initialization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</a:t>
            </a:r>
            <a:r>
              <a:rPr lang="en-US" dirty="0" err="1"/>
              <a:t>dq</a:t>
            </a:r>
            <a:r>
              <a:rPr lang="en-US" dirty="0"/>
              <a:t> transform to express terminal current as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>Get expressions for </a:t>
            </a:r>
            <a:r>
              <a:rPr lang="en-US" i="1" dirty="0">
                <a:latin typeface="Symbol" panose="05050102010706020507" pitchFamily="18" charset="2"/>
                <a:sym typeface="Symbol"/>
              </a:rPr>
              <a:t></a:t>
            </a:r>
            <a:r>
              <a:rPr lang="en-US" b="1" i="1" dirty="0">
                <a:latin typeface="Symbol" panose="05050102010706020507" pitchFamily="18" charset="2"/>
                <a:sym typeface="Symbol"/>
              </a:rPr>
              <a:t> </a:t>
            </a:r>
            <a:r>
              <a:rPr lang="en-US" dirty="0">
                <a:sym typeface="Symbol"/>
              </a:rPr>
              <a:t>"</a:t>
            </a:r>
            <a:r>
              <a:rPr lang="en-US" baseline="-25000" dirty="0"/>
              <a:t>q </a:t>
            </a:r>
            <a:r>
              <a:rPr lang="en-US" dirty="0">
                <a:sym typeface="Symbol"/>
              </a:rPr>
              <a:t>and </a:t>
            </a:r>
            <a:r>
              <a:rPr lang="en-US" i="1" dirty="0">
                <a:latin typeface="Symbol" panose="05050102010706020507" pitchFamily="18" charset="2"/>
                <a:sym typeface="Symbol"/>
              </a:rPr>
              <a:t></a:t>
            </a:r>
            <a:r>
              <a:rPr lang="en-US" b="1" i="1" dirty="0">
                <a:latin typeface="Symbol" panose="05050102010706020507" pitchFamily="18" charset="2"/>
                <a:sym typeface="Symbol"/>
              </a:rPr>
              <a:t> </a:t>
            </a:r>
            <a:r>
              <a:rPr lang="en-US" dirty="0">
                <a:sym typeface="Symbol"/>
              </a:rPr>
              <a:t>"</a:t>
            </a:r>
            <a:r>
              <a:rPr lang="en-US" baseline="-25000" dirty="0"/>
              <a:t>d</a:t>
            </a:r>
            <a:r>
              <a:rPr lang="en-US" dirty="0">
                <a:sym typeface="Symbol"/>
              </a:rPr>
              <a:t> in terms of the initial terminal voltage and </a:t>
            </a:r>
            <a:r>
              <a:rPr lang="en-US" dirty="0">
                <a:latin typeface="Symbol" panose="05050102010706020507" pitchFamily="18" charset="2"/>
                <a:sym typeface="Symbol"/>
              </a:rPr>
              <a:t>d </a:t>
            </a:r>
          </a:p>
          <a:p>
            <a:pPr lvl="1"/>
            <a:r>
              <a:rPr lang="en-US" dirty="0"/>
              <a:t>Use </a:t>
            </a:r>
            <a:r>
              <a:rPr lang="en-US" dirty="0" err="1"/>
              <a:t>dq</a:t>
            </a:r>
            <a:r>
              <a:rPr lang="en-US" dirty="0"/>
              <a:t> transform to express terminal voltage as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Then from 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926064"/>
              </p:ext>
            </p:extLst>
          </p:nvPr>
        </p:nvGraphicFramePr>
        <p:xfrm>
          <a:off x="851263" y="1752600"/>
          <a:ext cx="3103562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44" name="Equation" r:id="rId3" imgW="1765080" imgH="482400" progId="Equation.DSMT4">
                  <p:embed/>
                </p:oleObj>
              </mc:Choice>
              <mc:Fallback>
                <p:oleObj name="Equation" r:id="rId3" imgW="1765080" imgH="4824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1263" y="1752600"/>
                        <a:ext cx="3103562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4854624"/>
              </p:ext>
            </p:extLst>
          </p:nvPr>
        </p:nvGraphicFramePr>
        <p:xfrm>
          <a:off x="1371600" y="4057523"/>
          <a:ext cx="3125787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45" name="Equation" r:id="rId5" imgW="1777680" imgH="482400" progId="Equation.DSMT4">
                  <p:embed/>
                </p:oleObj>
              </mc:Choice>
              <mc:Fallback>
                <p:oleObj name="Equation" r:id="rId5" imgW="1777680" imgH="4824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4057523"/>
                        <a:ext cx="3125787" cy="85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4732762"/>
              </p:ext>
            </p:extLst>
          </p:nvPr>
        </p:nvGraphicFramePr>
        <p:xfrm>
          <a:off x="2743200" y="4880483"/>
          <a:ext cx="5962650" cy="166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46" name="Equation" r:id="rId7" imgW="2831760" imgH="787320" progId="Equation.DSMT4">
                  <p:embed/>
                </p:oleObj>
              </mc:Choice>
              <mc:Fallback>
                <p:oleObj name="Equation" r:id="rId7" imgW="2831760" imgH="787320" progId="Equation.DSMT4">
                  <p:embed/>
                  <p:pic>
                    <p:nvPicPr>
                      <p:cNvPr id="7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880483"/>
                        <a:ext cx="5962650" cy="1663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194663" y="4038600"/>
            <a:ext cx="3733800" cy="892552"/>
          </a:xfrm>
          <a:prstGeom prst="rect">
            <a:avLst/>
          </a:prstGeom>
          <a:solidFill>
            <a:srgbClr val="FFD4D4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E0000"/>
                </a:solidFill>
              </a:rPr>
              <a:t>Recall X</a:t>
            </a:r>
            <a:r>
              <a:rPr lang="en-US" sz="2400" dirty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"</a:t>
            </a:r>
            <a:r>
              <a:rPr lang="en-US" sz="2400" baseline="-25000" dirty="0" smtClean="0">
                <a:solidFill>
                  <a:srgbClr val="1E0000"/>
                </a:solidFill>
              </a:rPr>
              <a:t>d</a:t>
            </a:r>
            <a:r>
              <a:rPr lang="en-US" sz="2400" dirty="0" smtClean="0">
                <a:solidFill>
                  <a:srgbClr val="1E0000"/>
                </a:solidFill>
              </a:rPr>
              <a:t>=X</a:t>
            </a:r>
            <a:r>
              <a:rPr lang="en-US" sz="2400" dirty="0">
                <a:sym typeface="Symbol"/>
              </a:rPr>
              <a:t> </a:t>
            </a:r>
            <a:r>
              <a:rPr lang="en-US" sz="2400" dirty="0" smtClean="0">
                <a:sym typeface="Symbol"/>
              </a:rPr>
              <a:t>"</a:t>
            </a:r>
            <a:r>
              <a:rPr lang="en-US" sz="2400" baseline="-25000" dirty="0" smtClean="0">
                <a:solidFill>
                  <a:srgbClr val="1E0000"/>
                </a:solidFill>
              </a:rPr>
              <a:t>q</a:t>
            </a:r>
            <a:r>
              <a:rPr lang="en-US" sz="2400" dirty="0" smtClean="0">
                <a:solidFill>
                  <a:srgbClr val="1E0000"/>
                </a:solidFill>
              </a:rPr>
              <a:t>=X"</a:t>
            </a:r>
            <a:br>
              <a:rPr lang="en-US" sz="2400" dirty="0" smtClean="0">
                <a:solidFill>
                  <a:srgbClr val="1E0000"/>
                </a:solidFill>
              </a:rPr>
            </a:br>
            <a:r>
              <a:rPr lang="en-US" sz="2400" dirty="0" smtClean="0">
                <a:solidFill>
                  <a:srgbClr val="1E0000"/>
                </a:solidFill>
              </a:rPr>
              <a:t>and </a:t>
            </a:r>
            <a:r>
              <a:rPr lang="en-US" sz="2400" dirty="0" smtClean="0">
                <a:solidFill>
                  <a:srgbClr val="1E0000"/>
                </a:solidFill>
                <a:latin typeface="Symbol" panose="05050102010706020507" pitchFamily="18" charset="2"/>
              </a:rPr>
              <a:t>w</a:t>
            </a:r>
            <a:r>
              <a:rPr lang="en-US" sz="2400" dirty="0" smtClean="0">
                <a:solidFill>
                  <a:srgbClr val="1E0000"/>
                </a:solidFill>
              </a:rPr>
              <a:t>=1 (in steady-state</a:t>
            </a:r>
            <a:r>
              <a:rPr lang="en-US" dirty="0" smtClean="0">
                <a:solidFill>
                  <a:srgbClr val="1E0000"/>
                </a:solidFill>
              </a:rPr>
              <a:t>)</a:t>
            </a:r>
            <a:endParaRPr lang="en-US" dirty="0">
              <a:solidFill>
                <a:srgbClr val="1E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7400" y="5486400"/>
            <a:ext cx="3048000" cy="1200329"/>
          </a:xfrm>
          <a:prstGeom prst="rect">
            <a:avLst/>
          </a:prstGeom>
          <a:solidFill>
            <a:srgbClr val="FFD4D4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E0000"/>
                </a:solidFill>
              </a:rPr>
              <a:t>Expressing complex equation as two real equations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04062" y="1828799"/>
            <a:ext cx="4724401" cy="830997"/>
          </a:xfrm>
          <a:prstGeom prst="rect">
            <a:avLst/>
          </a:prstGeom>
          <a:solidFill>
            <a:srgbClr val="FFD4D4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E0000"/>
                </a:solidFill>
              </a:rPr>
              <a:t>These values will change during the iteration as </a:t>
            </a:r>
            <a:r>
              <a:rPr lang="en-US" sz="2400" dirty="0" smtClean="0">
                <a:solidFill>
                  <a:srgbClr val="1E0000"/>
                </a:solidFill>
                <a:latin typeface="Symbol" panose="05050102010706020507" pitchFamily="18" charset="2"/>
              </a:rPr>
              <a:t>d</a:t>
            </a:r>
            <a:r>
              <a:rPr lang="en-US" sz="2400" dirty="0" smtClean="0">
                <a:solidFill>
                  <a:srgbClr val="1E0000"/>
                </a:solidFill>
              </a:rPr>
              <a:t> changes</a:t>
            </a:r>
            <a:endParaRPr lang="en-US" sz="24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3123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GENROU Initialization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Extend the two-axis example</a:t>
            </a:r>
          </a:p>
          <a:p>
            <a:pPr lvl="1"/>
            <a:r>
              <a:rPr lang="en-US" dirty="0"/>
              <a:t> For two-axis assume H = 3.0 per unit-seconds,  </a:t>
            </a:r>
            <a:r>
              <a:rPr lang="en-US" dirty="0" err="1"/>
              <a:t>R</a:t>
            </a:r>
            <a:r>
              <a:rPr lang="en-US" baseline="-25000" dirty="0" err="1"/>
              <a:t>s</a:t>
            </a:r>
            <a:r>
              <a:rPr lang="en-US" dirty="0"/>
              <a:t>=0, X</a:t>
            </a:r>
            <a:r>
              <a:rPr lang="en-US" baseline="-25000" dirty="0"/>
              <a:t>d</a:t>
            </a:r>
            <a:r>
              <a:rPr lang="en-US" dirty="0"/>
              <a:t> = 2.1, X</a:t>
            </a:r>
            <a:r>
              <a:rPr lang="en-US" baseline="-25000" dirty="0"/>
              <a:t>q </a:t>
            </a:r>
            <a:r>
              <a:rPr lang="en-US" dirty="0"/>
              <a:t>= 2.0, </a:t>
            </a:r>
            <a:r>
              <a:rPr lang="en-US" dirty="0" err="1"/>
              <a:t>X'</a:t>
            </a:r>
            <a:r>
              <a:rPr lang="en-US" baseline="-25000" dirty="0" err="1"/>
              <a:t>d</a:t>
            </a:r>
            <a:r>
              <a:rPr lang="en-US" dirty="0"/>
              <a:t>= 0.3, </a:t>
            </a:r>
            <a:r>
              <a:rPr lang="en-US" dirty="0" err="1"/>
              <a:t>X'</a:t>
            </a:r>
            <a:r>
              <a:rPr lang="en-US" baseline="-25000" dirty="0" err="1"/>
              <a:t>q</a:t>
            </a:r>
            <a:r>
              <a:rPr lang="en-US" dirty="0"/>
              <a:t> = 0.5, </a:t>
            </a:r>
            <a:r>
              <a:rPr lang="en-US" dirty="0" err="1"/>
              <a:t>T'</a:t>
            </a:r>
            <a:r>
              <a:rPr lang="en-US" baseline="-25000" dirty="0" err="1"/>
              <a:t>do</a:t>
            </a:r>
            <a:r>
              <a:rPr lang="en-US" dirty="0"/>
              <a:t> = 7.0, </a:t>
            </a:r>
            <a:r>
              <a:rPr lang="en-US" dirty="0" err="1"/>
              <a:t>T'</a:t>
            </a:r>
            <a:r>
              <a:rPr lang="en-US" baseline="-25000" dirty="0" err="1"/>
              <a:t>qo</a:t>
            </a:r>
            <a:r>
              <a:rPr lang="en-US" dirty="0"/>
              <a:t> = 0.75 per unit using the 100 MVA base.</a:t>
            </a:r>
          </a:p>
          <a:p>
            <a:pPr lvl="1"/>
            <a:r>
              <a:rPr lang="en-US" dirty="0"/>
              <a:t>For </a:t>
            </a:r>
            <a:r>
              <a:rPr lang="en-US" dirty="0" err="1"/>
              <a:t>subtransient</a:t>
            </a:r>
            <a:r>
              <a:rPr lang="en-US" dirty="0"/>
              <a:t> fields assume </a:t>
            </a:r>
            <a:r>
              <a:rPr lang="en-US" dirty="0" err="1"/>
              <a:t>X"</a:t>
            </a:r>
            <a:r>
              <a:rPr lang="en-US" baseline="-25000" dirty="0" err="1"/>
              <a:t>d</a:t>
            </a:r>
            <a:r>
              <a:rPr lang="en-US" dirty="0"/>
              <a:t>=</a:t>
            </a:r>
            <a:r>
              <a:rPr lang="en-US" dirty="0" err="1"/>
              <a:t>X"</a:t>
            </a:r>
            <a:r>
              <a:rPr lang="en-US" baseline="-25000" dirty="0" err="1"/>
              <a:t>q</a:t>
            </a:r>
            <a:r>
              <a:rPr lang="en-US" dirty="0"/>
              <a:t>=0.28, X</a:t>
            </a:r>
            <a:r>
              <a:rPr lang="en-US" baseline="-25000" dirty="0"/>
              <a:t>l</a:t>
            </a:r>
            <a:r>
              <a:rPr lang="en-US" dirty="0"/>
              <a:t> = 0.13, </a:t>
            </a:r>
            <a:br>
              <a:rPr lang="en-US" dirty="0"/>
            </a:br>
            <a:r>
              <a:rPr lang="en-US" dirty="0" err="1"/>
              <a:t>T"</a:t>
            </a:r>
            <a:r>
              <a:rPr lang="en-US" baseline="-25000" dirty="0" err="1"/>
              <a:t>do</a:t>
            </a:r>
            <a:r>
              <a:rPr lang="en-US" dirty="0"/>
              <a:t> = 0.073, </a:t>
            </a:r>
            <a:r>
              <a:rPr lang="en-US" dirty="0" err="1"/>
              <a:t>T"</a:t>
            </a:r>
            <a:r>
              <a:rPr lang="en-US" baseline="-25000" dirty="0" err="1"/>
              <a:t>qo</a:t>
            </a:r>
            <a:r>
              <a:rPr lang="en-US" dirty="0"/>
              <a:t> =0.07</a:t>
            </a:r>
          </a:p>
          <a:p>
            <a:pPr lvl="1"/>
            <a:r>
              <a:rPr lang="en-US" dirty="0"/>
              <a:t>for comparison we'll initially assume no saturation </a:t>
            </a:r>
          </a:p>
          <a:p>
            <a:r>
              <a:rPr lang="en-US" dirty="0"/>
              <a:t>From two-axis get a guess of </a:t>
            </a:r>
            <a:r>
              <a:rPr lang="en-US" dirty="0">
                <a:latin typeface="Symbol" panose="05050102010706020507" pitchFamily="18" charset="2"/>
              </a:rPr>
              <a:t>d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8953251"/>
              </p:ext>
            </p:extLst>
          </p:nvPr>
        </p:nvGraphicFramePr>
        <p:xfrm>
          <a:off x="990600" y="4800600"/>
          <a:ext cx="6570663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32" name="Equation" r:id="rId3" imgW="3695400" imgH="431640" progId="Equation.DSMT4">
                  <p:embed/>
                </p:oleObj>
              </mc:Choice>
              <mc:Fallback>
                <p:oleObj name="Equation" r:id="rId3" imgW="3695400" imgH="43164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800600"/>
                        <a:ext cx="6570663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66800" y="5791200"/>
            <a:ext cx="5791200" cy="523220"/>
          </a:xfrm>
          <a:prstGeom prst="rect">
            <a:avLst/>
          </a:prstGeom>
          <a:solidFill>
            <a:srgbClr val="FFD4D4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E0000"/>
                </a:solidFill>
              </a:rPr>
              <a:t>Saved as </a:t>
            </a:r>
            <a:r>
              <a:rPr lang="en-US" dirty="0" smtClean="0">
                <a:solidFill>
                  <a:srgbClr val="1E0000"/>
                </a:solidFill>
              </a:rPr>
              <a:t>case </a:t>
            </a:r>
            <a:r>
              <a:rPr lang="en-US" b="1" dirty="0" smtClean="0">
                <a:solidFill>
                  <a:srgbClr val="1E0000"/>
                </a:solidFill>
              </a:rPr>
              <a:t>B4_GENROU_NoSat</a:t>
            </a:r>
            <a:endParaRPr lang="en-US" b="1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5023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GENROU Initialization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And the network current and voltage in </a:t>
            </a:r>
            <a:r>
              <a:rPr lang="en-US" dirty="0" err="1"/>
              <a:t>dq</a:t>
            </a:r>
            <a:r>
              <a:rPr lang="en-US" dirty="0"/>
              <a:t> reference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Which gives initial </a:t>
            </a:r>
            <a:r>
              <a:rPr lang="en-US" dirty="0" err="1"/>
              <a:t>subtransient</a:t>
            </a:r>
            <a:r>
              <a:rPr lang="en-US" dirty="0"/>
              <a:t> fluxes (with </a:t>
            </a:r>
            <a:r>
              <a:rPr lang="en-US" dirty="0" err="1"/>
              <a:t>R</a:t>
            </a:r>
            <a:r>
              <a:rPr lang="en-US" baseline="-25000" dirty="0" err="1"/>
              <a:t>s</a:t>
            </a:r>
            <a:r>
              <a:rPr lang="en-US" dirty="0"/>
              <a:t>=0),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1559159"/>
              </p:ext>
            </p:extLst>
          </p:nvPr>
        </p:nvGraphicFramePr>
        <p:xfrm>
          <a:off x="990600" y="2286000"/>
          <a:ext cx="507841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92" name="Equation" r:id="rId3" imgW="2946400" imgH="482600" progId="Equation.DSMT4">
                  <p:embed/>
                </p:oleObj>
              </mc:Choice>
              <mc:Fallback>
                <p:oleObj name="Equation" r:id="rId3" imgW="2946400" imgH="4826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286000"/>
                        <a:ext cx="5078413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4397234"/>
              </p:ext>
            </p:extLst>
          </p:nvPr>
        </p:nvGraphicFramePr>
        <p:xfrm>
          <a:off x="990600" y="3276600"/>
          <a:ext cx="495300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93" name="Equation" r:id="rId5" imgW="3035300" imgH="482600" progId="Equation.DSMT4">
                  <p:embed/>
                </p:oleObj>
              </mc:Choice>
              <mc:Fallback>
                <p:oleObj name="Equation" r:id="rId5" imgW="3035300" imgH="4826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3276600"/>
                        <a:ext cx="4953000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5835267"/>
              </p:ext>
            </p:extLst>
          </p:nvPr>
        </p:nvGraphicFramePr>
        <p:xfrm>
          <a:off x="1143000" y="4876800"/>
          <a:ext cx="7086600" cy="158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94" name="Equation" r:id="rId7" imgW="3530520" imgH="787320" progId="Equation.DSMT4">
                  <p:embed/>
                </p:oleObj>
              </mc:Choice>
              <mc:Fallback>
                <p:oleObj name="Equation" r:id="rId7" imgW="3530520" imgH="78732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876800"/>
                        <a:ext cx="7086600" cy="158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6059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Subtransient</a:t>
            </a:r>
            <a:r>
              <a:rPr lang="en-US" dirty="0"/>
              <a:t>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two-axis model is a transient model</a:t>
            </a:r>
          </a:p>
          <a:p>
            <a:r>
              <a:rPr lang="en-US" dirty="0"/>
              <a:t>Essentially all commercial studies now use </a:t>
            </a:r>
            <a:r>
              <a:rPr lang="en-US" dirty="0" err="1"/>
              <a:t>subtransient</a:t>
            </a:r>
            <a:r>
              <a:rPr lang="en-US" dirty="0"/>
              <a:t> models</a:t>
            </a:r>
          </a:p>
          <a:p>
            <a:r>
              <a:rPr lang="en-US" dirty="0"/>
              <a:t>First models considered are GENSAL and GENROU, which require </a:t>
            </a:r>
            <a:r>
              <a:rPr lang="en-US" dirty="0" err="1"/>
              <a:t>X"</a:t>
            </a:r>
            <a:r>
              <a:rPr lang="en-US" baseline="-25000" dirty="0" err="1"/>
              <a:t>d</a:t>
            </a:r>
            <a:r>
              <a:rPr lang="en-US" dirty="0"/>
              <a:t>=</a:t>
            </a:r>
            <a:r>
              <a:rPr lang="en-US" dirty="0" err="1"/>
              <a:t>X"</a:t>
            </a:r>
            <a:r>
              <a:rPr lang="en-US" baseline="-25000" dirty="0" err="1"/>
              <a:t>q</a:t>
            </a:r>
            <a:endParaRPr lang="en-US" baseline="-25000" dirty="0"/>
          </a:p>
          <a:p>
            <a:r>
              <a:rPr lang="en-US" dirty="0"/>
              <a:t>This allows the internal, </a:t>
            </a:r>
            <a:r>
              <a:rPr lang="en-US" dirty="0" err="1"/>
              <a:t>subtransient</a:t>
            </a:r>
            <a:r>
              <a:rPr lang="en-US" dirty="0"/>
              <a:t> voltage to be represented as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2821675"/>
              </p:ext>
            </p:extLst>
          </p:nvPr>
        </p:nvGraphicFramePr>
        <p:xfrm>
          <a:off x="838200" y="4724400"/>
          <a:ext cx="300196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8" name="Equation" r:id="rId3" imgW="1358640" imgH="241200" progId="Equation.DSMT4">
                  <p:embed/>
                </p:oleObj>
              </mc:Choice>
              <mc:Fallback>
                <p:oleObj name="Equation" r:id="rId3" imgW="1358640" imgH="2412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724400"/>
                        <a:ext cx="3001963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797918"/>
              </p:ext>
            </p:extLst>
          </p:nvPr>
        </p:nvGraphicFramePr>
        <p:xfrm>
          <a:off x="762000" y="5334000"/>
          <a:ext cx="3563938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9" name="Equation" r:id="rId5" imgW="1612800" imgH="279360" progId="Equation.DSMT4">
                  <p:embed/>
                </p:oleObj>
              </mc:Choice>
              <mc:Fallback>
                <p:oleObj name="Equation" r:id="rId5" imgW="1612800" imgH="27936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334000"/>
                        <a:ext cx="3563938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642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GENROU Initialization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Without saturation this is the exact solution</a:t>
            </a:r>
          </a:p>
          <a:p>
            <a:pPr marL="0" lvl="1" indent="0">
              <a:buNone/>
            </a:pPr>
            <a:r>
              <a:rPr lang="en-US" dirty="0"/>
              <a:t>Initial values are: </a:t>
            </a:r>
            <a:br>
              <a:rPr lang="en-US" dirty="0"/>
            </a:br>
            <a:r>
              <a:rPr lang="en-US" dirty="0">
                <a:latin typeface="Symbol" panose="05050102010706020507" pitchFamily="18" charset="2"/>
              </a:rPr>
              <a:t>d</a:t>
            </a:r>
            <a:r>
              <a:rPr lang="en-US" dirty="0"/>
              <a:t> = 52.1</a:t>
            </a:r>
            <a:r>
              <a:rPr lang="en-US" dirty="0">
                <a:sym typeface="Euclid Symbol"/>
              </a:rPr>
              <a:t>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 err="1"/>
              <a:t>E'</a:t>
            </a:r>
            <a:r>
              <a:rPr lang="en-US" baseline="-25000" dirty="0" err="1"/>
              <a:t>q</a:t>
            </a:r>
            <a:r>
              <a:rPr lang="en-US" dirty="0"/>
              <a:t>=1.1298, </a:t>
            </a:r>
            <a:br>
              <a:rPr lang="en-US" dirty="0"/>
            </a:br>
            <a:r>
              <a:rPr lang="en-US" dirty="0" err="1"/>
              <a:t>E'</a:t>
            </a:r>
            <a:r>
              <a:rPr lang="en-US" baseline="-25000" dirty="0" err="1"/>
              <a:t>d</a:t>
            </a:r>
            <a:r>
              <a:rPr lang="en-US" dirty="0"/>
              <a:t>=0.533, </a:t>
            </a:r>
            <a:br>
              <a:rPr lang="en-US" dirty="0"/>
            </a:br>
            <a:r>
              <a:rPr lang="en-US" i="1" dirty="0">
                <a:latin typeface="Symbol" panose="05050102010706020507" pitchFamily="18" charset="2"/>
                <a:sym typeface="Symbol"/>
              </a:rPr>
              <a:t></a:t>
            </a:r>
            <a:r>
              <a:rPr lang="en-US" b="1" i="1" dirty="0">
                <a:latin typeface="Symbol" panose="05050102010706020507" pitchFamily="18" charset="2"/>
                <a:sym typeface="Symbol"/>
              </a:rPr>
              <a:t> </a:t>
            </a:r>
            <a:r>
              <a:rPr lang="en-US" dirty="0"/>
              <a:t>'</a:t>
            </a:r>
            <a:r>
              <a:rPr lang="en-US" baseline="-25000" dirty="0"/>
              <a:t>q </a:t>
            </a:r>
            <a:r>
              <a:rPr lang="en-US" dirty="0"/>
              <a:t>=0.6645, </a:t>
            </a:r>
            <a:br>
              <a:rPr lang="en-US" dirty="0"/>
            </a:br>
            <a:r>
              <a:rPr lang="en-US" dirty="0"/>
              <a:t>and </a:t>
            </a:r>
            <a:r>
              <a:rPr lang="en-US" i="1" dirty="0">
                <a:latin typeface="Symbol" panose="05050102010706020507" pitchFamily="18" charset="2"/>
                <a:sym typeface="Symbol"/>
              </a:rPr>
              <a:t></a:t>
            </a:r>
            <a:r>
              <a:rPr lang="en-US" b="1" i="1" dirty="0">
                <a:latin typeface="Symbol" panose="05050102010706020507" pitchFamily="18" charset="2"/>
                <a:sym typeface="Symbol"/>
              </a:rPr>
              <a:t> </a:t>
            </a:r>
            <a:r>
              <a:rPr lang="en-US" dirty="0"/>
              <a:t>'</a:t>
            </a:r>
            <a:r>
              <a:rPr lang="en-US" baseline="-25000" dirty="0"/>
              <a:t>d</a:t>
            </a:r>
            <a:r>
              <a:rPr lang="en-US" dirty="0"/>
              <a:t>=0.9614</a:t>
            </a:r>
            <a:endParaRPr lang="en-US" baseline="-25000" dirty="0"/>
          </a:p>
          <a:p>
            <a:pPr marL="0" indent="0">
              <a:buNone/>
            </a:pPr>
            <a:r>
              <a:rPr lang="en-US" dirty="0" err="1"/>
              <a:t>E</a:t>
            </a:r>
            <a:r>
              <a:rPr lang="en-US" baseline="-25000" dirty="0" err="1"/>
              <a:t>fd</a:t>
            </a:r>
            <a:r>
              <a:rPr lang="en-US" dirty="0"/>
              <a:t>=2.9133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8" r="-465"/>
          <a:stretch/>
        </p:blipFill>
        <p:spPr bwMode="auto">
          <a:xfrm>
            <a:off x="2743200" y="1752600"/>
            <a:ext cx="557784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46246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15400" cy="1066800"/>
          </a:xfrm>
        </p:spPr>
        <p:txBody>
          <a:bodyPr/>
          <a:lstStyle/>
          <a:p>
            <a:r>
              <a:rPr lang="en-US" dirty="0"/>
              <a:t>Two-Axis versus GENROU Response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772201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2400" y="1222090"/>
            <a:ext cx="8763000" cy="461665"/>
          </a:xfrm>
          <a:prstGeom prst="rect">
            <a:avLst/>
          </a:prstGeom>
          <a:solidFill>
            <a:srgbClr val="FFD4D4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Figure compares rotor angle for bus 3 fault, cleared </a:t>
            </a:r>
            <a:r>
              <a:rPr lang="en-US" sz="2400" dirty="0" smtClean="0">
                <a:solidFill>
                  <a:srgbClr val="1E0000"/>
                </a:solidFill>
              </a:rPr>
              <a:t>after 0.1 </a:t>
            </a:r>
            <a:r>
              <a:rPr lang="en-US" sz="2400" dirty="0">
                <a:solidFill>
                  <a:srgbClr val="1E0000"/>
                </a:solidFill>
              </a:rPr>
              <a:t>seconds</a:t>
            </a:r>
          </a:p>
        </p:txBody>
      </p:sp>
    </p:spTree>
    <p:extLst>
      <p:ext uri="{BB962C8B-B14F-4D97-AF65-F5344CB8AC3E}">
        <p14:creationId xmlns:p14="http://schemas.microsoft.com/office/powerpoint/2010/main" val="24280098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GENROU with Saturation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778240" cy="3733800"/>
          </a:xfrm>
        </p:spPr>
        <p:txBody>
          <a:bodyPr/>
          <a:lstStyle/>
          <a:p>
            <a:r>
              <a:rPr lang="en-US" dirty="0"/>
              <a:t>Nonlinear approach is needed in common situation in which there is saturation</a:t>
            </a:r>
          </a:p>
          <a:p>
            <a:r>
              <a:rPr lang="en-US" dirty="0"/>
              <a:t>Assume previous GENROU model with S(1.0) = 0.05, and S(1.2) = 0.2.</a:t>
            </a:r>
          </a:p>
          <a:p>
            <a:pPr marL="342900" lvl="1" indent="-342900">
              <a:buFontTx/>
              <a:buChar char="•"/>
            </a:pPr>
            <a:r>
              <a:rPr lang="en-US" dirty="0"/>
              <a:t>Initial values are: </a:t>
            </a:r>
            <a:r>
              <a:rPr lang="en-US" dirty="0">
                <a:latin typeface="Symbol" panose="05050102010706020507" pitchFamily="18" charset="2"/>
              </a:rPr>
              <a:t>d</a:t>
            </a:r>
            <a:r>
              <a:rPr lang="en-US" dirty="0"/>
              <a:t> = 49.2</a:t>
            </a:r>
            <a:r>
              <a:rPr lang="en-US" dirty="0">
                <a:sym typeface="Euclid Symbol"/>
              </a:rPr>
              <a:t></a:t>
            </a:r>
            <a:r>
              <a:rPr lang="en-US" dirty="0"/>
              <a:t>, </a:t>
            </a:r>
            <a:r>
              <a:rPr lang="en-US" dirty="0" err="1"/>
              <a:t>E'</a:t>
            </a:r>
            <a:r>
              <a:rPr lang="en-US" baseline="-25000" dirty="0" err="1"/>
              <a:t>q</a:t>
            </a:r>
            <a:r>
              <a:rPr lang="en-US" dirty="0"/>
              <a:t>=1.1591, </a:t>
            </a:r>
            <a:r>
              <a:rPr lang="en-US" dirty="0" err="1"/>
              <a:t>E'</a:t>
            </a:r>
            <a:r>
              <a:rPr lang="en-US" baseline="-25000" dirty="0" err="1"/>
              <a:t>d</a:t>
            </a:r>
            <a:r>
              <a:rPr lang="en-US" dirty="0"/>
              <a:t>=0.4646, </a:t>
            </a:r>
            <a:r>
              <a:rPr lang="en-US" i="1" dirty="0">
                <a:latin typeface="Symbol" panose="05050102010706020507" pitchFamily="18" charset="2"/>
                <a:sym typeface="Symbol"/>
              </a:rPr>
              <a:t></a:t>
            </a:r>
            <a:r>
              <a:rPr lang="en-US" b="1" i="1" dirty="0">
                <a:latin typeface="Symbol" panose="05050102010706020507" pitchFamily="18" charset="2"/>
                <a:sym typeface="Symbol"/>
              </a:rPr>
              <a:t> </a:t>
            </a:r>
            <a:r>
              <a:rPr lang="en-US" dirty="0"/>
              <a:t>'</a:t>
            </a:r>
            <a:r>
              <a:rPr lang="en-US" baseline="-25000" dirty="0"/>
              <a:t>q </a:t>
            </a:r>
            <a:r>
              <a:rPr lang="en-US" dirty="0"/>
              <a:t>=0.6146, and </a:t>
            </a:r>
            <a:r>
              <a:rPr lang="en-US" i="1" dirty="0">
                <a:latin typeface="Symbol" panose="05050102010706020507" pitchFamily="18" charset="2"/>
                <a:sym typeface="Symbol"/>
              </a:rPr>
              <a:t></a:t>
            </a:r>
            <a:r>
              <a:rPr lang="en-US" b="1" i="1" dirty="0">
                <a:latin typeface="Symbol" panose="05050102010706020507" pitchFamily="18" charset="2"/>
                <a:sym typeface="Symbol"/>
              </a:rPr>
              <a:t> </a:t>
            </a:r>
            <a:r>
              <a:rPr lang="en-US" dirty="0"/>
              <a:t>'</a:t>
            </a:r>
            <a:r>
              <a:rPr lang="en-US" baseline="-25000" dirty="0"/>
              <a:t>d</a:t>
            </a:r>
            <a:r>
              <a:rPr lang="en-US" dirty="0"/>
              <a:t>=0.9940</a:t>
            </a:r>
            <a:endParaRPr lang="en-US" baseline="-25000" dirty="0"/>
          </a:p>
          <a:p>
            <a:r>
              <a:rPr lang="en-US" dirty="0" err="1"/>
              <a:t>E</a:t>
            </a:r>
            <a:r>
              <a:rPr lang="en-US" baseline="-25000" dirty="0" err="1"/>
              <a:t>fd</a:t>
            </a:r>
            <a:r>
              <a:rPr lang="en-US" dirty="0"/>
              <a:t>=3.2186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659532"/>
            <a:ext cx="4813890" cy="2893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3400" y="4572000"/>
            <a:ext cx="2819400" cy="461665"/>
          </a:xfrm>
          <a:prstGeom prst="rect">
            <a:avLst/>
          </a:prstGeom>
          <a:solidFill>
            <a:srgbClr val="FFD4D4"/>
          </a:solidFill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1E0000"/>
                </a:solidFill>
              </a:rPr>
              <a:t>Same fault as before</a:t>
            </a:r>
            <a:endParaRPr lang="en-US" sz="2400" dirty="0">
              <a:solidFill>
                <a:srgbClr val="1E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5267980"/>
            <a:ext cx="3124200" cy="954107"/>
          </a:xfrm>
          <a:prstGeom prst="rect">
            <a:avLst/>
          </a:prstGeom>
          <a:solidFill>
            <a:srgbClr val="FFD4D4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E0000"/>
                </a:solidFill>
              </a:rPr>
              <a:t>Saved as </a:t>
            </a:r>
            <a:r>
              <a:rPr lang="en-US" dirty="0" smtClean="0">
                <a:solidFill>
                  <a:srgbClr val="1E0000"/>
                </a:solidFill>
              </a:rPr>
              <a:t>case </a:t>
            </a:r>
            <a:br>
              <a:rPr lang="en-US" dirty="0" smtClean="0">
                <a:solidFill>
                  <a:srgbClr val="1E0000"/>
                </a:solidFill>
              </a:rPr>
            </a:br>
            <a:r>
              <a:rPr lang="en-US" b="1" dirty="0" smtClean="0">
                <a:solidFill>
                  <a:srgbClr val="1E0000"/>
                </a:solidFill>
              </a:rPr>
              <a:t>B4_GENROU_Sat</a:t>
            </a:r>
            <a:endParaRPr lang="en-US" b="1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78394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GENTPF and GENTPJ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These models were introduced </a:t>
            </a:r>
            <a:r>
              <a:rPr lang="en-US" dirty="0" smtClean="0"/>
              <a:t>in </a:t>
            </a:r>
            <a:r>
              <a:rPr lang="en-US" dirty="0"/>
              <a:t>2009 to provide a better match between simulated and actual system results for salient pole machines</a:t>
            </a:r>
          </a:p>
          <a:p>
            <a:pPr lvl="1"/>
            <a:r>
              <a:rPr lang="en-US" dirty="0"/>
              <a:t>Desire was to duplicate functionality from old BPA TS code</a:t>
            </a:r>
          </a:p>
          <a:p>
            <a:pPr lvl="1"/>
            <a:r>
              <a:rPr lang="en-US" dirty="0"/>
              <a:t>Allows for </a:t>
            </a:r>
            <a:r>
              <a:rPr lang="en-US" dirty="0" err="1"/>
              <a:t>subtransient</a:t>
            </a:r>
            <a:r>
              <a:rPr lang="en-US" dirty="0"/>
              <a:t> saliency (</a:t>
            </a:r>
            <a:r>
              <a:rPr lang="en-US" dirty="0" err="1"/>
              <a:t>X"</a:t>
            </a:r>
            <a:r>
              <a:rPr lang="en-US" baseline="-25000" dirty="0" err="1"/>
              <a:t>d</a:t>
            </a:r>
            <a:r>
              <a:rPr lang="en-US" dirty="0"/>
              <a:t> &lt;&gt; </a:t>
            </a:r>
            <a:r>
              <a:rPr lang="en-US" dirty="0" err="1"/>
              <a:t>X"</a:t>
            </a:r>
            <a:r>
              <a:rPr lang="en-US" baseline="-25000" dirty="0" err="1"/>
              <a:t>q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Can also be used with round rotor, replacing GENSAL and GENROU</a:t>
            </a:r>
          </a:p>
          <a:p>
            <a:r>
              <a:rPr lang="en-US" dirty="0"/>
              <a:t>Useful reference is available at below link; includes all the equations, and saturation details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5965537"/>
            <a:ext cx="8077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https://www.wecc.biz/Reliability/gentpj-typej-definition.pdf</a:t>
            </a:r>
          </a:p>
        </p:txBody>
      </p:sp>
    </p:spTree>
    <p:extLst>
      <p:ext uri="{BB962C8B-B14F-4D97-AF65-F5344CB8AC3E}">
        <p14:creationId xmlns:p14="http://schemas.microsoft.com/office/powerpoint/2010/main" val="13367755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 for the Change: GENSAL Actual Results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45989" y="6096000"/>
            <a:ext cx="838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rgbClr val="1E0000"/>
                </a:solidFill>
              </a:rPr>
              <a:t>Image source :https</a:t>
            </a:r>
            <a:r>
              <a:rPr lang="en-US" sz="1400" dirty="0">
                <a:solidFill>
                  <a:srgbClr val="1E0000"/>
                </a:solidFill>
              </a:rPr>
              <a:t>://</a:t>
            </a:r>
            <a:r>
              <a:rPr lang="en-US" sz="1400" dirty="0" smtClean="0">
                <a:solidFill>
                  <a:srgbClr val="1E0000"/>
                </a:solidFill>
              </a:rPr>
              <a:t>www.wecc.biz/library/WECC%20Documents/Documents%20for</a:t>
            </a:r>
            <a:br>
              <a:rPr lang="en-US" sz="1400" dirty="0" smtClean="0">
                <a:solidFill>
                  <a:srgbClr val="1E0000"/>
                </a:solidFill>
              </a:rPr>
            </a:br>
            <a:r>
              <a:rPr lang="en-US" sz="1400" dirty="0" smtClean="0">
                <a:solidFill>
                  <a:srgbClr val="1E0000"/>
                </a:solidFill>
              </a:rPr>
              <a:t>%20Generators/Generator%20Testing%20Program/gentpj%20and%20gensal%20morel.pdf</a:t>
            </a:r>
            <a:endParaRPr lang="en-US" sz="1400" dirty="0">
              <a:solidFill>
                <a:srgbClr val="1E000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189" y="1371600"/>
            <a:ext cx="5478684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6172200" y="1447800"/>
            <a:ext cx="2667000" cy="4524315"/>
          </a:xfrm>
          <a:prstGeom prst="rect">
            <a:avLst/>
          </a:prstGeom>
          <a:solidFill>
            <a:srgbClr val="FFD4D4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Chief Joseph</a:t>
            </a:r>
          </a:p>
          <a:p>
            <a:r>
              <a:rPr lang="en-US" sz="2400" dirty="0">
                <a:solidFill>
                  <a:srgbClr val="1E0000"/>
                </a:solidFill>
              </a:rPr>
              <a:t>disturbance playback</a:t>
            </a:r>
          </a:p>
          <a:p>
            <a:r>
              <a:rPr lang="en-US" sz="2400" dirty="0">
                <a:solidFill>
                  <a:srgbClr val="1E0000"/>
                </a:solidFill>
              </a:rPr>
              <a:t>GENSAL</a:t>
            </a:r>
          </a:p>
          <a:p>
            <a:r>
              <a:rPr lang="en-US" sz="2400" dirty="0">
                <a:solidFill>
                  <a:srgbClr val="1E0000"/>
                </a:solidFill>
              </a:rPr>
              <a:t>BLUE = MODEL</a:t>
            </a:r>
          </a:p>
          <a:p>
            <a:r>
              <a:rPr lang="en-US" sz="2400" dirty="0">
                <a:solidFill>
                  <a:srgbClr val="1E0000"/>
                </a:solidFill>
              </a:rPr>
              <a:t>RED = </a:t>
            </a:r>
            <a:r>
              <a:rPr lang="en-US" sz="2400" dirty="0" smtClean="0">
                <a:solidFill>
                  <a:srgbClr val="1E0000"/>
                </a:solidFill>
              </a:rPr>
              <a:t>ACTUAL</a:t>
            </a:r>
          </a:p>
          <a:p>
            <a:r>
              <a:rPr lang="en-US" sz="2400" dirty="0" smtClean="0">
                <a:solidFill>
                  <a:srgbClr val="1E0000"/>
                </a:solidFill>
              </a:rPr>
              <a:t>(Chief Joseph is a </a:t>
            </a:r>
            <a:br>
              <a:rPr lang="en-US" sz="2400" dirty="0" smtClean="0">
                <a:solidFill>
                  <a:srgbClr val="1E0000"/>
                </a:solidFill>
              </a:rPr>
            </a:br>
            <a:r>
              <a:rPr lang="en-US" sz="2400" dirty="0" smtClean="0">
                <a:solidFill>
                  <a:srgbClr val="1E0000"/>
                </a:solidFill>
              </a:rPr>
              <a:t>2620 MW hydro plant on the Columbia River in Washington)</a:t>
            </a:r>
            <a:endParaRPr lang="en-US" sz="2400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9329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GENTPJ Results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5550408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248400" y="1447800"/>
            <a:ext cx="2667000" cy="2603790"/>
          </a:xfrm>
          <a:prstGeom prst="rect">
            <a:avLst/>
          </a:prstGeom>
          <a:solidFill>
            <a:srgbClr val="FFD4D4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Chief Joseph</a:t>
            </a:r>
          </a:p>
          <a:p>
            <a:r>
              <a:rPr lang="en-US" sz="2400" dirty="0">
                <a:solidFill>
                  <a:srgbClr val="1E0000"/>
                </a:solidFill>
              </a:rPr>
              <a:t>disturbance playback</a:t>
            </a:r>
          </a:p>
          <a:p>
            <a:r>
              <a:rPr lang="en-US" sz="2400" dirty="0" smtClean="0">
                <a:solidFill>
                  <a:srgbClr val="1E0000"/>
                </a:solidFill>
              </a:rPr>
              <a:t>GENTPJ</a:t>
            </a:r>
            <a:endParaRPr lang="en-US" sz="2400" dirty="0">
              <a:solidFill>
                <a:srgbClr val="1E0000"/>
              </a:solidFill>
            </a:endParaRPr>
          </a:p>
          <a:p>
            <a:r>
              <a:rPr lang="en-US" sz="2400" dirty="0">
                <a:solidFill>
                  <a:srgbClr val="1E0000"/>
                </a:solidFill>
              </a:rPr>
              <a:t>BLUE = MODEL</a:t>
            </a:r>
          </a:p>
          <a:p>
            <a:r>
              <a:rPr lang="en-US" sz="2400" dirty="0">
                <a:solidFill>
                  <a:srgbClr val="1E0000"/>
                </a:solidFill>
              </a:rPr>
              <a:t>RED = ACTUAL</a:t>
            </a:r>
          </a:p>
        </p:txBody>
      </p:sp>
    </p:spTree>
    <p:extLst>
      <p:ext uri="{BB962C8B-B14F-4D97-AF65-F5344CB8AC3E}">
        <p14:creationId xmlns:p14="http://schemas.microsoft.com/office/powerpoint/2010/main" val="11318116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GENTPF and GENTPJ Models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67600" y="1600200"/>
            <a:ext cx="1447800" cy="3046988"/>
          </a:xfrm>
          <a:prstGeom prst="rect">
            <a:avLst/>
          </a:prstGeom>
          <a:solidFill>
            <a:srgbClr val="FFD4D4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E0000"/>
                </a:solidFill>
              </a:rPr>
              <a:t>Most of WECC machine models are now GENTPF or GENTPJ</a:t>
            </a:r>
            <a:endParaRPr lang="en-US" sz="2400" dirty="0">
              <a:solidFill>
                <a:srgbClr val="1E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4004" y="6167224"/>
            <a:ext cx="6292107" cy="461665"/>
          </a:xfrm>
          <a:prstGeom prst="rect">
            <a:avLst/>
          </a:prstGeom>
          <a:solidFill>
            <a:srgbClr val="FFD4D4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1E0000"/>
                </a:solidFill>
              </a:rPr>
              <a:t>If nonzero, </a:t>
            </a:r>
            <a:r>
              <a:rPr lang="en-US" sz="2400" dirty="0" err="1" smtClean="0">
                <a:solidFill>
                  <a:srgbClr val="1E0000"/>
                </a:solidFill>
              </a:rPr>
              <a:t>K</a:t>
            </a:r>
            <a:r>
              <a:rPr lang="en-US" sz="2400" baseline="-25000" dirty="0" err="1" smtClean="0">
                <a:solidFill>
                  <a:srgbClr val="1E0000"/>
                </a:solidFill>
              </a:rPr>
              <a:t>is</a:t>
            </a:r>
            <a:r>
              <a:rPr lang="en-US" sz="2400" dirty="0" smtClean="0">
                <a:solidFill>
                  <a:srgbClr val="1E0000"/>
                </a:solidFill>
              </a:rPr>
              <a:t> typically ranges from 0.02 to 0.12</a:t>
            </a:r>
            <a:endParaRPr lang="en-US" sz="2400" dirty="0">
              <a:solidFill>
                <a:srgbClr val="1E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6BC4370-5E03-4A0B-BAD7-8B906613DF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519"/>
          <a:stretch/>
        </p:blipFill>
        <p:spPr>
          <a:xfrm>
            <a:off x="227643" y="1194032"/>
            <a:ext cx="7239957" cy="458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3179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Theoretical Justification for GENTPF and GENTPJ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473440" cy="3733800"/>
          </a:xfrm>
        </p:spPr>
        <p:txBody>
          <a:bodyPr/>
          <a:lstStyle/>
          <a:p>
            <a:r>
              <a:rPr lang="en-US" dirty="0"/>
              <a:t>In the GENROU and GENSAL models saturation shows up purely as an additive term of </a:t>
            </a:r>
            <a:r>
              <a:rPr lang="en-US" dirty="0" err="1"/>
              <a:t>E'</a:t>
            </a:r>
            <a:r>
              <a:rPr lang="en-US" baseline="-25000" dirty="0" err="1"/>
              <a:t>q</a:t>
            </a:r>
            <a:r>
              <a:rPr lang="en-US" dirty="0" err="1" smtClean="0"/>
              <a:t>and</a:t>
            </a:r>
            <a:r>
              <a:rPr lang="en-US" dirty="0"/>
              <a:t> </a:t>
            </a:r>
            <a:r>
              <a:rPr lang="en-US" dirty="0" err="1" smtClean="0"/>
              <a:t>E</a:t>
            </a:r>
            <a:r>
              <a:rPr lang="en-US" dirty="0" err="1"/>
              <a:t>'</a:t>
            </a:r>
            <a:r>
              <a:rPr lang="en-US" baseline="-25000" dirty="0" err="1" smtClean="0"/>
              <a:t>d</a:t>
            </a:r>
            <a:endParaRPr lang="en-US" dirty="0"/>
          </a:p>
          <a:p>
            <a:pPr lvl="1"/>
            <a:r>
              <a:rPr lang="en-US" dirty="0"/>
              <a:t>Saturation does not come into play in the network interface equations and thus with the assumption of </a:t>
            </a:r>
            <a:r>
              <a:rPr lang="en-US" dirty="0" err="1"/>
              <a:t>X</a:t>
            </a:r>
            <a:r>
              <a:rPr lang="en-US" dirty="0" err="1">
                <a:sym typeface="Symbol"/>
              </a:rPr>
              <a:t>"</a:t>
            </a:r>
            <a:r>
              <a:rPr lang="en-US" baseline="-25000" dirty="0" err="1"/>
              <a:t>q</a:t>
            </a:r>
            <a:r>
              <a:rPr lang="en-US" baseline="-25000" dirty="0"/>
              <a:t> </a:t>
            </a:r>
            <a:r>
              <a:rPr lang="en-US" dirty="0"/>
              <a:t>= </a:t>
            </a:r>
            <a:r>
              <a:rPr lang="en-US" dirty="0" err="1"/>
              <a:t>X</a:t>
            </a:r>
            <a:r>
              <a:rPr lang="en-US" dirty="0" err="1">
                <a:sym typeface="Symbol"/>
              </a:rPr>
              <a:t>"</a:t>
            </a:r>
            <a:r>
              <a:rPr lang="en-US" baseline="-25000" dirty="0" err="1">
                <a:sym typeface="Symbol"/>
              </a:rPr>
              <a:t>d</a:t>
            </a:r>
            <a:r>
              <a:rPr lang="en-US" dirty="0" smtClean="0"/>
              <a:t> </a:t>
            </a:r>
            <a:r>
              <a:rPr lang="en-US" dirty="0"/>
              <a:t>a simple circuit model can be used</a:t>
            </a:r>
          </a:p>
          <a:p>
            <a:r>
              <a:rPr lang="en-US" dirty="0"/>
              <a:t>The advantage of the GENTPF/J models is saturation really affects the entire model, and in this model it is applied to all the inductance terms simultaneously</a:t>
            </a:r>
          </a:p>
          <a:p>
            <a:pPr lvl="1"/>
            <a:r>
              <a:rPr lang="en-US" dirty="0"/>
              <a:t>This complicates the network boundary equations, but since these models are designed for </a:t>
            </a:r>
            <a:r>
              <a:rPr lang="en-US" dirty="0" err="1" smtClean="0"/>
              <a:t>X</a:t>
            </a:r>
            <a:r>
              <a:rPr lang="en-US" dirty="0" err="1" smtClean="0">
                <a:sym typeface="Symbol"/>
              </a:rPr>
              <a:t>"</a:t>
            </a:r>
            <a:r>
              <a:rPr lang="en-US" baseline="-25000" dirty="0" err="1"/>
              <a:t>q</a:t>
            </a:r>
            <a:r>
              <a:rPr lang="en-US" dirty="0" smtClean="0">
                <a:sym typeface="Symbol"/>
              </a:rPr>
              <a:t> </a:t>
            </a:r>
            <a:r>
              <a:rPr lang="en-US" dirty="0" smtClean="0"/>
              <a:t>≠ </a:t>
            </a:r>
            <a:r>
              <a:rPr lang="en-US" dirty="0" err="1" smtClean="0"/>
              <a:t>X</a:t>
            </a:r>
            <a:r>
              <a:rPr lang="en-US" dirty="0" err="1">
                <a:sym typeface="Symbol"/>
              </a:rPr>
              <a:t>"</a:t>
            </a:r>
            <a:r>
              <a:rPr lang="en-US" baseline="-25000" dirty="0" err="1" smtClean="0">
                <a:sym typeface="Symbol"/>
              </a:rPr>
              <a:t>d</a:t>
            </a:r>
            <a:r>
              <a:rPr lang="en-US" dirty="0" smtClean="0"/>
              <a:t> </a:t>
            </a:r>
            <a:r>
              <a:rPr lang="en-US" dirty="0"/>
              <a:t>there is no increase in complexity</a:t>
            </a:r>
          </a:p>
        </p:txBody>
      </p:sp>
    </p:spTree>
    <p:extLst>
      <p:ext uri="{BB962C8B-B14F-4D97-AF65-F5344CB8AC3E}">
        <p14:creationId xmlns:p14="http://schemas.microsoft.com/office/powerpoint/2010/main" val="10910429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GENROU/GENTPJ Comparison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89528"/>
            <a:ext cx="7688263" cy="469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8200" y="5903893"/>
            <a:ext cx="6858000" cy="523220"/>
          </a:xfrm>
          <a:prstGeom prst="rect">
            <a:avLst/>
          </a:prstGeom>
          <a:solidFill>
            <a:srgbClr val="FFD4D4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E0000"/>
                </a:solidFill>
              </a:rPr>
              <a:t>Saved as </a:t>
            </a:r>
            <a:r>
              <a:rPr lang="en-US" dirty="0" smtClean="0">
                <a:solidFill>
                  <a:srgbClr val="1E0000"/>
                </a:solidFill>
              </a:rPr>
              <a:t>case </a:t>
            </a:r>
            <a:r>
              <a:rPr lang="en-US" b="1" dirty="0" smtClean="0">
                <a:solidFill>
                  <a:srgbClr val="1E0000"/>
                </a:solidFill>
              </a:rPr>
              <a:t>B4_GENTPJ_Sat</a:t>
            </a:r>
            <a:endParaRPr lang="en-US" b="1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9658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GENROU, </a:t>
            </a:r>
            <a:r>
              <a:rPr lang="en-US" dirty="0" err="1"/>
              <a:t>GenTPF</a:t>
            </a:r>
            <a:r>
              <a:rPr lang="en-US" dirty="0"/>
              <a:t>, </a:t>
            </a:r>
            <a:r>
              <a:rPr lang="en-US" dirty="0" err="1"/>
              <a:t>GenTPJ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81000" y="1293167"/>
            <a:ext cx="8686800" cy="461665"/>
          </a:xfrm>
          <a:prstGeom prst="rect">
            <a:avLst/>
          </a:prstGeom>
          <a:solidFill>
            <a:srgbClr val="FFD4D4"/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1E0000"/>
                </a:solidFill>
              </a:rPr>
              <a:t>Figure compares gen 4 reactive power output for the </a:t>
            </a:r>
            <a:r>
              <a:rPr lang="en-US" sz="2400" dirty="0" smtClean="0">
                <a:solidFill>
                  <a:srgbClr val="1E0000"/>
                </a:solidFill>
              </a:rPr>
              <a:t>0.1 </a:t>
            </a:r>
            <a:r>
              <a:rPr lang="en-US" sz="2400" dirty="0">
                <a:solidFill>
                  <a:srgbClr val="1E0000"/>
                </a:solidFill>
              </a:rPr>
              <a:t>second fault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759145"/>
            <a:ext cx="652797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1758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Subtransient</a:t>
            </a:r>
            <a:r>
              <a:rPr lang="en-US" dirty="0"/>
              <a:t>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Usually represented by a Norton Injection with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r>
              <a:rPr lang="en-US" dirty="0"/>
              <a:t>May also be shown as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762000" y="1828800"/>
          <a:ext cx="5051425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2" name="Equation" r:id="rId3" imgW="2286000" imgH="495000" progId="Equation.DSMT4">
                  <p:embed/>
                </p:oleObj>
              </mc:Choice>
              <mc:Fallback>
                <p:oleObj name="Equation" r:id="rId3" imgW="2286000" imgH="4950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828800"/>
                        <a:ext cx="5051425" cy="1081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457200" y="3810000"/>
          <a:ext cx="8051800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3" name="Equation" r:id="rId5" imgW="3644640" imgH="495000" progId="Equation.DSMT4">
                  <p:embed/>
                </p:oleObj>
              </mc:Choice>
              <mc:Fallback>
                <p:oleObj name="Equation" r:id="rId5" imgW="3644640" imgH="4950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810000"/>
                        <a:ext cx="8051800" cy="1081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 flipH="1">
            <a:off x="762000" y="5029200"/>
            <a:ext cx="3916682" cy="523220"/>
          </a:xfrm>
          <a:prstGeom prst="rect">
            <a:avLst/>
          </a:prstGeom>
          <a:solidFill>
            <a:srgbClr val="FFD4D4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E0000"/>
                </a:solidFill>
              </a:rPr>
              <a:t>In steady-state </a:t>
            </a:r>
            <a:r>
              <a:rPr lang="en-US" dirty="0">
                <a:solidFill>
                  <a:srgbClr val="1E0000"/>
                </a:solidFill>
                <a:latin typeface="Symbol" panose="05050102010706020507" pitchFamily="18" charset="2"/>
              </a:rPr>
              <a:t>w</a:t>
            </a:r>
            <a:r>
              <a:rPr lang="en-US" dirty="0">
                <a:solidFill>
                  <a:srgbClr val="1E0000"/>
                </a:solidFill>
              </a:rPr>
              <a:t> = 1.0</a:t>
            </a:r>
          </a:p>
        </p:txBody>
      </p:sp>
    </p:spTree>
    <p:extLst>
      <p:ext uri="{BB962C8B-B14F-4D97-AF65-F5344CB8AC3E}">
        <p14:creationId xmlns:p14="http://schemas.microsoft.com/office/powerpoint/2010/main" val="926487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this even matter?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49640" cy="3733800"/>
          </a:xfrm>
        </p:spPr>
        <p:txBody>
          <a:bodyPr/>
          <a:lstStyle/>
          <a:p>
            <a:r>
              <a:rPr lang="en-US" dirty="0"/>
              <a:t>GENROU and GENSAL models date from 1970, and their purpose was to replicate the dynamic response the synchronous machine</a:t>
            </a:r>
          </a:p>
          <a:p>
            <a:pPr lvl="1"/>
            <a:r>
              <a:rPr lang="en-US" dirty="0"/>
              <a:t>They have done a great job doing that</a:t>
            </a:r>
          </a:p>
          <a:p>
            <a:r>
              <a:rPr lang="en-US" dirty="0"/>
              <a:t>Weaknesses of the GENROU and GENSAL model has been found to be with matching the field current and field voltage measurements</a:t>
            </a:r>
          </a:p>
          <a:p>
            <a:pPr lvl="1"/>
            <a:r>
              <a:rPr lang="en-US" dirty="0"/>
              <a:t>Field Voltage/Current may have been off a little bit, but that didn’t effect </a:t>
            </a:r>
            <a:r>
              <a:rPr lang="en-US" i="1" u="sng" dirty="0"/>
              <a:t>dynamic </a:t>
            </a:r>
            <a:r>
              <a:rPr lang="en-US" dirty="0"/>
              <a:t>response</a:t>
            </a:r>
          </a:p>
          <a:p>
            <a:pPr lvl="1"/>
            <a:r>
              <a:rPr lang="en-US" dirty="0"/>
              <a:t>It just </a:t>
            </a:r>
            <a:r>
              <a:rPr lang="en-US" i="1" u="sng" dirty="0"/>
              <a:t>shifted </a:t>
            </a:r>
            <a:r>
              <a:rPr lang="en-US" dirty="0"/>
              <a:t>the values and gave them an offset</a:t>
            </a:r>
          </a:p>
          <a:p>
            <a:r>
              <a:rPr lang="en-US" dirty="0"/>
              <a:t>Shifted/Offset field voltage/current didn’t matter too much in the past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562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GENSAL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702040" cy="3733800"/>
          </a:xfrm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sz="2800" dirty="0"/>
              <a:t>The GENSAL model </a:t>
            </a:r>
            <a:r>
              <a:rPr lang="en-US" sz="2800" dirty="0" smtClean="0"/>
              <a:t>had </a:t>
            </a:r>
            <a:r>
              <a:rPr lang="en-US" sz="2800" dirty="0"/>
              <a:t>been widely used to model salient pole synchronous </a:t>
            </a:r>
            <a:r>
              <a:rPr lang="en-US" sz="2800" dirty="0" smtClean="0"/>
              <a:t>generators</a:t>
            </a:r>
            <a:endParaRPr lang="en-US" sz="2800" dirty="0"/>
          </a:p>
          <a:p>
            <a:pPr lvl="1"/>
            <a:r>
              <a:rPr lang="en-US" dirty="0" smtClean="0"/>
              <a:t>In </a:t>
            </a:r>
            <a:r>
              <a:rPr lang="en-US" dirty="0"/>
              <a:t>salient pole models saturation is only assumed to affect the d-axis</a:t>
            </a:r>
            <a:endParaRPr lang="en-US" dirty="0" smtClean="0"/>
          </a:p>
          <a:p>
            <a:pPr lvl="1"/>
            <a:r>
              <a:rPr lang="en-US" dirty="0" smtClean="0"/>
              <a:t>In </a:t>
            </a:r>
            <a:r>
              <a:rPr lang="en-US" dirty="0"/>
              <a:t>the 2010 WECC cases about 1/3 of machine models were GENSAL; in 2013 essentially none are, being replaced by GENTPF or GENTPJ</a:t>
            </a:r>
          </a:p>
          <a:p>
            <a:pPr lvl="1"/>
            <a:r>
              <a:rPr lang="en-US" dirty="0"/>
              <a:t>A 2014 series EI model had about 1/3 of its machines models set as </a:t>
            </a:r>
            <a:r>
              <a:rPr lang="en-US" dirty="0" smtClean="0"/>
              <a:t>GENSAL</a:t>
            </a:r>
          </a:p>
          <a:p>
            <a:pPr lvl="1"/>
            <a:r>
              <a:rPr lang="en-US" dirty="0" smtClean="0"/>
              <a:t>In November 2016 NERC issued a recommendation to use GENTPJ rather than GENSAL for new models. See</a:t>
            </a:r>
          </a:p>
          <a:p>
            <a:pPr marL="457200" lvl="1" indent="0">
              <a:buNone/>
            </a:pPr>
            <a:r>
              <a:rPr lang="en-US" sz="1400" dirty="0" smtClean="0"/>
              <a:t>  www.nerc.com/comm/PC/NERCModelingNotifications/Use%20of%20GENTPJ%20Generator%20Model.pdf</a:t>
            </a:r>
            <a:endParaRPr lang="en-US" sz="1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96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GENSAL Block Diagram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7043" y="5715000"/>
            <a:ext cx="6522363" cy="954107"/>
          </a:xfrm>
          <a:prstGeom prst="rect">
            <a:avLst/>
          </a:prstGeom>
          <a:solidFill>
            <a:srgbClr val="FFD4D4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E0000"/>
                </a:solidFill>
              </a:rPr>
              <a:t>A quadratic saturation function is </a:t>
            </a:r>
            <a:r>
              <a:rPr lang="en-US" dirty="0" smtClean="0">
                <a:solidFill>
                  <a:srgbClr val="1E0000"/>
                </a:solidFill>
              </a:rPr>
              <a:t>used; for</a:t>
            </a:r>
            <a:r>
              <a:rPr lang="en-US" dirty="0">
                <a:solidFill>
                  <a:srgbClr val="1E0000"/>
                </a:solidFill>
              </a:rPr>
              <a:t/>
            </a:r>
            <a:br>
              <a:rPr lang="en-US" dirty="0">
                <a:solidFill>
                  <a:srgbClr val="1E0000"/>
                </a:solidFill>
              </a:rPr>
            </a:br>
            <a:r>
              <a:rPr lang="en-US" dirty="0">
                <a:solidFill>
                  <a:srgbClr val="1E0000"/>
                </a:solidFill>
              </a:rPr>
              <a:t>initialization it only impacts the E</a:t>
            </a:r>
            <a:r>
              <a:rPr lang="en-US" baseline="-25000" dirty="0">
                <a:solidFill>
                  <a:srgbClr val="1E0000"/>
                </a:solidFill>
              </a:rPr>
              <a:t>fd</a:t>
            </a:r>
            <a:r>
              <a:rPr lang="en-US" dirty="0">
                <a:solidFill>
                  <a:srgbClr val="1E0000"/>
                </a:solidFill>
              </a:rPr>
              <a:t> value </a:t>
            </a:r>
          </a:p>
        </p:txBody>
      </p:sp>
      <p:sp>
        <p:nvSpPr>
          <p:cNvPr id="5" name="object 6"/>
          <p:cNvSpPr/>
          <p:nvPr/>
        </p:nvSpPr>
        <p:spPr>
          <a:xfrm>
            <a:off x="767287" y="1219200"/>
            <a:ext cx="6781800" cy="449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713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GENSAL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Assume same system as before with same common generator parameters: H=3.0, D=0, R</a:t>
            </a:r>
            <a:r>
              <a:rPr lang="en-US" baseline="-25000" dirty="0"/>
              <a:t>a</a:t>
            </a:r>
            <a:r>
              <a:rPr lang="en-US" dirty="0"/>
              <a:t> = 0, X</a:t>
            </a:r>
            <a:r>
              <a:rPr lang="en-US" baseline="-25000" dirty="0"/>
              <a:t>d</a:t>
            </a:r>
            <a:r>
              <a:rPr lang="en-US" dirty="0"/>
              <a:t> = 2.1, X</a:t>
            </a:r>
            <a:r>
              <a:rPr lang="en-US" baseline="-25000" dirty="0"/>
              <a:t>q</a:t>
            </a:r>
            <a:r>
              <a:rPr lang="en-US" dirty="0"/>
              <a:t> = 2.0, </a:t>
            </a:r>
            <a:r>
              <a:rPr lang="en-US" dirty="0" err="1"/>
              <a:t>X'</a:t>
            </a:r>
            <a:r>
              <a:rPr lang="en-US" baseline="-25000" dirty="0" err="1"/>
              <a:t>d</a:t>
            </a:r>
            <a:r>
              <a:rPr lang="en-US" dirty="0"/>
              <a:t> = 0.3, </a:t>
            </a:r>
            <a:r>
              <a:rPr lang="en-US" dirty="0" err="1"/>
              <a:t>X"</a:t>
            </a:r>
            <a:r>
              <a:rPr lang="en-US" baseline="-25000" dirty="0" err="1"/>
              <a:t>d</a:t>
            </a:r>
            <a:r>
              <a:rPr lang="en-US" dirty="0"/>
              <a:t>=</a:t>
            </a:r>
            <a:r>
              <a:rPr lang="en-US" dirty="0" err="1"/>
              <a:t>X"</a:t>
            </a:r>
            <a:r>
              <a:rPr lang="en-US" baseline="-25000" dirty="0" err="1"/>
              <a:t>q</a:t>
            </a:r>
            <a:r>
              <a:rPr lang="en-US" dirty="0"/>
              <a:t>=0.2, X</a:t>
            </a:r>
            <a:r>
              <a:rPr lang="en-US" baseline="-25000" dirty="0"/>
              <a:t>l</a:t>
            </a:r>
            <a:r>
              <a:rPr lang="en-US" dirty="0"/>
              <a:t> = 0.13, </a:t>
            </a:r>
            <a:r>
              <a:rPr lang="en-US" dirty="0" err="1"/>
              <a:t>T'</a:t>
            </a:r>
            <a:r>
              <a:rPr lang="en-US" baseline="-25000" dirty="0" err="1"/>
              <a:t>do</a:t>
            </a:r>
            <a:r>
              <a:rPr lang="en-US" dirty="0"/>
              <a:t> = 7.0, </a:t>
            </a:r>
            <a:r>
              <a:rPr lang="en-US" dirty="0" err="1"/>
              <a:t>T"</a:t>
            </a:r>
            <a:r>
              <a:rPr lang="en-US" baseline="-25000" dirty="0" err="1"/>
              <a:t>do</a:t>
            </a:r>
            <a:r>
              <a:rPr lang="en-US" dirty="0"/>
              <a:t> = 0.07, </a:t>
            </a:r>
            <a:r>
              <a:rPr lang="en-US" dirty="0" err="1"/>
              <a:t>T"</a:t>
            </a:r>
            <a:r>
              <a:rPr lang="en-US" baseline="-25000" dirty="0" err="1"/>
              <a:t>qo</a:t>
            </a:r>
            <a:r>
              <a:rPr lang="en-US" dirty="0"/>
              <a:t> =0.07, S(1.0) =0, and S(1.2) = 0.</a:t>
            </a:r>
          </a:p>
          <a:p>
            <a:r>
              <a:rPr lang="en-US" dirty="0"/>
              <a:t>Same terminal conditions as before</a:t>
            </a:r>
          </a:p>
          <a:p>
            <a:pPr marL="742950" lvl="2"/>
            <a:r>
              <a:rPr lang="en-US" dirty="0"/>
              <a:t>Current of 1.0-j0.3286 and generator terminal voltage of 1.072+j0.22 = 1.0946</a:t>
            </a:r>
            <a:r>
              <a:rPr lang="en-US" dirty="0">
                <a:sym typeface="Symbol"/>
              </a:rPr>
              <a:t> </a:t>
            </a:r>
            <a:r>
              <a:rPr lang="en-US" dirty="0"/>
              <a:t>11.59</a:t>
            </a:r>
            <a:r>
              <a:rPr lang="en-US" dirty="0">
                <a:sym typeface="Symbol"/>
              </a:rPr>
              <a:t> </a:t>
            </a:r>
            <a:endParaRPr lang="en-US" dirty="0"/>
          </a:p>
          <a:p>
            <a:r>
              <a:rPr lang="en-US" dirty="0"/>
              <a:t> Use same equation to get initial </a:t>
            </a:r>
            <a:r>
              <a:rPr lang="en-US" dirty="0">
                <a:latin typeface="Symbol" panose="05050102010706020507" pitchFamily="18" charset="2"/>
              </a:rPr>
              <a:t>d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3253091"/>
              </p:ext>
            </p:extLst>
          </p:nvPr>
        </p:nvGraphicFramePr>
        <p:xfrm>
          <a:off x="1066800" y="5257800"/>
          <a:ext cx="4876800" cy="13908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8" name="Equation" r:id="rId3" imgW="2603160" imgH="736560" progId="Equation.DSMT4">
                  <p:embed/>
                </p:oleObj>
              </mc:Choice>
              <mc:Fallback>
                <p:oleObj name="Equation" r:id="rId3" imgW="2603160" imgH="73656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5257800"/>
                        <a:ext cx="4876800" cy="13908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19800" y="4419600"/>
            <a:ext cx="2687347" cy="830997"/>
          </a:xfrm>
          <a:prstGeom prst="rect">
            <a:avLst/>
          </a:prstGeom>
          <a:solidFill>
            <a:srgbClr val="FFD4D4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Same delta </a:t>
            </a:r>
            <a:r>
              <a:rPr lang="en-US" sz="2400" dirty="0" smtClean="0">
                <a:solidFill>
                  <a:srgbClr val="1E0000"/>
                </a:solidFill>
              </a:rPr>
              <a:t>as with </a:t>
            </a:r>
            <a:r>
              <a:rPr lang="en-US" sz="2400" dirty="0">
                <a:solidFill>
                  <a:srgbClr val="1E0000"/>
                </a:solidFill>
              </a:rPr>
              <a:t>the </a:t>
            </a:r>
            <a:r>
              <a:rPr lang="en-US" sz="2400" dirty="0" smtClean="0">
                <a:solidFill>
                  <a:srgbClr val="1E0000"/>
                </a:solidFill>
              </a:rPr>
              <a:t>other</a:t>
            </a:r>
            <a:r>
              <a:rPr lang="en-US" sz="2400" dirty="0">
                <a:solidFill>
                  <a:srgbClr val="1E0000"/>
                </a:solidFill>
              </a:rPr>
              <a:t> </a:t>
            </a:r>
            <a:r>
              <a:rPr lang="en-US" sz="2400" dirty="0" smtClean="0">
                <a:solidFill>
                  <a:srgbClr val="1E0000"/>
                </a:solidFill>
              </a:rPr>
              <a:t>models </a:t>
            </a:r>
            <a:endParaRPr lang="en-US" sz="2400" dirty="0">
              <a:solidFill>
                <a:srgbClr val="1E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62622" y="5619929"/>
            <a:ext cx="2244525" cy="954107"/>
          </a:xfrm>
          <a:prstGeom prst="rect">
            <a:avLst/>
          </a:prstGeom>
          <a:solidFill>
            <a:srgbClr val="FFD4D4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1E0000"/>
                </a:solidFill>
              </a:rPr>
              <a:t>Saved as case </a:t>
            </a:r>
            <a:r>
              <a:rPr lang="en-US" dirty="0" smtClean="0">
                <a:solidFill>
                  <a:srgbClr val="1E0000"/>
                </a:solidFill>
              </a:rPr>
              <a:t/>
            </a:r>
            <a:br>
              <a:rPr lang="en-US" dirty="0" smtClean="0">
                <a:solidFill>
                  <a:srgbClr val="1E0000"/>
                </a:solidFill>
              </a:rPr>
            </a:br>
            <a:r>
              <a:rPr lang="en-US" b="1" dirty="0" smtClean="0">
                <a:solidFill>
                  <a:srgbClr val="1E0000"/>
                </a:solidFill>
              </a:rPr>
              <a:t>B4_GENSAL</a:t>
            </a:r>
            <a:endParaRPr lang="en-US" b="1" dirty="0">
              <a:solidFill>
                <a:srgbClr val="1E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98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GENSAL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Then as before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and   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1143000" y="1828800"/>
          <a:ext cx="6002338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8" name="Equation" r:id="rId3" imgW="2946400" imgH="482600" progId="Equation.DSMT4">
                  <p:embed/>
                </p:oleObj>
              </mc:Choice>
              <mc:Fallback>
                <p:oleObj name="Equation" r:id="rId3" imgW="2946400" imgH="4826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828800"/>
                        <a:ext cx="6002338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1752600" y="2895600"/>
          <a:ext cx="571658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29" name="Equation" r:id="rId5" imgW="3035300" imgH="482600" progId="Equation.DSMT4">
                  <p:embed/>
                </p:oleObj>
              </mc:Choice>
              <mc:Fallback>
                <p:oleObj name="Equation" r:id="rId5" imgW="3035300" imgH="48260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2895600"/>
                        <a:ext cx="5716588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53287899"/>
              </p:ext>
            </p:extLst>
          </p:nvPr>
        </p:nvGraphicFramePr>
        <p:xfrm>
          <a:off x="838201" y="4191000"/>
          <a:ext cx="5715000" cy="15052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30" name="Equation" r:id="rId7" imgW="2603160" imgH="685800" progId="Equation.DSMT4">
                  <p:embed/>
                </p:oleObj>
              </mc:Choice>
              <mc:Fallback>
                <p:oleObj name="Equation" r:id="rId7" imgW="2603160" imgH="685800" progId="Equation.DSMT4">
                  <p:embed/>
                  <p:pic>
                    <p:nvPicPr>
                      <p:cNvPr id="6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1" y="4191000"/>
                        <a:ext cx="5715000" cy="15052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8838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GENSAL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Giving the initial fluxes (with </a:t>
            </a:r>
            <a:r>
              <a:rPr lang="en-US" dirty="0">
                <a:latin typeface="Symbol" panose="05050102010706020507" pitchFamily="18" charset="2"/>
              </a:rPr>
              <a:t>w</a:t>
            </a:r>
            <a:r>
              <a:rPr lang="en-US" dirty="0"/>
              <a:t> = 1.0</a:t>
            </a:r>
            <a:r>
              <a:rPr lang="en-US" dirty="0" smtClean="0"/>
              <a:t>) of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To get the remaining variables set the differential equations equal to zero, e.g.,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838200" y="1905000"/>
          <a:ext cx="6553906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4" name="Equation" r:id="rId3" imgW="2997000" imgH="482400" progId="Equation.DSMT4">
                  <p:embed/>
                </p:oleObj>
              </mc:Choice>
              <mc:Fallback>
                <p:oleObj name="Equation" r:id="rId3" imgW="2997000" imgH="482400" progId="Equation.DSMT4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905000"/>
                        <a:ext cx="6553906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944563" y="4419600"/>
          <a:ext cx="6773862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35" name="Equation" r:id="rId5" imgW="3213000" imgH="533160" progId="Equation.DSMT4">
                  <p:embed/>
                </p:oleObj>
              </mc:Choice>
              <mc:Fallback>
                <p:oleObj name="Equation" r:id="rId5" imgW="3213000" imgH="533160" progId="Equation.DSMT4">
                  <p:embed/>
                  <p:pic>
                    <p:nvPicPr>
                      <p:cNvPr id="5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4563" y="4419600"/>
                        <a:ext cx="6773862" cy="1136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90600" y="5562600"/>
            <a:ext cx="6934200" cy="830997"/>
          </a:xfrm>
          <a:prstGeom prst="rect">
            <a:avLst/>
          </a:prstGeom>
          <a:solidFill>
            <a:srgbClr val="FFD4D4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1E0000"/>
                </a:solidFill>
              </a:rPr>
              <a:t>Solving the d-axis requires solving two linear</a:t>
            </a:r>
            <a:br>
              <a:rPr lang="en-US" sz="2400" dirty="0">
                <a:solidFill>
                  <a:srgbClr val="1E0000"/>
                </a:solidFill>
              </a:rPr>
            </a:br>
            <a:r>
              <a:rPr lang="en-US" sz="2400" dirty="0">
                <a:solidFill>
                  <a:srgbClr val="1E0000"/>
                </a:solidFill>
              </a:rPr>
              <a:t>equations for two unknowns</a:t>
            </a:r>
          </a:p>
        </p:txBody>
      </p:sp>
    </p:spTree>
    <p:extLst>
      <p:ext uri="{BB962C8B-B14F-4D97-AF65-F5344CB8AC3E}">
        <p14:creationId xmlns:p14="http://schemas.microsoft.com/office/powerpoint/2010/main" val="895697375"/>
      </p:ext>
    </p:extLst>
  </p:cSld>
  <p:clrMapOvr>
    <a:masterClrMapping/>
  </p:clrMapOvr>
</p:sld>
</file>

<file path=ppt/theme/theme1.xml><?xml version="1.0" encoding="utf-8"?>
<a:theme xmlns:a="http://schemas.openxmlformats.org/drawingml/2006/main" name="Capsules">
  <a:themeElements>
    <a:clrScheme name="Capsules 2">
      <a:dk1>
        <a:srgbClr val="003366"/>
      </a:dk1>
      <a:lt1>
        <a:srgbClr val="FFFFFF"/>
      </a:lt1>
      <a:dk2>
        <a:srgbClr val="006666"/>
      </a:dk2>
      <a:lt2>
        <a:srgbClr val="003366"/>
      </a:lt2>
      <a:accent1>
        <a:srgbClr val="99CC99"/>
      </a:accent1>
      <a:accent2>
        <a:srgbClr val="33CCCC"/>
      </a:accent2>
      <a:accent3>
        <a:srgbClr val="FFFFFF"/>
      </a:accent3>
      <a:accent4>
        <a:srgbClr val="002A56"/>
      </a:accent4>
      <a:accent5>
        <a:srgbClr val="CAE2CA"/>
      </a:accent5>
      <a:accent6>
        <a:srgbClr val="2DB9B9"/>
      </a:accent6>
      <a:hlink>
        <a:srgbClr val="666699"/>
      </a:hlink>
      <a:folHlink>
        <a:srgbClr val="CC99FF"/>
      </a:folHlink>
    </a:clrScheme>
    <a:fontScheme name="Capsules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tx1"/>
          </a:buClr>
          <a:buSzPct val="100000"/>
          <a:buFont typeface="Wingdings" pitchFamily="2" charset="2"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  <a:txDef>
      <a:spPr>
        <a:solidFill>
          <a:schemeClr val="accent3">
            <a:lumMod val="95000"/>
          </a:schemeClr>
        </a:solidFill>
      </a:spPr>
      <a:bodyPr wrap="square" rtlCol="0">
        <a:spAutoFit/>
      </a:bodyPr>
      <a:lstStyle>
        <a:defPPr>
          <a:defRPr sz="2400" dirty="0">
            <a:solidFill>
              <a:srgbClr val="1E0000"/>
            </a:solidFill>
            <a:latin typeface="+mj-lt"/>
          </a:defRPr>
        </a:defPPr>
      </a:lstStyle>
    </a:txDef>
  </a:objectDefaults>
  <a:extraClrSchemeLst>
    <a:extraClrScheme>
      <a:clrScheme name="Capsules 1">
        <a:dk1>
          <a:srgbClr val="000066"/>
        </a:dk1>
        <a:lt1>
          <a:srgbClr val="FFFFEB"/>
        </a:lt1>
        <a:dk2>
          <a:srgbClr val="336699"/>
        </a:dk2>
        <a:lt2>
          <a:srgbClr val="FFFFEB"/>
        </a:lt2>
        <a:accent1>
          <a:srgbClr val="666699"/>
        </a:accent1>
        <a:accent2>
          <a:srgbClr val="99CCFF"/>
        </a:accent2>
        <a:accent3>
          <a:srgbClr val="ADB8CA"/>
        </a:accent3>
        <a:accent4>
          <a:srgbClr val="DADAC9"/>
        </a:accent4>
        <a:accent5>
          <a:srgbClr val="B8B8CA"/>
        </a:accent5>
        <a:accent6>
          <a:srgbClr val="8AB9E7"/>
        </a:accent6>
        <a:hlink>
          <a:srgbClr val="CCCCFF"/>
        </a:hlink>
        <a:folHlink>
          <a:srgbClr val="C68D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psules 2">
        <a:dk1>
          <a:srgbClr val="003366"/>
        </a:dk1>
        <a:lt1>
          <a:srgbClr val="FFFFFF"/>
        </a:lt1>
        <a:dk2>
          <a:srgbClr val="006666"/>
        </a:dk2>
        <a:lt2>
          <a:srgbClr val="003366"/>
        </a:lt2>
        <a:accent1>
          <a:srgbClr val="99CC99"/>
        </a:accent1>
        <a:accent2>
          <a:srgbClr val="33CCCC"/>
        </a:accent2>
        <a:accent3>
          <a:srgbClr val="FFFFFF"/>
        </a:accent3>
        <a:accent4>
          <a:srgbClr val="002A56"/>
        </a:accent4>
        <a:accent5>
          <a:srgbClr val="CAE2CA"/>
        </a:accent5>
        <a:accent6>
          <a:srgbClr val="2DB9B9"/>
        </a:accent6>
        <a:hlink>
          <a:srgbClr val="666699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C0C0C0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737373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psules 4">
        <a:dk1>
          <a:srgbClr val="000000"/>
        </a:dk1>
        <a:lt1>
          <a:srgbClr val="FFFFFF"/>
        </a:lt1>
        <a:dk2>
          <a:srgbClr val="9900CC"/>
        </a:dk2>
        <a:lt2>
          <a:srgbClr val="0033CC"/>
        </a:lt2>
        <a:accent1>
          <a:srgbClr val="FFCC66"/>
        </a:accent1>
        <a:accent2>
          <a:srgbClr val="33CC33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2DB92D"/>
        </a:accent6>
        <a:hlink>
          <a:srgbClr val="9900CC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 Files\Microsoft Office\Templates\Presentation Designs\Capsules.pot</Template>
  <TotalTime>4201</TotalTime>
  <Words>1564</Words>
  <Application>Microsoft Office PowerPoint</Application>
  <PresentationFormat>On-screen Show (4:3)</PresentationFormat>
  <Paragraphs>203</Paragraphs>
  <Slides>40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50" baseType="lpstr">
      <vt:lpstr>Arial</vt:lpstr>
      <vt:lpstr>Calibri</vt:lpstr>
      <vt:lpstr>Euclid Symbol</vt:lpstr>
      <vt:lpstr>Helvetica</vt:lpstr>
      <vt:lpstr>Symbol</vt:lpstr>
      <vt:lpstr>Times New Roman</vt:lpstr>
      <vt:lpstr>Wingdings</vt:lpstr>
      <vt:lpstr>Capsules</vt:lpstr>
      <vt:lpstr>Equation</vt:lpstr>
      <vt:lpstr>Bitmap Image</vt:lpstr>
      <vt:lpstr>ECEN 667  Power System Stability</vt:lpstr>
      <vt:lpstr>Announcements</vt:lpstr>
      <vt:lpstr>Subtransient Models</vt:lpstr>
      <vt:lpstr>Subtransient Models</vt:lpstr>
      <vt:lpstr>GENSAL</vt:lpstr>
      <vt:lpstr>GENSAL Block Diagram</vt:lpstr>
      <vt:lpstr>GENSAL Example</vt:lpstr>
      <vt:lpstr>GENSAL Example</vt:lpstr>
      <vt:lpstr>GENSAL Example</vt:lpstr>
      <vt:lpstr>GENSAL Example</vt:lpstr>
      <vt:lpstr>Comparison Between Gensal and Flux Decay</vt:lpstr>
      <vt:lpstr>Nonlinear Magnetic Circuits</vt:lpstr>
      <vt:lpstr>Saturation</vt:lpstr>
      <vt:lpstr>Relative Magnetic Strength Levels</vt:lpstr>
      <vt:lpstr>Magnetic Saturation and Hysteresis </vt:lpstr>
      <vt:lpstr>Magnetic Saturation and Hysteresis </vt:lpstr>
      <vt:lpstr>Saturation Models</vt:lpstr>
      <vt:lpstr>Saturation Models</vt:lpstr>
      <vt:lpstr>Saturation Example</vt:lpstr>
      <vt:lpstr>Saturation Example: Selection of A</vt:lpstr>
      <vt:lpstr>Implementing Saturation Models</vt:lpstr>
      <vt:lpstr>GENSAL Example with Saturation</vt:lpstr>
      <vt:lpstr>GENROU</vt:lpstr>
      <vt:lpstr>GENROU</vt:lpstr>
      <vt:lpstr>GENROU Initialization</vt:lpstr>
      <vt:lpstr>GENROU Initialization</vt:lpstr>
      <vt:lpstr>GENROU Initialization</vt:lpstr>
      <vt:lpstr>GENROU Initialization Example</vt:lpstr>
      <vt:lpstr>GENROU Initialization Example</vt:lpstr>
      <vt:lpstr>GENROU Initialization Example</vt:lpstr>
      <vt:lpstr>Two-Axis versus GENROU Response</vt:lpstr>
      <vt:lpstr>GENROU with Saturation</vt:lpstr>
      <vt:lpstr>GENTPF and GENTPJ Models</vt:lpstr>
      <vt:lpstr>Motivation for the Change: GENSAL Actual Results</vt:lpstr>
      <vt:lpstr>GENTPJ Results</vt:lpstr>
      <vt:lpstr>GENTPF and GENTPJ Models</vt:lpstr>
      <vt:lpstr>Theoretical Justification for GENTPF and GENTPJ</vt:lpstr>
      <vt:lpstr>GENROU/GENTPJ Comparison</vt:lpstr>
      <vt:lpstr>GENROU, GenTPF, GenTPJ</vt:lpstr>
      <vt:lpstr>Why does this even matter?</vt:lpstr>
    </vt:vector>
  </TitlesOfParts>
  <Company>ECE - UIUC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310</dc:title>
  <dc:creator>ECE Publications</dc:creator>
  <cp:lastModifiedBy>Overbye, Thomas J</cp:lastModifiedBy>
  <cp:revision>333</cp:revision>
  <cp:lastPrinted>2019-09-03T19:17:51Z</cp:lastPrinted>
  <dcterms:created xsi:type="dcterms:W3CDTF">2000-05-11T14:27:08Z</dcterms:created>
  <dcterms:modified xsi:type="dcterms:W3CDTF">2019-09-19T14:44:59Z</dcterms:modified>
</cp:coreProperties>
</file>