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</p:sldMasterIdLst>
  <p:notesMasterIdLst>
    <p:notesMasterId r:id="rId57"/>
  </p:notesMasterIdLst>
  <p:handoutMasterIdLst>
    <p:handoutMasterId r:id="rId58"/>
  </p:handoutMasterIdLst>
  <p:sldIdLst>
    <p:sldId id="258" r:id="rId2"/>
    <p:sldId id="259" r:id="rId3"/>
    <p:sldId id="364" r:id="rId4"/>
    <p:sldId id="343" r:id="rId5"/>
    <p:sldId id="344" r:id="rId6"/>
    <p:sldId id="313" r:id="rId7"/>
    <p:sldId id="345" r:id="rId8"/>
    <p:sldId id="346" r:id="rId9"/>
    <p:sldId id="276" r:id="rId10"/>
    <p:sldId id="347" r:id="rId11"/>
    <p:sldId id="368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277" r:id="rId25"/>
    <p:sldId id="278" r:id="rId26"/>
    <p:sldId id="365" r:id="rId27"/>
    <p:sldId id="279" r:id="rId28"/>
    <p:sldId id="280" r:id="rId29"/>
    <p:sldId id="319" r:id="rId30"/>
    <p:sldId id="283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416" r:id="rId53"/>
    <p:sldId id="390" r:id="rId54"/>
    <p:sldId id="391" r:id="rId55"/>
    <p:sldId id="392" r:id="rId56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1E0000"/>
    <a:srgbClr val="500000"/>
    <a:srgbClr val="00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2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21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921" y="0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446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921" y="8894446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3B7227E4-51F8-45C2-83C1-D251491FB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39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C5774C-03E1-499A-B4E4-895282C04360}" type="datetimeFigureOut">
              <a:rPr lang="en-US"/>
              <a:pPr>
                <a:defRPr/>
              </a:pPr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7" tIns="46968" rIns="93937" bIns="469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075" y="4447224"/>
            <a:ext cx="5662925" cy="4212908"/>
          </a:xfrm>
          <a:prstGeom prst="rect">
            <a:avLst/>
          </a:prstGeom>
        </p:spPr>
        <p:txBody>
          <a:bodyPr vert="horz" lIns="93937" tIns="46968" rIns="93937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39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9181FC-D85A-4591-8BD1-5E6A6B174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9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44757-FF1F-42D8-B2CA-5FE2A078B1AB}" type="slidenum">
              <a:rPr lang="en-US" altLang="en-US" sz="1200"/>
              <a:pPr eaLnBrk="1" hangingPunct="1"/>
              <a:t>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0369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BD6AF2-FDBB-4816-898F-4BA07094961C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2994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6A18A4-FAA8-4D53-9F0E-B35460B938D5}" type="slidenum">
              <a:rPr lang="en-US" altLang="en-US" sz="1200"/>
              <a:pPr eaLnBrk="1" hangingPunct="1"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577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F9DC52-5E33-4BA7-BACF-1EB8B887CC2B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4305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80C3D6-2BA8-4796-A785-54F001F784C0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13166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B69E14-48C8-44AD-9C87-1F07FBA873B9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70602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181FC-D85A-4591-8BD1-5E6A6B17461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DE7AAC-7711-4035-A62F-621A0155E53F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8037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F49D71-AACC-4ED6-9DFB-FB0DE4BF90D2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6494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811525-59E4-409F-8129-29C7E7900CF5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5013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5F88C0-5CC9-473A-8152-E2A3CA06C715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142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9B4E2B-D3BA-4ECB-8C8C-911581DEAB22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8145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B14A83-5B90-44BB-95E2-1BE6FA3FA58D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51623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01E67E-8555-441A-8D5B-994606278CD7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9603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2986E2-BC01-4BB9-9903-88E1823CA19F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757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27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0" y="3048000"/>
            <a:ext cx="89916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3600"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2" descr="http://brandguide.tamu.edu/downloads/logos/TAM-PrimaryMarkA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5791200"/>
            <a:ext cx="3200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47344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0010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9243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/>
          <p:cNvSpPr>
            <a:spLocks noChangeArrowheads="1"/>
          </p:cNvSpPr>
          <p:nvPr/>
        </p:nvSpPr>
        <p:spPr bwMode="auto">
          <a:xfrm>
            <a:off x="762000" y="1143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228600" y="6629400"/>
            <a:ext cx="8683625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83820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28016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81" y="838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3" r:id="rId2"/>
    <p:sldLayoutId id="2147483724" r:id="rId3"/>
    <p:sldLayoutId id="2147483725" r:id="rId4"/>
    <p:sldLayoutId id="2147483727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baseline="0">
          <a:solidFill>
            <a:srgbClr val="3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 baseline="0">
          <a:solidFill>
            <a:srgbClr val="28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baseline="0">
          <a:solidFill>
            <a:srgbClr val="280000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 baseline="0">
          <a:solidFill>
            <a:srgbClr val="28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 baseline="0">
          <a:solidFill>
            <a:srgbClr val="28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 baseline="0">
          <a:solidFill>
            <a:srgbClr val="28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verbye@tam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werworld.com/gloveroverbyesarm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eia.gov/outlooks/aeo/pdf/electricity_generation.pdf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energysage.com/how-much-does-the-average-solar-panel-installation-cost-in-the-u-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ins_electricity_by_country#/media/File:World_Map_of_Mains_Voltages_and_Frequencies,_Detailed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ercot.com/gridinfo/load/foreca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/>
              <a:t>ECEN 615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Methods of Electric Power </a:t>
            </a:r>
            <a:br>
              <a:rPr lang="en-US" altLang="en-US" dirty="0" smtClean="0"/>
            </a:br>
            <a:r>
              <a:rPr lang="en-US" altLang="en-US" dirty="0" smtClean="0"/>
              <a:t>Systems Analysis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7526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rgbClr val="1E0000"/>
                </a:solidFill>
                <a:latin typeface="Arial" pitchFamily="34" charset="0"/>
                <a:cs typeface="Arial" pitchFamily="34" charset="0"/>
              </a:rPr>
              <a:t>Lecture </a:t>
            </a:r>
            <a:r>
              <a:rPr lang="en-US" sz="3200" b="1" kern="0" dirty="0" smtClean="0">
                <a:solidFill>
                  <a:srgbClr val="1E0000"/>
                </a:solidFill>
                <a:latin typeface="Arial" pitchFamily="34" charset="0"/>
                <a:cs typeface="Arial" pitchFamily="34" charset="0"/>
              </a:rPr>
              <a:t>2: Power Systems Overview</a:t>
            </a:r>
            <a:endParaRPr lang="en-US" sz="3200" b="1" kern="0" dirty="0">
              <a:solidFill>
                <a:srgbClr val="1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3251817"/>
            <a:ext cx="8534400" cy="1752600"/>
          </a:xfrm>
        </p:spPr>
        <p:txBody>
          <a:bodyPr/>
          <a:lstStyle/>
          <a:p>
            <a:r>
              <a:rPr lang="en-US" dirty="0"/>
              <a:t>Prof. Tom Overbye</a:t>
            </a:r>
          </a:p>
          <a:p>
            <a:r>
              <a:rPr lang="en-US" dirty="0"/>
              <a:t>Dept. of Electrical and Computer Engineering</a:t>
            </a:r>
          </a:p>
          <a:p>
            <a:r>
              <a:rPr lang="en-US" dirty="0"/>
              <a:t>Texas A&amp;M University</a:t>
            </a:r>
          </a:p>
          <a:p>
            <a:r>
              <a:rPr lang="en-US" dirty="0">
                <a:hlinkClick r:id="rId3"/>
              </a:rPr>
              <a:t>overbye@tamu.edu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 Wind Capacity by State</a:t>
            </a:r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66800" y="6213475"/>
            <a:ext cx="5103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/>
              <a:t>Source: AWEA </a:t>
            </a:r>
            <a:r>
              <a:rPr lang="en-US" altLang="en-US" sz="2000" dirty="0" smtClean="0"/>
              <a:t>1st </a:t>
            </a:r>
            <a:r>
              <a:rPr lang="en-US" altLang="en-US" sz="2000" dirty="0"/>
              <a:t>Quarter </a:t>
            </a:r>
            <a:r>
              <a:rPr lang="en-US" altLang="en-US" sz="2000" dirty="0" smtClean="0"/>
              <a:t>2020 </a:t>
            </a:r>
            <a:r>
              <a:rPr lang="en-US" altLang="en-US" sz="2000" dirty="0"/>
              <a:t>Market Report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531" y="1103990"/>
            <a:ext cx="7455517" cy="48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2300" y="2895600"/>
            <a:ext cx="1975606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1E0000"/>
                </a:solidFill>
                <a:latin typeface="+mj-lt"/>
              </a:rPr>
              <a:t>Total wind capacity</a:t>
            </a:r>
            <a:br>
              <a:rPr lang="en-US" altLang="en-US" dirty="0" smtClean="0">
                <a:solidFill>
                  <a:srgbClr val="1E0000"/>
                </a:solidFill>
                <a:latin typeface="+mj-lt"/>
              </a:rPr>
            </a:br>
            <a:r>
              <a:rPr lang="en-US" altLang="en-US" dirty="0" smtClean="0">
                <a:solidFill>
                  <a:srgbClr val="1E0000"/>
                </a:solidFill>
                <a:latin typeface="+mj-lt"/>
              </a:rPr>
              <a:t>is now 107 GW (compared to a total US capacity of about</a:t>
            </a:r>
            <a:r>
              <a:rPr lang="en-US" altLang="en-US" dirty="0">
                <a:solidFill>
                  <a:srgbClr val="1E0000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rgbClr val="1E0000"/>
                </a:solidFill>
                <a:latin typeface="+mj-lt"/>
              </a:rPr>
              <a:t>1000 GW)</a:t>
            </a:r>
            <a:endParaRPr lang="en-US" altLang="en-US" dirty="0">
              <a:solidFill>
                <a:srgbClr val="1E0000"/>
              </a:solidFill>
              <a:latin typeface="+mj-lt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Electricity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778240" cy="3733800"/>
          </a:xfrm>
        </p:spPr>
        <p:txBody>
          <a:bodyPr/>
          <a:lstStyle/>
          <a:p>
            <a:r>
              <a:rPr lang="en-US" dirty="0" smtClean="0"/>
              <a:t>In 2018 the Texas top five fuel sources for electricity were Natural Gas (50%), Coal (23%), Wind (15.7%), Nuclear (8.7%), Solar  (0.6%), other (the rest)</a:t>
            </a:r>
          </a:p>
          <a:p>
            <a:pPr lvl="1"/>
            <a:r>
              <a:rPr lang="en-US" b="1" dirty="0" smtClean="0"/>
              <a:t>Average retail price is 8.48 cents/kWh</a:t>
            </a:r>
          </a:p>
          <a:p>
            <a:r>
              <a:rPr lang="en-US" dirty="0" smtClean="0"/>
              <a:t>In 2018 the California top five fuel sources for electricity were Natural Gas (46%), Solar (13.8), Hydro (13.5%), Nuclear (9.3%), Wind (7.2%), Geo (5.9%)</a:t>
            </a:r>
          </a:p>
          <a:p>
            <a:pPr lvl="1"/>
            <a:r>
              <a:rPr lang="en-US" b="1" dirty="0" smtClean="0"/>
              <a:t>Average retail price is 16.58 cents/kWh</a:t>
            </a:r>
          </a:p>
          <a:p>
            <a:r>
              <a:rPr lang="en-US" dirty="0" smtClean="0"/>
              <a:t>In 2018 Kentucky was 75% coal, while Washington was 69% hydro; highest retails costs are 29.1 cents/kWh in Hawaii, 19.3 in Alaska and 18.4 in </a:t>
            </a:r>
            <a:r>
              <a:rPr lang="en-US" dirty="0" err="1" smtClean="0"/>
              <a:t>Connnecticut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1722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Source: www.eia.gov/electricity/state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89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229600" cy="22514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dirty="0"/>
              <a:t>Can range in size from less than one watt to 10’s of MW.</a:t>
            </a:r>
          </a:p>
          <a:p>
            <a:pPr>
              <a:spcBef>
                <a:spcPts val="0"/>
              </a:spcBef>
            </a:pPr>
            <a:r>
              <a:rPr lang="en-US" altLang="en-US" dirty="0"/>
              <a:t>Loads are usually aggregated.  </a:t>
            </a:r>
          </a:p>
          <a:p>
            <a:pPr>
              <a:spcBef>
                <a:spcPts val="0"/>
              </a:spcBef>
            </a:pPr>
            <a:r>
              <a:rPr lang="en-US" altLang="en-US" dirty="0"/>
              <a:t>The aggregate load changes with time, with strong daily, weekly and seasonal cycles.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0" y="3569103"/>
            <a:ext cx="6523008" cy="272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66800" y="6213475"/>
            <a:ext cx="22863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smtClean="0"/>
              <a:t>ComEd Yearly Load</a:t>
            </a:r>
            <a:endParaRPr lang="en-US" altLang="en-US" sz="2000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PJM Weekly </a:t>
            </a:r>
            <a:br>
              <a:rPr lang="en-US" altLang="en-US" dirty="0"/>
            </a:br>
            <a:r>
              <a:rPr lang="en-US" altLang="en-US" dirty="0"/>
              <a:t>Summer Load Variation, July </a:t>
            </a:r>
            <a:r>
              <a:rPr lang="en-US" altLang="en-US" dirty="0" smtClean="0"/>
              <a:t>2013</a:t>
            </a:r>
            <a:endParaRPr lang="en-US" dirty="0"/>
          </a:p>
        </p:txBody>
      </p:sp>
      <p:pic>
        <p:nvPicPr>
          <p:cNvPr id="5" name="Picture 5" descr="C:\Users\Tom\AppData\Local\Microsoft\Windows\Temporary Internet Files\Content.Outlook\EV8VUEA0\Line -  Summer MW peaks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6"/>
          <a:stretch>
            <a:fillRect/>
          </a:stretch>
        </p:blipFill>
        <p:spPr bwMode="auto">
          <a:xfrm>
            <a:off x="548640" y="1554480"/>
            <a:ext cx="779028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Geneva" charset="0"/>
              </a:rPr>
              <a:t>Example Daily </a:t>
            </a:r>
            <a:r>
              <a:rPr lang="en-US" altLang="en-US" dirty="0">
                <a:cs typeface="Geneva" charset="0"/>
              </a:rPr>
              <a:t>Load Variation: </a:t>
            </a:r>
            <a:r>
              <a:rPr lang="en-US" altLang="en-US" dirty="0" smtClean="0">
                <a:cs typeface="Geneva" charset="0"/>
              </a:rPr>
              <a:t/>
            </a:r>
            <a:br>
              <a:rPr lang="en-US" altLang="en-US" dirty="0" smtClean="0">
                <a:cs typeface="Geneva" charset="0"/>
              </a:rPr>
            </a:br>
            <a:r>
              <a:rPr lang="en-US" altLang="en-US" dirty="0" smtClean="0">
                <a:cs typeface="Geneva" charset="0"/>
              </a:rPr>
              <a:t>Very Location Specific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51816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505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Transmission and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376249" cy="4323703"/>
          </a:xfrm>
        </p:spPr>
        <p:txBody>
          <a:bodyPr/>
          <a:lstStyle/>
          <a:p>
            <a:r>
              <a:rPr lang="en-US" altLang="en-US" dirty="0">
                <a:cs typeface="Geneva" charset="0"/>
              </a:rPr>
              <a:t>Goal is to move electric power from generation to load with low losses.</a:t>
            </a:r>
          </a:p>
          <a:p>
            <a:r>
              <a:rPr lang="en-US" altLang="en-US" dirty="0">
                <a:cs typeface="Geneva" charset="0"/>
              </a:rPr>
              <a:t>Less losses at </a:t>
            </a:r>
            <a:r>
              <a:rPr lang="en-US" altLang="en-US" dirty="0" smtClean="0">
                <a:cs typeface="Geneva" charset="0"/>
              </a:rPr>
              <a:t>higher </a:t>
            </a:r>
            <a:r>
              <a:rPr lang="en-US" altLang="en-US" dirty="0">
                <a:cs typeface="Geneva" charset="0"/>
              </a:rPr>
              <a:t>voltages (S=VI* and I</a:t>
            </a:r>
            <a:r>
              <a:rPr lang="en-US" altLang="en-US" baseline="30000" dirty="0">
                <a:cs typeface="Geneva" charset="0"/>
              </a:rPr>
              <a:t>2</a:t>
            </a:r>
            <a:r>
              <a:rPr lang="en-US" altLang="en-US" dirty="0">
                <a:cs typeface="Geneva" charset="0"/>
              </a:rPr>
              <a:t>R losses), but more difficult to insulate.</a:t>
            </a:r>
          </a:p>
          <a:p>
            <a:r>
              <a:rPr lang="en-US" altLang="en-US" dirty="0">
                <a:cs typeface="Geneva" charset="0"/>
              </a:rPr>
              <a:t>Typical high voltage transmission voltages are 765, 500, 345, 230, 161, 138 and 69 kV.</a:t>
            </a:r>
          </a:p>
          <a:p>
            <a:r>
              <a:rPr lang="en-US" altLang="en-US" dirty="0">
                <a:cs typeface="Geneva" charset="0"/>
              </a:rPr>
              <a:t>Lower voltage lines are used for distribution (12.4 or 13.8 kV).</a:t>
            </a:r>
          </a:p>
          <a:p>
            <a:r>
              <a:rPr lang="en-US" altLang="en-US" dirty="0">
                <a:cs typeface="Geneva" charset="0"/>
              </a:rPr>
              <a:t>Typical losses are about 3 to 5% in transmission and 10 to 15% in the distribution system.</a:t>
            </a:r>
          </a:p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Transmission &amp;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330460" cy="4323703"/>
          </a:xfrm>
        </p:spPr>
        <p:txBody>
          <a:bodyPr/>
          <a:lstStyle/>
          <a:p>
            <a:r>
              <a:rPr lang="en-US" altLang="en-US" dirty="0">
                <a:cs typeface="Geneva" charset="0"/>
              </a:rPr>
              <a:t>Transmission</a:t>
            </a:r>
          </a:p>
          <a:p>
            <a:pPr lvl="1"/>
            <a:r>
              <a:rPr lang="en-US" altLang="en-US" dirty="0">
                <a:ea typeface="Geneva" charset="0"/>
              </a:rPr>
              <a:t>networked connections</a:t>
            </a:r>
          </a:p>
          <a:p>
            <a:pPr lvl="1"/>
            <a:r>
              <a:rPr lang="en-US" altLang="en-US" dirty="0">
                <a:ea typeface="Geneva" charset="0"/>
              </a:rPr>
              <a:t>power can be supplied from multiple sources</a:t>
            </a:r>
          </a:p>
          <a:p>
            <a:pPr lvl="1"/>
            <a:r>
              <a:rPr lang="en-US" altLang="en-US" dirty="0">
                <a:ea typeface="Geneva" charset="0"/>
              </a:rPr>
              <a:t>typically higher voltages, above 100 kV</a:t>
            </a:r>
          </a:p>
          <a:p>
            <a:pPr lvl="1"/>
            <a:r>
              <a:rPr lang="en-US" altLang="en-US" dirty="0">
                <a:ea typeface="Geneva" charset="0"/>
              </a:rPr>
              <a:t>mostly overhead, with some underground in urban areas</a:t>
            </a:r>
          </a:p>
          <a:p>
            <a:pPr lvl="1"/>
            <a:r>
              <a:rPr lang="en-US" altLang="en-US" dirty="0">
                <a:ea typeface="Geneva" charset="0"/>
              </a:rPr>
              <a:t>Often source of large-scale blackouts</a:t>
            </a:r>
          </a:p>
          <a:p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206240" y="1280160"/>
            <a:ext cx="484632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solidFill>
                  <a:srgbClr val="1E0000"/>
                </a:solidFill>
                <a:cs typeface="Geneva" charset="0"/>
              </a:rPr>
              <a:t>Distribution</a:t>
            </a:r>
          </a:p>
          <a:p>
            <a:pPr lvl="1"/>
            <a:r>
              <a:rPr lang="en-US" altLang="en-US" sz="2400" dirty="0" smtClean="0">
                <a:solidFill>
                  <a:srgbClr val="1E0000"/>
                </a:solidFill>
                <a:ea typeface="Geneva" charset="0"/>
              </a:rPr>
              <a:t>radial connections</a:t>
            </a:r>
          </a:p>
          <a:p>
            <a:pPr lvl="1"/>
            <a:r>
              <a:rPr lang="en-US" altLang="en-US" sz="2400" dirty="0" smtClean="0">
                <a:solidFill>
                  <a:srgbClr val="1E0000"/>
                </a:solidFill>
                <a:ea typeface="Geneva" charset="0"/>
              </a:rPr>
              <a:t>power moves in one direction only</a:t>
            </a:r>
          </a:p>
          <a:p>
            <a:pPr lvl="1"/>
            <a:r>
              <a:rPr lang="en-US" altLang="en-US" sz="2400" dirty="0" smtClean="0">
                <a:solidFill>
                  <a:srgbClr val="1E0000"/>
                </a:solidFill>
                <a:ea typeface="Geneva" charset="0"/>
              </a:rPr>
              <a:t>typically lower voltages, below 100 kV</a:t>
            </a:r>
          </a:p>
          <a:p>
            <a:pPr lvl="1"/>
            <a:r>
              <a:rPr lang="en-US" altLang="en-US" sz="2400" dirty="0" smtClean="0">
                <a:solidFill>
                  <a:srgbClr val="1E0000"/>
                </a:solidFill>
                <a:ea typeface="Geneva" charset="0"/>
              </a:rPr>
              <a:t>the source of most  black-outs, but these are local</a:t>
            </a:r>
          </a:p>
          <a:p>
            <a:pPr lvl="1"/>
            <a:r>
              <a:rPr lang="en-US" altLang="en-US" sz="2400" dirty="0" smtClean="0">
                <a:solidFill>
                  <a:srgbClr val="1E0000"/>
                </a:solidFill>
                <a:ea typeface="Geneva" charset="0"/>
              </a:rPr>
              <a:t>Most new construction is underground, especially in suburban and urban locations 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229600" cy="1069848"/>
          </a:xfrm>
        </p:spPr>
        <p:txBody>
          <a:bodyPr/>
          <a:lstStyle/>
          <a:p>
            <a:r>
              <a:rPr lang="en-US" altLang="en-US" dirty="0"/>
              <a:t>Three Phase Transmission Line</a:t>
            </a:r>
            <a:endParaRPr lang="en-US" dirty="0"/>
          </a:p>
        </p:txBody>
      </p:sp>
      <p:pic>
        <p:nvPicPr>
          <p:cNvPr id="5" name="Picture 6" descr="Jul18_49"/>
          <p:cNvPicPr>
            <a:picLocks noChangeAspect="1" noChangeArrowheads="1"/>
          </p:cNvPicPr>
          <p:nvPr/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Jul18_50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3608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Transmission Lines and the Elements</a:t>
            </a:r>
            <a:endParaRPr lang="en-US" dirty="0"/>
          </a:p>
        </p:txBody>
      </p:sp>
      <p:pic>
        <p:nvPicPr>
          <p:cNvPr id="5" name="Picture 2" descr="http://entergy.com/Global/Gustav/images/124_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7637"/>
            <a:ext cx="2971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5989637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Ike in Beaumont, Tx</a:t>
            </a:r>
          </a:p>
        </p:txBody>
      </p:sp>
      <p:pic>
        <p:nvPicPr>
          <p:cNvPr id="7" name="Picture 6" descr="http://www.mgx.com/blogs/wp-content/uploads/2008/03/icestorm23g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2437"/>
            <a:ext cx="55959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800600" y="5684837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Quebec Ice Storm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Transformers provide an easily means for changing ac voltage levels</a:t>
            </a:r>
          </a:p>
          <a:p>
            <a:pPr lvl="1"/>
            <a:r>
              <a:rPr lang="en-US" altLang="en-US" dirty="0">
                <a:ea typeface="Geneva" charset="0"/>
              </a:rPr>
              <a:t>Power flow through transformers is bi-directional</a:t>
            </a:r>
          </a:p>
          <a:p>
            <a:r>
              <a:rPr lang="en-US" altLang="en-US" dirty="0">
                <a:cs typeface="Geneva" charset="0"/>
              </a:rPr>
              <a:t>Heating is a major concern that can quickly lead to loss of transformer life (and occasionally explosions!)</a:t>
            </a:r>
          </a:p>
          <a:p>
            <a:r>
              <a:rPr lang="en-US" altLang="en-US" dirty="0">
                <a:cs typeface="Geneva" charset="0"/>
              </a:rPr>
              <a:t>High voltage transformers (say 230 kV and up) are large, heavy, and difficult to replace</a:t>
            </a:r>
          </a:p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001000" cy="3733800"/>
          </a:xfrm>
        </p:spPr>
        <p:txBody>
          <a:bodyPr/>
          <a:lstStyle/>
          <a:p>
            <a:r>
              <a:rPr lang="en-US" dirty="0" smtClean="0"/>
              <a:t>Start reading Chapters 1 to 3 from the book (mostly background material)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dirty="0" smtClean="0"/>
              <a:t>We’ll be using PowerWorld Simulator fairly extensively in this class, both the educational and professional versions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dirty="0" smtClean="0"/>
              <a:t>Download the free 42 bus educational versions of PowerWorld Simulator at</a:t>
            </a:r>
          </a:p>
          <a:p>
            <a:pPr marL="0" indent="0" eaLnBrk="1" hangingPunct="1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</a:t>
            </a:r>
            <a:r>
              <a:rPr lang="en-US" altLang="en-US" dirty="0" smtClean="0">
                <a:hlinkClick r:id="rId2"/>
              </a:rPr>
              <a:t>https</a:t>
            </a:r>
            <a:r>
              <a:rPr lang="en-US" altLang="en-US" dirty="0">
                <a:hlinkClick r:id="rId2"/>
              </a:rPr>
              <a:t>://</a:t>
            </a:r>
            <a:r>
              <a:rPr lang="en-US" altLang="en-US" dirty="0" smtClean="0">
                <a:hlinkClick r:id="rId2"/>
              </a:rPr>
              <a:t>www.powerworld.com/gloveroverbyesarma</a:t>
            </a:r>
            <a:endParaRPr lang="en-US" altLang="en-US" dirty="0" smtClean="0"/>
          </a:p>
          <a:p>
            <a:pPr marL="0" indent="0" eaLnBrk="1" hangingPunct="1">
              <a:buNone/>
            </a:pPr>
            <a:endParaRPr lang="en-US" altLang="en-US" dirty="0"/>
          </a:p>
          <a:p>
            <a:pPr eaLnBrk="1" hangingPunct="1">
              <a:buFont typeface="Arial" charset="0"/>
              <a:buChar char="•"/>
            </a:pPr>
            <a:endParaRPr lang="en-US" altLang="en-US" dirty="0" smtClean="0"/>
          </a:p>
          <a:p>
            <a:pPr eaLnBrk="1" hangingPunct="1">
              <a:buFont typeface="Arial" charset="0"/>
              <a:buChar char="•"/>
            </a:pPr>
            <a:endParaRPr lang="en-US" altLang="en-US" dirty="0"/>
          </a:p>
          <a:p>
            <a:pPr eaLnBrk="1" hangingPunct="1">
              <a:buFont typeface="Arial" charset="0"/>
              <a:buChar char="•"/>
            </a:pPr>
            <a:endParaRPr lang="en-US" altLang="en-US" dirty="0"/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eaLnBrk="1" hangingPunct="1">
              <a:buFont typeface="Arial" charset="0"/>
              <a:buChar char="•"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A 230/115 kV Transformer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22" y="1291087"/>
            <a:ext cx="6846888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Geneva" charset="0"/>
              </a:rPr>
              <a:t>Residential Distribution Transformers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229600" cy="1362974"/>
          </a:xfrm>
        </p:spPr>
        <p:txBody>
          <a:bodyPr/>
          <a:lstStyle/>
          <a:p>
            <a:r>
              <a:rPr lang="en-US" altLang="en-US" dirty="0">
                <a:cs typeface="Geneva" charset="0"/>
              </a:rPr>
              <a:t>Residential single phase electric service uses a center tapped transformer to provide 240/120 volt service; a separate ground is used for safety</a:t>
            </a:r>
          </a:p>
        </p:txBody>
      </p:sp>
      <p:pic>
        <p:nvPicPr>
          <p:cNvPr id="5" name="Picture 4" descr="Fig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4" y="2743200"/>
            <a:ext cx="704056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 Unit Calculations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229600" cy="3278038"/>
          </a:xfrm>
        </p:spPr>
        <p:txBody>
          <a:bodyPr/>
          <a:lstStyle/>
          <a:p>
            <a:r>
              <a:rPr lang="en-US" dirty="0"/>
              <a:t>A key problem in analyzing power systems is the large number of transformers.  </a:t>
            </a:r>
          </a:p>
          <a:p>
            <a:pPr lvl="1"/>
            <a:r>
              <a:rPr lang="en-US" dirty="0"/>
              <a:t>It would be very difficult to continually have to refer impedances to the different sides of the transformers</a:t>
            </a:r>
          </a:p>
          <a:p>
            <a:r>
              <a:rPr lang="en-US" dirty="0"/>
              <a:t>This problem is avoided by a normalization of all variables.</a:t>
            </a:r>
          </a:p>
          <a:p>
            <a:r>
              <a:rPr lang="en-US" dirty="0"/>
              <a:t>This normalization is known as per unit analysis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047124"/>
              </p:ext>
            </p:extLst>
          </p:nvPr>
        </p:nvGraphicFramePr>
        <p:xfrm>
          <a:off x="990600" y="4572000"/>
          <a:ext cx="6400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name="Equation" r:id="rId3" imgW="6400800" imgH="901700" progId="Equation.DSMT4">
                  <p:embed/>
                </p:oleObj>
              </mc:Choice>
              <mc:Fallback>
                <p:oleObj name="Equation" r:id="rId3" imgW="64008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572000"/>
                        <a:ext cx="6400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Join Together at a Bus</a:t>
            </a:r>
            <a:endParaRPr lang="en-US" dirty="0"/>
          </a:p>
        </p:txBody>
      </p:sp>
      <p:pic>
        <p:nvPicPr>
          <p:cNvPr id="5" name="Picture 3" descr="100_17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658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069848"/>
          </a:xfrm>
        </p:spPr>
        <p:txBody>
          <a:bodyPr/>
          <a:lstStyle/>
          <a:p>
            <a:pPr eaLnBrk="1" hangingPunct="1"/>
            <a:r>
              <a:rPr lang="en-US" altLang="en-US" dirty="0"/>
              <a:t>Energy Economics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760" y="1280160"/>
            <a:ext cx="8001000" cy="3733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dirty="0"/>
              <a:t>Electric generating technologies involve a tradeoff between fixed costs (costs to build them) and operating costs</a:t>
            </a:r>
          </a:p>
          <a:p>
            <a:pPr lvl="1" eaLnBrk="1" hangingPunct="1">
              <a:buClr>
                <a:srgbClr val="1E0000"/>
              </a:buClr>
              <a:buSzPct val="125000"/>
              <a:buFontTx/>
              <a:buChar char="•"/>
            </a:pPr>
            <a:r>
              <a:rPr lang="en-US" dirty="0"/>
              <a:t>Nuclear and solar high fixed costs, but low operating costs (though cost of solar has decreased substantially recently)</a:t>
            </a:r>
          </a:p>
          <a:p>
            <a:pPr lvl="1" eaLnBrk="1" hangingPunct="1">
              <a:buClr>
                <a:srgbClr val="1E0000"/>
              </a:buClr>
              <a:buSzPct val="125000"/>
              <a:buFontTx/>
              <a:buChar char="•"/>
            </a:pPr>
            <a:r>
              <a:rPr lang="en-US" dirty="0"/>
              <a:t>Natural gas/oil have low fixed costs but can have higher operating costs (dependent upon fuel prices)</a:t>
            </a:r>
          </a:p>
          <a:p>
            <a:pPr lvl="1" eaLnBrk="1" hangingPunct="1">
              <a:buClr>
                <a:srgbClr val="1E0000"/>
              </a:buClr>
              <a:buSzPct val="125000"/>
              <a:buFontTx/>
              <a:buChar char="•"/>
            </a:pPr>
            <a:r>
              <a:rPr lang="en-US" dirty="0"/>
              <a:t>Coal, wind, hydro are in between</a:t>
            </a:r>
          </a:p>
          <a:p>
            <a:pPr eaLnBrk="1" hangingPunct="1">
              <a:buClr>
                <a:srgbClr val="1E0000"/>
              </a:buClr>
            </a:pPr>
            <a:r>
              <a:rPr lang="en-US" dirty="0"/>
              <a:t>Also the units capacity factor is important to determining ultimate cost of electricity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Energy Costs for New Generation, 2019 Edition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8605" y="6172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3366"/>
              </a:buClr>
            </a:pPr>
            <a:r>
              <a:rPr lang="en-US" sz="1800" dirty="0">
                <a:solidFill>
                  <a:srgbClr val="003366"/>
                </a:solidFill>
              </a:rPr>
              <a:t>Source</a:t>
            </a:r>
            <a:r>
              <a:rPr lang="en-US" sz="1800" dirty="0" smtClean="0">
                <a:solidFill>
                  <a:srgbClr val="003366"/>
                </a:solidFill>
              </a:rPr>
              <a:t>: </a:t>
            </a:r>
            <a:r>
              <a:rPr lang="en-US" sz="1800" dirty="0" smtClean="0">
                <a:solidFill>
                  <a:srgbClr val="003366"/>
                </a:solidFill>
                <a:hlinkClick r:id="rId2"/>
              </a:rPr>
              <a:t>www.eia.gov/outlooks/aeo/pdf/electricity_generation.pdf</a:t>
            </a:r>
            <a:r>
              <a:rPr lang="en-US" sz="1800" dirty="0" smtClean="0">
                <a:solidFill>
                  <a:srgbClr val="003366"/>
                </a:solidFill>
              </a:rPr>
              <a:t> (February 2019)</a:t>
            </a:r>
            <a:endParaRPr lang="en-US" sz="1800" dirty="0">
              <a:solidFill>
                <a:srgbClr val="003366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169029"/>
            <a:ext cx="7848600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0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Energy Costs for New Generation, </a:t>
            </a:r>
            <a:r>
              <a:rPr lang="en-US" dirty="0" smtClean="0"/>
              <a:t>2020 </a:t>
            </a:r>
            <a:r>
              <a:rPr lang="en-US" dirty="0"/>
              <a:t>Edition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12192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dirty="0"/>
              <a:t>Natural Gas Prices 1997 to </a:t>
            </a:r>
            <a:r>
              <a:rPr lang="en-US" dirty="0" smtClean="0"/>
              <a:t>2020</a:t>
            </a:r>
            <a:endParaRPr lang="en-US" altLang="en-US" dirty="0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35169" y="4909344"/>
            <a:ext cx="8547100" cy="127419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Marginal cost for natural gas fired electricity price </a:t>
            </a:r>
          </a:p>
          <a:p>
            <a:pPr eaLnBrk="1" hangingPunct="1"/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in $/MWh is about 7-10 times gas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price; Henry Hub is a gas pipeline located in Erath, Louisiana.  </a:t>
            </a:r>
            <a:endParaRPr lang="en-US" altLang="en-US" sz="2400" dirty="0">
              <a:solidFill>
                <a:srgbClr val="1E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Source: http://www.eia.gov/dnav/ng/hist/rngwhhdW.htm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99" y="1295400"/>
            <a:ext cx="8651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7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17016" cy="838200"/>
          </a:xfrm>
        </p:spPr>
        <p:txBody>
          <a:bodyPr/>
          <a:lstStyle/>
          <a:p>
            <a:r>
              <a:rPr lang="en-US" dirty="0"/>
              <a:t>Coal Prices </a:t>
            </a:r>
            <a:r>
              <a:rPr lang="en-US" dirty="0" smtClean="0"/>
              <a:t>had </a:t>
            </a:r>
            <a:r>
              <a:rPr lang="en-US" dirty="0"/>
              <a:t>Fallen </a:t>
            </a:r>
            <a:r>
              <a:rPr lang="en-US" dirty="0" smtClean="0"/>
              <a:t>But Are Now Back to Values from Five Years </a:t>
            </a:r>
            <a:r>
              <a:rPr lang="en-US" dirty="0"/>
              <a:t>Ago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342" y="5223601"/>
            <a:ext cx="8108310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BTU content per pound varies between about 8000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and 15,000 Btu/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lb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giving costs of around $1 to 2/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Mbtu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6177708"/>
            <a:ext cx="1969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eia.gov/coal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294018-67F1-40F2-83EC-D01F1FAE9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01115"/>
            <a:ext cx="6810552" cy="3749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524000"/>
            <a:ext cx="2226892" cy="181588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Current prices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are about the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same as in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Sept. 2017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066800"/>
          </a:xfrm>
        </p:spPr>
        <p:txBody>
          <a:bodyPr/>
          <a:lstStyle/>
          <a:p>
            <a:r>
              <a:rPr lang="en-US" dirty="0" smtClean="0"/>
              <a:t>Average Cost of Solar Systems, 2019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066800"/>
            <a:ext cx="7315200" cy="542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6477883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Source news.energysage.com/how-much-does-the-average-solar-panel-installation-cost-in-the-u-s</a:t>
            </a:r>
            <a:r>
              <a:rPr lang="en-US" sz="1400" dirty="0">
                <a:hlinkClick r:id="rId3"/>
              </a:rPr>
              <a:t>/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981200"/>
            <a:ext cx="2247731" cy="310854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For the cost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for a 10 kW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system is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$2.98 per watt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before the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tax credit and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$ 20.86 after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Frequencies and Residential Voltages Worldwide</a:t>
            </a:r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19200"/>
            <a:ext cx="872236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6248400"/>
            <a:ext cx="8763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Image Source: </a:t>
            </a:r>
            <a:r>
              <a:rPr lang="en-US" sz="1200" dirty="0" smtClean="0">
                <a:hlinkClick r:id="rId3"/>
              </a:rPr>
              <a:t>en.wikipedia.org/wiki/</a:t>
            </a:r>
            <a:r>
              <a:rPr lang="en-US" sz="1200" dirty="0" err="1" smtClean="0">
                <a:hlinkClick r:id="rId3"/>
              </a:rPr>
              <a:t>Mains_electricity_by_country</a:t>
            </a:r>
            <a:r>
              <a:rPr lang="en-US" sz="1200" dirty="0">
                <a:hlinkClick r:id="rId3"/>
              </a:rPr>
              <a:t>#/media/File:World_Map_of_Mains_Voltages_and_Frequencies,_Detailed.svg</a:t>
            </a:r>
            <a:endParaRPr lang="en-US" sz="12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Brief History of Electric Power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760" y="1280160"/>
            <a:ext cx="8534400" cy="3733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dirty="0"/>
              <a:t>First real practical uses of electricity began with the telegraph (1860's) and then arc lighting in the 1870’s 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Early 1880’s – Edison introduced Pearl Street dc system in Manhattan supplying 59 customers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1884 – Sprague produces practical dc motor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1885 – invention of transformer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Mid 1880’s – Westinghouse/Tesla introduce rival ac system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Late 1880’s – Tesla invents ac induction motor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1893 – Three-phase transmission line at 2.3 kV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History, cont’d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001000" cy="43434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1896 – ac lines deliver electricity from hydro generation at Niagara Falls to Buffalo, 20 miles away; </a:t>
            </a:r>
            <a:r>
              <a:rPr lang="en-US" dirty="0"/>
              <a:t>also 30kV line in Germany</a:t>
            </a:r>
            <a:endParaRPr lang="en-US" altLang="en-US" dirty="0"/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Early 1900’s – Private utilities supply all customers in area (city); recognized as a natural monopoly; states step in to begin regulation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By 1920’s – Large interstate holding companies control most electricity systems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History, cont’d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760" y="1371600"/>
            <a:ext cx="8549640" cy="3733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1935 – Congress passes Public Utility Holding Company Act to establish national regulation, breaking up large interstate utilities (repealed 2005)</a:t>
            </a:r>
          </a:p>
          <a:p>
            <a:pPr marL="971550" lvl="2" indent="-457200" eaLnBrk="1" hangingPunct="1">
              <a:buClr>
                <a:srgbClr val="1E0000"/>
              </a:buClr>
              <a:buSzPct val="100000"/>
            </a:pPr>
            <a:r>
              <a:rPr lang="en-US" dirty="0"/>
              <a:t>This gave rise to electric utilities that only operated in one state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1935/6 – Rural Electrification Act brought electricity to rural areas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1930’s – Electric utilities established as vertical monopolies</a:t>
            </a:r>
          </a:p>
          <a:p>
            <a:pPr eaLnBrk="1" hangingPunct="1">
              <a:buClr>
                <a:srgbClr val="1E0000"/>
              </a:buClr>
            </a:pPr>
            <a:r>
              <a:rPr lang="en-US" dirty="0"/>
              <a:t>Frequency standardized in the 1930’s</a:t>
            </a:r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Vertical Monopolies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001000" cy="46482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Within a particular geographic market, the electric utility had an exclusive franchise</a:t>
            </a:r>
          </a:p>
        </p:txBody>
      </p:sp>
      <p:grpSp>
        <p:nvGrpSpPr>
          <p:cNvPr id="28676" name="Group 13"/>
          <p:cNvGrpSpPr>
            <a:grpSpLocks/>
          </p:cNvGrpSpPr>
          <p:nvPr/>
        </p:nvGrpSpPr>
        <p:grpSpPr bwMode="auto">
          <a:xfrm>
            <a:off x="914400" y="2286000"/>
            <a:ext cx="2362200" cy="3048000"/>
            <a:chOff x="1776" y="1728"/>
            <a:chExt cx="1488" cy="1920"/>
          </a:xfrm>
        </p:grpSpPr>
        <p:sp>
          <p:nvSpPr>
            <p:cNvPr id="28678" name="Rectangle 4"/>
            <p:cNvSpPr>
              <a:spLocks noChangeArrowheads="1"/>
            </p:cNvSpPr>
            <p:nvPr/>
          </p:nvSpPr>
          <p:spPr bwMode="auto">
            <a:xfrm>
              <a:off x="1776" y="1728"/>
              <a:ext cx="1488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Generation</a:t>
              </a:r>
            </a:p>
          </p:txBody>
        </p:sp>
        <p:sp>
          <p:nvSpPr>
            <p:cNvPr id="28679" name="Rectangle 6"/>
            <p:cNvSpPr>
              <a:spLocks noChangeArrowheads="1"/>
            </p:cNvSpPr>
            <p:nvPr/>
          </p:nvSpPr>
          <p:spPr bwMode="auto">
            <a:xfrm>
              <a:off x="1776" y="2208"/>
              <a:ext cx="148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Transmission</a:t>
              </a:r>
            </a:p>
          </p:txBody>
        </p:sp>
        <p:sp>
          <p:nvSpPr>
            <p:cNvPr id="28680" name="Rectangle 7"/>
            <p:cNvSpPr>
              <a:spLocks noChangeArrowheads="1"/>
            </p:cNvSpPr>
            <p:nvPr/>
          </p:nvSpPr>
          <p:spPr bwMode="auto">
            <a:xfrm>
              <a:off x="1776" y="2688"/>
              <a:ext cx="1488" cy="48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Distribution</a:t>
              </a:r>
            </a:p>
          </p:txBody>
        </p:sp>
        <p:sp>
          <p:nvSpPr>
            <p:cNvPr id="28681" name="Rectangle 8"/>
            <p:cNvSpPr>
              <a:spLocks noChangeArrowheads="1"/>
            </p:cNvSpPr>
            <p:nvPr/>
          </p:nvSpPr>
          <p:spPr bwMode="auto">
            <a:xfrm>
              <a:off x="1776" y="3168"/>
              <a:ext cx="1488" cy="4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Customer Service</a:t>
              </a:r>
            </a:p>
          </p:txBody>
        </p:sp>
      </p:grpSp>
      <p:sp>
        <p:nvSpPr>
          <p:cNvPr id="28677" name="Text Box 14"/>
          <p:cNvSpPr txBox="1">
            <a:spLocks noChangeArrowheads="1"/>
          </p:cNvSpPr>
          <p:nvPr/>
        </p:nvSpPr>
        <p:spPr bwMode="auto">
          <a:xfrm>
            <a:off x="3733800" y="2320925"/>
            <a:ext cx="3813865" cy="304698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In return for this exclusive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franchise, the utility had the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obligation to serve all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existing and future customers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at rates determined jointly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by utility and regulators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It was a “cost plus” business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Vertical Monopolies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001000" cy="3733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Within its service territory each utility was the only game in town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Neighboring utilities functioned more as colleagues than competitors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Utilities gradually interconnected their systems so by 1970 transmission lines crisscrossed North America, with voltages up to 765 kV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Economies of scale keep resulted in decreasing rates, so most every one was happy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History, cont’d -- 1970’s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001000" cy="3733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1970’s brought inflation, increased fossil-fuel prices, calls for conservation and growing environmental concerns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Increasing rates replaced decreasing ones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As a result, U.S. Congress passed Public Utilities Regulator Policies Act (PURPA) in 1978, which mandated utilities must purchase power from independent generators located in their service territory (modified 2005)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PURPA introduced some competition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History, cont’d – 1990’s &amp; 2000’s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458200" cy="4876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Major opening of industry to competition occurred as a result of National Energy Policy Act of 1992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This act mandated that utilities provide “nondiscriminatory” access to the high voltage transmission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Goal was to set up true competition in generation 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Result over the last few years has been a dramatic restructuring of electric utility industry (for better or worse!)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Energy Bill 2005 repealed PUHCA; modified PURPA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Prices, </a:t>
            </a:r>
            <a:r>
              <a:rPr lang="en-US" dirty="0" smtClean="0"/>
              <a:t>1960-2014</a:t>
            </a:r>
            <a:endParaRPr lang="en-US" dirty="0"/>
          </a:p>
        </p:txBody>
      </p:sp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69110" y="6019800"/>
            <a:ext cx="1332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E0000"/>
                </a:solidFill>
              </a:rPr>
              <a:t>Source: </a:t>
            </a:r>
            <a:r>
              <a:rPr lang="en-US" sz="1800" dirty="0" smtClean="0">
                <a:solidFill>
                  <a:srgbClr val="1E0000"/>
                </a:solidFill>
              </a:rPr>
              <a:t>EIA</a:t>
            </a:r>
            <a:endParaRPr lang="en-US" sz="1800" dirty="0">
              <a:solidFill>
                <a:srgbClr val="1E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848600" cy="391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Utility Restructuring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80160"/>
            <a:ext cx="8001000" cy="4876800"/>
          </a:xfrm>
        </p:spPr>
        <p:txBody>
          <a:bodyPr/>
          <a:lstStyle/>
          <a:p>
            <a:pPr eaLnBrk="1" hangingPunct="1">
              <a:buClr>
                <a:srgbClr val="1E0000"/>
              </a:buClr>
            </a:pPr>
            <a:r>
              <a:rPr lang="en-US" altLang="en-US" dirty="0"/>
              <a:t>Driven by significant regional variations in electric rates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Goal of competition is to reduce rates through the introduction of competition </a:t>
            </a:r>
          </a:p>
          <a:p>
            <a:pPr eaLnBrk="1" hangingPunct="1">
              <a:buClr>
                <a:srgbClr val="1E0000"/>
              </a:buClr>
            </a:pPr>
            <a:r>
              <a:rPr lang="en-US" altLang="en-US" dirty="0"/>
              <a:t>Eventual goal is to allow consumers to choose their electricity supplier</a:t>
            </a:r>
          </a:p>
          <a:p>
            <a:pPr eaLnBrk="1" hangingPunct="1">
              <a:buFont typeface="Wingdings" pitchFamily="2" charset="2"/>
              <a:buChar char="l"/>
            </a:pPr>
            <a:endParaRPr lang="en-US" alt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State Variation in Electric Rates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090738" y="1576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0012"/>
            <a:ext cx="7086600" cy="498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Electric Utility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462513" cy="4323703"/>
          </a:xfrm>
        </p:spPr>
        <p:txBody>
          <a:bodyPr/>
          <a:lstStyle/>
          <a:p>
            <a:r>
              <a:rPr lang="en-US" altLang="en-US" dirty="0" smtClean="0"/>
              <a:t>Traditionally electric utilities were vertical monopolies; within </a:t>
            </a:r>
            <a:r>
              <a:rPr lang="en-US" altLang="en-US" dirty="0"/>
              <a:t>a particular geographic market, </a:t>
            </a:r>
            <a:r>
              <a:rPr lang="en-US" altLang="en-US" dirty="0" smtClean="0"/>
              <a:t>they had </a:t>
            </a:r>
            <a:r>
              <a:rPr lang="en-US" altLang="en-US" dirty="0"/>
              <a:t>an exclusive </a:t>
            </a:r>
            <a:r>
              <a:rPr lang="en-US" altLang="en-US" dirty="0" smtClean="0"/>
              <a:t>franchise</a:t>
            </a:r>
          </a:p>
          <a:p>
            <a:pPr lvl="1"/>
            <a:r>
              <a:rPr lang="en-US" altLang="en-US" dirty="0" smtClean="0"/>
              <a:t>This has changed in many places around the country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25304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352800" y="3276600"/>
            <a:ext cx="4480081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In return for this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exclusive franchise</a:t>
            </a: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, the utility had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the obligation </a:t>
            </a: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to serve all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existing and future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customers at </a:t>
            </a: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rates determined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jointly by </a:t>
            </a:r>
            <a:r>
              <a:rPr lang="en-US" altLang="en-US" sz="2400" dirty="0">
                <a:solidFill>
                  <a:srgbClr val="1E0000"/>
                </a:solidFill>
                <a:latin typeface="+mj-lt"/>
              </a:rPr>
              <a:t>utility and </a:t>
            </a: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regulators.</a:t>
            </a:r>
            <a:endParaRPr lang="en-US" altLang="en-US" sz="2400" dirty="0">
              <a:solidFill>
                <a:srgbClr val="1E0000"/>
              </a:solidFill>
              <a:latin typeface="+mj-lt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Rise of Natural Gas Generation</a:t>
            </a:r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1676400" y="6248400"/>
            <a:ext cx="2031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 dirty="0"/>
              <a:t>Source: US EIA, 2016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9222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August 14</a:t>
            </a:r>
            <a:r>
              <a:rPr lang="en-US" altLang="en-US" baseline="30000"/>
              <a:t>th</a:t>
            </a:r>
            <a:r>
              <a:rPr lang="en-US" altLang="en-US"/>
              <a:t>, 2003 Blackout</a:t>
            </a:r>
          </a:p>
        </p:txBody>
      </p:sp>
      <p:pic>
        <p:nvPicPr>
          <p:cNvPr id="39939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394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E8667D-ECD7-4982-B7E8-93892CFD3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18" y="1893523"/>
            <a:ext cx="4393682" cy="3380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5BFBC1-93F9-4AF1-B675-BC941FDB1062}"/>
              </a:ext>
            </a:extLst>
          </p:cNvPr>
          <p:cNvSpPr txBox="1"/>
          <p:nvPr/>
        </p:nvSpPr>
        <p:spPr>
          <a:xfrm>
            <a:off x="4597918" y="5298959"/>
            <a:ext cx="4328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Above image from energy.gov, August 14, 2003 Blackout</a:t>
            </a:r>
            <a:br>
              <a:rPr lang="en-US" sz="1400" dirty="0"/>
            </a:br>
            <a:r>
              <a:rPr lang="en-US" sz="1400" dirty="0"/>
              <a:t>Final Report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My Favorite 8/14/2003 Blackout Cartoon!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0104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My Favorite Blackout Hoax Photo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>
            <a:fillRect/>
          </a:stretch>
        </p:blipFill>
        <p:spPr bwMode="auto">
          <a:xfrm>
            <a:off x="381000" y="1447800"/>
            <a:ext cx="809177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345 kV+ Transmission Growth at a Glance (From Jay </a:t>
            </a:r>
            <a:r>
              <a:rPr lang="en-US" dirty="0" err="1"/>
              <a:t>Caspary</a:t>
            </a:r>
            <a:r>
              <a:rPr lang="en-US" dirty="0"/>
              <a:t>)</a:t>
            </a:r>
          </a:p>
        </p:txBody>
      </p:sp>
      <p:pic>
        <p:nvPicPr>
          <p:cNvPr id="3" name="Picture 2" descr="\\MAX-fsrv.ad.syr.edu\amazur$\My Pictures\GridMaps\Grid194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001000" cy="48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345 kV+ Transmission Growth at a Glance (From Jay </a:t>
            </a:r>
            <a:r>
              <a:rPr lang="en-US" dirty="0" err="1"/>
              <a:t>Caspary</a:t>
            </a:r>
            <a:r>
              <a:rPr lang="en-US" dirty="0"/>
              <a:t>)</a:t>
            </a:r>
          </a:p>
        </p:txBody>
      </p:sp>
      <p:pic>
        <p:nvPicPr>
          <p:cNvPr id="3" name="Picture 2" descr="\\MAX-fsrv.ad.syr.edu\amazur$\My Pictures\GridMaps\Grid196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80160"/>
            <a:ext cx="8001000" cy="48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345 kV+ Transmission Growth at a Glance (From Jay </a:t>
            </a:r>
            <a:r>
              <a:rPr lang="en-US" dirty="0" err="1"/>
              <a:t>Caspary</a:t>
            </a:r>
            <a:r>
              <a:rPr lang="en-US" dirty="0"/>
              <a:t>)</a:t>
            </a:r>
          </a:p>
        </p:txBody>
      </p:sp>
      <p:pic>
        <p:nvPicPr>
          <p:cNvPr id="3" name="Picture 2" descr="\\MAX-fsrv.ad.syr.edu\amazur$\My Pictures\GridMaps\Grid197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80160"/>
            <a:ext cx="8001000" cy="48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345 kV+ Transmission Growth at a Glance (From Jay </a:t>
            </a:r>
            <a:r>
              <a:rPr lang="en-US" dirty="0" err="1"/>
              <a:t>Caspary</a:t>
            </a:r>
            <a:r>
              <a:rPr lang="en-US" dirty="0"/>
              <a:t>)</a:t>
            </a:r>
          </a:p>
        </p:txBody>
      </p:sp>
      <p:pic>
        <p:nvPicPr>
          <p:cNvPr id="3" name="Picture 2" descr="\\MAX-fsrv.ad.syr.edu\amazur$\My Pictures\GridMaps\Grid199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80160"/>
            <a:ext cx="8001000" cy="48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term “Smart Grid” dates officially to the 2007 “Energy Independence and Security Act”, Title 13 (“Smart Grid”)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Use of digital information and control techniques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Dynamic grid optimization with cyber-security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Deployment of distributed resources including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Customer participation and smart appliances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 Integration of storage including PHEVs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en-US" dirty="0"/>
              <a:t>Development of interoperability standards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Smart Grid Perceptions (Some of Us Like the Term “Smarter”)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876675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338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371600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4" descr="100_03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371600"/>
            <a:ext cx="32766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384796" cy="432370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/>
              <a:t>Large plants have predominated, </a:t>
            </a:r>
            <a:r>
              <a:rPr lang="en-US" altLang="en-US" dirty="0" smtClean="0"/>
              <a:t>up </a:t>
            </a:r>
            <a:r>
              <a:rPr lang="en-US" altLang="en-US" dirty="0"/>
              <a:t>to 1500 MW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Natural Gas </a:t>
            </a:r>
            <a:r>
              <a:rPr lang="en-US" altLang="en-US" dirty="0" smtClean="0"/>
              <a:t>(40%) </a:t>
            </a:r>
            <a:r>
              <a:rPr lang="en-US" altLang="en-US" dirty="0"/>
              <a:t>and coal </a:t>
            </a:r>
            <a:r>
              <a:rPr lang="en-US" altLang="en-US" dirty="0" smtClean="0"/>
              <a:t>(21%) </a:t>
            </a:r>
            <a:r>
              <a:rPr lang="en-US" altLang="en-US" dirty="0"/>
              <a:t>are most common sources, followed by nuclear </a:t>
            </a:r>
            <a:r>
              <a:rPr lang="en-US" altLang="en-US" dirty="0" smtClean="0"/>
              <a:t>(20%), wind (7.6%), hydro </a:t>
            </a:r>
            <a:r>
              <a:rPr lang="en-US" altLang="en-US" dirty="0"/>
              <a:t>(</a:t>
            </a:r>
            <a:r>
              <a:rPr lang="en-US" altLang="en-US" dirty="0" smtClean="0"/>
              <a:t>6.6%), and </a:t>
            </a:r>
            <a:r>
              <a:rPr lang="en-US" altLang="en-US" dirty="0"/>
              <a:t>solar </a:t>
            </a:r>
            <a:r>
              <a:rPr lang="en-US" altLang="en-US" dirty="0" smtClean="0"/>
              <a:t>(2.7%)</a:t>
            </a:r>
            <a:endParaRPr lang="en-US" altLang="en-US" dirty="0"/>
          </a:p>
          <a:p>
            <a:pPr lvl="1">
              <a:spcBef>
                <a:spcPct val="50000"/>
              </a:spcBef>
            </a:pPr>
            <a:r>
              <a:rPr lang="en-US" altLang="en-US" dirty="0"/>
              <a:t>Wood is 1.0%, geothermal 0.4</a:t>
            </a:r>
            <a:r>
              <a:rPr lang="en-US" altLang="en-US" dirty="0" smtClean="0"/>
              <a:t>%</a:t>
            </a:r>
          </a:p>
          <a:p>
            <a:pPr marL="457200" lvl="1" indent="0">
              <a:spcBef>
                <a:spcPct val="50000"/>
              </a:spcBef>
              <a:buNone/>
            </a:pP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dirty="0"/>
              <a:t>New construction mostly wind, </a:t>
            </a:r>
            <a:r>
              <a:rPr lang="en-US" altLang="en-US" dirty="0" smtClean="0"/>
              <a:t>solar and natural gas (with wind and solar energy costs now quite low)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40588" y="6003925"/>
            <a:ext cx="7252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/>
              <a:t>Sources are by energy (not capacity), </a:t>
            </a:r>
            <a:r>
              <a:rPr lang="en-US" altLang="en-US" sz="2000" dirty="0" smtClean="0"/>
              <a:t>5/2019-4/2020; </a:t>
            </a:r>
            <a:r>
              <a:rPr lang="en-US" altLang="en-US" sz="2000" dirty="0"/>
              <a:t>source US EIA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962062" y="3853030"/>
            <a:ext cx="640955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1E0000"/>
                </a:solidFill>
                <a:latin typeface="+mj-lt"/>
              </a:rPr>
              <a:t>Coal was at least 50% of the total up to 2007 </a:t>
            </a:r>
            <a:endParaRPr lang="en-US" altLang="en-US" sz="2400" dirty="0">
              <a:solidFill>
                <a:srgbClr val="1E0000"/>
              </a:solidFill>
              <a:latin typeface="+mj-lt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Renewable Portfolio Standards </a:t>
            </a:r>
            <a:r>
              <a:rPr lang="en-US" altLang="en-US" dirty="0" smtClean="0"/>
              <a:t>(</a:t>
            </a:r>
            <a:r>
              <a:rPr lang="en-US" altLang="en-US" dirty="0" smtClean="0"/>
              <a:t>August 2016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3246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See also www.ncsl.org/research/energy/renewable-portfolio-standards.aspx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50808" y="5822946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Image source: http</a:t>
            </a:r>
            <a:r>
              <a:rPr lang="en-US" altLang="en-US" sz="1800" dirty="0"/>
              <a:t>://www.dsireusa.org/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39000" y="1676400"/>
            <a:ext cx="1846980" cy="415498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TX is now 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10 GW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by 2025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which we’ve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met (i.e., </a:t>
            </a: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29</a:t>
            </a: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GW of wind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now); CA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is </a:t>
            </a: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60</a:t>
            </a: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% by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2030 and 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100% by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2045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004303" cy="437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0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Growth in Solar </a:t>
            </a:r>
            <a:r>
              <a:rPr lang="en-US" altLang="en-US" dirty="0" smtClean="0"/>
              <a:t>PV and Wind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62484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Source: www.eia.gov/electricity/monthly/update/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162800" cy="493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now surpasses nuclear and hydro</a:t>
            </a:r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96606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43000" y="6248400"/>
            <a:ext cx="5715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Source: www.eia.gov/electricity/monthly/update</a:t>
            </a:r>
            <a:r>
              <a:rPr lang="en-US" altLang="en-US" sz="1400" dirty="0" smtClean="0"/>
              <a:t>/ (April 2020)</a:t>
            </a:r>
            <a:endParaRPr lang="en-US" altLang="en-US" sz="1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Slowing Electric Load Growth</a:t>
            </a:r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38200" y="6305550"/>
            <a:ext cx="36656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Source: EIA </a:t>
            </a:r>
            <a:r>
              <a:rPr lang="en-US" altLang="en-US" sz="1400" dirty="0" smtClean="0"/>
              <a:t>Monthly Energy Review, July 2019</a:t>
            </a:r>
            <a:endParaRPr lang="en-US" alt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0" y="1321472"/>
            <a:ext cx="1778051" cy="489364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Much of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the slowing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load growth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is due to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distributed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generation,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such as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solar PV,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which sits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on the 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customer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side of the</a:t>
            </a:r>
            <a:br>
              <a:rPr lang="en-US" sz="2400" dirty="0" smtClean="0">
                <a:solidFill>
                  <a:srgbClr val="1E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meter</a:t>
            </a:r>
            <a:endParaRPr lang="en-US" sz="24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299819"/>
            <a:ext cx="6324600" cy="4915300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in Texas!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2643" y="5095418"/>
            <a:ext cx="847761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ERCOT set a new peak electric load of 74.5 GW on 8/12/19, surpassing the 73.3 GW record from 2018; total energy in 2017 was 357 billion kWh</a:t>
            </a:r>
            <a:endParaRPr lang="en-US" sz="2400" dirty="0"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4624" y="4633753"/>
            <a:ext cx="8753176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E0000"/>
                </a:solidFill>
                <a:latin typeface="Arial" charset="0"/>
              </a:rPr>
              <a:t>The left graph is peak demand, the right energy </a:t>
            </a:r>
            <a:endParaRPr lang="en-US" sz="2400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491" y="6234192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E0000"/>
                </a:solidFill>
                <a:hlinkClick r:id="rId2"/>
              </a:rPr>
              <a:t>Source: www.ercot.com/gridinfo/load/forecast</a:t>
            </a:r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3" y="1237564"/>
            <a:ext cx="4348162" cy="30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13" y="1237564"/>
            <a:ext cx="4009043" cy="280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Interconnected Power System </a:t>
            </a:r>
            <a:br>
              <a:rPr lang="en-US" dirty="0"/>
            </a:br>
            <a:r>
              <a:rPr lang="en-US" dirty="0"/>
              <a:t>Basic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>
              <a:spcBef>
                <a:spcPct val="0"/>
              </a:spcBef>
            </a:pPr>
            <a:r>
              <a:rPr lang="en-US" dirty="0"/>
              <a:t>Three </a:t>
            </a:r>
            <a:r>
              <a:rPr lang="en-US" dirty="0">
                <a:cs typeface="Times New Roman" pitchFamily="18" charset="0"/>
              </a:rPr>
              <a:t>–</a:t>
            </a:r>
            <a:r>
              <a:rPr lang="en-US" dirty="0"/>
              <a:t> phase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AC systems:</a:t>
            </a:r>
          </a:p>
          <a:p>
            <a:pPr marL="1025525" lvl="1" indent="-4492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generation and transmission equipment is usually three phase</a:t>
            </a:r>
          </a:p>
          <a:p>
            <a:pPr marL="1025525" lvl="1" indent="-4492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industrial loads are three phase</a:t>
            </a:r>
          </a:p>
          <a:p>
            <a:pPr marL="1025525" lvl="1" indent="-4492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residential and commercial loads are single phase and distributed equally among the phases; consequently, a balanced three – phase system results</a:t>
            </a:r>
          </a:p>
          <a:p>
            <a:pPr marL="461963" indent="-4619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Synchronous machines generate electricity</a:t>
            </a:r>
          </a:p>
          <a:p>
            <a:pPr marL="862013" lvl="1" indent="-4619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Exceptions: some wind is induction generators; solar PV</a:t>
            </a:r>
          </a:p>
          <a:p>
            <a:pPr marL="461963" indent="-461963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Interconnection transmits power over a wider region with subsystems operating at different voltage levels</a:t>
            </a:r>
          </a:p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Electricity Generation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0200" y="6304547"/>
            <a:ext cx="36656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E0000"/>
                </a:solidFill>
              </a:rPr>
              <a:t>Source: EIA Monthly Energy Review, July </a:t>
            </a:r>
            <a:r>
              <a:rPr lang="en-US" sz="1400" dirty="0" smtClean="0">
                <a:solidFill>
                  <a:srgbClr val="1E0000"/>
                </a:solidFill>
              </a:rPr>
              <a:t>2020</a:t>
            </a:r>
            <a:endParaRPr lang="en-US" sz="1400" dirty="0">
              <a:solidFill>
                <a:srgbClr val="1E0000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99" y="1371600"/>
            <a:ext cx="832757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 Generator Capacity Additions</a:t>
            </a:r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295400" y="6400800"/>
            <a:ext cx="388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Sources: www.eia.gov/todayinenergy/detail.php?id=25432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49350" y="1143000"/>
            <a:ext cx="3048000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1E0000"/>
                </a:solidFill>
                <a:latin typeface="+mj-lt"/>
              </a:rPr>
              <a:t>Natural gas and wind generation additions in the last decade dwarfed all other technologies, but with solar rapidly growing.  The gas generation, and low natural gas prices were partially responsible</a:t>
            </a:r>
            <a:br>
              <a:rPr lang="en-US" altLang="en-US" dirty="0">
                <a:solidFill>
                  <a:srgbClr val="1E0000"/>
                </a:solidFill>
                <a:latin typeface="+mj-lt"/>
              </a:rPr>
            </a:br>
            <a:r>
              <a:rPr lang="en-US" altLang="en-US" dirty="0">
                <a:solidFill>
                  <a:srgbClr val="1E0000"/>
                </a:solidFill>
                <a:latin typeface="+mj-lt"/>
              </a:rPr>
              <a:t>for the recent</a:t>
            </a:r>
            <a:br>
              <a:rPr lang="en-US" altLang="en-US" dirty="0">
                <a:solidFill>
                  <a:srgbClr val="1E0000"/>
                </a:solidFill>
                <a:latin typeface="+mj-lt"/>
              </a:rPr>
            </a:br>
            <a:r>
              <a:rPr lang="en-US" altLang="en-US" dirty="0">
                <a:solidFill>
                  <a:srgbClr val="1E0000"/>
                </a:solidFill>
                <a:latin typeface="+mj-lt"/>
              </a:rPr>
              <a:t>decrease in carbon</a:t>
            </a:r>
            <a:br>
              <a:rPr lang="en-US" altLang="en-US" dirty="0">
                <a:solidFill>
                  <a:srgbClr val="1E0000"/>
                </a:solidFill>
                <a:latin typeface="+mj-lt"/>
              </a:rPr>
            </a:br>
            <a:r>
              <a:rPr lang="en-US" altLang="en-US" dirty="0">
                <a:solidFill>
                  <a:srgbClr val="1E0000"/>
                </a:solidFill>
                <a:latin typeface="+mj-lt"/>
              </a:rPr>
              <a:t>dioxide emissions</a:t>
            </a:r>
          </a:p>
        </p:txBody>
      </p:sp>
      <p:pic>
        <p:nvPicPr>
          <p:cNvPr id="7" name="Picture 9" descr="graph of U.S. utility-scale electric capacity additions and retirements, as explained in the article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68788"/>
            <a:ext cx="540385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graph of U.S. utility-scale electric generating capacity, as explained in the article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12838"/>
            <a:ext cx="5676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755811" cy="1069848"/>
          </a:xfrm>
        </p:spPr>
        <p:txBody>
          <a:bodyPr/>
          <a:lstStyle/>
          <a:p>
            <a:r>
              <a:rPr lang="en-US" altLang="en-US" dirty="0"/>
              <a:t>New Generation </a:t>
            </a:r>
            <a:r>
              <a:rPr lang="en-US" altLang="en-US" dirty="0" smtClean="0"/>
              <a:t>May 2020 to April 2021</a:t>
            </a:r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295400" y="6330357"/>
            <a:ext cx="2989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dirty="0"/>
              <a:t>Sources: EIA Electricity Monthly,  </a:t>
            </a:r>
            <a:r>
              <a:rPr lang="en-US" altLang="en-US" sz="1200" dirty="0" smtClean="0"/>
              <a:t>May 2020</a:t>
            </a:r>
            <a:endParaRPr lang="en-US" altLang="en-US" sz="1200" dirty="0"/>
          </a:p>
        </p:txBody>
      </p:sp>
      <p:pic>
        <p:nvPicPr>
          <p:cNvPr id="8194" name="Picture 2" descr="https://www.eia.gov/electricity/monthly/images/figure_6_01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65" y="1216960"/>
            <a:ext cx="6059538" cy="50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984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World: Energy Consumption by Source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601980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3366"/>
              </a:buClr>
            </a:pPr>
            <a:r>
              <a:rPr lang="en-US" sz="2000" dirty="0">
                <a:solidFill>
                  <a:srgbClr val="003366"/>
                </a:solidFill>
              </a:rPr>
              <a:t>Source: EIA, International Energy Outlook </a:t>
            </a:r>
            <a:r>
              <a:rPr lang="en-US" sz="2000" dirty="0" smtClean="0">
                <a:solidFill>
                  <a:srgbClr val="003366"/>
                </a:solidFill>
              </a:rPr>
              <a:t>2018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0466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7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3423</TotalTime>
  <Words>1923</Words>
  <Application>Microsoft Office PowerPoint</Application>
  <PresentationFormat>On-screen Show (4:3)</PresentationFormat>
  <Paragraphs>279</Paragraphs>
  <Slides>55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Capsules</vt:lpstr>
      <vt:lpstr>Equation</vt:lpstr>
      <vt:lpstr>ECEN 615 Methods of Electric Power  Systems Analysis</vt:lpstr>
      <vt:lpstr>Announcements</vt:lpstr>
      <vt:lpstr>Electric Frequencies and Residential Voltages Worldwide</vt:lpstr>
      <vt:lpstr>Historical Electric Utility Organization</vt:lpstr>
      <vt:lpstr>Generation</vt:lpstr>
      <vt:lpstr>US Electricity Generation</vt:lpstr>
      <vt:lpstr>US Generator Capacity Additions</vt:lpstr>
      <vt:lpstr>New Generation May 2020 to April 2021</vt:lpstr>
      <vt:lpstr>The World: Energy Consumption by Source</vt:lpstr>
      <vt:lpstr>US Wind Capacity by State</vt:lpstr>
      <vt:lpstr>Texas Electricity Sources</vt:lpstr>
      <vt:lpstr>Loads</vt:lpstr>
      <vt:lpstr>Example: PJM Weekly  Summer Load Variation, July 2013</vt:lpstr>
      <vt:lpstr>Example Daily Load Variation:  Very Location Specific</vt:lpstr>
      <vt:lpstr>Transmission and Distribution</vt:lpstr>
      <vt:lpstr>Transmission &amp; Distribution</vt:lpstr>
      <vt:lpstr>Three Phase Transmission Line</vt:lpstr>
      <vt:lpstr>Transmission Lines and the Elements</vt:lpstr>
      <vt:lpstr>Transformers</vt:lpstr>
      <vt:lpstr>A 230/115 kV Transformer</vt:lpstr>
      <vt:lpstr>Residential Distribution Transformers </vt:lpstr>
      <vt:lpstr>Per Unit Calculations</vt:lpstr>
      <vt:lpstr>Components Join Together at a Bus</vt:lpstr>
      <vt:lpstr>Energy Economics</vt:lpstr>
      <vt:lpstr>Estimated Energy Costs for New Generation, 2019 Edition</vt:lpstr>
      <vt:lpstr>Estimated Energy Costs for New Generation, 2020 Edition</vt:lpstr>
      <vt:lpstr>Natural Gas Prices 1997 to 2020</vt:lpstr>
      <vt:lpstr>Coal Prices had Fallen But Are Now Back to Values from Five Years Ago</vt:lpstr>
      <vt:lpstr>Average Cost of Solar Systems, 2019</vt:lpstr>
      <vt:lpstr>Brief History of Electric Power</vt:lpstr>
      <vt:lpstr>History, cont’d</vt:lpstr>
      <vt:lpstr>History, cont’d</vt:lpstr>
      <vt:lpstr>Vertical Monopolies</vt:lpstr>
      <vt:lpstr>Vertical Monopolies</vt:lpstr>
      <vt:lpstr>History, cont’d -- 1970’s</vt:lpstr>
      <vt:lpstr>History, cont’d – 1990’s &amp; 2000’s</vt:lpstr>
      <vt:lpstr>Electricity Prices, 1960-2014</vt:lpstr>
      <vt:lpstr>Utility Restructuring</vt:lpstr>
      <vt:lpstr>State Variation in Electric Rates</vt:lpstr>
      <vt:lpstr>The Rise of Natural Gas Generation</vt:lpstr>
      <vt:lpstr>August 14th, 2003 Blackout</vt:lpstr>
      <vt:lpstr>My Favorite 8/14/2003 Blackout Cartoon!</vt:lpstr>
      <vt:lpstr>My Favorite Blackout Hoax Photo</vt:lpstr>
      <vt:lpstr>345 kV+ Transmission Growth at a Glance (From Jay Caspary)</vt:lpstr>
      <vt:lpstr>345 kV+ Transmission Growth at a Glance (From Jay Caspary)</vt:lpstr>
      <vt:lpstr>345 kV+ Transmission Growth at a Glance (From Jay Caspary)</vt:lpstr>
      <vt:lpstr>345 kV+ Transmission Growth at a Glance (From Jay Caspary)</vt:lpstr>
      <vt:lpstr>The Smart Grid</vt:lpstr>
      <vt:lpstr>Smart Grid Perceptions (Some of Us Like the Term “Smarter”)</vt:lpstr>
      <vt:lpstr>Renewable Portfolio Standards (August 2016)</vt:lpstr>
      <vt:lpstr>Growth in Solar PV and Wind</vt:lpstr>
      <vt:lpstr>Wind now surpasses nuclear and hydro</vt:lpstr>
      <vt:lpstr>Slowing Electric Load Growth</vt:lpstr>
      <vt:lpstr>Except in Texas!</vt:lpstr>
      <vt:lpstr>Interconnected Power System  Basic Characteristics</vt:lpstr>
    </vt:vector>
  </TitlesOfParts>
  <Company>ECE - 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ECEN 615_Lect1</dc:title>
  <dc:creator>ECE Publications</dc:creator>
  <cp:lastModifiedBy>Tom</cp:lastModifiedBy>
  <cp:revision>361</cp:revision>
  <cp:lastPrinted>2020-08-20T12:26:33Z</cp:lastPrinted>
  <dcterms:created xsi:type="dcterms:W3CDTF">2000-05-11T14:27:08Z</dcterms:created>
  <dcterms:modified xsi:type="dcterms:W3CDTF">2020-08-24T13:39:59Z</dcterms:modified>
</cp:coreProperties>
</file>