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65"/>
  </p:notesMasterIdLst>
  <p:handoutMasterIdLst>
    <p:handoutMasterId r:id="rId66"/>
  </p:handoutMasterIdLst>
  <p:sldIdLst>
    <p:sldId id="258" r:id="rId2"/>
    <p:sldId id="259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2" r:id="rId62"/>
    <p:sldId id="513" r:id="rId63"/>
    <p:sldId id="514" r:id="rId6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B508B-F3C4-49E9-8ABE-52744BF3E195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623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59684A-EDA5-440F-8004-24F8FC2D3EA6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1749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9916BE-ACF7-432D-A93D-580161D751A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274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083DCE-4C6F-4330-8EE0-6633F5EBE360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899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389E6-4B3D-414A-A3E0-484C8A824270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591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2AC31-975B-435F-9C53-A6C8C61F54A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7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E62883-4C43-4F85-BF9C-819AF1047DE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139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9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7B589D1-57C8-406E-BB89-175A508DBDCA}" type="slidenum">
              <a:rPr lang="en-US" sz="1200"/>
              <a:pPr algn="r"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125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D49F6B-4BE5-4545-B5E0-956431EAFB15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140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3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FAE2CBA-B8C2-4580-93D9-4A5BE7508384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72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2D5070-3926-4F25-9CB9-5D0FBEBC92F9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7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E706C2E-1B2B-48F0-9A57-6E5A9D7EABC4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298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59B98-F6DB-460D-A1FA-1F5957EFF749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1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F01E77-D5DC-4102-AE29-28C97EA4FCBC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397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6C790-49FA-48C0-A05C-B68D32C9DC35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5128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6B6B38-CE3F-4B7F-A767-25DD1FBE9FF0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3F793FF-4D89-437A-B542-6D7F56559000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69740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3D71DE-BD96-4A5C-AE4B-A7DB312BB56E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144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9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366669-4A61-4829-A1E1-D4F23FEB22E8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59911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58F3CB-F2B3-4BA8-83B5-3162D63C2943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1C7A6B4-F428-4E78-AB03-03D004333755}" type="slidenum">
              <a:rPr lang="en-US" sz="1200"/>
              <a:pPr algn="r"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987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47" indent="-293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2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91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605" indent="-23484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3EDB25-F5DE-4A94-B037-04D6FD8B8042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1" name="Slide Number Placeholder 3"/>
          <p:cNvSpPr txBox="1">
            <a:spLocks noGrp="1"/>
          </p:cNvSpPr>
          <p:nvPr/>
        </p:nvSpPr>
        <p:spPr bwMode="auto">
          <a:xfrm>
            <a:off x="4008706" y="8893297"/>
            <a:ext cx="3066732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8" tIns="46969" rIns="93938" bIns="4696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CA37FE8-98EE-4A25-A68D-52766B700D20}" type="slidenum">
              <a:rPr lang="en-US" sz="1200"/>
              <a:pPr algn="r"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711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E0F97C-B23A-4D74-A33D-B6322EF1344E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8672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FB66C4-7B5F-425C-8279-E6DC76D77A21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9131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FCE04-01AC-445F-9275-47C0044EF7E2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605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7EE3D-867B-40BD-949B-B8C4E2E9D81B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442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3EAFFD-765C-43B0-A472-DDC0C35444BD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44520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F5AC2-4ADA-483F-BF55-58F9A01C99FF}" type="slidenum">
              <a:rPr lang="en-US" sz="1200"/>
              <a:pPr eaLnBrk="1" hangingPunct="1"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783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8D5CFC-817B-4A06-B9FA-73DAB27AEF92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041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68A19-5CC6-44C0-A19D-04125047F42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768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007A-2EB6-4262-8E5A-E321F97320F4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904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8DC1F-9D0D-4B77-B145-794D1224E35E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497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E07899-5194-4AB2-91D5-7F6171F5B47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443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D00509-C500-40CF-AD0A-A6B4B05B4E1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406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007A-2EB6-4262-8E5A-E321F97320F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51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verbye.engr.tamu.edu/ecen-615-fall-202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4: Power Flow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97240" cy="4495800"/>
          </a:xfrm>
        </p:spPr>
        <p:txBody>
          <a:bodyPr/>
          <a:lstStyle/>
          <a:p>
            <a:r>
              <a:rPr lang="en-US" dirty="0" smtClean="0"/>
              <a:t>When analyzing power systems we know neither the complex bus voltages nor the complex current injections</a:t>
            </a:r>
          </a:p>
          <a:p>
            <a:r>
              <a:rPr lang="en-US" dirty="0" smtClean="0"/>
              <a:t>Rather, we know the complex power being consumed by the load, and the power being injected by the generators plus their voltage magnitudes</a:t>
            </a:r>
          </a:p>
          <a:p>
            <a:r>
              <a:rPr lang="en-US" dirty="0" smtClean="0"/>
              <a:t>Therefore we can not directly use the Y</a:t>
            </a:r>
            <a:r>
              <a:rPr lang="en-US" baseline="-25000" dirty="0" smtClean="0"/>
              <a:t>bus </a:t>
            </a:r>
            <a:r>
              <a:rPr lang="en-US" dirty="0" smtClean="0"/>
              <a:t>equations, but rather must use the power balance equations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Classic paper for this lecture is W.F. Tinney and C.E. Hart, “Power Flow Solution by Newton’s Method,” </a:t>
            </a:r>
            <a:r>
              <a:rPr lang="en-US" i="1" dirty="0" smtClean="0"/>
              <a:t>IEEE Power App System</a:t>
            </a:r>
            <a:r>
              <a:rPr lang="en-US" dirty="0" smtClean="0"/>
              <a:t>, Nov 1967</a:t>
            </a:r>
          </a:p>
          <a:p>
            <a:r>
              <a:rPr lang="en-US" dirty="0" smtClean="0"/>
              <a:t>Basic power flow is also covered in essentially any power system analysis textbooks.</a:t>
            </a:r>
          </a:p>
          <a:p>
            <a:r>
              <a:rPr lang="en-US" dirty="0" smtClean="0"/>
              <a:t>We use the term “power </a:t>
            </a:r>
            <a:r>
              <a:rPr lang="en-US" dirty="0"/>
              <a:t>f</a:t>
            </a:r>
            <a:r>
              <a:rPr lang="en-US" dirty="0" smtClean="0"/>
              <a:t>low” not “load </a:t>
            </a:r>
            <a:r>
              <a:rPr lang="en-US" dirty="0"/>
              <a:t>f</a:t>
            </a:r>
            <a:r>
              <a:rPr lang="en-US" dirty="0" smtClean="0"/>
              <a:t>low” since power flows not  load.  Also, the power flow usage is not new (see title of </a:t>
            </a:r>
            <a:r>
              <a:rPr lang="en-US" dirty="0" err="1" smtClean="0"/>
              <a:t>Tinney’s</a:t>
            </a:r>
            <a:r>
              <a:rPr lang="en-US" dirty="0" smtClean="0"/>
              <a:t> 1967 paper, and note Tinney references Ward’s 1956 power flow paper)</a:t>
            </a:r>
          </a:p>
          <a:p>
            <a:pPr lvl="1"/>
            <a:r>
              <a:rPr lang="en-US" dirty="0" smtClean="0"/>
              <a:t>A nice history of the power flow is given in an insert by Alvarado and Thomas in T.J. Overbye, J.D. Weber, “Visualizing the Electric Grid,” </a:t>
            </a:r>
            <a:r>
              <a:rPr lang="en-US" i="1" dirty="0" smtClean="0"/>
              <a:t>IEEE Spectrum</a:t>
            </a:r>
            <a:r>
              <a:rPr lang="en-US" dirty="0" smtClean="0"/>
              <a:t>, Feb 2001.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Power Flow System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1957 Bill Tinney, in a paper </a:t>
            </a:r>
            <a:r>
              <a:rPr lang="en-US" dirty="0"/>
              <a:t>titled “Digital Solutions for Large Power </a:t>
            </a:r>
            <a:r>
              <a:rPr lang="en-US" dirty="0" smtClean="0"/>
              <a:t>Networks,” studied </a:t>
            </a:r>
            <a:r>
              <a:rPr lang="en-US" dirty="0"/>
              <a:t>a 100 bus, 200 branch system (with 2 KB of memory</a:t>
            </a:r>
            <a:r>
              <a:rPr lang="en-US" dirty="0" smtClean="0"/>
              <a:t>)!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Tinney’s</a:t>
            </a:r>
            <a:r>
              <a:rPr lang="en-US" dirty="0" smtClean="0"/>
              <a:t> 1963 </a:t>
            </a:r>
            <a:r>
              <a:rPr lang="en-US" dirty="0"/>
              <a:t>“Techniques for Exploiting Sparsity of the Network Admittance Matrix” </a:t>
            </a:r>
            <a:r>
              <a:rPr lang="en-US" dirty="0" smtClean="0"/>
              <a:t>paper (which </a:t>
            </a:r>
            <a:r>
              <a:rPr lang="en-US" dirty="0"/>
              <a:t>gave us the Tinney Schemes 1, 2, and 3), uses 32 kB for 1000 </a:t>
            </a:r>
            <a:r>
              <a:rPr lang="en-US" dirty="0" smtClean="0"/>
              <a:t>nodes.</a:t>
            </a:r>
          </a:p>
          <a:p>
            <a:r>
              <a:rPr lang="en-US" dirty="0"/>
              <a:t>In </a:t>
            </a:r>
            <a:r>
              <a:rPr lang="en-US" dirty="0" err="1" smtClean="0"/>
              <a:t>Tinney’s</a:t>
            </a:r>
            <a:r>
              <a:rPr lang="en-US" dirty="0" smtClean="0"/>
              <a:t> classic </a:t>
            </a:r>
            <a:r>
              <a:rPr lang="en-US" dirty="0"/>
              <a:t>1967 “Power Flow Solution by Newton’s Method” paper he applies his method to systems with up to about 1000 buses (with 32 kB of memory) and provides a solution time of 51 seconds for a 487 bus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Bus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not arbitrarily specify S at all buses because total generation must equal total load + total losses</a:t>
            </a:r>
          </a:p>
          <a:p>
            <a:r>
              <a:rPr lang="en-US" dirty="0" smtClean="0"/>
              <a:t>We also need an angle reference bus.</a:t>
            </a:r>
          </a:p>
          <a:p>
            <a:r>
              <a:rPr lang="en-US" dirty="0" smtClean="0"/>
              <a:t>To solve these problems we define one bus as the "slack" bus.  This bus has a fixed voltage magnitude and angle, and a varying real/reactive power injection.</a:t>
            </a:r>
          </a:p>
          <a:p>
            <a:r>
              <a:rPr lang="en-US" dirty="0" smtClean="0"/>
              <a:t>In an actual power system the slack bus does not really exist; frequency changes locally when the power supplied does not match the power consumed  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Power Flow Buses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main types of power flow buses</a:t>
            </a:r>
          </a:p>
          <a:p>
            <a:pPr lvl="1"/>
            <a:r>
              <a:rPr lang="en-US" dirty="0" smtClean="0"/>
              <a:t>Load (PQ) at which P/Q are fixed; iteration solves for voltage magnitude and angle.  </a:t>
            </a:r>
          </a:p>
          <a:p>
            <a:pPr lvl="1"/>
            <a:r>
              <a:rPr lang="en-US" dirty="0" smtClean="0"/>
              <a:t>Slack at which the voltage magnitude and angle are fixed; iteration solves for P/Q injections</a:t>
            </a:r>
          </a:p>
          <a:p>
            <a:pPr lvl="1"/>
            <a:r>
              <a:rPr lang="en-US" dirty="0" smtClean="0"/>
              <a:t>Generator (PV) at which P and </a:t>
            </a:r>
            <a:r>
              <a:rPr lang="en-US" dirty="0" smtClean="0">
                <a:cs typeface="Times New Roman" pitchFamily="18" charset="0"/>
              </a:rPr>
              <a:t>|V| are fixed; iteration solves for voltage angle and Q injection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Newton-Raphson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2057400"/>
          </a:xfrm>
        </p:spPr>
        <p:txBody>
          <a:bodyPr/>
          <a:lstStyle/>
          <a:p>
            <a:r>
              <a:rPr lang="en-US" dirty="0" smtClean="0"/>
              <a:t>Most common technique for solving the power flow problem is to use the Newton-</a:t>
            </a:r>
            <a:r>
              <a:rPr lang="en-US" dirty="0" err="1" smtClean="0"/>
              <a:t>Raphson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Key idea behind Newton-Raphson is to use sequential linearization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22811"/>
              </p:ext>
            </p:extLst>
          </p:nvPr>
        </p:nvGraphicFramePr>
        <p:xfrm>
          <a:off x="774700" y="37338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Equation" r:id="rId4" imgW="6476760" imgH="914400" progId="Equation.DSMT4">
                  <p:embed/>
                </p:oleObj>
              </mc:Choice>
              <mc:Fallback>
                <p:oleObj name="Equation" r:id="rId4" imgW="6476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733800"/>
                        <a:ext cx="6477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Newton-Raphson Power Flow</a:t>
            </a:r>
          </a:p>
        </p:txBody>
      </p:sp>
      <p:graphicFrame>
        <p:nvGraphicFramePr>
          <p:cNvPr id="327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29558"/>
              </p:ext>
            </p:extLst>
          </p:nvPr>
        </p:nvGraphicFramePr>
        <p:xfrm>
          <a:off x="365760" y="1280160"/>
          <a:ext cx="7645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3" imgW="7645320" imgH="4190760" progId="Equation.DSMT4">
                  <p:embed/>
                </p:oleObj>
              </mc:Choice>
              <mc:Fallback>
                <p:oleObj name="Equation" r:id="rId3" imgW="7645320" imgH="419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645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Variables</a:t>
            </a: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99198"/>
              </p:ext>
            </p:extLst>
          </p:nvPr>
        </p:nvGraphicFramePr>
        <p:xfrm>
          <a:off x="365760" y="1280160"/>
          <a:ext cx="7823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3" imgW="7823160" imgH="4724280" progId="Equation.DSMT4">
                  <p:embed/>
                </p:oleObj>
              </mc:Choice>
              <mc:Fallback>
                <p:oleObj name="Equation" r:id="rId3" imgW="7823160" imgH="4724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823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N-R Power Flow Solution 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87969"/>
              </p:ext>
            </p:extLst>
          </p:nvPr>
        </p:nvGraphicFramePr>
        <p:xfrm>
          <a:off x="365760" y="1280160"/>
          <a:ext cx="7327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3" imgW="7327800" imgH="4419360" progId="Equation.DSMT4">
                  <p:embed/>
                </p:oleObj>
              </mc:Choice>
              <mc:Fallback>
                <p:oleObj name="Equation" r:id="rId3" imgW="7327800" imgH="441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327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Power Flow Jacobian Matrix</a:t>
            </a:r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37620"/>
              </p:ext>
            </p:extLst>
          </p:nvPr>
        </p:nvGraphicFramePr>
        <p:xfrm>
          <a:off x="365760" y="1280160"/>
          <a:ext cx="7734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7734240" imgH="5054400" progId="Equation.DSMT4">
                  <p:embed/>
                </p:oleObj>
              </mc:Choice>
              <mc:Fallback>
                <p:oleObj name="Equation" r:id="rId3" imgW="773424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734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 smtClean="0"/>
              <a:t>Start reading Chapters 1 to 3 from the book (mostly background material)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Homework </a:t>
            </a:r>
            <a:r>
              <a:rPr lang="en-US" dirty="0"/>
              <a:t>1 is assigned today.  It is due on Thursday September </a:t>
            </a:r>
            <a:r>
              <a:rPr lang="en-US" dirty="0" smtClean="0"/>
              <a:t>3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Public website is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hlinkClick r:id="rId2"/>
              </a:rPr>
              <a:t>https://overbye.engr.tamu.edu/ecen-615-fall-2020/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Power Flow Jacobian Matrix, cont’d</a:t>
            </a:r>
          </a:p>
        </p:txBody>
      </p:sp>
      <p:graphicFrame>
        <p:nvGraphicFramePr>
          <p:cNvPr id="331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81672"/>
              </p:ext>
            </p:extLst>
          </p:nvPr>
        </p:nvGraphicFramePr>
        <p:xfrm>
          <a:off x="365760" y="1280160"/>
          <a:ext cx="75819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3" imgW="7581600" imgH="5054400" progId="Equation.DSMT4">
                  <p:embed/>
                </p:oleObj>
              </mc:Choice>
              <mc:Fallback>
                <p:oleObj name="Equation" r:id="rId3" imgW="75816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819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Newton-Raphson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844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dirty="0" err="1"/>
              <a:t>S</a:t>
            </a:r>
            <a:r>
              <a:rPr lang="en-US" baseline="-25000" dirty="0" err="1"/>
              <a:t>Base</a:t>
            </a:r>
            <a:r>
              <a:rPr lang="en-US" dirty="0"/>
              <a:t> = 100 MVA.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745490" y="3121090"/>
            <a:ext cx="7848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0"/>
            <a:ext cx="5803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327"/>
              </p:ext>
            </p:extLst>
          </p:nvPr>
        </p:nvGraphicFramePr>
        <p:xfrm>
          <a:off x="457200" y="1371600"/>
          <a:ext cx="726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7264080" imgH="4343400" progId="Equation.DSMT4">
                  <p:embed/>
                </p:oleObj>
              </mc:Choice>
              <mc:Fallback>
                <p:oleObj name="Equation" r:id="rId3" imgW="726408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264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88310"/>
              </p:ext>
            </p:extLst>
          </p:nvPr>
        </p:nvGraphicFramePr>
        <p:xfrm>
          <a:off x="457200" y="1371600"/>
          <a:ext cx="6781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tion" r:id="rId3" imgW="6781680" imgH="4952880" progId="Equation.DSMT4">
                  <p:embed/>
                </p:oleObj>
              </mc:Choice>
              <mc:Fallback>
                <p:oleObj name="Equation" r:id="rId3" imgW="6781680" imgH="495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781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First Iteration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1898"/>
              </p:ext>
            </p:extLst>
          </p:nvPr>
        </p:nvGraphicFramePr>
        <p:xfrm>
          <a:off x="457200" y="1371600"/>
          <a:ext cx="8204201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3" imgW="8204040" imgH="5067000" progId="Equation.DSMT4">
                  <p:embed/>
                </p:oleObj>
              </mc:Choice>
              <mc:Fallback>
                <p:oleObj name="Equation" r:id="rId3" imgW="8204040" imgH="506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04201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Next Iterations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9742"/>
              </p:ext>
            </p:extLst>
          </p:nvPr>
        </p:nvGraphicFramePr>
        <p:xfrm>
          <a:off x="457200" y="1371600"/>
          <a:ext cx="7613651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3" imgW="8305560" imgH="5524200" progId="Equation.DSMT4">
                  <p:embed/>
                </p:oleObj>
              </mc:Choice>
              <mc:Fallback>
                <p:oleObj name="Equation" r:id="rId3" imgW="8305560" imgH="55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13651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Solved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8440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Once the voltage angle and magnitude at bus 2 </a:t>
            </a:r>
            <a:r>
              <a:rPr lang="en-US" dirty="0" smtClean="0">
                <a:solidFill>
                  <a:srgbClr val="080808"/>
                </a:solidFill>
              </a:rPr>
              <a:t>are known </a:t>
            </a:r>
            <a:r>
              <a:rPr lang="en-US" dirty="0">
                <a:solidFill>
                  <a:srgbClr val="080808"/>
                </a:solidFill>
              </a:rPr>
              <a:t>we can calculate all the other system </a:t>
            </a:r>
            <a:r>
              <a:rPr lang="en-US" dirty="0" smtClean="0">
                <a:solidFill>
                  <a:srgbClr val="080808"/>
                </a:solidFill>
              </a:rPr>
              <a:t>values, such </a:t>
            </a:r>
            <a:r>
              <a:rPr lang="en-US" dirty="0">
                <a:solidFill>
                  <a:srgbClr val="080808"/>
                </a:solidFill>
              </a:rPr>
              <a:t>as the line flows and the generator reactive </a:t>
            </a:r>
            <a:r>
              <a:rPr lang="en-US" dirty="0" smtClean="0">
                <a:solidFill>
                  <a:srgbClr val="080808"/>
                </a:solidFill>
              </a:rPr>
              <a:t>power </a:t>
            </a:r>
            <a:r>
              <a:rPr lang="en-US" dirty="0">
                <a:solidFill>
                  <a:srgbClr val="080808"/>
                </a:solidFill>
              </a:rPr>
              <a:t>output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672262" y="2743200"/>
            <a:ext cx="7815933" cy="24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764119" y="5144030"/>
            <a:ext cx="7541682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1E0000"/>
                </a:solidFill>
              </a:rPr>
              <a:t>PowerWorld</a:t>
            </a:r>
            <a:r>
              <a:rPr lang="en-US" dirty="0" smtClean="0">
                <a:solidFill>
                  <a:srgbClr val="1E0000"/>
                </a:solidFill>
              </a:rPr>
              <a:t> Case Name: </a:t>
            </a:r>
            <a:r>
              <a:rPr lang="en-US" dirty="0" smtClean="0">
                <a:solidFill>
                  <a:srgbClr val="FF0000"/>
                </a:solidFill>
              </a:rPr>
              <a:t>Bus2_Intro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1E0000"/>
                </a:solidFill>
              </a:rPr>
              <a:t>Note, most PowerWorld cases will be available on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the course website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r>
              <a:rPr lang="en-US" dirty="0"/>
              <a:t>Two Bus Case Low Voltage Solution</a:t>
            </a:r>
          </a:p>
        </p:txBody>
      </p:sp>
      <p:graphicFrame>
        <p:nvGraphicFramePr>
          <p:cNvPr id="338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9292"/>
              </p:ext>
            </p:extLst>
          </p:nvPr>
        </p:nvGraphicFramePr>
        <p:xfrm>
          <a:off x="457200" y="1371600"/>
          <a:ext cx="80772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Equation" r:id="rId3" imgW="8381880" imgH="4927320" progId="Equation.DSMT4">
                  <p:embed/>
                </p:oleObj>
              </mc:Choice>
              <mc:Fallback>
                <p:oleObj name="Equation" r:id="rId3" imgW="8381880" imgH="492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Low Voltage Solution, cont'd</a:t>
            </a:r>
          </a:p>
        </p:txBody>
      </p:sp>
      <p:graphicFrame>
        <p:nvGraphicFramePr>
          <p:cNvPr id="33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88091"/>
              </p:ext>
            </p:extLst>
          </p:nvPr>
        </p:nvGraphicFramePr>
        <p:xfrm>
          <a:off x="768350" y="1371600"/>
          <a:ext cx="8166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3" imgW="8165880" imgH="2158920" progId="Equation.DSMT4">
                  <p:embed/>
                </p:oleObj>
              </mc:Choice>
              <mc:Fallback>
                <p:oleObj name="Equation" r:id="rId3" imgW="816588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71600"/>
                        <a:ext cx="8166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305800" cy="1069848"/>
          </a:xfrm>
        </p:spPr>
        <p:txBody>
          <a:bodyPr/>
          <a:lstStyle/>
          <a:p>
            <a:r>
              <a:rPr lang="en-US" dirty="0" smtClean="0"/>
              <a:t>Practical Power Flow Software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 smtClean="0"/>
              <a:t>Most commercial software packages have built in defaults to prevent convergence to low voltage solutions.  </a:t>
            </a:r>
          </a:p>
          <a:p>
            <a:pPr lvl="1"/>
            <a:r>
              <a:rPr lang="en-US" dirty="0" smtClean="0"/>
              <a:t>One approach is to automatically change the load model from constant power to constant current or constant impedance when the load bus voltage gets too low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PowerWorld</a:t>
            </a:r>
            <a:r>
              <a:rPr lang="en-US" dirty="0" smtClean="0"/>
              <a:t> these defaults can be modified on the Tools, Simulator Options, Advanced Options page; note you also need to disable the “Initialize from Flat Start Values” option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PowerWorld</a:t>
            </a:r>
            <a:r>
              <a:rPr lang="en-US" dirty="0" smtClean="0"/>
              <a:t> case Bus2_Intro_Low is set solved to the low voltage solution</a:t>
            </a:r>
          </a:p>
          <a:p>
            <a:pPr lvl="1"/>
            <a:r>
              <a:rPr lang="en-US" dirty="0" smtClean="0"/>
              <a:t>Initial bus voltages can be set using the Bus Information Dialog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endParaRPr lang="en-US" baseline="-25000" dirty="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28007"/>
              </p:ext>
            </p:extLst>
          </p:nvPr>
        </p:nvGraphicFramePr>
        <p:xfrm>
          <a:off x="457200" y="1371600"/>
          <a:ext cx="6832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4" imgW="6832440" imgH="3809880" progId="Equation.DSMT4">
                  <p:embed/>
                </p:oleObj>
              </mc:Choice>
              <mc:Fallback>
                <p:oleObj name="Equation" r:id="rId4" imgW="6832440" imgH="380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832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320937"/>
            <a:ext cx="79248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However, this requires that </a:t>
            </a:r>
            <a:r>
              <a:rPr lang="en-US" sz="2400" b="1" dirty="0" smtClean="0">
                <a:solidFill>
                  <a:srgbClr val="1E0000"/>
                </a:solidFill>
                <a:latin typeface="+mn-lt"/>
              </a:rPr>
              <a:t>Y</a:t>
            </a:r>
            <a:r>
              <a:rPr lang="en-US" sz="2400" baseline="-25000" dirty="0" smtClean="0">
                <a:solidFill>
                  <a:srgbClr val="1E0000"/>
                </a:solidFill>
                <a:latin typeface="+mn-lt"/>
              </a:rPr>
              <a:t>bus</a:t>
            </a:r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 not be singular; note it will be singular if there are no shunt connections!</a:t>
            </a:r>
            <a:endParaRPr lang="en-US" sz="2400" dirty="0">
              <a:solidFill>
                <a:srgbClr val="1E0000"/>
              </a:solidFill>
              <a:latin typeface="+mn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Two Bus Region of Convergence</a:t>
            </a: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914400" y="2133600"/>
            <a:ext cx="63246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52401" y="1235075"/>
            <a:ext cx="8763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80808"/>
                </a:solidFill>
              </a:rPr>
              <a:t>Slide shows the region of convergence for different </a:t>
            </a:r>
            <a:r>
              <a:rPr lang="en-US" sz="2600" dirty="0" smtClean="0">
                <a:solidFill>
                  <a:srgbClr val="080808"/>
                </a:solidFill>
              </a:rPr>
              <a:t>initial guesses </a:t>
            </a:r>
            <a:r>
              <a:rPr lang="en-US" sz="2600" dirty="0">
                <a:solidFill>
                  <a:srgbClr val="080808"/>
                </a:solidFill>
              </a:rPr>
              <a:t>of bus 2 angle (x-axis) and magnitude (y-axis)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7086600" y="2174875"/>
            <a:ext cx="1883849" cy="41549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Red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high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while the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yellow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low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Fractal Region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paper showing fractal power flow regions of convergence is by C.L </a:t>
            </a:r>
            <a:r>
              <a:rPr lang="en-US" dirty="0" err="1" smtClean="0"/>
              <a:t>DeMarco</a:t>
            </a:r>
            <a:r>
              <a:rPr lang="en-US" dirty="0" smtClean="0"/>
              <a:t> and T.J. </a:t>
            </a:r>
            <a:r>
              <a:rPr lang="en-US" dirty="0" err="1" smtClean="0"/>
              <a:t>Overbye</a:t>
            </a:r>
            <a:r>
              <a:rPr lang="en-US" dirty="0" smtClean="0"/>
              <a:t>, “Low Voltage Power Flow Solutions and Their Role in Exit Time Bases Security Measures for Voltage Collapse,” </a:t>
            </a:r>
            <a:r>
              <a:rPr lang="en-US" i="1" dirty="0" smtClean="0"/>
              <a:t>Proc. 27</a:t>
            </a:r>
            <a:r>
              <a:rPr lang="en-US" i="1" baseline="30000" dirty="0" smtClean="0"/>
              <a:t>th</a:t>
            </a:r>
            <a:r>
              <a:rPr lang="en-US" i="1" dirty="0" smtClean="0"/>
              <a:t> IEEE CDC</a:t>
            </a:r>
            <a:r>
              <a:rPr lang="en-US" dirty="0" smtClean="0"/>
              <a:t>, December 1988</a:t>
            </a:r>
          </a:p>
          <a:p>
            <a:r>
              <a:rPr lang="en-US" dirty="0" smtClean="0"/>
              <a:t>A more widely known paper is J.S. Thorp, S.A. </a:t>
            </a:r>
            <a:r>
              <a:rPr lang="en-US" dirty="0" err="1" smtClean="0"/>
              <a:t>Naqavi</a:t>
            </a:r>
            <a:r>
              <a:rPr lang="en-US" dirty="0" smtClean="0"/>
              <a:t>, “Load-Flow Fractals Draw Clues to Erratic Behavior,” </a:t>
            </a:r>
            <a:r>
              <a:rPr lang="en-US" i="1" dirty="0" smtClean="0"/>
              <a:t>IEEE Computer Applications in Power</a:t>
            </a:r>
            <a:r>
              <a:rPr lang="en-US" dirty="0" smtClean="0"/>
              <a:t>, January 1997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52"/>
            <a:ext cx="8382000" cy="1066800"/>
          </a:xfrm>
        </p:spPr>
        <p:txBody>
          <a:bodyPr/>
          <a:lstStyle/>
          <a:p>
            <a:r>
              <a:rPr lang="en-US" dirty="0"/>
              <a:t>PV Buses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4191000"/>
          </a:xfrm>
        </p:spPr>
        <p:txBody>
          <a:bodyPr/>
          <a:lstStyle/>
          <a:p>
            <a:r>
              <a:rPr lang="en-US" dirty="0"/>
              <a:t>Since the voltage magnitude at PV buses is fixed there is no need to explicitly include these voltages in </a:t>
            </a:r>
            <a:r>
              <a:rPr lang="en-US" b="1" dirty="0"/>
              <a:t>x</a:t>
            </a:r>
            <a:r>
              <a:rPr lang="en-US" dirty="0"/>
              <a:t> or write the reactive power balance equations</a:t>
            </a:r>
          </a:p>
          <a:p>
            <a:pPr lvl="1">
              <a:buFontTx/>
              <a:buChar char="–"/>
            </a:pPr>
            <a:r>
              <a:rPr lang="en-US" dirty="0"/>
              <a:t>the reactive power output of the generator varies to maintain the fixed terminal voltage (within limits)</a:t>
            </a:r>
          </a:p>
          <a:p>
            <a:pPr lvl="1">
              <a:buFontTx/>
              <a:buChar char="–"/>
            </a:pPr>
            <a:r>
              <a:rPr lang="en-US" dirty="0"/>
              <a:t>optionally these variations/equations can be included by just writing the explicit voltage constraint for the generator bus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| </a:t>
            </a:r>
            <a:r>
              <a:rPr lang="en-US" dirty="0"/>
              <a:t>– V</a:t>
            </a:r>
            <a:r>
              <a:rPr lang="en-US" baseline="-25000" dirty="0"/>
              <a:t>i </a:t>
            </a:r>
            <a:r>
              <a:rPr lang="en-US" baseline="-25000" dirty="0" err="1"/>
              <a:t>setpoint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0 </a:t>
            </a:r>
          </a:p>
          <a:p>
            <a:pPr lvl="1">
              <a:buFontTx/>
              <a:buChar char="–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Three Bus PV Case Example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914400" y="3200400"/>
            <a:ext cx="67056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3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80340"/>
              </p:ext>
            </p:extLst>
          </p:nvPr>
        </p:nvGraphicFramePr>
        <p:xfrm>
          <a:off x="365760" y="1280160"/>
          <a:ext cx="70485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4" imgW="7048440" imgH="2057400" progId="Equation.DSMT4">
                  <p:embed/>
                </p:oleObj>
              </mc:Choice>
              <mc:Fallback>
                <p:oleObj name="Equation" r:id="rId4" imgW="704844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0485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Modeling Voltage Dependent Load</a:t>
            </a:r>
          </a:p>
        </p:txBody>
      </p:sp>
      <p:graphicFrame>
        <p:nvGraphicFramePr>
          <p:cNvPr id="344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5102"/>
              </p:ext>
            </p:extLst>
          </p:nvPr>
        </p:nvGraphicFramePr>
        <p:xfrm>
          <a:off x="365760" y="1280160"/>
          <a:ext cx="75438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Equation" r:id="rId3" imgW="7543800" imgH="4749480" progId="Equation.DSMT4">
                  <p:embed/>
                </p:oleObj>
              </mc:Choice>
              <mc:Fallback>
                <p:oleObj name="Equation" r:id="rId3" imgW="7543800" imgH="474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438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Voltage Dependent Load Example</a:t>
            </a:r>
          </a:p>
        </p:txBody>
      </p:sp>
      <p:graphicFrame>
        <p:nvGraphicFramePr>
          <p:cNvPr id="345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60641"/>
              </p:ext>
            </p:extLst>
          </p:nvPr>
        </p:nvGraphicFramePr>
        <p:xfrm>
          <a:off x="365760" y="1280160"/>
          <a:ext cx="79629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Equation" r:id="rId3" imgW="7962840" imgH="3911400" progId="Equation.DSMT4">
                  <p:embed/>
                </p:oleObj>
              </mc:Choice>
              <mc:Fallback>
                <p:oleObj name="Equation" r:id="rId3" imgW="7962840" imgH="391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9629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51187"/>
              </p:ext>
            </p:extLst>
          </p:nvPr>
        </p:nvGraphicFramePr>
        <p:xfrm>
          <a:off x="365760" y="1280160"/>
          <a:ext cx="81407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Equation" r:id="rId3" imgW="8140680" imgH="5117760" progId="Equation.DSMT4">
                  <p:embed/>
                </p:oleObj>
              </mc:Choice>
              <mc:Fallback>
                <p:oleObj name="Equation" r:id="rId3" imgW="8140680" imgH="511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81407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83" r="31200" b="63419"/>
          <a:stretch>
            <a:fillRect/>
          </a:stretch>
        </p:blipFill>
        <p:spPr bwMode="auto">
          <a:xfrm>
            <a:off x="457200" y="3080385"/>
            <a:ext cx="82296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65760" y="1280160"/>
            <a:ext cx="7725256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With constant impedance load the MW/Mvar load at</a:t>
            </a:r>
          </a:p>
          <a:p>
            <a:r>
              <a:rPr lang="en-US" sz="2800" dirty="0">
                <a:solidFill>
                  <a:srgbClr val="1E0000"/>
                </a:solidFill>
              </a:rPr>
              <a:t>bus 2 varies with the square of the bus 2 voltage </a:t>
            </a:r>
          </a:p>
          <a:p>
            <a:r>
              <a:rPr lang="en-US" sz="2800" dirty="0">
                <a:solidFill>
                  <a:srgbClr val="1E0000"/>
                </a:solidFill>
              </a:rPr>
              <a:t>magnitude.  This if the voltage level is less than 1.0,</a:t>
            </a:r>
          </a:p>
          <a:p>
            <a:r>
              <a:rPr lang="en-US" sz="2800" dirty="0">
                <a:solidFill>
                  <a:srgbClr val="1E0000"/>
                </a:solidFill>
              </a:rPr>
              <a:t>the load is lower than 200/100 MW/Mvar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385763"/>
            <a:ext cx="6934200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E0000"/>
                </a:solidFill>
              </a:rPr>
              <a:t>PowerWorld</a:t>
            </a:r>
            <a:r>
              <a:rPr lang="en-US" dirty="0">
                <a:solidFill>
                  <a:srgbClr val="1E0000"/>
                </a:solidFill>
              </a:rPr>
              <a:t> Case Name: </a:t>
            </a:r>
            <a:r>
              <a:rPr lang="en-US" b="1" dirty="0" smtClean="0">
                <a:solidFill>
                  <a:srgbClr val="1E0000"/>
                </a:solidFill>
              </a:rPr>
              <a:t>Bus2_Intro_Z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848600" cy="4419600"/>
          </a:xfrm>
        </p:spPr>
        <p:txBody>
          <a:bodyPr/>
          <a:lstStyle/>
          <a:p>
            <a:r>
              <a:rPr lang="en-US" dirty="0" smtClean="0"/>
              <a:t>The reactive power output of generators varies to maintain the terminal voltage; on a real generator this is done by the exciter</a:t>
            </a:r>
          </a:p>
          <a:p>
            <a:r>
              <a:rPr lang="en-US" dirty="0" smtClean="0"/>
              <a:t>To maintain higher voltages requires more reactive power</a:t>
            </a:r>
          </a:p>
          <a:p>
            <a:r>
              <a:rPr lang="en-US" dirty="0" smtClean="0"/>
              <a:t>Generators have reactive power limits, which are dependent upon the generator's MW output</a:t>
            </a:r>
          </a:p>
          <a:p>
            <a:r>
              <a:rPr lang="en-US" dirty="0" smtClean="0"/>
              <a:t>These limits must be considered during the power flow solution.  </a:t>
            </a:r>
          </a:p>
          <a:p>
            <a:pPr>
              <a:buFont typeface="Wingdings" pitchFamily="2" charset="2"/>
              <a:buChar char="l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Generator Reactive Limits, cont'd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power flow once a solution is obtained there is a check to make sure the generator reactive power output is within its limits</a:t>
            </a:r>
          </a:p>
          <a:p>
            <a:r>
              <a:rPr lang="en-US" dirty="0" smtClean="0"/>
              <a:t>If the reactive power is outside of the limits, fix Q at the max or min value, and resolve treating the generator as a PQ bus</a:t>
            </a:r>
          </a:p>
          <a:p>
            <a:pPr lvl="1"/>
            <a:r>
              <a:rPr lang="en-US" dirty="0" smtClean="0"/>
              <a:t>this is know as "type-switching"</a:t>
            </a:r>
          </a:p>
          <a:p>
            <a:pPr lvl="1"/>
            <a:r>
              <a:rPr lang="en-US" dirty="0" smtClean="0"/>
              <a:t>also need to check if a PQ generator can again regulate</a:t>
            </a:r>
          </a:p>
          <a:p>
            <a:r>
              <a:rPr lang="en-US" dirty="0" smtClean="0"/>
              <a:t>Rule of thumb: to raise system voltage we need to supply more </a:t>
            </a:r>
            <a:r>
              <a:rPr lang="en-US" dirty="0" err="1" smtClean="0"/>
              <a:t>vars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Solving for Bus Currents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78941"/>
              </p:ext>
            </p:extLst>
          </p:nvPr>
        </p:nvGraphicFramePr>
        <p:xfrm>
          <a:off x="457200" y="1371600"/>
          <a:ext cx="80772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4" imgW="8076960" imgH="4902120" progId="Equation.DSMT4">
                  <p:embed/>
                </p:oleObj>
              </mc:Choice>
              <mc:Fallback>
                <p:oleObj name="Equation" r:id="rId4" imgW="8076960" imgH="4902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56260" y="1283970"/>
            <a:ext cx="7924800" cy="3521075"/>
            <a:chOff x="336" y="1190"/>
            <a:chExt cx="4992" cy="2218"/>
          </a:xfrm>
        </p:grpSpPr>
        <p:sp>
          <p:nvSpPr>
            <p:cNvPr id="52231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4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52324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52330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1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2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3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52326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7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8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9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35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2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52322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3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4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52312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52318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9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0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1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13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52314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5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6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7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45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7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52304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05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52310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06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9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8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52292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93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52294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5229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52298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9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0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1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2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29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95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49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52280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81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52282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5228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5228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7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28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83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50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 kV</a:t>
              </a:r>
            </a:p>
          </p:txBody>
        </p:sp>
        <p:sp>
          <p:nvSpPr>
            <p:cNvPr id="52251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15/345 kV</a:t>
              </a:r>
            </a:p>
          </p:txBody>
        </p:sp>
        <p:sp>
          <p:nvSpPr>
            <p:cNvPr id="52252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T1</a:t>
              </a:r>
            </a:p>
          </p:txBody>
        </p:sp>
        <p:sp>
          <p:nvSpPr>
            <p:cNvPr id="52253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T2</a:t>
              </a:r>
            </a:p>
          </p:txBody>
        </p:sp>
        <p:sp>
          <p:nvSpPr>
            <p:cNvPr id="52254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345/15 kV</a:t>
              </a:r>
            </a:p>
          </p:txBody>
        </p:sp>
        <p:sp>
          <p:nvSpPr>
            <p:cNvPr id="52255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 kV</a:t>
              </a:r>
            </a:p>
          </p:txBody>
        </p:sp>
        <p:sp>
          <p:nvSpPr>
            <p:cNvPr id="52256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520 MVA</a:t>
              </a:r>
            </a:p>
          </p:txBody>
        </p:sp>
        <p:sp>
          <p:nvSpPr>
            <p:cNvPr id="52257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 MW</a:t>
              </a:r>
            </a:p>
          </p:txBody>
        </p:sp>
        <p:sp>
          <p:nvSpPr>
            <p:cNvPr id="52258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 Mvar</a:t>
              </a:r>
            </a:p>
          </p:txBody>
        </p:sp>
        <p:sp>
          <p:nvSpPr>
            <p:cNvPr id="52259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280 Mvar</a:t>
              </a:r>
            </a:p>
          </p:txBody>
        </p:sp>
        <p:sp>
          <p:nvSpPr>
            <p:cNvPr id="52260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MW</a:t>
              </a:r>
            </a:p>
          </p:txBody>
        </p:sp>
        <p:sp>
          <p:nvSpPr>
            <p:cNvPr id="52261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3   345 kV</a:t>
              </a:r>
            </a:p>
          </p:txBody>
        </p:sp>
        <p:sp>
          <p:nvSpPr>
            <p:cNvPr id="52262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2</a:t>
              </a:r>
            </a:p>
          </p:txBody>
        </p:sp>
        <p:sp>
          <p:nvSpPr>
            <p:cNvPr id="52263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1</a:t>
              </a:r>
            </a:p>
          </p:txBody>
        </p:sp>
        <p:sp>
          <p:nvSpPr>
            <p:cNvPr id="52264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345 kV 100 mi</a:t>
              </a:r>
            </a:p>
          </p:txBody>
        </p:sp>
        <p:sp>
          <p:nvSpPr>
            <p:cNvPr id="52265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Times New Roman" pitchFamily="18" charset="0"/>
                </a:rPr>
                <a:t>345 kV 200 mi</a:t>
              </a:r>
            </a:p>
          </p:txBody>
        </p:sp>
        <p:sp>
          <p:nvSpPr>
            <p:cNvPr id="52266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50 mi</a:t>
              </a:r>
            </a:p>
          </p:txBody>
        </p:sp>
        <p:grpSp>
          <p:nvGrpSpPr>
            <p:cNvPr id="52267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52278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2268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52276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52269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52270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52274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2271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52272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52227" name="Text Box 106"/>
          <p:cNvSpPr txBox="1">
            <a:spLocks noChangeArrowheads="1"/>
          </p:cNvSpPr>
          <p:nvPr/>
        </p:nvSpPr>
        <p:spPr bwMode="auto">
          <a:xfrm>
            <a:off x="3299460" y="4831715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</a:rPr>
              <a:t>Single-line diagram</a:t>
            </a:r>
          </a:p>
        </p:txBody>
      </p:sp>
      <p:sp>
        <p:nvSpPr>
          <p:cNvPr id="5222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  <p:sp>
        <p:nvSpPr>
          <p:cNvPr id="52230" name="TextBox 108"/>
          <p:cNvSpPr txBox="1">
            <a:spLocks noChangeArrowheads="1"/>
          </p:cNvSpPr>
          <p:nvPr/>
        </p:nvSpPr>
        <p:spPr bwMode="auto">
          <a:xfrm>
            <a:off x="299482" y="5358275"/>
            <a:ext cx="7140178" cy="1015663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1E0000"/>
                </a:solidFill>
              </a:rPr>
              <a:t>This five bus example is taken from Chapter 6 of Power </a:t>
            </a:r>
            <a:r>
              <a:rPr lang="en-US" sz="2000" dirty="0" smtClean="0">
                <a:solidFill>
                  <a:srgbClr val="1E0000"/>
                </a:solidFill>
              </a:rPr>
              <a:t/>
            </a:r>
            <a:br>
              <a:rPr lang="en-US" sz="2000" dirty="0" smtClean="0">
                <a:solidFill>
                  <a:srgbClr val="1E0000"/>
                </a:solidFill>
              </a:rPr>
            </a:br>
            <a:r>
              <a:rPr lang="en-US" sz="2000" dirty="0" smtClean="0">
                <a:solidFill>
                  <a:srgbClr val="1E0000"/>
                </a:solidFill>
              </a:rPr>
              <a:t>System </a:t>
            </a:r>
            <a:r>
              <a:rPr lang="en-US" sz="2000" dirty="0">
                <a:solidFill>
                  <a:srgbClr val="1E0000"/>
                </a:solidFill>
              </a:rPr>
              <a:t>Analysis </a:t>
            </a:r>
            <a:r>
              <a:rPr lang="en-US" sz="2000" dirty="0" smtClean="0">
                <a:solidFill>
                  <a:srgbClr val="1E0000"/>
                </a:solidFill>
              </a:rPr>
              <a:t>and Design </a:t>
            </a:r>
            <a:r>
              <a:rPr lang="en-US" sz="2000" dirty="0">
                <a:solidFill>
                  <a:srgbClr val="1E0000"/>
                </a:solidFill>
              </a:rPr>
              <a:t>by Glover, </a:t>
            </a:r>
            <a:r>
              <a:rPr lang="en-US" sz="2000" dirty="0" smtClean="0">
                <a:solidFill>
                  <a:srgbClr val="1E0000"/>
                </a:solidFill>
              </a:rPr>
              <a:t>Overbye, and </a:t>
            </a:r>
            <a:r>
              <a:rPr lang="en-US" sz="2000" dirty="0" err="1" smtClean="0">
                <a:solidFill>
                  <a:srgbClr val="1E0000"/>
                </a:solidFill>
              </a:rPr>
              <a:t>Sarma</a:t>
            </a:r>
            <a:r>
              <a:rPr lang="en-US" sz="2000" dirty="0">
                <a:solidFill>
                  <a:srgbClr val="1E0000"/>
                </a:solidFill>
              </a:rPr>
              <a:t>,</a:t>
            </a:r>
            <a:r>
              <a:rPr lang="en-US" sz="2000" dirty="0" smtClean="0">
                <a:solidFill>
                  <a:srgbClr val="1E0000"/>
                </a:solidFill>
              </a:rPr>
              <a:t> </a:t>
            </a:r>
            <a:br>
              <a:rPr lang="en-US" sz="2000" dirty="0" smtClean="0">
                <a:solidFill>
                  <a:srgbClr val="1E0000"/>
                </a:solidFill>
              </a:rPr>
            </a:br>
            <a:r>
              <a:rPr lang="en-US" sz="2000" dirty="0" smtClean="0">
                <a:solidFill>
                  <a:srgbClr val="1E0000"/>
                </a:solidFill>
              </a:rPr>
              <a:t>6</a:t>
            </a:r>
            <a:r>
              <a:rPr lang="en-US" sz="2000" baseline="30000" dirty="0" smtClean="0">
                <a:solidFill>
                  <a:srgbClr val="1E0000"/>
                </a:solidFill>
              </a:rPr>
              <a:t>th</a:t>
            </a:r>
            <a:r>
              <a:rPr lang="en-US" sz="2000" dirty="0" smtClean="0">
                <a:solidFill>
                  <a:srgbClr val="1E0000"/>
                </a:solidFill>
              </a:rPr>
              <a:t> </a:t>
            </a:r>
            <a:r>
              <a:rPr lang="en-US" sz="2000" dirty="0">
                <a:solidFill>
                  <a:srgbClr val="1E0000"/>
                </a:solidFill>
              </a:rPr>
              <a:t>Edition, </a:t>
            </a:r>
            <a:r>
              <a:rPr lang="en-US" sz="2000" dirty="0" smtClean="0">
                <a:solidFill>
                  <a:srgbClr val="1E0000"/>
                </a:solidFill>
              </a:rPr>
              <a:t>2016</a:t>
            </a:r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1371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3329" name="Text Box 81"/>
          <p:cNvSpPr txBox="1">
            <a:spLocks noChangeArrowheads="1"/>
          </p:cNvSpPr>
          <p:nvPr/>
        </p:nvSpPr>
        <p:spPr bwMode="auto">
          <a:xfrm>
            <a:off x="304800" y="2209800"/>
            <a:ext cx="903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Table 1. </a:t>
            </a:r>
          </a:p>
          <a:p>
            <a:pPr eaLnBrk="1" hangingPunct="1"/>
            <a:r>
              <a:rPr lang="en-US" sz="1600"/>
              <a:t>Bus input </a:t>
            </a:r>
          </a:p>
          <a:p>
            <a:pPr eaLnBrk="1" hangingPunct="1"/>
            <a:r>
              <a:rPr lang="en-US" sz="1600"/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/>
        </p:nvGraphicFramePr>
        <p:xfrm>
          <a:off x="2438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3367" name="Text Box 119"/>
          <p:cNvSpPr txBox="1">
            <a:spLocks noChangeArrowheads="1"/>
          </p:cNvSpPr>
          <p:nvPr/>
        </p:nvSpPr>
        <p:spPr bwMode="auto">
          <a:xfrm>
            <a:off x="914400" y="5027613"/>
            <a:ext cx="1389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Table 2.</a:t>
            </a:r>
          </a:p>
          <a:p>
            <a:pPr eaLnBrk="1" hangingPunct="1"/>
            <a:r>
              <a:rPr lang="en-US" sz="1600" dirty="0"/>
              <a:t> Line input data</a:t>
            </a: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1676400" y="1371600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304800" y="2209800"/>
            <a:ext cx="1108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Table 3. </a:t>
            </a:r>
          </a:p>
          <a:p>
            <a:pPr eaLnBrk="1" hangingPunct="1"/>
            <a:r>
              <a:rPr lang="en-US" sz="1600"/>
              <a:t>Transformer</a:t>
            </a:r>
          </a:p>
          <a:p>
            <a:pPr eaLnBrk="1" hangingPunct="1"/>
            <a:r>
              <a:rPr lang="en-US" sz="1600"/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0115"/>
              </p:ext>
            </p:extLst>
          </p:nvPr>
        </p:nvGraphicFramePr>
        <p:xfrm>
          <a:off x="2514600" y="3571509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4339" name="Text Box 77"/>
          <p:cNvSpPr txBox="1">
            <a:spLocks noChangeArrowheads="1"/>
          </p:cNvSpPr>
          <p:nvPr/>
        </p:nvSpPr>
        <p:spPr bwMode="auto">
          <a:xfrm>
            <a:off x="536575" y="4784965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Table 4. Input data </a:t>
            </a:r>
          </a:p>
          <a:p>
            <a:pPr eaLnBrk="1" hangingPunct="1"/>
            <a:r>
              <a:rPr lang="en-US" sz="1600" dirty="0"/>
              <a:t>and unknowns</a:t>
            </a: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457200" y="73152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 smtClean="0">
                <a:solidFill>
                  <a:srgbClr val="1E0000"/>
                </a:solidFill>
              </a:rPr>
              <a:t>Five Bus Case Ybus</a:t>
            </a:r>
            <a:endParaRPr lang="en-US" sz="3600" b="1" dirty="0">
              <a:solidFill>
                <a:srgbClr val="1E0000"/>
              </a:solidFill>
            </a:endParaRPr>
          </a:p>
        </p:txBody>
      </p:sp>
      <p:pic>
        <p:nvPicPr>
          <p:cNvPr id="553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19800"/>
            <a:ext cx="6085448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err="1" smtClean="0">
                <a:solidFill>
                  <a:srgbClr val="1E0000"/>
                </a:solidFill>
              </a:rPr>
              <a:t>GOS_FiveBus</a:t>
            </a:r>
            <a:endParaRPr lang="en-US" b="1" dirty="0" smtClean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91440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Ybus Calculation Details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533400" y="1143000"/>
            <a:ext cx="7721600" cy="5106988"/>
            <a:chOff x="495300" y="1522413"/>
            <a:chExt cx="7721600" cy="5106987"/>
          </a:xfrm>
        </p:grpSpPr>
        <p:graphicFrame>
          <p:nvGraphicFramePr>
            <p:cNvPr id="56324" name="Object 2"/>
            <p:cNvGraphicFramePr>
              <a:graphicFrameLocks noChangeAspect="1"/>
            </p:cNvGraphicFramePr>
            <p:nvPr/>
          </p:nvGraphicFramePr>
          <p:xfrm>
            <a:off x="609600" y="2014538"/>
            <a:ext cx="160020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6" name="Equation" r:id="rId4" imgW="761669" imgH="228501" progId="Equation.3">
                    <p:embed/>
                  </p:oleObj>
                </mc:Choice>
                <mc:Fallback>
                  <p:oleObj name="Equation" r:id="rId4" imgW="76166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14538"/>
                          <a:ext cx="160020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5" name="Object 3"/>
            <p:cNvGraphicFramePr>
              <a:graphicFrameLocks noChangeAspect="1"/>
            </p:cNvGraphicFramePr>
            <p:nvPr/>
          </p:nvGraphicFramePr>
          <p:xfrm>
            <a:off x="533400" y="2624138"/>
            <a:ext cx="71628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7" name="Equation" r:id="rId6" imgW="3911600" imgH="431800" progId="Equation.3">
                    <p:embed/>
                  </p:oleObj>
                </mc:Choice>
                <mc:Fallback>
                  <p:oleObj name="Equation" r:id="rId6" imgW="3911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624138"/>
                          <a:ext cx="71628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6" name="Object 5"/>
            <p:cNvGraphicFramePr>
              <a:graphicFrameLocks noChangeAspect="1"/>
            </p:cNvGraphicFramePr>
            <p:nvPr/>
          </p:nvGraphicFramePr>
          <p:xfrm>
            <a:off x="495300" y="3690938"/>
            <a:ext cx="75819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8" name="Equation" r:id="rId8" imgW="4140200" imgH="431800" progId="Equation.3">
                    <p:embed/>
                  </p:oleObj>
                </mc:Choice>
                <mc:Fallback>
                  <p:oleObj name="Equation" r:id="rId8" imgW="4140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690938"/>
                          <a:ext cx="75819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7" name="Object 7"/>
            <p:cNvGraphicFramePr>
              <a:graphicFrameLocks noChangeAspect="1"/>
            </p:cNvGraphicFramePr>
            <p:nvPr/>
          </p:nvGraphicFramePr>
          <p:xfrm>
            <a:off x="561975" y="4757738"/>
            <a:ext cx="5000625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9" name="Equation" r:id="rId10" imgW="2730500" imgH="457200" progId="Equation.3">
                    <p:embed/>
                  </p:oleObj>
                </mc:Choice>
                <mc:Fallback>
                  <p:oleObj name="Equation" r:id="rId10" imgW="2730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5" y="4757738"/>
                          <a:ext cx="5000625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8" name="Object 8"/>
            <p:cNvGraphicFramePr>
              <a:graphicFrameLocks noChangeAspect="1"/>
            </p:cNvGraphicFramePr>
            <p:nvPr/>
          </p:nvGraphicFramePr>
          <p:xfrm>
            <a:off x="914400" y="5519738"/>
            <a:ext cx="7302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0" name="Equation" r:id="rId12" imgW="3987800" imgH="393700" progId="Equation.3">
                    <p:embed/>
                  </p:oleObj>
                </mc:Choice>
                <mc:Fallback>
                  <p:oleObj name="Equation" r:id="rId12" imgW="3987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519738"/>
                          <a:ext cx="73025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914400" y="6205538"/>
            <a:ext cx="6851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1" name="Equation" r:id="rId14" imgW="3276600" imgH="203200" progId="Equation.3">
                    <p:embed/>
                  </p:oleObj>
                </mc:Choice>
                <mc:Fallback>
                  <p:oleObj name="Equation" r:id="rId14" imgW="3276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205538"/>
                          <a:ext cx="68516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1600200" y="1522413"/>
              <a:ext cx="4926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80808"/>
                  </a:solidFill>
                </a:rPr>
                <a:t>Elements of </a:t>
              </a:r>
              <a:r>
                <a:rPr lang="en-US" sz="2400" dirty="0" err="1">
                  <a:solidFill>
                    <a:srgbClr val="080808"/>
                  </a:solidFill>
                </a:rPr>
                <a:t>Y</a:t>
              </a:r>
              <a:r>
                <a:rPr lang="en-US" sz="2400" baseline="-25000" dirty="0" err="1">
                  <a:solidFill>
                    <a:srgbClr val="080808"/>
                  </a:solidFill>
                </a:rPr>
                <a:t>bus</a:t>
              </a:r>
              <a:r>
                <a:rPr lang="en-US" sz="2400" dirty="0">
                  <a:solidFill>
                    <a:srgbClr val="080808"/>
                  </a:solidFill>
                </a:rPr>
                <a:t> connected to bus 2</a:t>
              </a: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Initial Bus Mismatches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6718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Initial Power Flow Jacobian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34811"/>
              </p:ext>
            </p:extLst>
          </p:nvPr>
        </p:nvGraphicFramePr>
        <p:xfrm>
          <a:off x="228600" y="1411654"/>
          <a:ext cx="716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Equation" r:id="rId4" imgW="3683000" imgH="215900" progId="Equation.3">
                  <p:embed/>
                </p:oleObj>
              </mc:Choice>
              <mc:Fallback>
                <p:oleObj name="Equation" r:id="rId4" imgW="3683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1654"/>
                        <a:ext cx="716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10570"/>
              </p:ext>
            </p:extLst>
          </p:nvPr>
        </p:nvGraphicFramePr>
        <p:xfrm>
          <a:off x="1336675" y="1768842"/>
          <a:ext cx="6054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Equation" r:id="rId6" imgW="2882900" imgH="228600" progId="Equation.3">
                  <p:embed/>
                </p:oleObj>
              </mc:Choice>
              <mc:Fallback>
                <p:oleObj name="Equation" r:id="rId6" imgW="288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768842"/>
                        <a:ext cx="6054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54901"/>
              </p:ext>
            </p:extLst>
          </p:nvPr>
        </p:nvGraphicFramePr>
        <p:xfrm>
          <a:off x="1295400" y="2249854"/>
          <a:ext cx="3976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8" imgW="1879600" imgH="215900" progId="Equation.3">
                  <p:embed/>
                </p:oleObj>
              </mc:Choice>
              <mc:Fallback>
                <p:oleObj name="Equation" r:id="rId8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49854"/>
                        <a:ext cx="3976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58888"/>
              </p:ext>
            </p:extLst>
          </p:nvPr>
        </p:nvGraphicFramePr>
        <p:xfrm>
          <a:off x="1301750" y="2662604"/>
          <a:ext cx="4254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10" imgW="1930400" imgH="228600" progId="Equation.3">
                  <p:embed/>
                </p:oleObj>
              </mc:Choice>
              <mc:Fallback>
                <p:oleObj name="Equation" r:id="rId10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662604"/>
                        <a:ext cx="4254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13411"/>
              </p:ext>
            </p:extLst>
          </p:nvPr>
        </p:nvGraphicFramePr>
        <p:xfrm>
          <a:off x="1054100" y="3164254"/>
          <a:ext cx="4619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12" imgW="2374900" imgH="203200" progId="Equation.3">
                  <p:embed/>
                </p:oleObj>
              </mc:Choice>
              <mc:Fallback>
                <p:oleObj name="Equation" r:id="rId12" imgW="237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164254"/>
                        <a:ext cx="46196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92427"/>
              </p:ext>
            </p:extLst>
          </p:nvPr>
        </p:nvGraphicFramePr>
        <p:xfrm>
          <a:off x="1295400" y="3545254"/>
          <a:ext cx="3532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14" imgW="1816100" imgH="203200" progId="Equation.3">
                  <p:embed/>
                </p:oleObj>
              </mc:Choice>
              <mc:Fallback>
                <p:oleObj name="Equation" r:id="rId14" imgW="181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5254"/>
                        <a:ext cx="3532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67805"/>
              </p:ext>
            </p:extLst>
          </p:nvPr>
        </p:nvGraphicFramePr>
        <p:xfrm>
          <a:off x="1295400" y="3926254"/>
          <a:ext cx="3630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16" imgW="1866090" imgH="203112" progId="Equation.3">
                  <p:embed/>
                </p:oleObj>
              </mc:Choice>
              <mc:Fallback>
                <p:oleObj name="Equation" r:id="rId16" imgW="186609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26254"/>
                        <a:ext cx="3630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29209"/>
              </p:ext>
            </p:extLst>
          </p:nvPr>
        </p:nvGraphicFramePr>
        <p:xfrm>
          <a:off x="1060450" y="4307254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18" imgW="2667000" imgH="228600" progId="Equation.3">
                  <p:embed/>
                </p:oleObj>
              </mc:Choice>
              <mc:Fallback>
                <p:oleObj name="Equation" r:id="rId18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307254"/>
                        <a:ext cx="5187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19267"/>
              </p:ext>
            </p:extLst>
          </p:nvPr>
        </p:nvGraphicFramePr>
        <p:xfrm>
          <a:off x="304800" y="4993054"/>
          <a:ext cx="5508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Equation" r:id="rId20" imgW="2832100" imgH="215900" progId="Equation.3">
                  <p:embed/>
                </p:oleObj>
              </mc:Choice>
              <mc:Fallback>
                <p:oleObj name="Equation" r:id="rId20" imgW="283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93054"/>
                        <a:ext cx="5508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33999"/>
              </p:ext>
            </p:extLst>
          </p:nvPr>
        </p:nvGraphicFramePr>
        <p:xfrm>
          <a:off x="1219200" y="5501054"/>
          <a:ext cx="4224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Equation" r:id="rId22" imgW="2171700" imgH="203200" progId="Equation.3">
                  <p:embed/>
                </p:oleObj>
              </mc:Choice>
              <mc:Fallback>
                <p:oleObj name="Equation" r:id="rId22" imgW="2171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01054"/>
                        <a:ext cx="4224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0523"/>
              </p:ext>
            </p:extLst>
          </p:nvPr>
        </p:nvGraphicFramePr>
        <p:xfrm>
          <a:off x="1238250" y="5945554"/>
          <a:ext cx="2495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name="Equation" r:id="rId24" imgW="1282700" imgH="203200" progId="Equation.3">
                  <p:embed/>
                </p:oleObj>
              </mc:Choice>
              <mc:Fallback>
                <p:oleObj name="Equation" r:id="rId24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945554"/>
                        <a:ext cx="2495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 smtClean="0">
                <a:solidFill>
                  <a:srgbClr val="1E0000"/>
                </a:solidFill>
              </a:rPr>
              <a:t>Hand </a:t>
            </a:r>
            <a:r>
              <a:rPr lang="en-US" sz="3600" b="1" dirty="0">
                <a:solidFill>
                  <a:srgbClr val="1E0000"/>
                </a:solidFill>
              </a:rPr>
              <a:t>Calculation </a:t>
            </a:r>
            <a:r>
              <a:rPr lang="en-US" sz="3600" b="1" dirty="0" smtClean="0">
                <a:solidFill>
                  <a:srgbClr val="1E0000"/>
                </a:solidFill>
              </a:rPr>
              <a:t>Details</a:t>
            </a:r>
            <a:endParaRPr lang="en-US" sz="3600" b="1" dirty="0">
              <a:solidFill>
                <a:srgbClr val="1E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1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Five Bus Power System Solved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422"/>
          <a:stretch/>
        </p:blipFill>
        <p:spPr bwMode="auto">
          <a:xfrm>
            <a:off x="533400" y="1219200"/>
            <a:ext cx="8285163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 Bus Case Example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9723" b="4999"/>
          <a:stretch>
            <a:fillRect/>
          </a:stretch>
        </p:blipFill>
        <p:spPr bwMode="auto">
          <a:xfrm>
            <a:off x="457200" y="1295400"/>
            <a:ext cx="6553200" cy="50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5827364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Aggieland37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Solving for Bus Voltages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15003"/>
              </p:ext>
            </p:extLst>
          </p:nvPr>
        </p:nvGraphicFramePr>
        <p:xfrm>
          <a:off x="457200" y="1371600"/>
          <a:ext cx="78867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Equation" r:id="rId4" imgW="7886520" imgH="4991040" progId="Equation.DSMT4">
                  <p:embed/>
                </p:oleObj>
              </mc:Choice>
              <mc:Fallback>
                <p:oleObj name="Equation" r:id="rId4" imgW="7886520" imgH="4991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8867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 Example: 37 Buses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875"/>
          <a:stretch>
            <a:fillRect/>
          </a:stretch>
        </p:blipFill>
        <p:spPr bwMode="auto">
          <a:xfrm>
            <a:off x="228600" y="1283677"/>
            <a:ext cx="86407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6019800"/>
            <a:ext cx="7363682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Bus37_VoltageControl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49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Power System Operations 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449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Goal is to provide an intuitive feel for power system operation</a:t>
            </a:r>
          </a:p>
          <a:p>
            <a:pPr eaLnBrk="1" hangingPunct="1"/>
            <a:r>
              <a:rPr lang="en-US" dirty="0" smtClean="0"/>
              <a:t>Emphasis will be on the impact of the transmission system</a:t>
            </a:r>
          </a:p>
          <a:p>
            <a:pPr eaLnBrk="1" hangingPunct="1"/>
            <a:r>
              <a:rPr lang="en-US" dirty="0" smtClean="0"/>
              <a:t>Introduce basic power flow concepts through small system examples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Power System Basics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All power systems have three major components: Generation, Load and Transmission/Distribution. </a:t>
            </a:r>
          </a:p>
          <a:p>
            <a:pPr eaLnBrk="1" hangingPunct="1"/>
            <a:r>
              <a:rPr lang="en-US" dirty="0" smtClean="0"/>
              <a:t>Generation: Creates electric power.</a:t>
            </a:r>
          </a:p>
          <a:p>
            <a:pPr eaLnBrk="1" hangingPunct="1"/>
            <a:r>
              <a:rPr lang="en-US" dirty="0" smtClean="0"/>
              <a:t>Load: Consumes electric power.</a:t>
            </a:r>
          </a:p>
          <a:p>
            <a:pPr eaLnBrk="1" hangingPunct="1"/>
            <a:r>
              <a:rPr lang="en-US" dirty="0" smtClean="0"/>
              <a:t>Transmission/Distribution: Transmits electric power from generation to load.  </a:t>
            </a:r>
          </a:p>
          <a:p>
            <a:pPr lvl="1" eaLnBrk="1" hangingPunct="1"/>
            <a:r>
              <a:rPr lang="en-US" dirty="0" smtClean="0"/>
              <a:t>Lines/transformers operating at voltages above 100 kV are usually called the transmission system.  The transmission system is usually networked.</a:t>
            </a:r>
          </a:p>
          <a:p>
            <a:pPr lvl="1" eaLnBrk="1" hangingPunct="1"/>
            <a:r>
              <a:rPr lang="en-US" dirty="0" smtClean="0"/>
              <a:t>Lines/transformers operating at voltages below 100 kV are usually called the distribution system (radial).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System Example: Texas 2000 Bus Synthetic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486400"/>
            <a:ext cx="8610600" cy="95410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This case requires the commercial version of PowerWorld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since the GOS Version is limited to 42 Buses </a:t>
            </a:r>
            <a:endParaRPr lang="en-US" b="1" dirty="0" smtClean="0">
              <a:solidFill>
                <a:srgbClr val="1E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99"/>
          <a:stretch/>
        </p:blipFill>
        <p:spPr bwMode="auto">
          <a:xfrm>
            <a:off x="1066800" y="1219200"/>
            <a:ext cx="73152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1125"/>
            <a:ext cx="1798604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Three Bus PowerWorld Simulator Case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5089"/>
          <a:stretch>
            <a:fillRect/>
          </a:stretch>
        </p:blipFill>
        <p:spPr bwMode="auto">
          <a:xfrm>
            <a:off x="1676400" y="1600200"/>
            <a:ext cx="66706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76400" y="2219325"/>
            <a:ext cx="919162" cy="381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9225" y="1497013"/>
            <a:ext cx="1439818" cy="2677656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Load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green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arrows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indicating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amount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of 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flow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9225" y="4697413"/>
            <a:ext cx="1370888" cy="1569660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to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output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generator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478712" y="4094163"/>
            <a:ext cx="1455738" cy="1570037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Note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power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balance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each bus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223962" y="3819525"/>
            <a:ext cx="912019" cy="1219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11736" y="2943225"/>
            <a:ext cx="250825" cy="25352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7167561" y="3551088"/>
            <a:ext cx="685800" cy="5938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12590" y="5564554"/>
            <a:ext cx="5700600" cy="1200329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Direction of </a:t>
            </a:r>
            <a:r>
              <a:rPr lang="en-US" altLang="en-US" sz="2400" dirty="0" smtClean="0">
                <a:solidFill>
                  <a:srgbClr val="1E0000"/>
                </a:solidFill>
              </a:rPr>
              <a:t>green arrow </a:t>
            </a:r>
            <a:r>
              <a:rPr lang="en-US" altLang="en-US" sz="2400" dirty="0">
                <a:solidFill>
                  <a:srgbClr val="1E0000"/>
                </a:solidFill>
              </a:rPr>
              <a:t>is used to indicate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direction of real power (MW) </a:t>
            </a:r>
            <a:r>
              <a:rPr lang="en-US" altLang="en-US" sz="2400" dirty="0" smtClean="0">
                <a:solidFill>
                  <a:srgbClr val="1E0000"/>
                </a:solidFill>
              </a:rPr>
              <a:t>flow; the blue </a:t>
            </a:r>
            <a:br>
              <a:rPr lang="en-US" altLang="en-US" sz="2400" dirty="0" smtClean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arrows show the reactive power  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1076980"/>
            <a:ext cx="5069145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B3Slow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Power Control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spcBef>
                <a:spcPct val="55000"/>
              </a:spcBef>
            </a:pPr>
            <a:r>
              <a:rPr lang="en-US" dirty="0" smtClean="0"/>
              <a:t>Opening a circuit breaker causes the power flow to instantaneously (nearly) change.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No other way to directly control power flow in a transmission line.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By changing generation we can indirectly change this flow.</a:t>
            </a:r>
          </a:p>
          <a:p>
            <a:pPr>
              <a:spcBef>
                <a:spcPct val="55000"/>
              </a:spcBef>
            </a:pPr>
            <a:r>
              <a:rPr lang="en-US" dirty="0"/>
              <a:t>Power flow in transmission line is limited by heating </a:t>
            </a:r>
            <a:r>
              <a:rPr lang="en-US" dirty="0" smtClean="0"/>
              <a:t>considerations</a:t>
            </a:r>
          </a:p>
          <a:p>
            <a:pPr>
              <a:spcBef>
                <a:spcPct val="55000"/>
              </a:spcBef>
            </a:pPr>
            <a:r>
              <a:rPr lang="en-US" dirty="0"/>
              <a:t>Losses (I^2 R) can heat up the line, causing it to sag.</a:t>
            </a:r>
          </a:p>
          <a:p>
            <a:pPr>
              <a:spcBef>
                <a:spcPct val="55000"/>
              </a:spcBef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Consideration – Change is Not Really Instantaneous!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844040"/>
          </a:xfrm>
        </p:spPr>
        <p:txBody>
          <a:bodyPr/>
          <a:lstStyle/>
          <a:p>
            <a:r>
              <a:rPr lang="en-US" dirty="0"/>
              <a:t>The change isn’t really instantaneous because of propagation delays, which are near the speed of light; there also wave reflection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This is covered in ECEN 667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2135"/>
            <a:ext cx="4724400" cy="2485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4" y="3703135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125453" y="3237914"/>
            <a:ext cx="373380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Red is the v</a:t>
            </a:r>
            <a:r>
              <a:rPr lang="en-US" sz="2000" baseline="-25000" dirty="0"/>
              <a:t>s</a:t>
            </a:r>
            <a:r>
              <a:rPr lang="en-US" sz="2000" dirty="0"/>
              <a:t> end, green the v</a:t>
            </a:r>
            <a:r>
              <a:rPr lang="en-US" sz="2000" baseline="-25000" dirty="0"/>
              <a:t>2</a:t>
            </a:r>
            <a:r>
              <a:rPr lang="en-US" sz="2000" dirty="0"/>
              <a:t> end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Power flow in transmission line is limited by heating considerations.</a:t>
            </a:r>
          </a:p>
          <a:p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sag.</a:t>
            </a:r>
          </a:p>
          <a:p>
            <a:r>
              <a:rPr lang="en-US" altLang="en-US" dirty="0"/>
              <a:t>Each line has a limit; </a:t>
            </a:r>
            <a:r>
              <a:rPr lang="en-US" altLang="en-US" dirty="0" smtClean="0"/>
              <a:t>many </a:t>
            </a:r>
            <a:r>
              <a:rPr lang="en-US" altLang="en-US" dirty="0"/>
              <a:t>utilities use winter/summer limits.   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Overloaded Transmission Line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/>
          <a:stretch/>
        </p:blipFill>
        <p:spPr bwMode="auto">
          <a:xfrm>
            <a:off x="304800" y="14478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Interconnected Operation</a:t>
            </a:r>
            <a:br>
              <a:rPr lang="en-US" dirty="0" smtClean="0"/>
            </a:br>
            <a:r>
              <a:rPr lang="en-US" dirty="0" smtClean="0"/>
              <a:t>Balancing Authority (BA) Areas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North American Eastern and Western grids are divided into balancing authority areas (BA)</a:t>
            </a:r>
          </a:p>
          <a:p>
            <a:pPr lvl="1"/>
            <a:r>
              <a:rPr lang="en-US" dirty="0" smtClean="0"/>
              <a:t>Often just called an area</a:t>
            </a:r>
          </a:p>
          <a:p>
            <a:pPr eaLnBrk="1" hangingPunct="1"/>
            <a:r>
              <a:rPr lang="en-US" dirty="0" smtClean="0"/>
              <a:t>Transmission lines that join two areas are known as tie-lines.  </a:t>
            </a:r>
          </a:p>
          <a:p>
            <a:pPr eaLnBrk="1" hangingPunct="1"/>
            <a:r>
              <a:rPr lang="en-US" dirty="0" smtClean="0"/>
              <a:t>The net power out of an area is the sum of the flow on its tie-lines.</a:t>
            </a:r>
          </a:p>
          <a:p>
            <a:pPr eaLnBrk="1" hangingPunct="1"/>
            <a:r>
              <a:rPr lang="en-US" dirty="0" smtClean="0"/>
              <a:t>The flow out of an area is equal to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gen - total load - total losses = tie-flow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97240" cy="4495800"/>
          </a:xfrm>
        </p:spPr>
        <p:txBody>
          <a:bodyPr/>
          <a:lstStyle/>
          <a:p>
            <a:r>
              <a:rPr lang="en-US" dirty="0" smtClean="0"/>
              <a:t>When analyzing power systems we know neither the complex bus voltages nor the complex current injections</a:t>
            </a:r>
          </a:p>
          <a:p>
            <a:r>
              <a:rPr lang="en-US" dirty="0" smtClean="0"/>
              <a:t>Rather, we know the complex power being consumed by the load, and the power being injected by the generators plus their voltage magnitudes</a:t>
            </a:r>
          </a:p>
          <a:p>
            <a:r>
              <a:rPr lang="en-US" dirty="0" smtClean="0"/>
              <a:t>Therefore we can not directly use the Y</a:t>
            </a:r>
            <a:r>
              <a:rPr lang="en-US" baseline="-25000" dirty="0" smtClean="0"/>
              <a:t>bus </a:t>
            </a:r>
            <a:r>
              <a:rPr lang="en-US" dirty="0" smtClean="0"/>
              <a:t>equations, but rather must use the power balance equations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US Balancing Authorities</a:t>
            </a:r>
            <a:endParaRPr lang="en-US" dirty="0"/>
          </a:p>
        </p:txBody>
      </p:sp>
      <p:pic>
        <p:nvPicPr>
          <p:cNvPr id="129026" name="Picture 2" descr="map of U.S. power system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" y="1447800"/>
            <a:ext cx="853439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59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Area Control Error (ACE)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The area control error is the difference between the actual flow out of an area, and the scheduled flow</a:t>
            </a:r>
          </a:p>
          <a:p>
            <a:pPr lvl="1" eaLnBrk="1" hangingPunct="1"/>
            <a:r>
              <a:rPr lang="en-US" dirty="0" smtClean="0"/>
              <a:t>ACE also includes a frequency component that we will probably consider later in the semester</a:t>
            </a:r>
          </a:p>
          <a:p>
            <a:pPr eaLnBrk="1" hangingPunct="1"/>
            <a:r>
              <a:rPr lang="en-US" dirty="0" smtClean="0"/>
              <a:t>Ideally the ACE should always be zero</a:t>
            </a:r>
          </a:p>
          <a:p>
            <a:pPr eaLnBrk="1" hangingPunct="1"/>
            <a:r>
              <a:rPr lang="en-US" dirty="0" smtClean="0"/>
              <a:t>Because the load is constantly changing, each utility (or ISO) must constantly change its generation to “chase” the ACE</a:t>
            </a:r>
          </a:p>
          <a:p>
            <a:pPr eaLnBrk="1" hangingPunct="1"/>
            <a:r>
              <a:rPr lang="en-US" dirty="0" smtClean="0"/>
              <a:t>ACE was originally computed by utilities; increasingly it is computed by larger organizations such as ISOs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Automatic Generation Control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Most utilities (ISOs) use automatic generation control (AGC) to automatically change their generation to keep their ACE close to zero.</a:t>
            </a:r>
          </a:p>
          <a:p>
            <a:pPr eaLnBrk="1" hangingPunct="1"/>
            <a:r>
              <a:rPr lang="en-US" dirty="0" smtClean="0"/>
              <a:t>Usually the control center calculates ACE based upon tie-line flows; then the AGC module sends control signals out to the generators every couple seconds.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61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0196"/>
            <a:ext cx="7776985" cy="35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Three Bus Case on AGC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553200" y="4983033"/>
            <a:ext cx="2012089" cy="830997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 flow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close to zero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2351926" cy="1569660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Generation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is automatically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 in load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209800" y="4572000"/>
            <a:ext cx="162641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104900" y="3505200"/>
            <a:ext cx="647700" cy="152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6400800" y="2514600"/>
            <a:ext cx="762000" cy="236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5829702" y="3505200"/>
            <a:ext cx="1028297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62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Power Balance Equations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79777"/>
              </p:ext>
            </p:extLst>
          </p:nvPr>
        </p:nvGraphicFramePr>
        <p:xfrm>
          <a:off x="457200" y="1371600"/>
          <a:ext cx="7531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4" imgW="7530840" imgH="4838400" progId="Equation.DSMT4">
                  <p:embed/>
                </p:oleObj>
              </mc:Choice>
              <mc:Fallback>
                <p:oleObj name="Equation" r:id="rId4" imgW="7530840" imgH="483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531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Power Balance Equations,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96369"/>
              </p:ext>
            </p:extLst>
          </p:nvPr>
        </p:nvGraphicFramePr>
        <p:xfrm>
          <a:off x="457200" y="1397000"/>
          <a:ext cx="7340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Equation" r:id="rId4" imgW="7340400" imgH="5054400" progId="Equation.DSMT4">
                  <p:embed/>
                </p:oleObj>
              </mc:Choice>
              <mc:Fallback>
                <p:oleObj name="Equation" r:id="rId4" imgW="73404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7000"/>
                        <a:ext cx="73406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smtClean="0"/>
              <a:t>Real Power Balance Equations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6391"/>
              </p:ext>
            </p:extLst>
          </p:nvPr>
        </p:nvGraphicFramePr>
        <p:xfrm>
          <a:off x="457200" y="1371600"/>
          <a:ext cx="78486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Equation" r:id="rId4" imgW="7848360" imgH="4787640" progId="Equation.DSMT4">
                  <p:embed/>
                </p:oleObj>
              </mc:Choice>
              <mc:Fallback>
                <p:oleObj name="Equation" r:id="rId4" imgW="7848360" imgH="478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8486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240"/>
            <a:ext cx="21336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chemeClr val="tx1"/>
                </a:solidFill>
              </a:defRPr>
            </a:lvl1pPr>
          </a:lstStyle>
          <a:p>
            <a:fld id="{F06A5241-12CB-C64D-AE38-6540AC6C648E}" type="slidenum">
              <a:rPr lang="en-US" smtClean="0">
                <a:solidFill>
                  <a:srgbClr val="1E0000"/>
                </a:solidFill>
              </a:rPr>
              <a:pPr/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3606</TotalTime>
  <Words>2362</Words>
  <Application>Microsoft Office PowerPoint</Application>
  <PresentationFormat>On-screen Show (4:3)</PresentationFormat>
  <Paragraphs>511</Paragraphs>
  <Slides>63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Capsules</vt:lpstr>
      <vt:lpstr>Equation</vt:lpstr>
      <vt:lpstr>ECEN 615 Methods of Electric Power  Systems Analysis</vt:lpstr>
      <vt:lpstr>Announcements</vt:lpstr>
      <vt:lpstr>Using the Ybus</vt:lpstr>
      <vt:lpstr>Solving for Bus Currents</vt:lpstr>
      <vt:lpstr>Solving for Bus Voltages</vt:lpstr>
      <vt:lpstr>Power Flow Analysis</vt:lpstr>
      <vt:lpstr>Power Balance Equations</vt:lpstr>
      <vt:lpstr>Power Balance Equations, cont’d</vt:lpstr>
      <vt:lpstr>Real Power Balance Equations</vt:lpstr>
      <vt:lpstr>Power Flow Analysis</vt:lpstr>
      <vt:lpstr>Power Flow Analysis</vt:lpstr>
      <vt:lpstr>Early Power Flow System Size</vt:lpstr>
      <vt:lpstr>Slack Bus</vt:lpstr>
      <vt:lpstr>Three Types of Power Flow Buses</vt:lpstr>
      <vt:lpstr>Newton-Raphson Algorithm</vt:lpstr>
      <vt:lpstr>Newton-Raphson Power Flow</vt:lpstr>
      <vt:lpstr>Power Flow Variables</vt:lpstr>
      <vt:lpstr>N-R Power Flow Solution </vt:lpstr>
      <vt:lpstr>Power Flow Jacobian Matrix</vt:lpstr>
      <vt:lpstr>Power Flow Jacobian Matrix, cont’d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  <vt:lpstr>Two Bus Case Low Voltage Solution</vt:lpstr>
      <vt:lpstr>Low Voltage Solution, cont'd</vt:lpstr>
      <vt:lpstr>Practical Power Flow Software Note</vt:lpstr>
      <vt:lpstr>Two Bus Region of Convergence</vt:lpstr>
      <vt:lpstr>Power Flow Fractal Region of Convergence</vt:lpstr>
      <vt:lpstr>PV Buses</vt:lpstr>
      <vt:lpstr>Three Bus PV Case Example</vt:lpstr>
      <vt:lpstr>Modeling Voltage Dependent Load</vt:lpstr>
      <vt:lpstr>Voltage Dependent Load Example</vt:lpstr>
      <vt:lpstr>Voltage Dependent Load, cont'd</vt:lpstr>
      <vt:lpstr>Voltage Dependent Load, cont'd</vt:lpstr>
      <vt:lpstr>Generator Reactive Power Limits</vt:lpstr>
      <vt:lpstr>Generator Reactive Limits, cont'd</vt:lpstr>
      <vt:lpstr>PowerPoint Presentation</vt:lpstr>
      <vt:lpstr>PowerPoint Presentation</vt:lpstr>
      <vt:lpstr>PowerPoint Presentation</vt:lpstr>
      <vt:lpstr>PowerPoint Presentation</vt:lpstr>
      <vt:lpstr>Ybus Calculation Details</vt:lpstr>
      <vt:lpstr>Initial Bus Mismatches</vt:lpstr>
      <vt:lpstr>Initial Power Flow Jacobian</vt:lpstr>
      <vt:lpstr>PowerPoint Presentation</vt:lpstr>
      <vt:lpstr>Five Bus Power System Solved</vt:lpstr>
      <vt:lpstr>37 Bus Case Example</vt:lpstr>
      <vt:lpstr>Voltage Control Example: 37 Buses</vt:lpstr>
      <vt:lpstr>Power System Operations Overview</vt:lpstr>
      <vt:lpstr>Power System Basics</vt:lpstr>
      <vt:lpstr>Large System Example: Texas 2000 Bus Synthetic System</vt:lpstr>
      <vt:lpstr>Three Bus PowerWorld Simulator Case</vt:lpstr>
      <vt:lpstr>Basic Power Control</vt:lpstr>
      <vt:lpstr>Modeling Consideration – Change is Not Really Instantaneous!</vt:lpstr>
      <vt:lpstr>Transmission Line Limits</vt:lpstr>
      <vt:lpstr>Overloaded Transmission Line</vt:lpstr>
      <vt:lpstr>Interconnected Operation Balancing Authority (BA) Areas</vt:lpstr>
      <vt:lpstr>US Balancing Authorities</vt:lpstr>
      <vt:lpstr>Area Control Error (ACE)</vt:lpstr>
      <vt:lpstr>Automatic Generation Control </vt:lpstr>
      <vt:lpstr>Three Bus Case on AGC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375</cp:revision>
  <cp:lastPrinted>2020-08-27T12:58:15Z</cp:lastPrinted>
  <dcterms:created xsi:type="dcterms:W3CDTF">2000-05-11T14:27:08Z</dcterms:created>
  <dcterms:modified xsi:type="dcterms:W3CDTF">2020-08-27T15:25:01Z</dcterms:modified>
</cp:coreProperties>
</file>