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52"/>
  </p:notesMasterIdLst>
  <p:handoutMasterIdLst>
    <p:handoutMasterId r:id="rId53"/>
  </p:handoutMasterIdLst>
  <p:sldIdLst>
    <p:sldId id="258" r:id="rId2"/>
    <p:sldId id="259" r:id="rId3"/>
    <p:sldId id="377" r:id="rId4"/>
    <p:sldId id="378" r:id="rId5"/>
    <p:sldId id="379" r:id="rId6"/>
    <p:sldId id="380" r:id="rId7"/>
    <p:sldId id="381" r:id="rId8"/>
    <p:sldId id="382"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 id="413" r:id="rId35"/>
    <p:sldId id="414" r:id="rId36"/>
    <p:sldId id="415" r:id="rId37"/>
    <p:sldId id="416" r:id="rId38"/>
    <p:sldId id="417" r:id="rId39"/>
    <p:sldId id="418" r:id="rId40"/>
    <p:sldId id="419" r:id="rId41"/>
    <p:sldId id="422" r:id="rId42"/>
    <p:sldId id="423" r:id="rId43"/>
    <p:sldId id="424" r:id="rId44"/>
    <p:sldId id="425" r:id="rId45"/>
    <p:sldId id="426" r:id="rId46"/>
    <p:sldId id="427" r:id="rId47"/>
    <p:sldId id="428" r:id="rId48"/>
    <p:sldId id="429" r:id="rId49"/>
    <p:sldId id="430" r:id="rId50"/>
    <p:sldId id="431" r:id="rId51"/>
  </p:sldIdLst>
  <p:sldSz cx="9144000" cy="6858000" type="screen4x3"/>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12" autoAdjust="0"/>
    <p:restoredTop sz="94660" autoAdjust="0"/>
  </p:normalViewPr>
  <p:slideViewPr>
    <p:cSldViewPr>
      <p:cViewPr varScale="1">
        <p:scale>
          <a:sx n="107" d="100"/>
          <a:sy n="107" d="100"/>
        </p:scale>
        <p:origin x="-1356"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10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 Id="rId9"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3.wmf"/><Relationship Id="rId7" Type="http://schemas.openxmlformats.org/officeDocument/2006/relationships/image" Target="../media/image47.wmf"/><Relationship Id="rId12" Type="http://schemas.openxmlformats.org/officeDocument/2006/relationships/image" Target="../media/image52.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11" Type="http://schemas.openxmlformats.org/officeDocument/2006/relationships/image" Target="../media/image51.wmf"/><Relationship Id="rId5" Type="http://schemas.openxmlformats.org/officeDocument/2006/relationships/image" Target="../media/image45.wmf"/><Relationship Id="rId10" Type="http://schemas.openxmlformats.org/officeDocument/2006/relationships/image" Target="../media/image50.wmf"/><Relationship Id="rId4" Type="http://schemas.openxmlformats.org/officeDocument/2006/relationships/image" Target="../media/image44.wmf"/><Relationship Id="rId9"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9/22/2020</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89916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04800" y="5791200"/>
            <a:ext cx="3200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382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365760" y="1280160"/>
            <a:ext cx="847344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6540204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42231743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a:t>Click to edit Master title style</a:t>
            </a:r>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15024227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33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xfrm>
            <a:off x="7086600" y="6324600"/>
            <a:ext cx="1905000" cy="457200"/>
          </a:xfrm>
          <a:prstGeom prst="rect">
            <a:avLst/>
          </a:prstGeom>
          <a:ln/>
        </p:spPr>
        <p:txBody>
          <a:bodyPr/>
          <a:lstStyle>
            <a:lvl1pPr>
              <a:defRPr/>
            </a:lvl1pPr>
          </a:lstStyle>
          <a:p>
            <a:pPr>
              <a:defRPr/>
            </a:pPr>
            <a:fld id="{5DBB51EA-48A4-4916-A419-BC45393201CB}" type="slidenum">
              <a:rPr lang="en-US"/>
              <a:pPr>
                <a:defRPr/>
              </a:pPr>
              <a:t>‹#›</a:t>
            </a:fld>
            <a:endParaRPr lang="en-US" dirty="0"/>
          </a:p>
        </p:txBody>
      </p:sp>
    </p:spTree>
    <p:extLst>
      <p:ext uri="{BB962C8B-B14F-4D97-AF65-F5344CB8AC3E}">
        <p14:creationId xmlns:p14="http://schemas.microsoft.com/office/powerpoint/2010/main" val="21230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3" y="0"/>
            <a:ext cx="9101137" cy="9572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90500" y="1111250"/>
            <a:ext cx="4362450" cy="2651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5350" y="1111250"/>
            <a:ext cx="4362450" cy="2651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90500" y="3914775"/>
            <a:ext cx="4362450" cy="2651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05350" y="3914775"/>
            <a:ext cx="4362450" cy="2651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8253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762000" y="1143000"/>
            <a:ext cx="51054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36576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488681" y="8382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 id="2147483734" r:id="rId6"/>
    <p:sldLayoutId id="2147483735" r:id="rId7"/>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3.bp.blogspot.com/-yBG8xB2VDog/ToXlwGl-CbI/AAAAAAAAApc/4v4fTK9Ixbc/s1600/MainandTransferBus.png"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3.bp.blogspot.com/-9Se44Ew3i_c/ToXmQZRcZzI/AAAAAAAAApg/al1E7kRV1L0/s1600/DoubleBusDoubleBreaker.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wmf"/></Relationships>
</file>

<file path=ppt/slides/_rels/slide26.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5.bin"/><Relationship Id="rId4" Type="http://schemas.openxmlformats.org/officeDocument/2006/relationships/image" Target="../media/image21.wmf"/></Relationships>
</file>

<file path=ppt/slides/_rels/slide2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wmf"/><Relationship Id="rId5" Type="http://schemas.openxmlformats.org/officeDocument/2006/relationships/oleObject" Target="../embeddings/oleObject8.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oleObject" Target="../embeddings/oleObject12.bin"/><Relationship Id="rId4" Type="http://schemas.openxmlformats.org/officeDocument/2006/relationships/image" Target="../media/image28.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18.bin"/><Relationship Id="rId18" Type="http://schemas.openxmlformats.org/officeDocument/2006/relationships/image" Target="../media/image37.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34.wmf"/><Relationship Id="rId17"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image" Target="../media/image36.wmf"/><Relationship Id="rId20" Type="http://schemas.openxmlformats.org/officeDocument/2006/relationships/image" Target="../media/image38.wmf"/><Relationship Id="rId1" Type="http://schemas.openxmlformats.org/officeDocument/2006/relationships/vmlDrawing" Target="../drawings/vmlDrawing7.vml"/><Relationship Id="rId6" Type="http://schemas.openxmlformats.org/officeDocument/2006/relationships/image" Target="../media/image31.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33.wmf"/><Relationship Id="rId19" Type="http://schemas.openxmlformats.org/officeDocument/2006/relationships/oleObject" Target="../embeddings/oleObject21.bin"/><Relationship Id="rId4" Type="http://schemas.openxmlformats.org/officeDocument/2006/relationships/image" Target="../media/image30.wmf"/><Relationship Id="rId9" Type="http://schemas.openxmlformats.org/officeDocument/2006/relationships/oleObject" Target="../embeddings/oleObject16.bin"/><Relationship Id="rId14" Type="http://schemas.openxmlformats.org/officeDocument/2006/relationships/image" Target="../media/image35.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9.wmf"/></Relationships>
</file>

<file path=ppt/slides/_rels/slide3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28.bin"/><Relationship Id="rId18" Type="http://schemas.openxmlformats.org/officeDocument/2006/relationships/image" Target="../media/image48.wmf"/><Relationship Id="rId26" Type="http://schemas.openxmlformats.org/officeDocument/2006/relationships/image" Target="../media/image52.wmf"/><Relationship Id="rId3" Type="http://schemas.openxmlformats.org/officeDocument/2006/relationships/oleObject" Target="../embeddings/oleObject23.bin"/><Relationship Id="rId21" Type="http://schemas.openxmlformats.org/officeDocument/2006/relationships/oleObject" Target="../embeddings/oleObject32.bin"/><Relationship Id="rId7" Type="http://schemas.openxmlformats.org/officeDocument/2006/relationships/oleObject" Target="../embeddings/oleObject25.bin"/><Relationship Id="rId12" Type="http://schemas.openxmlformats.org/officeDocument/2006/relationships/image" Target="../media/image45.wmf"/><Relationship Id="rId17" Type="http://schemas.openxmlformats.org/officeDocument/2006/relationships/oleObject" Target="../embeddings/oleObject30.bin"/><Relationship Id="rId25" Type="http://schemas.openxmlformats.org/officeDocument/2006/relationships/oleObject" Target="../embeddings/oleObject34.bin"/><Relationship Id="rId2" Type="http://schemas.openxmlformats.org/officeDocument/2006/relationships/slideLayout" Target="../slideLayouts/slideLayout7.xml"/><Relationship Id="rId16" Type="http://schemas.openxmlformats.org/officeDocument/2006/relationships/image" Target="../media/image47.wmf"/><Relationship Id="rId20" Type="http://schemas.openxmlformats.org/officeDocument/2006/relationships/image" Target="../media/image49.wmf"/><Relationship Id="rId1" Type="http://schemas.openxmlformats.org/officeDocument/2006/relationships/vmlDrawing" Target="../drawings/vmlDrawing9.vml"/><Relationship Id="rId6" Type="http://schemas.openxmlformats.org/officeDocument/2006/relationships/image" Target="../media/image42.wmf"/><Relationship Id="rId11" Type="http://schemas.openxmlformats.org/officeDocument/2006/relationships/oleObject" Target="../embeddings/oleObject27.bin"/><Relationship Id="rId24" Type="http://schemas.openxmlformats.org/officeDocument/2006/relationships/image" Target="../media/image51.wmf"/><Relationship Id="rId5" Type="http://schemas.openxmlformats.org/officeDocument/2006/relationships/oleObject" Target="../embeddings/oleObject24.bin"/><Relationship Id="rId15" Type="http://schemas.openxmlformats.org/officeDocument/2006/relationships/oleObject" Target="../embeddings/oleObject29.bin"/><Relationship Id="rId23" Type="http://schemas.openxmlformats.org/officeDocument/2006/relationships/oleObject" Target="../embeddings/oleObject33.bin"/><Relationship Id="rId10" Type="http://schemas.openxmlformats.org/officeDocument/2006/relationships/image" Target="../media/image44.wmf"/><Relationship Id="rId19" Type="http://schemas.openxmlformats.org/officeDocument/2006/relationships/oleObject" Target="../embeddings/oleObject31.bin"/><Relationship Id="rId4" Type="http://schemas.openxmlformats.org/officeDocument/2006/relationships/image" Target="../media/image41.wmf"/><Relationship Id="rId9" Type="http://schemas.openxmlformats.org/officeDocument/2006/relationships/oleObject" Target="../embeddings/oleObject26.bin"/><Relationship Id="rId14" Type="http://schemas.openxmlformats.org/officeDocument/2006/relationships/image" Target="../media/image46.wmf"/><Relationship Id="rId22" Type="http://schemas.openxmlformats.org/officeDocument/2006/relationships/image" Target="../media/image50.wmf"/></Relationships>
</file>

<file path=ppt/slides/_rels/slide37.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4.wmf"/><Relationship Id="rId5" Type="http://schemas.openxmlformats.org/officeDocument/2006/relationships/oleObject" Target="../embeddings/oleObject36.bin"/><Relationship Id="rId4" Type="http://schemas.openxmlformats.org/officeDocument/2006/relationships/image" Target="../media/image53.wmf"/></Relationships>
</file>

<file path=ppt/slides/_rels/slide3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slideLayout" Target="../slideLayouts/slideLayout5.xml"/><Relationship Id="rId1" Type="http://schemas.openxmlformats.org/officeDocument/2006/relationships/vmlDrawing" Target="../drawings/vmlDrawing11.vml"/><Relationship Id="rId5" Type="http://schemas.openxmlformats.org/officeDocument/2006/relationships/image" Target="../media/image56.wmf"/><Relationship Id="rId4" Type="http://schemas.openxmlformats.org/officeDocument/2006/relationships/oleObject" Target="../embeddings/oleObject38.bin"/></Relationships>
</file>

<file path=ppt/slides/_rels/slide3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slideLayout" Target="../slideLayouts/slideLayout5.xml"/><Relationship Id="rId1" Type="http://schemas.openxmlformats.org/officeDocument/2006/relationships/vmlDrawing" Target="../drawings/vmlDrawing12.vml"/><Relationship Id="rId5" Type="http://schemas.openxmlformats.org/officeDocument/2006/relationships/image" Target="../media/image58.wmf"/><Relationship Id="rId4" Type="http://schemas.openxmlformats.org/officeDocument/2006/relationships/oleObject" Target="../embeddings/oleObject39.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1.wmf"/><Relationship Id="rId5" Type="http://schemas.openxmlformats.org/officeDocument/2006/relationships/oleObject" Target="../embeddings/oleObject41.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43.bin"/></Relationships>
</file>

<file path=ppt/slides/_rels/slide42.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5.wmf"/><Relationship Id="rId5" Type="http://schemas.openxmlformats.org/officeDocument/2006/relationships/oleObject" Target="../embeddings/oleObject45.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47.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9.wmf"/><Relationship Id="rId5" Type="http://schemas.openxmlformats.org/officeDocument/2006/relationships/oleObject" Target="../embeddings/oleObject49.bin"/><Relationship Id="rId4" Type="http://schemas.openxmlformats.org/officeDocument/2006/relationships/image" Target="../media/image68.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70.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72.wmf"/><Relationship Id="rId5" Type="http://schemas.openxmlformats.org/officeDocument/2006/relationships/oleObject" Target="../embeddings/oleObject52.bin"/><Relationship Id="rId4" Type="http://schemas.openxmlformats.org/officeDocument/2006/relationships/image" Target="../media/image71.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4.wmf"/><Relationship Id="rId5" Type="http://schemas.openxmlformats.org/officeDocument/2006/relationships/oleObject" Target="../embeddings/oleObject54.bin"/><Relationship Id="rId4" Type="http://schemas.openxmlformats.org/officeDocument/2006/relationships/image" Target="../media/image73.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75.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4.bp.blogspot.com/-9g6rjqRAD0I/ToXk6oQSRUI/AAAAAAAAApY/-4th5mJTvDY/s1600/SingleBus.p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76200" y="76200"/>
            <a:ext cx="9144000" cy="1646237"/>
          </a:xfrm>
          <a:noFill/>
        </p:spPr>
        <p:txBody>
          <a:bodyPr anchor="ctr"/>
          <a:lstStyle/>
          <a:p>
            <a:pPr algn="ctr" eaLnBrk="1" hangingPunct="1">
              <a:spcBef>
                <a:spcPct val="50000"/>
              </a:spcBef>
            </a:pPr>
            <a:r>
              <a:rPr lang="en-US" altLang="en-US" dirty="0" smtClean="0"/>
              <a:t>ECEN 615</a:t>
            </a:r>
            <a:r>
              <a:rPr lang="en-US" altLang="en-US" dirty="0"/>
              <a:t/>
            </a:r>
            <a:br>
              <a:rPr lang="en-US" altLang="en-US" dirty="0"/>
            </a:br>
            <a:r>
              <a:rPr lang="en-US" altLang="en-US" dirty="0" smtClean="0"/>
              <a:t>Methods of Electric Power </a:t>
            </a:r>
            <a:br>
              <a:rPr lang="en-US" altLang="en-US" dirty="0" smtClean="0"/>
            </a:br>
            <a:r>
              <a:rPr lang="en-US" altLang="en-US" dirty="0" smtClean="0"/>
              <a:t>Systems Analysis</a:t>
            </a:r>
            <a:endParaRPr lang="en-US" altLang="en-US" dirty="0"/>
          </a:p>
        </p:txBody>
      </p:sp>
      <p:sp>
        <p:nvSpPr>
          <p:cNvPr id="6" name="Rectangle 5"/>
          <p:cNvSpPr/>
          <p:nvPr/>
        </p:nvSpPr>
        <p:spPr>
          <a:xfrm>
            <a:off x="304800" y="1752600"/>
            <a:ext cx="8686800" cy="584775"/>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a:t>
            </a:r>
            <a:r>
              <a:rPr lang="en-US" sz="3200" b="1" kern="0" dirty="0" smtClean="0">
                <a:solidFill>
                  <a:srgbClr val="1E0000"/>
                </a:solidFill>
                <a:latin typeface="Arial" pitchFamily="34" charset="0"/>
                <a:cs typeface="Arial" pitchFamily="34" charset="0"/>
              </a:rPr>
              <a:t>11 Sensitivity</a:t>
            </a:r>
            <a:endParaRPr lang="en-US" sz="3200" b="1" kern="0" dirty="0">
              <a:solidFill>
                <a:srgbClr val="1E0000"/>
              </a:solidFill>
              <a:latin typeface="Arial" pitchFamily="34" charset="0"/>
              <a:cs typeface="Arial" pitchFamily="34" charset="0"/>
            </a:endParaRPr>
          </a:p>
        </p:txBody>
      </p:sp>
      <p:sp>
        <p:nvSpPr>
          <p:cNvPr id="7" name="Subtitle 2"/>
          <p:cNvSpPr>
            <a:spLocks noGrp="1"/>
          </p:cNvSpPr>
          <p:nvPr>
            <p:ph type="subTitle" sz="quarter" idx="1"/>
          </p:nvPr>
        </p:nvSpPr>
        <p:spPr>
          <a:xfrm>
            <a:off x="228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Substation Configurations, cont.</a:t>
            </a:r>
          </a:p>
        </p:txBody>
      </p:sp>
      <p:sp>
        <p:nvSpPr>
          <p:cNvPr id="3" name="Content Placeholder 2"/>
          <p:cNvSpPr>
            <a:spLocks noGrp="1"/>
          </p:cNvSpPr>
          <p:nvPr>
            <p:ph idx="1"/>
          </p:nvPr>
        </p:nvSpPr>
        <p:spPr/>
        <p:txBody>
          <a:bodyPr/>
          <a:lstStyle/>
          <a:p>
            <a:r>
              <a:rPr lang="en-US" dirty="0"/>
              <a:t>Main and Transfer Bus: </a:t>
            </a:r>
            <a:br>
              <a:rPr lang="en-US" dirty="0"/>
            </a:br>
            <a:r>
              <a:rPr lang="en-US" dirty="0"/>
              <a:t>Now the breakers can be taken</a:t>
            </a:r>
            <a:br>
              <a:rPr lang="en-US" dirty="0"/>
            </a:br>
            <a:r>
              <a:rPr lang="en-US" dirty="0"/>
              <a:t>out for maintenance without</a:t>
            </a:r>
            <a:br>
              <a:rPr lang="en-US" dirty="0"/>
            </a:br>
            <a:r>
              <a:rPr lang="en-US" dirty="0"/>
              <a:t>taking out a line, but protection</a:t>
            </a:r>
            <a:br>
              <a:rPr lang="en-US" dirty="0"/>
            </a:br>
            <a:r>
              <a:rPr lang="en-US" dirty="0"/>
              <a:t>is more difficult, and a fault</a:t>
            </a:r>
            <a:br>
              <a:rPr lang="en-US" dirty="0"/>
            </a:br>
            <a:r>
              <a:rPr lang="en-US" dirty="0"/>
              <a:t>on one line will take out at least two</a:t>
            </a:r>
          </a:p>
          <a:p>
            <a:r>
              <a:rPr lang="en-US" dirty="0"/>
              <a:t>Double Bus Breaker:</a:t>
            </a:r>
            <a:br>
              <a:rPr lang="en-US" dirty="0"/>
            </a:br>
            <a:r>
              <a:rPr lang="en-US" dirty="0"/>
              <a:t>Now each line is fully protected</a:t>
            </a:r>
            <a:br>
              <a:rPr lang="en-US" dirty="0"/>
            </a:br>
            <a:r>
              <a:rPr lang="en-US" dirty="0"/>
              <a:t>when a breaker is out, so high</a:t>
            </a:r>
            <a:br>
              <a:rPr lang="en-US" dirty="0"/>
            </a:br>
            <a:r>
              <a:rPr lang="en-US" dirty="0"/>
              <a:t>reliability, but more costly</a:t>
            </a:r>
          </a:p>
          <a:p>
            <a:endParaRPr lang="en-US" dirty="0"/>
          </a:p>
        </p:txBody>
      </p:sp>
      <p:pic>
        <p:nvPicPr>
          <p:cNvPr id="4" name="Picture 2" descr="http://3.bp.blogspot.com/-yBG8xB2VDog/ToXlwGl-CbI/AAAAAAAAApc/4v4fTK9Ixbc/s400/MainandTransferBus.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00" r="2000"/>
          <a:stretch/>
        </p:blipFill>
        <p:spPr bwMode="auto">
          <a:xfrm>
            <a:off x="5443880" y="1371600"/>
            <a:ext cx="338328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3.bp.blogspot.com/-9Se44Ew3i_c/ToXmQZRcZzI/AAAAAAAAApg/al1E7kRV1L0/s400/DoubleBusDoubleBreaker.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053727"/>
            <a:ext cx="3810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6324600"/>
            <a:ext cx="6019800" cy="307777"/>
          </a:xfrm>
          <a:prstGeom prst="rect">
            <a:avLst/>
          </a:prstGeom>
        </p:spPr>
        <p:txBody>
          <a:bodyPr wrap="square">
            <a:spAutoFit/>
          </a:bodyPr>
          <a:lstStyle/>
          <a:p>
            <a:r>
              <a:rPr lang="en-US" sz="1400" dirty="0">
                <a:solidFill>
                  <a:srgbClr val="1E0000"/>
                </a:solidFill>
              </a:rPr>
              <a:t>Source: http://www.skm-eleksys.com/2011/09/substation-bus-schemes.html</a:t>
            </a:r>
          </a:p>
        </p:txBody>
      </p:sp>
      <p:sp>
        <p:nvSpPr>
          <p:cNvPr id="7" name="Slide Number Placeholder 3">
            <a:extLst>
              <a:ext uri="{FF2B5EF4-FFF2-40B4-BE49-F238E27FC236}">
                <a16:creationId xmlns="" xmlns:a16="http://schemas.microsoft.com/office/drawing/2014/main" id="{D61BD989-0860-4DFB-9637-1AD9DDD58331}"/>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9</a:t>
            </a:fld>
            <a:endParaRPr lang="en-US" dirty="0">
              <a:solidFill>
                <a:srgbClr val="1E0000"/>
              </a:solidFill>
            </a:endParaRPr>
          </a:p>
        </p:txBody>
      </p:sp>
    </p:spTree>
    <p:extLst>
      <p:ext uri="{BB962C8B-B14F-4D97-AF65-F5344CB8AC3E}">
        <p14:creationId xmlns:p14="http://schemas.microsoft.com/office/powerpoint/2010/main" val="1950577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Ring Bus, Breaker and Half</a:t>
            </a:r>
          </a:p>
        </p:txBody>
      </p:sp>
      <p:sp>
        <p:nvSpPr>
          <p:cNvPr id="3" name="Content Placeholder 2"/>
          <p:cNvSpPr>
            <a:spLocks noGrp="1"/>
          </p:cNvSpPr>
          <p:nvPr>
            <p:ph idx="1"/>
          </p:nvPr>
        </p:nvSpPr>
        <p:spPr/>
        <p:txBody>
          <a:bodyPr/>
          <a:lstStyle/>
          <a:p>
            <a:r>
              <a:rPr lang="en-US" dirty="0"/>
              <a:t>As the name implies with a ring</a:t>
            </a:r>
            <a:br>
              <a:rPr lang="en-US" dirty="0"/>
            </a:br>
            <a:r>
              <a:rPr lang="en-US" dirty="0"/>
              <a:t>bus the breakers form a ring;</a:t>
            </a:r>
            <a:br>
              <a:rPr lang="en-US" dirty="0"/>
            </a:br>
            <a:r>
              <a:rPr lang="en-US" dirty="0"/>
              <a:t>number of breakers is same as </a:t>
            </a:r>
            <a:br>
              <a:rPr lang="en-US" dirty="0"/>
            </a:br>
            <a:r>
              <a:rPr lang="en-US" dirty="0"/>
              <a:t>number of devices; any breaker can</a:t>
            </a:r>
            <a:br>
              <a:rPr lang="en-US" dirty="0"/>
            </a:br>
            <a:r>
              <a:rPr lang="en-US" dirty="0"/>
              <a:t>be removed for maintenance</a:t>
            </a:r>
          </a:p>
          <a:p>
            <a:r>
              <a:rPr lang="en-US" dirty="0"/>
              <a:t>The breaker and half has two buses</a:t>
            </a:r>
            <a:br>
              <a:rPr lang="en-US" dirty="0"/>
            </a:br>
            <a:r>
              <a:rPr lang="en-US" dirty="0"/>
              <a:t>and uses three breakers for two</a:t>
            </a:r>
            <a:br>
              <a:rPr lang="en-US" dirty="0"/>
            </a:br>
            <a:r>
              <a:rPr lang="en-US" dirty="0"/>
              <a:t>devices; both breakers and buses</a:t>
            </a:r>
            <a:br>
              <a:rPr lang="en-US" dirty="0"/>
            </a:br>
            <a:r>
              <a:rPr lang="en-US" dirty="0"/>
              <a:t>can be removed for maintenance</a:t>
            </a:r>
          </a:p>
          <a:p>
            <a:endParaRPr lang="en-US" dirty="0"/>
          </a:p>
        </p:txBody>
      </p:sp>
      <p:sp>
        <p:nvSpPr>
          <p:cNvPr id="4" name="Rectangle 3"/>
          <p:cNvSpPr/>
          <p:nvPr/>
        </p:nvSpPr>
        <p:spPr>
          <a:xfrm>
            <a:off x="457200" y="6324600"/>
            <a:ext cx="6019800" cy="307777"/>
          </a:xfrm>
          <a:prstGeom prst="rect">
            <a:avLst/>
          </a:prstGeom>
        </p:spPr>
        <p:txBody>
          <a:bodyPr wrap="square">
            <a:spAutoFit/>
          </a:bodyPr>
          <a:lstStyle/>
          <a:p>
            <a:r>
              <a:rPr lang="en-US" sz="1400" dirty="0">
                <a:solidFill>
                  <a:srgbClr val="1E0000"/>
                </a:solidFill>
              </a:rPr>
              <a:t>Source: http://www.skm-eleksys.com/2011/09/substation-bus-schemes.html</a:t>
            </a:r>
          </a:p>
        </p:txBody>
      </p:sp>
      <p:pic>
        <p:nvPicPr>
          <p:cNvPr id="5" name="Picture 4" descr="http://4.bp.blogspot.com/-T0szY1RTPM8/ToXnwiGFmqI/AAAAAAAAAps/vekR4pL2paA/s1600/OneandHalfBreak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2084" y="3657600"/>
            <a:ext cx="3251199"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4.bp.blogspot.com/-XAvUa4XFCVY/ToXnSU5vLvI/AAAAAAAAApo/OEG_sDpGYpw/s1600/RingB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5691" y="1295400"/>
            <a:ext cx="2946399" cy="22098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 xmlns:a16="http://schemas.microsoft.com/office/drawing/2014/main" id="{D61BD989-0860-4DFB-9637-1AD9DDD58331}"/>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10</a:t>
            </a:fld>
            <a:endParaRPr lang="en-US" dirty="0">
              <a:solidFill>
                <a:srgbClr val="1E0000"/>
              </a:solidFill>
            </a:endParaRPr>
          </a:p>
        </p:txBody>
      </p:sp>
    </p:spTree>
    <p:extLst>
      <p:ext uri="{BB962C8B-B14F-4D97-AF65-F5344CB8AC3E}">
        <p14:creationId xmlns:p14="http://schemas.microsoft.com/office/powerpoint/2010/main" val="1541974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1069848"/>
          </a:xfrm>
        </p:spPr>
        <p:txBody>
          <a:bodyPr/>
          <a:lstStyle/>
          <a:p>
            <a:r>
              <a:rPr lang="en-US" dirty="0"/>
              <a:t>EMS and Planning Models</a:t>
            </a:r>
          </a:p>
        </p:txBody>
      </p:sp>
      <p:sp>
        <p:nvSpPr>
          <p:cNvPr id="3" name="Content Placeholder 2"/>
          <p:cNvSpPr>
            <a:spLocks noGrp="1"/>
          </p:cNvSpPr>
          <p:nvPr>
            <p:ph sz="half" idx="1"/>
          </p:nvPr>
        </p:nvSpPr>
        <p:spPr>
          <a:xfrm>
            <a:off x="365760" y="1280160"/>
            <a:ext cx="4511040" cy="3733800"/>
          </a:xfrm>
        </p:spPr>
        <p:txBody>
          <a:bodyPr/>
          <a:lstStyle/>
          <a:p>
            <a:r>
              <a:rPr lang="en-US" dirty="0"/>
              <a:t>EMS Model</a:t>
            </a:r>
          </a:p>
          <a:p>
            <a:pPr lvl="1"/>
            <a:r>
              <a:rPr lang="en-US" dirty="0"/>
              <a:t>Used for real-time operations</a:t>
            </a:r>
          </a:p>
          <a:p>
            <a:pPr lvl="1"/>
            <a:r>
              <a:rPr lang="en-US" dirty="0"/>
              <a:t>Called full topology model</a:t>
            </a:r>
          </a:p>
          <a:p>
            <a:pPr lvl="1"/>
            <a:r>
              <a:rPr lang="en-US" dirty="0"/>
              <a:t>Has node-breaker detail</a:t>
            </a:r>
          </a:p>
          <a:p>
            <a:endParaRPr lang="en-US" dirty="0"/>
          </a:p>
        </p:txBody>
      </p:sp>
      <p:sp>
        <p:nvSpPr>
          <p:cNvPr id="4" name="Content Placeholder 3"/>
          <p:cNvSpPr>
            <a:spLocks noGrp="1"/>
          </p:cNvSpPr>
          <p:nvPr>
            <p:ph sz="half" idx="2"/>
          </p:nvPr>
        </p:nvSpPr>
        <p:spPr>
          <a:xfrm>
            <a:off x="4480560" y="1280160"/>
            <a:ext cx="4587240" cy="2194060"/>
          </a:xfrm>
        </p:spPr>
        <p:txBody>
          <a:bodyPr/>
          <a:lstStyle/>
          <a:p>
            <a:r>
              <a:rPr lang="en-US" dirty="0"/>
              <a:t>Planning Model</a:t>
            </a:r>
          </a:p>
          <a:p>
            <a:pPr lvl="1"/>
            <a:r>
              <a:rPr lang="en-US" dirty="0"/>
              <a:t>Used for off-line analysis</a:t>
            </a:r>
          </a:p>
          <a:p>
            <a:pPr lvl="1"/>
            <a:r>
              <a:rPr lang="en-US" dirty="0"/>
              <a:t>Called consolidated model by PowerWorld</a:t>
            </a:r>
          </a:p>
          <a:p>
            <a:pPr lvl="1"/>
            <a:r>
              <a:rPr lang="en-US" dirty="0"/>
              <a:t>Has bus/branch detail</a:t>
            </a:r>
          </a:p>
        </p:txBody>
      </p:sp>
      <p:grpSp>
        <p:nvGrpSpPr>
          <p:cNvPr id="5" name="Group 4"/>
          <p:cNvGrpSpPr/>
          <p:nvPr/>
        </p:nvGrpSpPr>
        <p:grpSpPr>
          <a:xfrm>
            <a:off x="609600" y="3276600"/>
            <a:ext cx="4495800" cy="3261360"/>
            <a:chOff x="609600" y="3063240"/>
            <a:chExt cx="4495800" cy="3261360"/>
          </a:xfrm>
        </p:grpSpPr>
        <p:sp>
          <p:nvSpPr>
            <p:cNvPr id="6" name="Freeform 5"/>
            <p:cNvSpPr/>
            <p:nvPr/>
          </p:nvSpPr>
          <p:spPr bwMode="auto">
            <a:xfrm>
              <a:off x="609600" y="3515618"/>
              <a:ext cx="3427437" cy="2230545"/>
            </a:xfrm>
            <a:custGeom>
              <a:avLst/>
              <a:gdLst>
                <a:gd name="connsiteX0" fmla="*/ 62630 w 3632548"/>
                <a:gd name="connsiteY0" fmla="*/ 2004165 h 2605414"/>
                <a:gd name="connsiteX1" fmla="*/ 1265129 w 3632548"/>
                <a:gd name="connsiteY1" fmla="*/ 1991639 h 2605414"/>
                <a:gd name="connsiteX2" fmla="*/ 1678488 w 3632548"/>
                <a:gd name="connsiteY2" fmla="*/ 1453019 h 2605414"/>
                <a:gd name="connsiteX3" fmla="*/ 3144033 w 3632548"/>
                <a:gd name="connsiteY3" fmla="*/ 1453019 h 2605414"/>
                <a:gd name="connsiteX4" fmla="*/ 3194137 w 3632548"/>
                <a:gd name="connsiteY4" fmla="*/ 2517732 h 2605414"/>
                <a:gd name="connsiteX5" fmla="*/ 3594970 w 3632548"/>
                <a:gd name="connsiteY5" fmla="*/ 2605414 h 2605414"/>
                <a:gd name="connsiteX6" fmla="*/ 3632548 w 3632548"/>
                <a:gd name="connsiteY6" fmla="*/ 0 h 2605414"/>
                <a:gd name="connsiteX7" fmla="*/ 3231715 w 3632548"/>
                <a:gd name="connsiteY7" fmla="*/ 37578 h 2605414"/>
                <a:gd name="connsiteX8" fmla="*/ 2931091 w 3632548"/>
                <a:gd name="connsiteY8" fmla="*/ 275573 h 2605414"/>
                <a:gd name="connsiteX9" fmla="*/ 0 w 3632548"/>
                <a:gd name="connsiteY9" fmla="*/ 275573 h 2605414"/>
                <a:gd name="connsiteX10" fmla="*/ 12526 w 3632548"/>
                <a:gd name="connsiteY10" fmla="*/ 1991639 h 2605414"/>
                <a:gd name="connsiteX0" fmla="*/ 62630 w 3792255"/>
                <a:gd name="connsiteY0" fmla="*/ 2004165 h 2605414"/>
                <a:gd name="connsiteX1" fmla="*/ 1265129 w 3792255"/>
                <a:gd name="connsiteY1" fmla="*/ 1991639 h 2605414"/>
                <a:gd name="connsiteX2" fmla="*/ 1678488 w 3792255"/>
                <a:gd name="connsiteY2" fmla="*/ 1453019 h 2605414"/>
                <a:gd name="connsiteX3" fmla="*/ 3144033 w 3792255"/>
                <a:gd name="connsiteY3" fmla="*/ 1453019 h 2605414"/>
                <a:gd name="connsiteX4" fmla="*/ 3194137 w 3792255"/>
                <a:gd name="connsiteY4" fmla="*/ 2517732 h 2605414"/>
                <a:gd name="connsiteX5" fmla="*/ 3594970 w 3792255"/>
                <a:gd name="connsiteY5" fmla="*/ 2605414 h 2605414"/>
                <a:gd name="connsiteX6" fmla="*/ 3792255 w 3792255"/>
                <a:gd name="connsiteY6" fmla="*/ 1240077 h 2605414"/>
                <a:gd name="connsiteX7" fmla="*/ 3632548 w 3792255"/>
                <a:gd name="connsiteY7" fmla="*/ 0 h 2605414"/>
                <a:gd name="connsiteX8" fmla="*/ 3231715 w 3792255"/>
                <a:gd name="connsiteY8" fmla="*/ 37578 h 2605414"/>
                <a:gd name="connsiteX9" fmla="*/ 2931091 w 3792255"/>
                <a:gd name="connsiteY9" fmla="*/ 275573 h 2605414"/>
                <a:gd name="connsiteX10" fmla="*/ 0 w 3792255"/>
                <a:gd name="connsiteY10" fmla="*/ 275573 h 2605414"/>
                <a:gd name="connsiteX11" fmla="*/ 12526 w 3792255"/>
                <a:gd name="connsiteY11" fmla="*/ 1991639 h 2605414"/>
                <a:gd name="connsiteX0" fmla="*/ 62630 w 3818351"/>
                <a:gd name="connsiteY0" fmla="*/ 2004165 h 2605414"/>
                <a:gd name="connsiteX1" fmla="*/ 1265129 w 3818351"/>
                <a:gd name="connsiteY1" fmla="*/ 1991639 h 2605414"/>
                <a:gd name="connsiteX2" fmla="*/ 1678488 w 3818351"/>
                <a:gd name="connsiteY2" fmla="*/ 1453019 h 2605414"/>
                <a:gd name="connsiteX3" fmla="*/ 3144033 w 3818351"/>
                <a:gd name="connsiteY3" fmla="*/ 1453019 h 2605414"/>
                <a:gd name="connsiteX4" fmla="*/ 3194137 w 3818351"/>
                <a:gd name="connsiteY4" fmla="*/ 2517732 h 2605414"/>
                <a:gd name="connsiteX5" fmla="*/ 3594970 w 3818351"/>
                <a:gd name="connsiteY5" fmla="*/ 2605414 h 2605414"/>
                <a:gd name="connsiteX6" fmla="*/ 3792255 w 3818351"/>
                <a:gd name="connsiteY6" fmla="*/ 1240077 h 2605414"/>
                <a:gd name="connsiteX7" fmla="*/ 3632548 w 3818351"/>
                <a:gd name="connsiteY7" fmla="*/ 0 h 2605414"/>
                <a:gd name="connsiteX8" fmla="*/ 3231715 w 3818351"/>
                <a:gd name="connsiteY8" fmla="*/ 37578 h 2605414"/>
                <a:gd name="connsiteX9" fmla="*/ 2931091 w 3818351"/>
                <a:gd name="connsiteY9" fmla="*/ 275573 h 2605414"/>
                <a:gd name="connsiteX10" fmla="*/ 0 w 3818351"/>
                <a:gd name="connsiteY10" fmla="*/ 275573 h 2605414"/>
                <a:gd name="connsiteX11" fmla="*/ 12526 w 3818351"/>
                <a:gd name="connsiteY11" fmla="*/ 1991639 h 2605414"/>
                <a:gd name="connsiteX0" fmla="*/ 62630 w 3818351"/>
                <a:gd name="connsiteY0" fmla="*/ 2004165 h 2605414"/>
                <a:gd name="connsiteX1" fmla="*/ 1265129 w 3818351"/>
                <a:gd name="connsiteY1" fmla="*/ 1991639 h 2605414"/>
                <a:gd name="connsiteX2" fmla="*/ 1678488 w 3818351"/>
                <a:gd name="connsiteY2" fmla="*/ 1453019 h 2605414"/>
                <a:gd name="connsiteX3" fmla="*/ 3144033 w 3818351"/>
                <a:gd name="connsiteY3" fmla="*/ 1453019 h 2605414"/>
                <a:gd name="connsiteX4" fmla="*/ 3194137 w 3818351"/>
                <a:gd name="connsiteY4" fmla="*/ 2517732 h 2605414"/>
                <a:gd name="connsiteX5" fmla="*/ 3594970 w 3818351"/>
                <a:gd name="connsiteY5" fmla="*/ 2605414 h 2605414"/>
                <a:gd name="connsiteX6" fmla="*/ 3792255 w 3818351"/>
                <a:gd name="connsiteY6" fmla="*/ 1240077 h 2605414"/>
                <a:gd name="connsiteX7" fmla="*/ 3632548 w 3818351"/>
                <a:gd name="connsiteY7" fmla="*/ 0 h 2605414"/>
                <a:gd name="connsiteX8" fmla="*/ 3231715 w 3818351"/>
                <a:gd name="connsiteY8" fmla="*/ 37578 h 2605414"/>
                <a:gd name="connsiteX9" fmla="*/ 2931091 w 3818351"/>
                <a:gd name="connsiteY9" fmla="*/ 275573 h 2605414"/>
                <a:gd name="connsiteX10" fmla="*/ 0 w 3818351"/>
                <a:gd name="connsiteY10" fmla="*/ 275573 h 2605414"/>
                <a:gd name="connsiteX11" fmla="*/ 12526 w 3818351"/>
                <a:gd name="connsiteY11" fmla="*/ 1991639 h 2605414"/>
                <a:gd name="connsiteX0" fmla="*/ 552537 w 4308258"/>
                <a:gd name="connsiteY0" fmla="*/ 2004165 h 2605414"/>
                <a:gd name="connsiteX1" fmla="*/ 1755036 w 4308258"/>
                <a:gd name="connsiteY1" fmla="*/ 1991639 h 2605414"/>
                <a:gd name="connsiteX2" fmla="*/ 2168395 w 4308258"/>
                <a:gd name="connsiteY2" fmla="*/ 1453019 h 2605414"/>
                <a:gd name="connsiteX3" fmla="*/ 3633940 w 4308258"/>
                <a:gd name="connsiteY3" fmla="*/ 1453019 h 2605414"/>
                <a:gd name="connsiteX4" fmla="*/ 3684044 w 4308258"/>
                <a:gd name="connsiteY4" fmla="*/ 2517732 h 2605414"/>
                <a:gd name="connsiteX5" fmla="*/ 4084877 w 4308258"/>
                <a:gd name="connsiteY5" fmla="*/ 2605414 h 2605414"/>
                <a:gd name="connsiteX6" fmla="*/ 4282162 w 4308258"/>
                <a:gd name="connsiteY6" fmla="*/ 1240077 h 2605414"/>
                <a:gd name="connsiteX7" fmla="*/ 4122455 w 4308258"/>
                <a:gd name="connsiteY7" fmla="*/ 0 h 2605414"/>
                <a:gd name="connsiteX8" fmla="*/ 3721622 w 4308258"/>
                <a:gd name="connsiteY8" fmla="*/ 37578 h 2605414"/>
                <a:gd name="connsiteX9" fmla="*/ 3420998 w 4308258"/>
                <a:gd name="connsiteY9" fmla="*/ 275573 h 2605414"/>
                <a:gd name="connsiteX10" fmla="*/ 489907 w 4308258"/>
                <a:gd name="connsiteY10" fmla="*/ 275573 h 2605414"/>
                <a:gd name="connsiteX11" fmla="*/ 413707 w 4308258"/>
                <a:gd name="connsiteY11" fmla="*/ 1371600 h 2605414"/>
                <a:gd name="connsiteX12" fmla="*/ 502433 w 4308258"/>
                <a:gd name="connsiteY12" fmla="*/ 1991639 h 2605414"/>
                <a:gd name="connsiteX0" fmla="*/ 247737 w 4003458"/>
                <a:gd name="connsiteY0" fmla="*/ 2004165 h 2605414"/>
                <a:gd name="connsiteX1" fmla="*/ 1450236 w 4003458"/>
                <a:gd name="connsiteY1" fmla="*/ 1991639 h 2605414"/>
                <a:gd name="connsiteX2" fmla="*/ 1863595 w 4003458"/>
                <a:gd name="connsiteY2" fmla="*/ 1453019 h 2605414"/>
                <a:gd name="connsiteX3" fmla="*/ 3329140 w 4003458"/>
                <a:gd name="connsiteY3" fmla="*/ 1453019 h 2605414"/>
                <a:gd name="connsiteX4" fmla="*/ 3379244 w 4003458"/>
                <a:gd name="connsiteY4" fmla="*/ 2517732 h 2605414"/>
                <a:gd name="connsiteX5" fmla="*/ 3780077 w 4003458"/>
                <a:gd name="connsiteY5" fmla="*/ 2605414 h 2605414"/>
                <a:gd name="connsiteX6" fmla="*/ 3977362 w 4003458"/>
                <a:gd name="connsiteY6" fmla="*/ 1240077 h 2605414"/>
                <a:gd name="connsiteX7" fmla="*/ 3817655 w 4003458"/>
                <a:gd name="connsiteY7" fmla="*/ 0 h 2605414"/>
                <a:gd name="connsiteX8" fmla="*/ 3416822 w 4003458"/>
                <a:gd name="connsiteY8" fmla="*/ 37578 h 2605414"/>
                <a:gd name="connsiteX9" fmla="*/ 3116198 w 4003458"/>
                <a:gd name="connsiteY9" fmla="*/ 275573 h 2605414"/>
                <a:gd name="connsiteX10" fmla="*/ 489907 w 4003458"/>
                <a:gd name="connsiteY10" fmla="*/ 304800 h 2605414"/>
                <a:gd name="connsiteX11" fmla="*/ 108907 w 4003458"/>
                <a:gd name="connsiteY11" fmla="*/ 1371600 h 2605414"/>
                <a:gd name="connsiteX12" fmla="*/ 197633 w 4003458"/>
                <a:gd name="connsiteY12" fmla="*/ 1991639 h 2605414"/>
                <a:gd name="connsiteX0" fmla="*/ 247737 w 4003458"/>
                <a:gd name="connsiteY0" fmla="*/ 2004165 h 2605414"/>
                <a:gd name="connsiteX1" fmla="*/ 1450236 w 4003458"/>
                <a:gd name="connsiteY1" fmla="*/ 1991639 h 2605414"/>
                <a:gd name="connsiteX2" fmla="*/ 1863595 w 4003458"/>
                <a:gd name="connsiteY2" fmla="*/ 1453019 h 2605414"/>
                <a:gd name="connsiteX3" fmla="*/ 3329140 w 4003458"/>
                <a:gd name="connsiteY3" fmla="*/ 1453019 h 2605414"/>
                <a:gd name="connsiteX4" fmla="*/ 3379244 w 4003458"/>
                <a:gd name="connsiteY4" fmla="*/ 2517732 h 2605414"/>
                <a:gd name="connsiteX5" fmla="*/ 3780077 w 4003458"/>
                <a:gd name="connsiteY5" fmla="*/ 2605414 h 2605414"/>
                <a:gd name="connsiteX6" fmla="*/ 3977362 w 4003458"/>
                <a:gd name="connsiteY6" fmla="*/ 1240077 h 2605414"/>
                <a:gd name="connsiteX7" fmla="*/ 3817655 w 4003458"/>
                <a:gd name="connsiteY7" fmla="*/ 0 h 2605414"/>
                <a:gd name="connsiteX8" fmla="*/ 3416822 w 4003458"/>
                <a:gd name="connsiteY8" fmla="*/ 37578 h 2605414"/>
                <a:gd name="connsiteX9" fmla="*/ 3116198 w 4003458"/>
                <a:gd name="connsiteY9" fmla="*/ 275573 h 2605414"/>
                <a:gd name="connsiteX10" fmla="*/ 489907 w 4003458"/>
                <a:gd name="connsiteY10" fmla="*/ 304800 h 2605414"/>
                <a:gd name="connsiteX11" fmla="*/ 108907 w 4003458"/>
                <a:gd name="connsiteY11" fmla="*/ 1371600 h 2605414"/>
                <a:gd name="connsiteX12" fmla="*/ 337507 w 4003458"/>
                <a:gd name="connsiteY12" fmla="*/ 2057400 h 2605414"/>
                <a:gd name="connsiteX0" fmla="*/ 337507 w 4003458"/>
                <a:gd name="connsiteY0" fmla="*/ 1981200 h 2605414"/>
                <a:gd name="connsiteX1" fmla="*/ 1450236 w 4003458"/>
                <a:gd name="connsiteY1" fmla="*/ 1991639 h 2605414"/>
                <a:gd name="connsiteX2" fmla="*/ 1863595 w 4003458"/>
                <a:gd name="connsiteY2" fmla="*/ 1453019 h 2605414"/>
                <a:gd name="connsiteX3" fmla="*/ 3329140 w 4003458"/>
                <a:gd name="connsiteY3" fmla="*/ 1453019 h 2605414"/>
                <a:gd name="connsiteX4" fmla="*/ 3379244 w 4003458"/>
                <a:gd name="connsiteY4" fmla="*/ 2517732 h 2605414"/>
                <a:gd name="connsiteX5" fmla="*/ 3780077 w 4003458"/>
                <a:gd name="connsiteY5" fmla="*/ 2605414 h 2605414"/>
                <a:gd name="connsiteX6" fmla="*/ 3977362 w 4003458"/>
                <a:gd name="connsiteY6" fmla="*/ 1240077 h 2605414"/>
                <a:gd name="connsiteX7" fmla="*/ 3817655 w 4003458"/>
                <a:gd name="connsiteY7" fmla="*/ 0 h 2605414"/>
                <a:gd name="connsiteX8" fmla="*/ 3416822 w 4003458"/>
                <a:gd name="connsiteY8" fmla="*/ 37578 h 2605414"/>
                <a:gd name="connsiteX9" fmla="*/ 3116198 w 4003458"/>
                <a:gd name="connsiteY9" fmla="*/ 275573 h 2605414"/>
                <a:gd name="connsiteX10" fmla="*/ 489907 w 4003458"/>
                <a:gd name="connsiteY10" fmla="*/ 304800 h 2605414"/>
                <a:gd name="connsiteX11" fmla="*/ 108907 w 4003458"/>
                <a:gd name="connsiteY11" fmla="*/ 1371600 h 2605414"/>
                <a:gd name="connsiteX12" fmla="*/ 337507 w 4003458"/>
                <a:gd name="connsiteY12" fmla="*/ 2057400 h 2605414"/>
                <a:gd name="connsiteX0" fmla="*/ 337507 w 4003458"/>
                <a:gd name="connsiteY0" fmla="*/ 1981200 h 2605414"/>
                <a:gd name="connsiteX1" fmla="*/ 413707 w 4003458"/>
                <a:gd name="connsiteY1" fmla="*/ 1981200 h 2605414"/>
                <a:gd name="connsiteX2" fmla="*/ 1450236 w 4003458"/>
                <a:gd name="connsiteY2" fmla="*/ 1991639 h 2605414"/>
                <a:gd name="connsiteX3" fmla="*/ 1863595 w 4003458"/>
                <a:gd name="connsiteY3" fmla="*/ 1453019 h 2605414"/>
                <a:gd name="connsiteX4" fmla="*/ 3329140 w 4003458"/>
                <a:gd name="connsiteY4" fmla="*/ 1453019 h 2605414"/>
                <a:gd name="connsiteX5" fmla="*/ 3379244 w 4003458"/>
                <a:gd name="connsiteY5" fmla="*/ 2517732 h 2605414"/>
                <a:gd name="connsiteX6" fmla="*/ 3780077 w 4003458"/>
                <a:gd name="connsiteY6" fmla="*/ 2605414 h 2605414"/>
                <a:gd name="connsiteX7" fmla="*/ 3977362 w 4003458"/>
                <a:gd name="connsiteY7" fmla="*/ 1240077 h 2605414"/>
                <a:gd name="connsiteX8" fmla="*/ 3817655 w 4003458"/>
                <a:gd name="connsiteY8" fmla="*/ 0 h 2605414"/>
                <a:gd name="connsiteX9" fmla="*/ 3416822 w 4003458"/>
                <a:gd name="connsiteY9" fmla="*/ 37578 h 2605414"/>
                <a:gd name="connsiteX10" fmla="*/ 3116198 w 4003458"/>
                <a:gd name="connsiteY10" fmla="*/ 275573 h 2605414"/>
                <a:gd name="connsiteX11" fmla="*/ 489907 w 4003458"/>
                <a:gd name="connsiteY11" fmla="*/ 304800 h 2605414"/>
                <a:gd name="connsiteX12" fmla="*/ 108907 w 4003458"/>
                <a:gd name="connsiteY12" fmla="*/ 1371600 h 2605414"/>
                <a:gd name="connsiteX13" fmla="*/ 337507 w 4003458"/>
                <a:gd name="connsiteY13" fmla="*/ 2057400 h 2605414"/>
                <a:gd name="connsiteX0" fmla="*/ 337507 w 4003458"/>
                <a:gd name="connsiteY0" fmla="*/ 1981200 h 2605414"/>
                <a:gd name="connsiteX1" fmla="*/ 413707 w 4003458"/>
                <a:gd name="connsiteY1" fmla="*/ 1981200 h 2605414"/>
                <a:gd name="connsiteX2" fmla="*/ 1404307 w 4003458"/>
                <a:gd name="connsiteY2" fmla="*/ 2057400 h 2605414"/>
                <a:gd name="connsiteX3" fmla="*/ 1863595 w 4003458"/>
                <a:gd name="connsiteY3" fmla="*/ 1453019 h 2605414"/>
                <a:gd name="connsiteX4" fmla="*/ 3329140 w 4003458"/>
                <a:gd name="connsiteY4" fmla="*/ 1453019 h 2605414"/>
                <a:gd name="connsiteX5" fmla="*/ 3379244 w 4003458"/>
                <a:gd name="connsiteY5" fmla="*/ 2517732 h 2605414"/>
                <a:gd name="connsiteX6" fmla="*/ 3780077 w 4003458"/>
                <a:gd name="connsiteY6" fmla="*/ 2605414 h 2605414"/>
                <a:gd name="connsiteX7" fmla="*/ 3977362 w 4003458"/>
                <a:gd name="connsiteY7" fmla="*/ 1240077 h 2605414"/>
                <a:gd name="connsiteX8" fmla="*/ 3817655 w 4003458"/>
                <a:gd name="connsiteY8" fmla="*/ 0 h 2605414"/>
                <a:gd name="connsiteX9" fmla="*/ 3416822 w 4003458"/>
                <a:gd name="connsiteY9" fmla="*/ 37578 h 2605414"/>
                <a:gd name="connsiteX10" fmla="*/ 3116198 w 4003458"/>
                <a:gd name="connsiteY10" fmla="*/ 275573 h 2605414"/>
                <a:gd name="connsiteX11" fmla="*/ 489907 w 4003458"/>
                <a:gd name="connsiteY11" fmla="*/ 304800 h 2605414"/>
                <a:gd name="connsiteX12" fmla="*/ 108907 w 4003458"/>
                <a:gd name="connsiteY12" fmla="*/ 1371600 h 2605414"/>
                <a:gd name="connsiteX13" fmla="*/ 337507 w 4003458"/>
                <a:gd name="connsiteY13" fmla="*/ 2057400 h 2605414"/>
                <a:gd name="connsiteX0" fmla="*/ 337507 w 4003458"/>
                <a:gd name="connsiteY0" fmla="*/ 1981200 h 2605414"/>
                <a:gd name="connsiteX1" fmla="*/ 413707 w 4003458"/>
                <a:gd name="connsiteY1" fmla="*/ 1981200 h 2605414"/>
                <a:gd name="connsiteX2" fmla="*/ 1404307 w 4003458"/>
                <a:gd name="connsiteY2" fmla="*/ 2057400 h 2605414"/>
                <a:gd name="connsiteX3" fmla="*/ 1863595 w 4003458"/>
                <a:gd name="connsiteY3" fmla="*/ 1453019 h 2605414"/>
                <a:gd name="connsiteX4" fmla="*/ 3329140 w 4003458"/>
                <a:gd name="connsiteY4" fmla="*/ 1453019 h 2605414"/>
                <a:gd name="connsiteX5" fmla="*/ 3379244 w 4003458"/>
                <a:gd name="connsiteY5" fmla="*/ 2517732 h 2605414"/>
                <a:gd name="connsiteX6" fmla="*/ 3780077 w 4003458"/>
                <a:gd name="connsiteY6" fmla="*/ 2605414 h 2605414"/>
                <a:gd name="connsiteX7" fmla="*/ 3977362 w 4003458"/>
                <a:gd name="connsiteY7" fmla="*/ 1240077 h 2605414"/>
                <a:gd name="connsiteX8" fmla="*/ 3817655 w 4003458"/>
                <a:gd name="connsiteY8" fmla="*/ 0 h 2605414"/>
                <a:gd name="connsiteX9" fmla="*/ 3416822 w 4003458"/>
                <a:gd name="connsiteY9" fmla="*/ 37578 h 2605414"/>
                <a:gd name="connsiteX10" fmla="*/ 3116198 w 4003458"/>
                <a:gd name="connsiteY10" fmla="*/ 275573 h 2605414"/>
                <a:gd name="connsiteX11" fmla="*/ 489907 w 4003458"/>
                <a:gd name="connsiteY11" fmla="*/ 304800 h 2605414"/>
                <a:gd name="connsiteX12" fmla="*/ 108907 w 4003458"/>
                <a:gd name="connsiteY12" fmla="*/ 1371600 h 2605414"/>
                <a:gd name="connsiteX13" fmla="*/ 337507 w 4003458"/>
                <a:gd name="connsiteY13" fmla="*/ 2057400 h 2605414"/>
                <a:gd name="connsiteX0" fmla="*/ 337507 w 4003458"/>
                <a:gd name="connsiteY0" fmla="*/ 1981200 h 2605414"/>
                <a:gd name="connsiteX1" fmla="*/ 413707 w 4003458"/>
                <a:gd name="connsiteY1" fmla="*/ 1981200 h 2605414"/>
                <a:gd name="connsiteX2" fmla="*/ 1404307 w 4003458"/>
                <a:gd name="connsiteY2" fmla="*/ 2057400 h 2605414"/>
                <a:gd name="connsiteX3" fmla="*/ 1863595 w 4003458"/>
                <a:gd name="connsiteY3" fmla="*/ 1453019 h 2605414"/>
                <a:gd name="connsiteX4" fmla="*/ 3329140 w 4003458"/>
                <a:gd name="connsiteY4" fmla="*/ 1453019 h 2605414"/>
                <a:gd name="connsiteX5" fmla="*/ 3379244 w 4003458"/>
                <a:gd name="connsiteY5" fmla="*/ 2517732 h 2605414"/>
                <a:gd name="connsiteX6" fmla="*/ 3780077 w 4003458"/>
                <a:gd name="connsiteY6" fmla="*/ 2605414 h 2605414"/>
                <a:gd name="connsiteX7" fmla="*/ 3977362 w 4003458"/>
                <a:gd name="connsiteY7" fmla="*/ 1240077 h 2605414"/>
                <a:gd name="connsiteX8" fmla="*/ 3817655 w 4003458"/>
                <a:gd name="connsiteY8" fmla="*/ 0 h 2605414"/>
                <a:gd name="connsiteX9" fmla="*/ 3416822 w 4003458"/>
                <a:gd name="connsiteY9" fmla="*/ 37578 h 2605414"/>
                <a:gd name="connsiteX10" fmla="*/ 3116198 w 4003458"/>
                <a:gd name="connsiteY10" fmla="*/ 275573 h 2605414"/>
                <a:gd name="connsiteX11" fmla="*/ 489907 w 4003458"/>
                <a:gd name="connsiteY11" fmla="*/ 304800 h 2605414"/>
                <a:gd name="connsiteX12" fmla="*/ 108907 w 4003458"/>
                <a:gd name="connsiteY12" fmla="*/ 1371600 h 2605414"/>
                <a:gd name="connsiteX13" fmla="*/ 337507 w 4003458"/>
                <a:gd name="connsiteY13" fmla="*/ 2057400 h 2605414"/>
                <a:gd name="connsiteX0" fmla="*/ 337507 w 4003458"/>
                <a:gd name="connsiteY0" fmla="*/ 1981200 h 2605414"/>
                <a:gd name="connsiteX1" fmla="*/ 413707 w 4003458"/>
                <a:gd name="connsiteY1" fmla="*/ 1981200 h 2605414"/>
                <a:gd name="connsiteX2" fmla="*/ 1404307 w 4003458"/>
                <a:gd name="connsiteY2" fmla="*/ 2057400 h 2605414"/>
                <a:gd name="connsiteX3" fmla="*/ 1863595 w 4003458"/>
                <a:gd name="connsiteY3" fmla="*/ 1453019 h 2605414"/>
                <a:gd name="connsiteX4" fmla="*/ 2699707 w 4003458"/>
                <a:gd name="connsiteY4" fmla="*/ 1371600 h 2605414"/>
                <a:gd name="connsiteX5" fmla="*/ 3329140 w 4003458"/>
                <a:gd name="connsiteY5" fmla="*/ 1453019 h 2605414"/>
                <a:gd name="connsiteX6" fmla="*/ 3379244 w 4003458"/>
                <a:gd name="connsiteY6" fmla="*/ 2517732 h 2605414"/>
                <a:gd name="connsiteX7" fmla="*/ 3780077 w 4003458"/>
                <a:gd name="connsiteY7" fmla="*/ 2605414 h 2605414"/>
                <a:gd name="connsiteX8" fmla="*/ 3977362 w 4003458"/>
                <a:gd name="connsiteY8" fmla="*/ 1240077 h 2605414"/>
                <a:gd name="connsiteX9" fmla="*/ 3817655 w 4003458"/>
                <a:gd name="connsiteY9" fmla="*/ 0 h 2605414"/>
                <a:gd name="connsiteX10" fmla="*/ 3416822 w 4003458"/>
                <a:gd name="connsiteY10" fmla="*/ 37578 h 2605414"/>
                <a:gd name="connsiteX11" fmla="*/ 3116198 w 4003458"/>
                <a:gd name="connsiteY11" fmla="*/ 275573 h 2605414"/>
                <a:gd name="connsiteX12" fmla="*/ 489907 w 4003458"/>
                <a:gd name="connsiteY12" fmla="*/ 304800 h 2605414"/>
                <a:gd name="connsiteX13" fmla="*/ 108907 w 4003458"/>
                <a:gd name="connsiteY13" fmla="*/ 1371600 h 2605414"/>
                <a:gd name="connsiteX14" fmla="*/ 337507 w 4003458"/>
                <a:gd name="connsiteY14" fmla="*/ 2057400 h 2605414"/>
                <a:gd name="connsiteX0" fmla="*/ 337507 w 4003458"/>
                <a:gd name="connsiteY0" fmla="*/ 1981200 h 2605414"/>
                <a:gd name="connsiteX1" fmla="*/ 413707 w 4003458"/>
                <a:gd name="connsiteY1" fmla="*/ 1981200 h 2605414"/>
                <a:gd name="connsiteX2" fmla="*/ 1404307 w 4003458"/>
                <a:gd name="connsiteY2" fmla="*/ 2057400 h 2605414"/>
                <a:gd name="connsiteX3" fmla="*/ 1863595 w 4003458"/>
                <a:gd name="connsiteY3" fmla="*/ 1453019 h 2605414"/>
                <a:gd name="connsiteX4" fmla="*/ 2699707 w 4003458"/>
                <a:gd name="connsiteY4" fmla="*/ 1371600 h 2605414"/>
                <a:gd name="connsiteX5" fmla="*/ 3329140 w 4003458"/>
                <a:gd name="connsiteY5" fmla="*/ 1453019 h 2605414"/>
                <a:gd name="connsiteX6" fmla="*/ 3379244 w 4003458"/>
                <a:gd name="connsiteY6" fmla="*/ 2517732 h 2605414"/>
                <a:gd name="connsiteX7" fmla="*/ 3780077 w 4003458"/>
                <a:gd name="connsiteY7" fmla="*/ 2605414 h 2605414"/>
                <a:gd name="connsiteX8" fmla="*/ 3977362 w 4003458"/>
                <a:gd name="connsiteY8" fmla="*/ 1240077 h 2605414"/>
                <a:gd name="connsiteX9" fmla="*/ 3817655 w 4003458"/>
                <a:gd name="connsiteY9" fmla="*/ 0 h 2605414"/>
                <a:gd name="connsiteX10" fmla="*/ 3416822 w 4003458"/>
                <a:gd name="connsiteY10" fmla="*/ 37578 h 2605414"/>
                <a:gd name="connsiteX11" fmla="*/ 3116198 w 4003458"/>
                <a:gd name="connsiteY11" fmla="*/ 275573 h 2605414"/>
                <a:gd name="connsiteX12" fmla="*/ 489907 w 4003458"/>
                <a:gd name="connsiteY12" fmla="*/ 304800 h 2605414"/>
                <a:gd name="connsiteX13" fmla="*/ 108907 w 4003458"/>
                <a:gd name="connsiteY13" fmla="*/ 1371600 h 2605414"/>
                <a:gd name="connsiteX14" fmla="*/ 337507 w 4003458"/>
                <a:gd name="connsiteY14" fmla="*/ 2057400 h 2605414"/>
                <a:gd name="connsiteX0" fmla="*/ 337507 w 4003458"/>
                <a:gd name="connsiteY0" fmla="*/ 1981200 h 2605414"/>
                <a:gd name="connsiteX1" fmla="*/ 413707 w 4003458"/>
                <a:gd name="connsiteY1" fmla="*/ 1981200 h 2605414"/>
                <a:gd name="connsiteX2" fmla="*/ 1404307 w 4003458"/>
                <a:gd name="connsiteY2" fmla="*/ 2057400 h 2605414"/>
                <a:gd name="connsiteX3" fmla="*/ 1863595 w 4003458"/>
                <a:gd name="connsiteY3" fmla="*/ 1453019 h 2605414"/>
                <a:gd name="connsiteX4" fmla="*/ 2699707 w 4003458"/>
                <a:gd name="connsiteY4" fmla="*/ 1371600 h 2605414"/>
                <a:gd name="connsiteX5" fmla="*/ 3329140 w 4003458"/>
                <a:gd name="connsiteY5" fmla="*/ 1453019 h 2605414"/>
                <a:gd name="connsiteX6" fmla="*/ 3379244 w 4003458"/>
                <a:gd name="connsiteY6" fmla="*/ 2517732 h 2605414"/>
                <a:gd name="connsiteX7" fmla="*/ 3780077 w 4003458"/>
                <a:gd name="connsiteY7" fmla="*/ 2605414 h 2605414"/>
                <a:gd name="connsiteX8" fmla="*/ 3977362 w 4003458"/>
                <a:gd name="connsiteY8" fmla="*/ 1240077 h 2605414"/>
                <a:gd name="connsiteX9" fmla="*/ 3817655 w 4003458"/>
                <a:gd name="connsiteY9" fmla="*/ 0 h 2605414"/>
                <a:gd name="connsiteX10" fmla="*/ 3416822 w 4003458"/>
                <a:gd name="connsiteY10" fmla="*/ 37578 h 2605414"/>
                <a:gd name="connsiteX11" fmla="*/ 3116198 w 4003458"/>
                <a:gd name="connsiteY11" fmla="*/ 275573 h 2605414"/>
                <a:gd name="connsiteX12" fmla="*/ 489907 w 4003458"/>
                <a:gd name="connsiteY12" fmla="*/ 304800 h 2605414"/>
                <a:gd name="connsiteX13" fmla="*/ 108907 w 4003458"/>
                <a:gd name="connsiteY13" fmla="*/ 1371600 h 2605414"/>
                <a:gd name="connsiteX14" fmla="*/ 337507 w 4003458"/>
                <a:gd name="connsiteY14" fmla="*/ 2057400 h 26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3458" h="2605414">
                  <a:moveTo>
                    <a:pt x="337507" y="1981200"/>
                  </a:moveTo>
                  <a:lnTo>
                    <a:pt x="413707" y="1981200"/>
                  </a:lnTo>
                  <a:cubicBezTo>
                    <a:pt x="743907" y="2006600"/>
                    <a:pt x="941540" y="2084192"/>
                    <a:pt x="1404307" y="2057400"/>
                  </a:cubicBezTo>
                  <a:cubicBezTo>
                    <a:pt x="1680576" y="1810011"/>
                    <a:pt x="1710499" y="1654479"/>
                    <a:pt x="1863595" y="1453019"/>
                  </a:cubicBezTo>
                  <a:cubicBezTo>
                    <a:pt x="2142299" y="1425879"/>
                    <a:pt x="2106808" y="1347592"/>
                    <a:pt x="2699707" y="1371600"/>
                  </a:cubicBezTo>
                  <a:cubicBezTo>
                    <a:pt x="3315570" y="1321496"/>
                    <a:pt x="3119329" y="1425879"/>
                    <a:pt x="3329140" y="1453019"/>
                  </a:cubicBezTo>
                  <a:lnTo>
                    <a:pt x="3379244" y="2517732"/>
                  </a:lnTo>
                  <a:lnTo>
                    <a:pt x="3780077" y="2605414"/>
                  </a:lnTo>
                  <a:cubicBezTo>
                    <a:pt x="3845839" y="2150302"/>
                    <a:pt x="4003458" y="1953016"/>
                    <a:pt x="3977362" y="1240077"/>
                  </a:cubicBezTo>
                  <a:cubicBezTo>
                    <a:pt x="4002414" y="544882"/>
                    <a:pt x="3870891" y="413359"/>
                    <a:pt x="3817655" y="0"/>
                  </a:cubicBezTo>
                  <a:lnTo>
                    <a:pt x="3416822" y="37578"/>
                  </a:lnTo>
                  <a:lnTo>
                    <a:pt x="3116198" y="275573"/>
                  </a:lnTo>
                  <a:lnTo>
                    <a:pt x="489907" y="304800"/>
                  </a:lnTo>
                  <a:cubicBezTo>
                    <a:pt x="0" y="451807"/>
                    <a:pt x="134307" y="1079500"/>
                    <a:pt x="108907" y="1371600"/>
                  </a:cubicBezTo>
                  <a:cubicBezTo>
                    <a:pt x="83507" y="1663700"/>
                    <a:pt x="334028" y="1918396"/>
                    <a:pt x="337507" y="2057400"/>
                  </a:cubicBezTo>
                </a:path>
              </a:pathLst>
            </a:custGeom>
            <a:solidFill>
              <a:srgbClr val="FFFFCC"/>
            </a:solidFill>
            <a:ln w="12700" cap="flat" cmpd="sng" algn="ctr">
              <a:solidFill>
                <a:schemeClr val="tx1"/>
              </a:solidFill>
              <a:prstDash val="dash"/>
              <a:round/>
              <a:headEnd type="none" w="sm" len="sm"/>
              <a:tailEnd type="none" w="sm" len="sm"/>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7" name="Straight Connector 6"/>
            <p:cNvCxnSpPr/>
            <p:nvPr/>
          </p:nvCxnSpPr>
          <p:spPr>
            <a:xfrm>
              <a:off x="937137" y="3986690"/>
              <a:ext cx="27013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37137" y="3677966"/>
              <a:ext cx="38590" cy="19681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99879" y="3677966"/>
              <a:ext cx="38590" cy="19681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86127" y="3870919"/>
              <a:ext cx="38590" cy="1543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73708" y="3870919"/>
              <a:ext cx="38590" cy="1543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45861" y="3909509"/>
              <a:ext cx="154362" cy="1543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172032" y="3909509"/>
              <a:ext cx="154362" cy="1543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98203" y="3909509"/>
              <a:ext cx="154362" cy="1543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937137" y="4526956"/>
              <a:ext cx="27013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86127" y="4411185"/>
              <a:ext cx="38590" cy="1543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673708" y="4411185"/>
              <a:ext cx="38590" cy="1543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45861" y="4449775"/>
              <a:ext cx="154362" cy="1543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172032" y="4449775"/>
              <a:ext cx="154362" cy="1543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98203" y="4449775"/>
              <a:ext cx="154362" cy="1543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937137" y="5067223"/>
              <a:ext cx="27013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786127" y="4951452"/>
              <a:ext cx="38590" cy="1543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673708" y="4951452"/>
              <a:ext cx="38590" cy="1543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245861" y="4990042"/>
              <a:ext cx="154362" cy="1543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172032" y="4990042"/>
              <a:ext cx="154362" cy="154362"/>
            </a:xfrm>
            <a:prstGeom prst="rect">
              <a:avLst/>
            </a:prstGeom>
            <a:solidFill>
              <a:schemeClr val="bg1"/>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098203" y="4990042"/>
              <a:ext cx="154362" cy="154362"/>
            </a:xfrm>
            <a:prstGeom prst="rect">
              <a:avLst/>
            </a:prstGeom>
            <a:solidFill>
              <a:schemeClr val="bg1"/>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960885" y="3124200"/>
              <a:ext cx="837117" cy="777888"/>
            </a:xfrm>
            <a:custGeom>
              <a:avLst/>
              <a:gdLst>
                <a:gd name="connsiteX0" fmla="*/ 1652954 w 1652954"/>
                <a:gd name="connsiteY0" fmla="*/ 1793631 h 1793631"/>
                <a:gd name="connsiteX1" fmla="*/ 1652954 w 1652954"/>
                <a:gd name="connsiteY1" fmla="*/ 1213339 h 1793631"/>
                <a:gd name="connsiteX2" fmla="*/ 0 w 1652954"/>
                <a:gd name="connsiteY2" fmla="*/ 0 h 1793631"/>
              </a:gdLst>
              <a:ahLst/>
              <a:cxnLst>
                <a:cxn ang="0">
                  <a:pos x="connsiteX0" y="connsiteY0"/>
                </a:cxn>
                <a:cxn ang="0">
                  <a:pos x="connsiteX1" y="connsiteY1"/>
                </a:cxn>
                <a:cxn ang="0">
                  <a:pos x="connsiteX2" y="connsiteY2"/>
                </a:cxn>
              </a:cxnLst>
              <a:rect l="l" t="t" r="r" b="b"/>
              <a:pathLst>
                <a:path w="1652954" h="1793631">
                  <a:moveTo>
                    <a:pt x="1652954" y="1793631"/>
                  </a:moveTo>
                  <a:lnTo>
                    <a:pt x="1652954" y="1213339"/>
                  </a:lnTo>
                  <a:lnTo>
                    <a:pt x="0"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flipH="1">
              <a:off x="2712299" y="3124200"/>
              <a:ext cx="837117" cy="806088"/>
            </a:xfrm>
            <a:custGeom>
              <a:avLst/>
              <a:gdLst>
                <a:gd name="connsiteX0" fmla="*/ 1652954 w 1652954"/>
                <a:gd name="connsiteY0" fmla="*/ 1793631 h 1793631"/>
                <a:gd name="connsiteX1" fmla="*/ 1652954 w 1652954"/>
                <a:gd name="connsiteY1" fmla="*/ 1213339 h 1793631"/>
                <a:gd name="connsiteX2" fmla="*/ 0 w 1652954"/>
                <a:gd name="connsiteY2" fmla="*/ 0 h 1793631"/>
              </a:gdLst>
              <a:ahLst/>
              <a:cxnLst>
                <a:cxn ang="0">
                  <a:pos x="connsiteX0" y="connsiteY0"/>
                </a:cxn>
                <a:cxn ang="0">
                  <a:pos x="connsiteX1" y="connsiteY1"/>
                </a:cxn>
                <a:cxn ang="0">
                  <a:pos x="connsiteX2" y="connsiteY2"/>
                </a:cxn>
              </a:cxnLst>
              <a:rect l="l" t="t" r="r" b="b"/>
              <a:pathLst>
                <a:path w="1652954" h="1793631">
                  <a:moveTo>
                    <a:pt x="1652954" y="1793631"/>
                  </a:moveTo>
                  <a:lnTo>
                    <a:pt x="1652954" y="1213339"/>
                  </a:lnTo>
                  <a:lnTo>
                    <a:pt x="0"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flipH="1" flipV="1">
              <a:off x="2673708" y="4526956"/>
              <a:ext cx="887581" cy="1543619"/>
            </a:xfrm>
            <a:custGeom>
              <a:avLst/>
              <a:gdLst>
                <a:gd name="connsiteX0" fmla="*/ 1652954 w 1652954"/>
                <a:gd name="connsiteY0" fmla="*/ 1793631 h 1793631"/>
                <a:gd name="connsiteX1" fmla="*/ 1652954 w 1652954"/>
                <a:gd name="connsiteY1" fmla="*/ 1213339 h 1793631"/>
                <a:gd name="connsiteX2" fmla="*/ 0 w 1652954"/>
                <a:gd name="connsiteY2" fmla="*/ 0 h 1793631"/>
                <a:gd name="connsiteX0" fmla="*/ 2667000 w 2667000"/>
                <a:gd name="connsiteY0" fmla="*/ 3733800 h 3733800"/>
                <a:gd name="connsiteX1" fmla="*/ 2667000 w 2667000"/>
                <a:gd name="connsiteY1" fmla="*/ 3153508 h 3733800"/>
                <a:gd name="connsiteX2" fmla="*/ 0 w 2667000"/>
                <a:gd name="connsiteY2" fmla="*/ 0 h 3733800"/>
                <a:gd name="connsiteX0" fmla="*/ 2667000 w 2667000"/>
                <a:gd name="connsiteY0" fmla="*/ 3733800 h 3733800"/>
                <a:gd name="connsiteX1" fmla="*/ 2667000 w 2667000"/>
                <a:gd name="connsiteY1" fmla="*/ 3153508 h 3733800"/>
                <a:gd name="connsiteX2" fmla="*/ 1447800 w 2667000"/>
                <a:gd name="connsiteY2" fmla="*/ 1981201 h 3733800"/>
                <a:gd name="connsiteX3" fmla="*/ 0 w 2667000"/>
                <a:gd name="connsiteY3" fmla="*/ 0 h 3733800"/>
                <a:gd name="connsiteX0" fmla="*/ 2667000 w 2667000"/>
                <a:gd name="connsiteY0" fmla="*/ 3733800 h 3733800"/>
                <a:gd name="connsiteX1" fmla="*/ 2667000 w 2667000"/>
                <a:gd name="connsiteY1" fmla="*/ 3153508 h 3733800"/>
                <a:gd name="connsiteX2" fmla="*/ 1905000 w 2667000"/>
                <a:gd name="connsiteY2" fmla="*/ 2057401 h 3733800"/>
                <a:gd name="connsiteX3" fmla="*/ 0 w 2667000"/>
                <a:gd name="connsiteY3" fmla="*/ 0 h 3733800"/>
                <a:gd name="connsiteX0" fmla="*/ 2667000 w 2667000"/>
                <a:gd name="connsiteY0" fmla="*/ 3733800 h 3733800"/>
                <a:gd name="connsiteX1" fmla="*/ 2667000 w 2667000"/>
                <a:gd name="connsiteY1" fmla="*/ 3153508 h 3733800"/>
                <a:gd name="connsiteX2" fmla="*/ 2209800 w 2667000"/>
                <a:gd name="connsiteY2" fmla="*/ 2895601 h 3733800"/>
                <a:gd name="connsiteX3" fmla="*/ 0 w 2667000"/>
                <a:gd name="connsiteY3" fmla="*/ 0 h 3733800"/>
                <a:gd name="connsiteX0" fmla="*/ 2667000 w 2667000"/>
                <a:gd name="connsiteY0" fmla="*/ 3733800 h 3733800"/>
                <a:gd name="connsiteX1" fmla="*/ 2667000 w 2667000"/>
                <a:gd name="connsiteY1" fmla="*/ 3153508 h 3733800"/>
                <a:gd name="connsiteX2" fmla="*/ 2209800 w 2667000"/>
                <a:gd name="connsiteY2" fmla="*/ 2895601 h 3733800"/>
                <a:gd name="connsiteX3" fmla="*/ 1905000 w 2667000"/>
                <a:gd name="connsiteY3" fmla="*/ 1447801 h 3733800"/>
                <a:gd name="connsiteX4" fmla="*/ 0 w 2667000"/>
                <a:gd name="connsiteY4" fmla="*/ 0 h 3733800"/>
                <a:gd name="connsiteX0" fmla="*/ 1752600 w 1752600"/>
                <a:gd name="connsiteY0" fmla="*/ 3047999 h 3047999"/>
                <a:gd name="connsiteX1" fmla="*/ 1752600 w 1752600"/>
                <a:gd name="connsiteY1" fmla="*/ 2467707 h 3047999"/>
                <a:gd name="connsiteX2" fmla="*/ 1295400 w 1752600"/>
                <a:gd name="connsiteY2" fmla="*/ 2209800 h 3047999"/>
                <a:gd name="connsiteX3" fmla="*/ 990600 w 1752600"/>
                <a:gd name="connsiteY3" fmla="*/ 762000 h 3047999"/>
                <a:gd name="connsiteX4" fmla="*/ 0 w 1752600"/>
                <a:gd name="connsiteY4" fmla="*/ 0 h 304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3047999">
                  <a:moveTo>
                    <a:pt x="1752600" y="3047999"/>
                  </a:moveTo>
                  <a:lnTo>
                    <a:pt x="1752600" y="2467707"/>
                  </a:lnTo>
                  <a:lnTo>
                    <a:pt x="1295400" y="2209800"/>
                  </a:lnTo>
                  <a:lnTo>
                    <a:pt x="990600" y="762000"/>
                  </a:lnTo>
                  <a:lnTo>
                    <a:pt x="0"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flipV="1">
              <a:off x="898546" y="4526956"/>
              <a:ext cx="887581" cy="1543619"/>
            </a:xfrm>
            <a:custGeom>
              <a:avLst/>
              <a:gdLst>
                <a:gd name="connsiteX0" fmla="*/ 1652954 w 1652954"/>
                <a:gd name="connsiteY0" fmla="*/ 1793631 h 1793631"/>
                <a:gd name="connsiteX1" fmla="*/ 1652954 w 1652954"/>
                <a:gd name="connsiteY1" fmla="*/ 1213339 h 1793631"/>
                <a:gd name="connsiteX2" fmla="*/ 0 w 1652954"/>
                <a:gd name="connsiteY2" fmla="*/ 0 h 1793631"/>
                <a:gd name="connsiteX0" fmla="*/ 2667000 w 2667000"/>
                <a:gd name="connsiteY0" fmla="*/ 3733800 h 3733800"/>
                <a:gd name="connsiteX1" fmla="*/ 2667000 w 2667000"/>
                <a:gd name="connsiteY1" fmla="*/ 3153508 h 3733800"/>
                <a:gd name="connsiteX2" fmla="*/ 0 w 2667000"/>
                <a:gd name="connsiteY2" fmla="*/ 0 h 3733800"/>
                <a:gd name="connsiteX0" fmla="*/ 2667000 w 2667000"/>
                <a:gd name="connsiteY0" fmla="*/ 3733800 h 3733800"/>
                <a:gd name="connsiteX1" fmla="*/ 2667000 w 2667000"/>
                <a:gd name="connsiteY1" fmla="*/ 3153508 h 3733800"/>
                <a:gd name="connsiteX2" fmla="*/ 1447800 w 2667000"/>
                <a:gd name="connsiteY2" fmla="*/ 1981201 h 3733800"/>
                <a:gd name="connsiteX3" fmla="*/ 0 w 2667000"/>
                <a:gd name="connsiteY3" fmla="*/ 0 h 3733800"/>
                <a:gd name="connsiteX0" fmla="*/ 2667000 w 2667000"/>
                <a:gd name="connsiteY0" fmla="*/ 3733800 h 3733800"/>
                <a:gd name="connsiteX1" fmla="*/ 2667000 w 2667000"/>
                <a:gd name="connsiteY1" fmla="*/ 3153508 h 3733800"/>
                <a:gd name="connsiteX2" fmla="*/ 1905000 w 2667000"/>
                <a:gd name="connsiteY2" fmla="*/ 2057401 h 3733800"/>
                <a:gd name="connsiteX3" fmla="*/ 0 w 2667000"/>
                <a:gd name="connsiteY3" fmla="*/ 0 h 3733800"/>
                <a:gd name="connsiteX0" fmla="*/ 2667000 w 2667000"/>
                <a:gd name="connsiteY0" fmla="*/ 3733800 h 3733800"/>
                <a:gd name="connsiteX1" fmla="*/ 2667000 w 2667000"/>
                <a:gd name="connsiteY1" fmla="*/ 3153508 h 3733800"/>
                <a:gd name="connsiteX2" fmla="*/ 2209800 w 2667000"/>
                <a:gd name="connsiteY2" fmla="*/ 2895601 h 3733800"/>
                <a:gd name="connsiteX3" fmla="*/ 0 w 2667000"/>
                <a:gd name="connsiteY3" fmla="*/ 0 h 3733800"/>
                <a:gd name="connsiteX0" fmla="*/ 2667000 w 2667000"/>
                <a:gd name="connsiteY0" fmla="*/ 3733800 h 3733800"/>
                <a:gd name="connsiteX1" fmla="*/ 2667000 w 2667000"/>
                <a:gd name="connsiteY1" fmla="*/ 3153508 h 3733800"/>
                <a:gd name="connsiteX2" fmla="*/ 2209800 w 2667000"/>
                <a:gd name="connsiteY2" fmla="*/ 2895601 h 3733800"/>
                <a:gd name="connsiteX3" fmla="*/ 1905000 w 2667000"/>
                <a:gd name="connsiteY3" fmla="*/ 1447801 h 3733800"/>
                <a:gd name="connsiteX4" fmla="*/ 0 w 2667000"/>
                <a:gd name="connsiteY4" fmla="*/ 0 h 3733800"/>
                <a:gd name="connsiteX0" fmla="*/ 1752600 w 1752600"/>
                <a:gd name="connsiteY0" fmla="*/ 3047999 h 3047999"/>
                <a:gd name="connsiteX1" fmla="*/ 1752600 w 1752600"/>
                <a:gd name="connsiteY1" fmla="*/ 2467707 h 3047999"/>
                <a:gd name="connsiteX2" fmla="*/ 1295400 w 1752600"/>
                <a:gd name="connsiteY2" fmla="*/ 2209800 h 3047999"/>
                <a:gd name="connsiteX3" fmla="*/ 990600 w 1752600"/>
                <a:gd name="connsiteY3" fmla="*/ 762000 h 3047999"/>
                <a:gd name="connsiteX4" fmla="*/ 0 w 1752600"/>
                <a:gd name="connsiteY4" fmla="*/ 0 h 304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3047999">
                  <a:moveTo>
                    <a:pt x="1752600" y="3047999"/>
                  </a:moveTo>
                  <a:lnTo>
                    <a:pt x="1752600" y="2467707"/>
                  </a:lnTo>
                  <a:lnTo>
                    <a:pt x="1295400" y="2209800"/>
                  </a:lnTo>
                  <a:lnTo>
                    <a:pt x="990600" y="762000"/>
                  </a:lnTo>
                  <a:lnTo>
                    <a:pt x="0"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Straight Arrow Connector 30"/>
            <p:cNvCxnSpPr>
              <a:stCxn id="22" idx="2"/>
            </p:cNvCxnSpPr>
            <p:nvPr/>
          </p:nvCxnSpPr>
          <p:spPr>
            <a:xfrm rot="5400000">
              <a:off x="1541969" y="5361846"/>
              <a:ext cx="519487" cy="742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63782" y="3385145"/>
              <a:ext cx="600820" cy="395240"/>
            </a:xfrm>
            <a:prstGeom prst="rect">
              <a:avLst/>
            </a:prstGeom>
            <a:noFill/>
          </p:spPr>
          <p:txBody>
            <a:bodyPr wrap="none" rtlCol="0">
              <a:spAutoFit/>
            </a:bodyPr>
            <a:lstStyle/>
            <a:p>
              <a:r>
                <a:rPr lang="en-US" sz="1200" dirty="0" smtClean="0"/>
                <a:t>50 MW</a:t>
              </a:r>
            </a:p>
            <a:p>
              <a:r>
                <a:rPr lang="en-US" sz="1200" dirty="0" smtClean="0"/>
                <a:t>20 </a:t>
              </a:r>
              <a:r>
                <a:rPr lang="en-US" sz="1200" dirty="0" err="1" smtClean="0"/>
                <a:t>Mvar</a:t>
              </a:r>
              <a:endParaRPr lang="en-US" sz="1200" dirty="0"/>
            </a:p>
          </p:txBody>
        </p:sp>
        <p:sp>
          <p:nvSpPr>
            <p:cNvPr id="33" name="TextBox 32"/>
            <p:cNvSpPr txBox="1"/>
            <p:nvPr/>
          </p:nvSpPr>
          <p:spPr>
            <a:xfrm>
              <a:off x="2301240" y="3063240"/>
              <a:ext cx="640619" cy="395240"/>
            </a:xfrm>
            <a:prstGeom prst="rect">
              <a:avLst/>
            </a:prstGeom>
            <a:noFill/>
          </p:spPr>
          <p:txBody>
            <a:bodyPr wrap="none" rtlCol="0">
              <a:spAutoFit/>
            </a:bodyPr>
            <a:lstStyle/>
            <a:p>
              <a:r>
                <a:rPr lang="en-US" sz="1200" dirty="0" smtClean="0"/>
                <a:t> -30 MW</a:t>
              </a:r>
            </a:p>
            <a:p>
              <a:r>
                <a:rPr lang="en-US" sz="1200" dirty="0" smtClean="0"/>
                <a:t>-18 </a:t>
              </a:r>
              <a:r>
                <a:rPr lang="en-US" sz="1200" dirty="0" err="1" smtClean="0"/>
                <a:t>Mvar</a:t>
              </a:r>
              <a:endParaRPr lang="en-US" sz="1200" dirty="0"/>
            </a:p>
          </p:txBody>
        </p:sp>
        <p:sp>
          <p:nvSpPr>
            <p:cNvPr id="34" name="TextBox 33"/>
            <p:cNvSpPr txBox="1"/>
            <p:nvPr/>
          </p:nvSpPr>
          <p:spPr>
            <a:xfrm>
              <a:off x="1029019" y="5929360"/>
              <a:ext cx="640619" cy="395240"/>
            </a:xfrm>
            <a:prstGeom prst="rect">
              <a:avLst/>
            </a:prstGeom>
            <a:noFill/>
          </p:spPr>
          <p:txBody>
            <a:bodyPr wrap="none" rtlCol="0">
              <a:spAutoFit/>
            </a:bodyPr>
            <a:lstStyle/>
            <a:p>
              <a:r>
                <a:rPr lang="en-US" sz="1200" dirty="0" smtClean="0"/>
                <a:t>-40 MW</a:t>
              </a:r>
            </a:p>
            <a:p>
              <a:r>
                <a:rPr lang="en-US" sz="1200" dirty="0" smtClean="0"/>
                <a:t>-10 </a:t>
              </a:r>
              <a:r>
                <a:rPr lang="en-US" sz="1200" dirty="0" err="1" smtClean="0"/>
                <a:t>Mvar</a:t>
              </a:r>
              <a:endParaRPr lang="en-US" sz="1200" dirty="0"/>
            </a:p>
          </p:txBody>
        </p:sp>
        <p:sp>
          <p:nvSpPr>
            <p:cNvPr id="35" name="TextBox 34"/>
            <p:cNvSpPr txBox="1"/>
            <p:nvPr/>
          </p:nvSpPr>
          <p:spPr>
            <a:xfrm>
              <a:off x="1877090" y="5537942"/>
              <a:ext cx="593958" cy="395240"/>
            </a:xfrm>
            <a:prstGeom prst="rect">
              <a:avLst/>
            </a:prstGeom>
            <a:noFill/>
          </p:spPr>
          <p:txBody>
            <a:bodyPr wrap="none" rtlCol="0">
              <a:spAutoFit/>
            </a:bodyPr>
            <a:lstStyle/>
            <a:p>
              <a:r>
                <a:rPr lang="en-US" sz="1200" dirty="0" smtClean="0"/>
                <a:t> 10 MW</a:t>
              </a:r>
            </a:p>
            <a:p>
              <a:r>
                <a:rPr lang="en-US" sz="1200" dirty="0" smtClean="0"/>
                <a:t>  3 </a:t>
              </a:r>
              <a:r>
                <a:rPr lang="en-US" sz="1200" dirty="0" err="1" smtClean="0"/>
                <a:t>Mvar</a:t>
              </a:r>
              <a:endParaRPr lang="en-US" sz="1200" dirty="0"/>
            </a:p>
          </p:txBody>
        </p:sp>
        <p:sp>
          <p:nvSpPr>
            <p:cNvPr id="36" name="TextBox 35"/>
            <p:cNvSpPr txBox="1"/>
            <p:nvPr/>
          </p:nvSpPr>
          <p:spPr>
            <a:xfrm>
              <a:off x="2986107" y="5929360"/>
              <a:ext cx="593958" cy="395240"/>
            </a:xfrm>
            <a:prstGeom prst="rect">
              <a:avLst/>
            </a:prstGeom>
            <a:noFill/>
          </p:spPr>
          <p:txBody>
            <a:bodyPr wrap="none" rtlCol="0">
              <a:spAutoFit/>
            </a:bodyPr>
            <a:lstStyle/>
            <a:p>
              <a:r>
                <a:rPr lang="en-US" sz="1200" dirty="0" smtClean="0"/>
                <a:t> 10 MW</a:t>
              </a:r>
            </a:p>
            <a:p>
              <a:r>
                <a:rPr lang="en-US" sz="1200" dirty="0" smtClean="0"/>
                <a:t>  5 </a:t>
              </a:r>
              <a:r>
                <a:rPr lang="en-US" sz="1200" dirty="0" err="1" smtClean="0"/>
                <a:t>Mvar</a:t>
              </a:r>
              <a:endParaRPr lang="en-US" sz="1200" dirty="0"/>
            </a:p>
          </p:txBody>
        </p:sp>
        <p:sp>
          <p:nvSpPr>
            <p:cNvPr id="37" name="Right Arrow 36"/>
            <p:cNvSpPr/>
            <p:nvPr/>
          </p:nvSpPr>
          <p:spPr bwMode="auto">
            <a:xfrm>
              <a:off x="4191000" y="4267200"/>
              <a:ext cx="914400" cy="838200"/>
            </a:xfrm>
            <a:prstGeom prst="rightArrow">
              <a:avLst/>
            </a:prstGeom>
            <a:solidFill>
              <a:srgbClr val="FFE6E6"/>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8" name="Group 37"/>
          <p:cNvGrpSpPr/>
          <p:nvPr/>
        </p:nvGrpSpPr>
        <p:grpSpPr>
          <a:xfrm>
            <a:off x="5334000" y="3503078"/>
            <a:ext cx="3170349" cy="3022242"/>
            <a:chOff x="5334000" y="3276600"/>
            <a:chExt cx="3170349" cy="3022242"/>
          </a:xfrm>
        </p:grpSpPr>
        <p:sp>
          <p:nvSpPr>
            <p:cNvPr id="39" name="Rectangle 38"/>
            <p:cNvSpPr/>
            <p:nvPr/>
          </p:nvSpPr>
          <p:spPr>
            <a:xfrm>
              <a:off x="5334000" y="4495800"/>
              <a:ext cx="307912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5406815" y="3429000"/>
              <a:ext cx="977804" cy="1061021"/>
            </a:xfrm>
            <a:custGeom>
              <a:avLst/>
              <a:gdLst>
                <a:gd name="connsiteX0" fmla="*/ 1652954 w 1652954"/>
                <a:gd name="connsiteY0" fmla="*/ 1793631 h 1793631"/>
                <a:gd name="connsiteX1" fmla="*/ 1652954 w 1652954"/>
                <a:gd name="connsiteY1" fmla="*/ 1213339 h 1793631"/>
                <a:gd name="connsiteX2" fmla="*/ 0 w 1652954"/>
                <a:gd name="connsiteY2" fmla="*/ 0 h 1793631"/>
              </a:gdLst>
              <a:ahLst/>
              <a:cxnLst>
                <a:cxn ang="0">
                  <a:pos x="connsiteX0" y="connsiteY0"/>
                </a:cxn>
                <a:cxn ang="0">
                  <a:pos x="connsiteX1" y="connsiteY1"/>
                </a:cxn>
                <a:cxn ang="0">
                  <a:pos x="connsiteX2" y="connsiteY2"/>
                </a:cxn>
              </a:cxnLst>
              <a:rect l="l" t="t" r="r" b="b"/>
              <a:pathLst>
                <a:path w="1652954" h="1793631">
                  <a:moveTo>
                    <a:pt x="1652954" y="1793631"/>
                  </a:moveTo>
                  <a:lnTo>
                    <a:pt x="1652954" y="1213339"/>
                  </a:lnTo>
                  <a:lnTo>
                    <a:pt x="0"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flipH="1">
              <a:off x="7452575" y="3461940"/>
              <a:ext cx="977804" cy="1061021"/>
            </a:xfrm>
            <a:custGeom>
              <a:avLst/>
              <a:gdLst>
                <a:gd name="connsiteX0" fmla="*/ 1652954 w 1652954"/>
                <a:gd name="connsiteY0" fmla="*/ 1793631 h 1793631"/>
                <a:gd name="connsiteX1" fmla="*/ 1652954 w 1652954"/>
                <a:gd name="connsiteY1" fmla="*/ 1213339 h 1793631"/>
                <a:gd name="connsiteX2" fmla="*/ 0 w 1652954"/>
                <a:gd name="connsiteY2" fmla="*/ 0 h 1793631"/>
              </a:gdLst>
              <a:ahLst/>
              <a:cxnLst>
                <a:cxn ang="0">
                  <a:pos x="connsiteX0" y="connsiteY0"/>
                </a:cxn>
                <a:cxn ang="0">
                  <a:pos x="connsiteX1" y="connsiteY1"/>
                </a:cxn>
                <a:cxn ang="0">
                  <a:pos x="connsiteX2" y="connsiteY2"/>
                </a:cxn>
              </a:cxnLst>
              <a:rect l="l" t="t" r="r" b="b"/>
              <a:pathLst>
                <a:path w="1652954" h="1793631">
                  <a:moveTo>
                    <a:pt x="1652954" y="1793631"/>
                  </a:moveTo>
                  <a:lnTo>
                    <a:pt x="1652954" y="1213339"/>
                  </a:lnTo>
                  <a:lnTo>
                    <a:pt x="0"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flipH="1" flipV="1">
              <a:off x="7467600" y="4495800"/>
              <a:ext cx="1036749" cy="1803042"/>
            </a:xfrm>
            <a:custGeom>
              <a:avLst/>
              <a:gdLst>
                <a:gd name="connsiteX0" fmla="*/ 1652954 w 1652954"/>
                <a:gd name="connsiteY0" fmla="*/ 1793631 h 1793631"/>
                <a:gd name="connsiteX1" fmla="*/ 1652954 w 1652954"/>
                <a:gd name="connsiteY1" fmla="*/ 1213339 h 1793631"/>
                <a:gd name="connsiteX2" fmla="*/ 0 w 1652954"/>
                <a:gd name="connsiteY2" fmla="*/ 0 h 1793631"/>
                <a:gd name="connsiteX0" fmla="*/ 2667000 w 2667000"/>
                <a:gd name="connsiteY0" fmla="*/ 3733800 h 3733800"/>
                <a:gd name="connsiteX1" fmla="*/ 2667000 w 2667000"/>
                <a:gd name="connsiteY1" fmla="*/ 3153508 h 3733800"/>
                <a:gd name="connsiteX2" fmla="*/ 0 w 2667000"/>
                <a:gd name="connsiteY2" fmla="*/ 0 h 3733800"/>
                <a:gd name="connsiteX0" fmla="*/ 2667000 w 2667000"/>
                <a:gd name="connsiteY0" fmla="*/ 3733800 h 3733800"/>
                <a:gd name="connsiteX1" fmla="*/ 2667000 w 2667000"/>
                <a:gd name="connsiteY1" fmla="*/ 3153508 h 3733800"/>
                <a:gd name="connsiteX2" fmla="*/ 1447800 w 2667000"/>
                <a:gd name="connsiteY2" fmla="*/ 1981201 h 3733800"/>
                <a:gd name="connsiteX3" fmla="*/ 0 w 2667000"/>
                <a:gd name="connsiteY3" fmla="*/ 0 h 3733800"/>
                <a:gd name="connsiteX0" fmla="*/ 2667000 w 2667000"/>
                <a:gd name="connsiteY0" fmla="*/ 3733800 h 3733800"/>
                <a:gd name="connsiteX1" fmla="*/ 2667000 w 2667000"/>
                <a:gd name="connsiteY1" fmla="*/ 3153508 h 3733800"/>
                <a:gd name="connsiteX2" fmla="*/ 1905000 w 2667000"/>
                <a:gd name="connsiteY2" fmla="*/ 2057401 h 3733800"/>
                <a:gd name="connsiteX3" fmla="*/ 0 w 2667000"/>
                <a:gd name="connsiteY3" fmla="*/ 0 h 3733800"/>
                <a:gd name="connsiteX0" fmla="*/ 2667000 w 2667000"/>
                <a:gd name="connsiteY0" fmla="*/ 3733800 h 3733800"/>
                <a:gd name="connsiteX1" fmla="*/ 2667000 w 2667000"/>
                <a:gd name="connsiteY1" fmla="*/ 3153508 h 3733800"/>
                <a:gd name="connsiteX2" fmla="*/ 2209800 w 2667000"/>
                <a:gd name="connsiteY2" fmla="*/ 2895601 h 3733800"/>
                <a:gd name="connsiteX3" fmla="*/ 0 w 2667000"/>
                <a:gd name="connsiteY3" fmla="*/ 0 h 3733800"/>
                <a:gd name="connsiteX0" fmla="*/ 2667000 w 2667000"/>
                <a:gd name="connsiteY0" fmla="*/ 3733800 h 3733800"/>
                <a:gd name="connsiteX1" fmla="*/ 2667000 w 2667000"/>
                <a:gd name="connsiteY1" fmla="*/ 3153508 h 3733800"/>
                <a:gd name="connsiteX2" fmla="*/ 2209800 w 2667000"/>
                <a:gd name="connsiteY2" fmla="*/ 2895601 h 3733800"/>
                <a:gd name="connsiteX3" fmla="*/ 1905000 w 2667000"/>
                <a:gd name="connsiteY3" fmla="*/ 1447801 h 3733800"/>
                <a:gd name="connsiteX4" fmla="*/ 0 w 2667000"/>
                <a:gd name="connsiteY4" fmla="*/ 0 h 3733800"/>
                <a:gd name="connsiteX0" fmla="*/ 1752600 w 1752600"/>
                <a:gd name="connsiteY0" fmla="*/ 3047999 h 3047999"/>
                <a:gd name="connsiteX1" fmla="*/ 1752600 w 1752600"/>
                <a:gd name="connsiteY1" fmla="*/ 2467707 h 3047999"/>
                <a:gd name="connsiteX2" fmla="*/ 1295400 w 1752600"/>
                <a:gd name="connsiteY2" fmla="*/ 2209800 h 3047999"/>
                <a:gd name="connsiteX3" fmla="*/ 990600 w 1752600"/>
                <a:gd name="connsiteY3" fmla="*/ 762000 h 3047999"/>
                <a:gd name="connsiteX4" fmla="*/ 0 w 1752600"/>
                <a:gd name="connsiteY4" fmla="*/ 0 h 304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3047999">
                  <a:moveTo>
                    <a:pt x="1752600" y="3047999"/>
                  </a:moveTo>
                  <a:lnTo>
                    <a:pt x="1752600" y="2467707"/>
                  </a:lnTo>
                  <a:lnTo>
                    <a:pt x="1295400" y="2209800"/>
                  </a:lnTo>
                  <a:lnTo>
                    <a:pt x="990600" y="762000"/>
                  </a:lnTo>
                  <a:lnTo>
                    <a:pt x="0"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flipV="1">
              <a:off x="5334000" y="4495800"/>
              <a:ext cx="1036749" cy="1803042"/>
            </a:xfrm>
            <a:custGeom>
              <a:avLst/>
              <a:gdLst>
                <a:gd name="connsiteX0" fmla="*/ 1652954 w 1652954"/>
                <a:gd name="connsiteY0" fmla="*/ 1793631 h 1793631"/>
                <a:gd name="connsiteX1" fmla="*/ 1652954 w 1652954"/>
                <a:gd name="connsiteY1" fmla="*/ 1213339 h 1793631"/>
                <a:gd name="connsiteX2" fmla="*/ 0 w 1652954"/>
                <a:gd name="connsiteY2" fmla="*/ 0 h 1793631"/>
                <a:gd name="connsiteX0" fmla="*/ 2667000 w 2667000"/>
                <a:gd name="connsiteY0" fmla="*/ 3733800 h 3733800"/>
                <a:gd name="connsiteX1" fmla="*/ 2667000 w 2667000"/>
                <a:gd name="connsiteY1" fmla="*/ 3153508 h 3733800"/>
                <a:gd name="connsiteX2" fmla="*/ 0 w 2667000"/>
                <a:gd name="connsiteY2" fmla="*/ 0 h 3733800"/>
                <a:gd name="connsiteX0" fmla="*/ 2667000 w 2667000"/>
                <a:gd name="connsiteY0" fmla="*/ 3733800 h 3733800"/>
                <a:gd name="connsiteX1" fmla="*/ 2667000 w 2667000"/>
                <a:gd name="connsiteY1" fmla="*/ 3153508 h 3733800"/>
                <a:gd name="connsiteX2" fmla="*/ 1447800 w 2667000"/>
                <a:gd name="connsiteY2" fmla="*/ 1981201 h 3733800"/>
                <a:gd name="connsiteX3" fmla="*/ 0 w 2667000"/>
                <a:gd name="connsiteY3" fmla="*/ 0 h 3733800"/>
                <a:gd name="connsiteX0" fmla="*/ 2667000 w 2667000"/>
                <a:gd name="connsiteY0" fmla="*/ 3733800 h 3733800"/>
                <a:gd name="connsiteX1" fmla="*/ 2667000 w 2667000"/>
                <a:gd name="connsiteY1" fmla="*/ 3153508 h 3733800"/>
                <a:gd name="connsiteX2" fmla="*/ 1905000 w 2667000"/>
                <a:gd name="connsiteY2" fmla="*/ 2057401 h 3733800"/>
                <a:gd name="connsiteX3" fmla="*/ 0 w 2667000"/>
                <a:gd name="connsiteY3" fmla="*/ 0 h 3733800"/>
                <a:gd name="connsiteX0" fmla="*/ 2667000 w 2667000"/>
                <a:gd name="connsiteY0" fmla="*/ 3733800 h 3733800"/>
                <a:gd name="connsiteX1" fmla="*/ 2667000 w 2667000"/>
                <a:gd name="connsiteY1" fmla="*/ 3153508 h 3733800"/>
                <a:gd name="connsiteX2" fmla="*/ 2209800 w 2667000"/>
                <a:gd name="connsiteY2" fmla="*/ 2895601 h 3733800"/>
                <a:gd name="connsiteX3" fmla="*/ 0 w 2667000"/>
                <a:gd name="connsiteY3" fmla="*/ 0 h 3733800"/>
                <a:gd name="connsiteX0" fmla="*/ 2667000 w 2667000"/>
                <a:gd name="connsiteY0" fmla="*/ 3733800 h 3733800"/>
                <a:gd name="connsiteX1" fmla="*/ 2667000 w 2667000"/>
                <a:gd name="connsiteY1" fmla="*/ 3153508 h 3733800"/>
                <a:gd name="connsiteX2" fmla="*/ 2209800 w 2667000"/>
                <a:gd name="connsiteY2" fmla="*/ 2895601 h 3733800"/>
                <a:gd name="connsiteX3" fmla="*/ 1905000 w 2667000"/>
                <a:gd name="connsiteY3" fmla="*/ 1447801 h 3733800"/>
                <a:gd name="connsiteX4" fmla="*/ 0 w 2667000"/>
                <a:gd name="connsiteY4" fmla="*/ 0 h 3733800"/>
                <a:gd name="connsiteX0" fmla="*/ 1752600 w 1752600"/>
                <a:gd name="connsiteY0" fmla="*/ 3047999 h 3047999"/>
                <a:gd name="connsiteX1" fmla="*/ 1752600 w 1752600"/>
                <a:gd name="connsiteY1" fmla="*/ 2467707 h 3047999"/>
                <a:gd name="connsiteX2" fmla="*/ 1295400 w 1752600"/>
                <a:gd name="connsiteY2" fmla="*/ 2209800 h 3047999"/>
                <a:gd name="connsiteX3" fmla="*/ 990600 w 1752600"/>
                <a:gd name="connsiteY3" fmla="*/ 762000 h 3047999"/>
                <a:gd name="connsiteX4" fmla="*/ 0 w 1752600"/>
                <a:gd name="connsiteY4" fmla="*/ 0 h 304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3047999">
                  <a:moveTo>
                    <a:pt x="1752600" y="3047999"/>
                  </a:moveTo>
                  <a:lnTo>
                    <a:pt x="1752600" y="2467707"/>
                  </a:lnTo>
                  <a:lnTo>
                    <a:pt x="1295400" y="2209800"/>
                  </a:lnTo>
                  <a:lnTo>
                    <a:pt x="990600" y="762000"/>
                  </a:lnTo>
                  <a:lnTo>
                    <a:pt x="0"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 name="Straight Arrow Connector 43"/>
            <p:cNvCxnSpPr/>
            <p:nvPr/>
          </p:nvCxnSpPr>
          <p:spPr>
            <a:xfrm rot="5400000">
              <a:off x="6558938" y="4794862"/>
              <a:ext cx="606793" cy="866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406640" y="3276600"/>
              <a:ext cx="748282" cy="461665"/>
            </a:xfrm>
            <a:prstGeom prst="rect">
              <a:avLst/>
            </a:prstGeom>
            <a:noFill/>
          </p:spPr>
          <p:txBody>
            <a:bodyPr wrap="none" rtlCol="0">
              <a:spAutoFit/>
            </a:bodyPr>
            <a:lstStyle/>
            <a:p>
              <a:r>
                <a:rPr lang="en-US" sz="1200" dirty="0" smtClean="0"/>
                <a:t> -30 MW</a:t>
              </a:r>
            </a:p>
            <a:p>
              <a:r>
                <a:rPr lang="en-US" sz="1200" dirty="0" smtClean="0"/>
                <a:t>-18 </a:t>
              </a:r>
              <a:r>
                <a:rPr lang="en-US" sz="1200" dirty="0" err="1" smtClean="0"/>
                <a:t>Mvar</a:t>
              </a:r>
              <a:endParaRPr lang="en-US" sz="1200" dirty="0"/>
            </a:p>
          </p:txBody>
        </p:sp>
        <p:sp>
          <p:nvSpPr>
            <p:cNvPr id="46" name="TextBox 45"/>
            <p:cNvSpPr txBox="1"/>
            <p:nvPr/>
          </p:nvSpPr>
          <p:spPr>
            <a:xfrm>
              <a:off x="5867400" y="5791200"/>
              <a:ext cx="748282" cy="461665"/>
            </a:xfrm>
            <a:prstGeom prst="rect">
              <a:avLst/>
            </a:prstGeom>
            <a:noFill/>
          </p:spPr>
          <p:txBody>
            <a:bodyPr wrap="none" rtlCol="0">
              <a:spAutoFit/>
            </a:bodyPr>
            <a:lstStyle/>
            <a:p>
              <a:r>
                <a:rPr lang="en-US" sz="1200" dirty="0" smtClean="0"/>
                <a:t>-40 MW</a:t>
              </a:r>
            </a:p>
            <a:p>
              <a:r>
                <a:rPr lang="en-US" sz="1200" dirty="0" smtClean="0"/>
                <a:t>-10 </a:t>
              </a:r>
              <a:r>
                <a:rPr lang="en-US" sz="1200" dirty="0" err="1" smtClean="0"/>
                <a:t>Mvar</a:t>
              </a:r>
              <a:endParaRPr lang="en-US" sz="1200" dirty="0"/>
            </a:p>
          </p:txBody>
        </p:sp>
        <p:sp>
          <p:nvSpPr>
            <p:cNvPr id="47" name="TextBox 46"/>
            <p:cNvSpPr txBox="1"/>
            <p:nvPr/>
          </p:nvSpPr>
          <p:spPr>
            <a:xfrm>
              <a:off x="6477000" y="5105400"/>
              <a:ext cx="693780" cy="461665"/>
            </a:xfrm>
            <a:prstGeom prst="rect">
              <a:avLst/>
            </a:prstGeom>
            <a:noFill/>
          </p:spPr>
          <p:txBody>
            <a:bodyPr wrap="none" rtlCol="0">
              <a:spAutoFit/>
            </a:bodyPr>
            <a:lstStyle/>
            <a:p>
              <a:r>
                <a:rPr lang="en-US" sz="1200" dirty="0" smtClean="0"/>
                <a:t> 10 MW</a:t>
              </a:r>
            </a:p>
            <a:p>
              <a:r>
                <a:rPr lang="en-US" sz="1200" dirty="0" smtClean="0"/>
                <a:t>  3 </a:t>
              </a:r>
              <a:r>
                <a:rPr lang="en-US" sz="1200" dirty="0" err="1" smtClean="0"/>
                <a:t>Mvar</a:t>
              </a:r>
              <a:endParaRPr lang="en-US" sz="1200" dirty="0"/>
            </a:p>
          </p:txBody>
        </p:sp>
        <p:sp>
          <p:nvSpPr>
            <p:cNvPr id="48" name="TextBox 47"/>
            <p:cNvSpPr txBox="1"/>
            <p:nvPr/>
          </p:nvSpPr>
          <p:spPr>
            <a:xfrm>
              <a:off x="7279640" y="5791200"/>
              <a:ext cx="693780" cy="461665"/>
            </a:xfrm>
            <a:prstGeom prst="rect">
              <a:avLst/>
            </a:prstGeom>
            <a:noFill/>
          </p:spPr>
          <p:txBody>
            <a:bodyPr wrap="none" rtlCol="0">
              <a:spAutoFit/>
            </a:bodyPr>
            <a:lstStyle/>
            <a:p>
              <a:r>
                <a:rPr lang="en-US" sz="1200" dirty="0" smtClean="0"/>
                <a:t> 10 MW</a:t>
              </a:r>
            </a:p>
            <a:p>
              <a:r>
                <a:rPr lang="en-US" sz="1200" dirty="0" smtClean="0"/>
                <a:t>  5 </a:t>
              </a:r>
              <a:r>
                <a:rPr lang="en-US" sz="1200" dirty="0" err="1" smtClean="0"/>
                <a:t>Mvar</a:t>
              </a:r>
              <a:endParaRPr lang="en-US" sz="1200" dirty="0"/>
            </a:p>
          </p:txBody>
        </p:sp>
      </p:grpSp>
      <p:sp>
        <p:nvSpPr>
          <p:cNvPr id="49" name="Slide Number Placeholder 3">
            <a:extLst>
              <a:ext uri="{FF2B5EF4-FFF2-40B4-BE49-F238E27FC236}">
                <a16:creationId xmlns="" xmlns:a16="http://schemas.microsoft.com/office/drawing/2014/main" id="{D61BD989-0860-4DFB-9637-1AD9DDD58331}"/>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11</a:t>
            </a:fld>
            <a:endParaRPr lang="en-US" dirty="0">
              <a:solidFill>
                <a:srgbClr val="1E0000"/>
              </a:solidFill>
            </a:endParaRPr>
          </a:p>
        </p:txBody>
      </p:sp>
    </p:spTree>
    <p:extLst>
      <p:ext uri="{BB962C8B-B14F-4D97-AF65-F5344CB8AC3E}">
        <p14:creationId xmlns:p14="http://schemas.microsoft.com/office/powerpoint/2010/main" val="226290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Node-Breaker Consolidation</a:t>
            </a:r>
          </a:p>
        </p:txBody>
      </p:sp>
      <p:sp>
        <p:nvSpPr>
          <p:cNvPr id="3" name="Content Placeholder 2"/>
          <p:cNvSpPr>
            <a:spLocks noGrp="1"/>
          </p:cNvSpPr>
          <p:nvPr>
            <p:ph idx="1"/>
          </p:nvPr>
        </p:nvSpPr>
        <p:spPr/>
        <p:txBody>
          <a:bodyPr/>
          <a:lstStyle/>
          <a:p>
            <a:r>
              <a:rPr lang="en-US" dirty="0"/>
              <a:t>One approach to modeling systems with large numbers of ZBRs (zero branch </a:t>
            </a:r>
            <a:r>
              <a:rPr lang="en-US" dirty="0" err="1"/>
              <a:t>reactances</a:t>
            </a:r>
            <a:r>
              <a:rPr lang="en-US" dirty="0"/>
              <a:t>, such as from circuit breakers) is to just assume a small reactance and solve</a:t>
            </a:r>
          </a:p>
          <a:p>
            <a:pPr lvl="1"/>
            <a:r>
              <a:rPr lang="en-US" dirty="0"/>
              <a:t>This results in lots of buses and branches, resulting in a much larger problem</a:t>
            </a:r>
          </a:p>
          <a:p>
            <a:pPr lvl="1"/>
            <a:r>
              <a:rPr lang="en-US" dirty="0"/>
              <a:t>This can cause numerical problems in the solution</a:t>
            </a:r>
          </a:p>
          <a:p>
            <a:r>
              <a:rPr lang="en-US" dirty="0"/>
              <a:t>The alterative is to consolidate the nodes that are connected by ZBRs into a smaller number of buses</a:t>
            </a:r>
          </a:p>
          <a:p>
            <a:pPr lvl="1"/>
            <a:r>
              <a:rPr lang="en-US" dirty="0"/>
              <a:t>After solution all nodes have the same voltage; use logic to determine the device flows</a:t>
            </a:r>
          </a:p>
        </p:txBody>
      </p:sp>
      <p:sp>
        <p:nvSpPr>
          <p:cNvPr id="4" name="Slide Number Placeholder 3">
            <a:extLst>
              <a:ext uri="{FF2B5EF4-FFF2-40B4-BE49-F238E27FC236}">
                <a16:creationId xmlns="" xmlns:a16="http://schemas.microsoft.com/office/drawing/2014/main" id="{D61BD989-0860-4DFB-9637-1AD9DDD58331}"/>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12</a:t>
            </a:fld>
            <a:endParaRPr lang="en-US" dirty="0">
              <a:solidFill>
                <a:srgbClr val="1E0000"/>
              </a:solidFill>
            </a:endParaRPr>
          </a:p>
        </p:txBody>
      </p:sp>
    </p:spTree>
    <p:extLst>
      <p:ext uri="{BB962C8B-B14F-4D97-AF65-F5344CB8AC3E}">
        <p14:creationId xmlns:p14="http://schemas.microsoft.com/office/powerpoint/2010/main" val="320682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Node-Breaker Example</a:t>
            </a:r>
          </a:p>
        </p:txBody>
      </p:sp>
      <p:pic>
        <p:nvPicPr>
          <p:cNvPr id="4" name="Picture 3"/>
          <p:cNvPicPr>
            <a:picLocks noChangeAspect="1"/>
          </p:cNvPicPr>
          <p:nvPr/>
        </p:nvPicPr>
        <p:blipFill rotWithShape="1">
          <a:blip r:embed="rId2"/>
          <a:srcRect t="20717" b="7655"/>
          <a:stretch/>
        </p:blipFill>
        <p:spPr>
          <a:xfrm>
            <a:off x="228600" y="1298331"/>
            <a:ext cx="8013174" cy="3108960"/>
          </a:xfrm>
          <a:prstGeom prst="rect">
            <a:avLst/>
          </a:prstGeom>
        </p:spPr>
      </p:pic>
      <p:sp>
        <p:nvSpPr>
          <p:cNvPr id="5" name="TextBox 4"/>
          <p:cNvSpPr txBox="1"/>
          <p:nvPr/>
        </p:nvSpPr>
        <p:spPr>
          <a:xfrm>
            <a:off x="228600" y="4411838"/>
            <a:ext cx="8229600" cy="1200329"/>
          </a:xfrm>
          <a:prstGeom prst="rect">
            <a:avLst/>
          </a:prstGeom>
          <a:solidFill>
            <a:srgbClr val="FFE6E6"/>
          </a:solidFill>
          <a:ln>
            <a:solidFill>
              <a:schemeClr val="accent1"/>
            </a:solidFill>
          </a:ln>
        </p:spPr>
        <p:txBody>
          <a:bodyPr wrap="square" rtlCol="0">
            <a:spAutoFit/>
          </a:bodyPr>
          <a:lstStyle/>
          <a:p>
            <a:r>
              <a:rPr lang="en-US" sz="2400" dirty="0" smtClean="0">
                <a:solidFill>
                  <a:srgbClr val="1E0000"/>
                </a:solidFill>
              </a:rPr>
              <a:t>Case name is </a:t>
            </a:r>
            <a:r>
              <a:rPr lang="en-US" sz="2400" b="1" dirty="0" smtClean="0">
                <a:solidFill>
                  <a:srgbClr val="1E0000"/>
                </a:solidFill>
              </a:rPr>
              <a:t>FT_11Node</a:t>
            </a:r>
            <a:r>
              <a:rPr lang="en-US" sz="2400" dirty="0" smtClean="0">
                <a:solidFill>
                  <a:srgbClr val="1E0000"/>
                </a:solidFill>
              </a:rPr>
              <a:t>.  PowerWorld consolidates nodes (buses) into super buses; available in the Model Explorer: Solution, Details, </a:t>
            </a:r>
            <a:r>
              <a:rPr lang="en-US" sz="2400" dirty="0" err="1" smtClean="0">
                <a:solidFill>
                  <a:srgbClr val="1E0000"/>
                </a:solidFill>
              </a:rPr>
              <a:t>Superbuses</a:t>
            </a:r>
            <a:r>
              <a:rPr lang="en-US" sz="2400" dirty="0" smtClean="0">
                <a:solidFill>
                  <a:srgbClr val="1E0000"/>
                </a:solidFill>
              </a:rPr>
              <a:t>.</a:t>
            </a:r>
          </a:p>
        </p:txBody>
      </p:sp>
      <p:sp>
        <p:nvSpPr>
          <p:cNvPr id="6" name="Slide Number Placeholder 3">
            <a:extLst>
              <a:ext uri="{FF2B5EF4-FFF2-40B4-BE49-F238E27FC236}">
                <a16:creationId xmlns="" xmlns:a16="http://schemas.microsoft.com/office/drawing/2014/main" id="{D61BD989-0860-4DFB-9637-1AD9DDD58331}"/>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13</a:t>
            </a:fld>
            <a:endParaRPr lang="en-US" dirty="0">
              <a:solidFill>
                <a:srgbClr val="1E0000"/>
              </a:solidFill>
            </a:endParaRPr>
          </a:p>
        </p:txBody>
      </p:sp>
    </p:spTree>
    <p:extLst>
      <p:ext uri="{BB962C8B-B14F-4D97-AF65-F5344CB8AC3E}">
        <p14:creationId xmlns:p14="http://schemas.microsoft.com/office/powerpoint/2010/main" val="2454785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Node-Breaker Example</a:t>
            </a:r>
          </a:p>
        </p:txBody>
      </p:sp>
      <p:pic>
        <p:nvPicPr>
          <p:cNvPr id="4" name="Picture 3"/>
          <p:cNvPicPr>
            <a:picLocks noChangeAspect="1"/>
          </p:cNvPicPr>
          <p:nvPr/>
        </p:nvPicPr>
        <p:blipFill rotWithShape="1">
          <a:blip r:embed="rId2"/>
          <a:srcRect t="21879" b="4514"/>
          <a:stretch/>
        </p:blipFill>
        <p:spPr>
          <a:xfrm>
            <a:off x="422031" y="1447800"/>
            <a:ext cx="8305800" cy="3383280"/>
          </a:xfrm>
          <a:prstGeom prst="rect">
            <a:avLst/>
          </a:prstGeom>
        </p:spPr>
      </p:pic>
      <p:sp>
        <p:nvSpPr>
          <p:cNvPr id="5" name="Rectangle 4"/>
          <p:cNvSpPr/>
          <p:nvPr/>
        </p:nvSpPr>
        <p:spPr>
          <a:xfrm>
            <a:off x="287215" y="5029200"/>
            <a:ext cx="8575431" cy="1200329"/>
          </a:xfrm>
          <a:prstGeom prst="rect">
            <a:avLst/>
          </a:prstGeom>
          <a:solidFill>
            <a:srgbClr val="FFE6E6"/>
          </a:solidFill>
        </p:spPr>
        <p:txBody>
          <a:bodyPr wrap="square">
            <a:spAutoFit/>
          </a:bodyPr>
          <a:lstStyle/>
          <a:p>
            <a:r>
              <a:rPr lang="en-US" sz="2400" dirty="0">
                <a:solidFill>
                  <a:srgbClr val="1E0000"/>
                </a:solidFill>
              </a:rPr>
              <a:t>Note there is ambiguity on how much power is flowing in each device in the ring bus (assuming each device really has essentially no impedance)</a:t>
            </a:r>
            <a:endParaRPr lang="en-US" sz="2400" dirty="0"/>
          </a:p>
        </p:txBody>
      </p:sp>
      <p:sp>
        <p:nvSpPr>
          <p:cNvPr id="6" name="Slide Number Placeholder 3">
            <a:extLst>
              <a:ext uri="{FF2B5EF4-FFF2-40B4-BE49-F238E27FC236}">
                <a16:creationId xmlns="" xmlns:a16="http://schemas.microsoft.com/office/drawing/2014/main" id="{D61BD989-0860-4DFB-9637-1AD9DDD58331}"/>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14</a:t>
            </a:fld>
            <a:endParaRPr lang="en-US" dirty="0">
              <a:solidFill>
                <a:srgbClr val="1E0000"/>
              </a:solidFill>
            </a:endParaRPr>
          </a:p>
        </p:txBody>
      </p:sp>
    </p:spTree>
    <p:extLst>
      <p:ext uri="{BB962C8B-B14F-4D97-AF65-F5344CB8AC3E}">
        <p14:creationId xmlns:p14="http://schemas.microsoft.com/office/powerpoint/2010/main" val="1120281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670AF5-8D23-4263-AD42-9CAF98CAB126}"/>
              </a:ext>
            </a:extLst>
          </p:cNvPr>
          <p:cNvSpPr>
            <a:spLocks noGrp="1"/>
          </p:cNvSpPr>
          <p:nvPr>
            <p:ph type="title"/>
          </p:nvPr>
        </p:nvSpPr>
        <p:spPr/>
        <p:txBody>
          <a:bodyPr/>
          <a:lstStyle/>
          <a:p>
            <a:r>
              <a:rPr lang="en-US" dirty="0"/>
              <a:t>Contingency Analysis</a:t>
            </a:r>
          </a:p>
        </p:txBody>
      </p:sp>
      <p:sp>
        <p:nvSpPr>
          <p:cNvPr id="3" name="Content Placeholder 2">
            <a:extLst>
              <a:ext uri="{FF2B5EF4-FFF2-40B4-BE49-F238E27FC236}">
                <a16:creationId xmlns:a16="http://schemas.microsoft.com/office/drawing/2014/main" xmlns="" id="{12D8847A-0386-4A62-93B3-28FDC7DD6B6B}"/>
              </a:ext>
            </a:extLst>
          </p:cNvPr>
          <p:cNvSpPr>
            <a:spLocks noGrp="1"/>
          </p:cNvSpPr>
          <p:nvPr>
            <p:ph idx="1"/>
          </p:nvPr>
        </p:nvSpPr>
        <p:spPr>
          <a:xfrm>
            <a:off x="365760" y="1280160"/>
            <a:ext cx="8625840" cy="3733800"/>
          </a:xfrm>
        </p:spPr>
        <p:txBody>
          <a:bodyPr/>
          <a:lstStyle/>
          <a:p>
            <a:r>
              <a:rPr lang="en-US" dirty="0"/>
              <a:t>Contingency analysis is the process of checking the impact of statistically likely contingencies</a:t>
            </a:r>
          </a:p>
          <a:p>
            <a:pPr lvl="1"/>
            <a:r>
              <a:rPr lang="en-US" dirty="0"/>
              <a:t>Example contingencies include the loss of a generator, the loss of a transmission line or the loss of all transmission lines in a common corridor</a:t>
            </a:r>
          </a:p>
          <a:p>
            <a:pPr lvl="1"/>
            <a:r>
              <a:rPr lang="en-US" dirty="0"/>
              <a:t>Statistically likely contingencies can be quite involved, and might include automatic or operator actions, such as switching load</a:t>
            </a:r>
          </a:p>
          <a:p>
            <a:r>
              <a:rPr lang="en-US" dirty="0"/>
              <a:t>Reliable power system operation requires that the system be able to operate with no unacceptable violations even when these contingencies occur</a:t>
            </a:r>
          </a:p>
          <a:p>
            <a:pPr lvl="1"/>
            <a:r>
              <a:rPr lang="en-US" dirty="0"/>
              <a:t>N-1 reliable operation considers the loss of any single element</a:t>
            </a:r>
          </a:p>
        </p:txBody>
      </p:sp>
      <p:sp>
        <p:nvSpPr>
          <p:cNvPr id="4" name="Slide Number Placeholder 3">
            <a:extLst>
              <a:ext uri="{FF2B5EF4-FFF2-40B4-BE49-F238E27FC236}">
                <a16:creationId xmlns:a16="http://schemas.microsoft.com/office/drawing/2014/main" xmlns="" id="{0C79F867-E0F2-45C9-A00E-45097AEAA7E5}"/>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15</a:t>
            </a:fld>
            <a:endParaRPr lang="en-US" dirty="0">
              <a:solidFill>
                <a:srgbClr val="1E0000"/>
              </a:solidFill>
            </a:endParaRPr>
          </a:p>
        </p:txBody>
      </p:sp>
    </p:spTree>
    <p:extLst>
      <p:ext uri="{BB962C8B-B14F-4D97-AF65-F5344CB8AC3E}">
        <p14:creationId xmlns:p14="http://schemas.microsoft.com/office/powerpoint/2010/main" val="2301233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74048-48C4-4FBE-B797-E9DDFAA03443}"/>
              </a:ext>
            </a:extLst>
          </p:cNvPr>
          <p:cNvSpPr>
            <a:spLocks noGrp="1"/>
          </p:cNvSpPr>
          <p:nvPr>
            <p:ph type="title"/>
          </p:nvPr>
        </p:nvSpPr>
        <p:spPr/>
        <p:txBody>
          <a:bodyPr/>
          <a:lstStyle/>
          <a:p>
            <a:r>
              <a:rPr lang="en-US" dirty="0"/>
              <a:t>Contingency Analysis</a:t>
            </a:r>
          </a:p>
        </p:txBody>
      </p:sp>
      <p:sp>
        <p:nvSpPr>
          <p:cNvPr id="3" name="Content Placeholder 2">
            <a:extLst>
              <a:ext uri="{FF2B5EF4-FFF2-40B4-BE49-F238E27FC236}">
                <a16:creationId xmlns:a16="http://schemas.microsoft.com/office/drawing/2014/main" xmlns="" id="{23E7167E-7394-4797-829E-F86D557CA08F}"/>
              </a:ext>
            </a:extLst>
          </p:cNvPr>
          <p:cNvSpPr>
            <a:spLocks noGrp="1"/>
          </p:cNvSpPr>
          <p:nvPr>
            <p:ph idx="1"/>
          </p:nvPr>
        </p:nvSpPr>
        <p:spPr>
          <a:xfrm>
            <a:off x="365760" y="1280160"/>
            <a:ext cx="8549640" cy="853440"/>
          </a:xfrm>
        </p:spPr>
        <p:txBody>
          <a:bodyPr/>
          <a:lstStyle/>
          <a:p>
            <a:r>
              <a:rPr lang="en-US" dirty="0"/>
              <a:t>Of course this process can be automated with the usual approach of first defining a contingency set, and then sequentially applying the contingencies and checking for violations</a:t>
            </a:r>
          </a:p>
          <a:p>
            <a:pPr lvl="1"/>
            <a:r>
              <a:rPr lang="en-US" dirty="0"/>
              <a:t>This process can naturally be done in parallel</a:t>
            </a:r>
          </a:p>
          <a:p>
            <a:pPr lvl="1"/>
            <a:r>
              <a:rPr lang="en-US" dirty="0"/>
              <a:t>Contingency sets can get quite large, especially if one considers N-2 (outages of two elements) or N-1-1 (initial outage, followed by adjustment, then second outage</a:t>
            </a:r>
          </a:p>
          <a:p>
            <a:r>
              <a:rPr lang="en-US" dirty="0"/>
              <a:t>The assumption is usually most contingencies will not cause problems, so screening methods can be used to quickly eliminate many </a:t>
            </a:r>
            <a:r>
              <a:rPr lang="en-US" dirty="0" smtClean="0"/>
              <a:t>contingencies</a:t>
            </a:r>
            <a:endParaRPr lang="en-US" dirty="0"/>
          </a:p>
          <a:p>
            <a:pPr lvl="1"/>
            <a:r>
              <a:rPr lang="en-US" dirty="0"/>
              <a:t>We’ll cover these </a:t>
            </a:r>
            <a:r>
              <a:rPr lang="en-US" dirty="0" smtClean="0"/>
              <a:t>later</a:t>
            </a:r>
            <a:endParaRPr lang="en-US" dirty="0"/>
          </a:p>
        </p:txBody>
      </p:sp>
      <p:sp>
        <p:nvSpPr>
          <p:cNvPr id="4" name="Slide Number Placeholder 3">
            <a:extLst>
              <a:ext uri="{FF2B5EF4-FFF2-40B4-BE49-F238E27FC236}">
                <a16:creationId xmlns:a16="http://schemas.microsoft.com/office/drawing/2014/main" xmlns="" id="{4D60BC44-C296-483D-810A-CE8020C1D49C}"/>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16</a:t>
            </a:fld>
            <a:endParaRPr lang="en-US" dirty="0">
              <a:solidFill>
                <a:srgbClr val="1E0000"/>
              </a:solidFill>
            </a:endParaRPr>
          </a:p>
        </p:txBody>
      </p:sp>
    </p:spTree>
    <p:extLst>
      <p:ext uri="{BB962C8B-B14F-4D97-AF65-F5344CB8AC3E}">
        <p14:creationId xmlns:p14="http://schemas.microsoft.com/office/powerpoint/2010/main" val="3271665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9A3F19-5DEC-4DE0-899F-4872175550C9}"/>
              </a:ext>
            </a:extLst>
          </p:cNvPr>
          <p:cNvSpPr>
            <a:spLocks noGrp="1"/>
          </p:cNvSpPr>
          <p:nvPr>
            <p:ph type="title"/>
          </p:nvPr>
        </p:nvSpPr>
        <p:spPr/>
        <p:txBody>
          <a:bodyPr/>
          <a:lstStyle/>
          <a:p>
            <a:r>
              <a:rPr lang="en-US" dirty="0"/>
              <a:t>Contingency Analysis in </a:t>
            </a:r>
            <a:r>
              <a:rPr lang="en-US" dirty="0" err="1"/>
              <a:t>PowerWorld</a:t>
            </a:r>
            <a:r>
              <a:rPr lang="en-US" dirty="0"/>
              <a:t>  </a:t>
            </a:r>
          </a:p>
        </p:txBody>
      </p:sp>
      <p:sp>
        <p:nvSpPr>
          <p:cNvPr id="3" name="Content Placeholder 2">
            <a:extLst>
              <a:ext uri="{FF2B5EF4-FFF2-40B4-BE49-F238E27FC236}">
                <a16:creationId xmlns:a16="http://schemas.microsoft.com/office/drawing/2014/main" xmlns="" id="{2EE395B2-80BA-48B0-BF93-D4967D4D8B96}"/>
              </a:ext>
            </a:extLst>
          </p:cNvPr>
          <p:cNvSpPr>
            <a:spLocks noGrp="1"/>
          </p:cNvSpPr>
          <p:nvPr>
            <p:ph idx="1"/>
          </p:nvPr>
        </p:nvSpPr>
        <p:spPr>
          <a:xfrm>
            <a:off x="365760" y="1280160"/>
            <a:ext cx="8001000" cy="701040"/>
          </a:xfrm>
        </p:spPr>
        <p:txBody>
          <a:bodyPr/>
          <a:lstStyle/>
          <a:p>
            <a:r>
              <a:rPr lang="en-US" dirty="0"/>
              <a:t>Automated using the Contingency Analysis tool</a:t>
            </a:r>
          </a:p>
        </p:txBody>
      </p:sp>
      <p:pic>
        <p:nvPicPr>
          <p:cNvPr id="5" name="Picture 4">
            <a:extLst>
              <a:ext uri="{FF2B5EF4-FFF2-40B4-BE49-F238E27FC236}">
                <a16:creationId xmlns:a16="http://schemas.microsoft.com/office/drawing/2014/main" xmlns="" id="{001C3C1B-9081-4E7A-A244-8F1FB93A2347}"/>
              </a:ext>
            </a:extLst>
          </p:cNvPr>
          <p:cNvPicPr>
            <a:picLocks noChangeAspect="1"/>
          </p:cNvPicPr>
          <p:nvPr/>
        </p:nvPicPr>
        <p:blipFill>
          <a:blip r:embed="rId2"/>
          <a:stretch>
            <a:fillRect/>
          </a:stretch>
        </p:blipFill>
        <p:spPr>
          <a:xfrm>
            <a:off x="609600" y="1914133"/>
            <a:ext cx="8079412" cy="4334268"/>
          </a:xfrm>
          <a:prstGeom prst="rect">
            <a:avLst/>
          </a:prstGeom>
        </p:spPr>
      </p:pic>
      <p:sp>
        <p:nvSpPr>
          <p:cNvPr id="6" name="Slide Number Placeholder 3">
            <a:extLst>
              <a:ext uri="{FF2B5EF4-FFF2-40B4-BE49-F238E27FC236}">
                <a16:creationId xmlns:a16="http://schemas.microsoft.com/office/drawing/2014/main" xmlns="" id="{F6B3851A-1DF2-4353-9A19-C25122306E4E}"/>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17</a:t>
            </a:fld>
            <a:endParaRPr lang="en-US" dirty="0">
              <a:solidFill>
                <a:srgbClr val="1E0000"/>
              </a:solidFill>
            </a:endParaRPr>
          </a:p>
        </p:txBody>
      </p:sp>
    </p:spTree>
    <p:extLst>
      <p:ext uri="{BB962C8B-B14F-4D97-AF65-F5344CB8AC3E}">
        <p14:creationId xmlns:p14="http://schemas.microsoft.com/office/powerpoint/2010/main" val="1222919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7971D-D93E-4856-AF3D-443D336232AF}"/>
              </a:ext>
            </a:extLst>
          </p:cNvPr>
          <p:cNvSpPr>
            <a:spLocks noGrp="1"/>
          </p:cNvSpPr>
          <p:nvPr>
            <p:ph type="title"/>
          </p:nvPr>
        </p:nvSpPr>
        <p:spPr/>
        <p:txBody>
          <a:bodyPr/>
          <a:lstStyle/>
          <a:p>
            <a:r>
              <a:rPr lang="en-US" altLang="en-US" dirty="0"/>
              <a:t>Power System Control and Sensitivities</a:t>
            </a:r>
            <a:endParaRPr lang="en-US" dirty="0"/>
          </a:p>
        </p:txBody>
      </p:sp>
      <p:sp>
        <p:nvSpPr>
          <p:cNvPr id="3" name="Content Placeholder 2">
            <a:extLst>
              <a:ext uri="{FF2B5EF4-FFF2-40B4-BE49-F238E27FC236}">
                <a16:creationId xmlns:a16="http://schemas.microsoft.com/office/drawing/2014/main" xmlns="" id="{26270E91-B098-4492-945E-0B51CE03DC18}"/>
              </a:ext>
            </a:extLst>
          </p:cNvPr>
          <p:cNvSpPr>
            <a:spLocks noGrp="1"/>
          </p:cNvSpPr>
          <p:nvPr>
            <p:ph idx="1"/>
          </p:nvPr>
        </p:nvSpPr>
        <p:spPr>
          <a:xfrm>
            <a:off x="365760" y="1280160"/>
            <a:ext cx="8549640" cy="3733800"/>
          </a:xfrm>
        </p:spPr>
        <p:txBody>
          <a:bodyPr/>
          <a:lstStyle/>
          <a:p>
            <a:pPr eaLnBrk="1" hangingPunct="1"/>
            <a:r>
              <a:rPr lang="en-US" altLang="en-US" dirty="0"/>
              <a:t>A major issue with power system operation is the limited capacity of the transmission system</a:t>
            </a:r>
          </a:p>
          <a:p>
            <a:pPr lvl="1" eaLnBrk="1" hangingPunct="1"/>
            <a:r>
              <a:rPr lang="en-US" altLang="en-US" dirty="0"/>
              <a:t>lines/transformers have limits (usually thermal)</a:t>
            </a:r>
          </a:p>
          <a:p>
            <a:pPr lvl="1" eaLnBrk="1" hangingPunct="1"/>
            <a:r>
              <a:rPr lang="en-US" altLang="en-US" dirty="0"/>
              <a:t>no direct way of controlling flow down a transmission line (e.g., there are no valves to close to limit flow)</a:t>
            </a:r>
          </a:p>
          <a:p>
            <a:pPr lvl="1" eaLnBrk="1" hangingPunct="1"/>
            <a:r>
              <a:rPr lang="en-US" altLang="en-US" dirty="0"/>
              <a:t>open transmission system access associated with industry restructuring is stressing the system in new ways</a:t>
            </a:r>
          </a:p>
          <a:p>
            <a:pPr eaLnBrk="1" hangingPunct="1"/>
            <a:r>
              <a:rPr lang="en-US" altLang="en-US" dirty="0"/>
              <a:t>We need to indirectly control transmission line flow by changing the generator outputs</a:t>
            </a:r>
          </a:p>
          <a:p>
            <a:pPr eaLnBrk="1" hangingPunct="1"/>
            <a:r>
              <a:rPr lang="en-US" altLang="en-US" dirty="0"/>
              <a:t>Similar control issues with voltage</a:t>
            </a:r>
          </a:p>
          <a:p>
            <a:endParaRPr lang="en-US" dirty="0"/>
          </a:p>
        </p:txBody>
      </p:sp>
      <p:sp>
        <p:nvSpPr>
          <p:cNvPr id="4" name="Slide Number Placeholder 3">
            <a:extLst>
              <a:ext uri="{FF2B5EF4-FFF2-40B4-BE49-F238E27FC236}">
                <a16:creationId xmlns:a16="http://schemas.microsoft.com/office/drawing/2014/main" xmlns="" id="{56212C5C-A780-42FC-B48B-A0132B785250}"/>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18</a:t>
            </a:fld>
            <a:endParaRPr lang="en-US" dirty="0">
              <a:solidFill>
                <a:srgbClr val="1E0000"/>
              </a:solidFill>
            </a:endParaRPr>
          </a:p>
        </p:txBody>
      </p:sp>
    </p:spTree>
    <p:extLst>
      <p:ext uri="{BB962C8B-B14F-4D97-AF65-F5344CB8AC3E}">
        <p14:creationId xmlns:p14="http://schemas.microsoft.com/office/powerpoint/2010/main" val="2871042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365760" y="1280160"/>
            <a:ext cx="8092440" cy="3733800"/>
          </a:xfrm>
        </p:spPr>
        <p:txBody>
          <a:bodyPr/>
          <a:lstStyle/>
          <a:p>
            <a:pPr eaLnBrk="1" hangingPunct="1">
              <a:buFont typeface="Arial" charset="0"/>
              <a:buChar char="•"/>
            </a:pPr>
            <a:r>
              <a:rPr lang="en-US" dirty="0" smtClean="0"/>
              <a:t>Homework 3 should be done before the first exam but need not be turned in</a:t>
            </a:r>
          </a:p>
          <a:p>
            <a:pPr eaLnBrk="1" hangingPunct="1">
              <a:buFont typeface="Arial" charset="0"/>
              <a:buChar char="•"/>
            </a:pPr>
            <a:r>
              <a:rPr lang="en-US" dirty="0" smtClean="0"/>
              <a:t>Start reading Chapter </a:t>
            </a:r>
            <a:r>
              <a:rPr lang="en-US" dirty="0"/>
              <a:t>7 (the term reliability is now </a:t>
            </a:r>
            <a:r>
              <a:rPr lang="en-US" dirty="0" smtClean="0"/>
              <a:t>often used </a:t>
            </a:r>
            <a:r>
              <a:rPr lang="en-US" dirty="0"/>
              <a:t>instead of security</a:t>
            </a:r>
            <a:r>
              <a:rPr lang="en-US" dirty="0" smtClean="0"/>
              <a:t>)</a:t>
            </a:r>
          </a:p>
          <a:p>
            <a:pPr eaLnBrk="1" hangingPunct="1">
              <a:buFont typeface="Arial" charset="0"/>
              <a:buChar char="•"/>
            </a:pPr>
            <a:r>
              <a:rPr lang="en-US" dirty="0" smtClean="0"/>
              <a:t>First exam is in class on Thursday Oct 1</a:t>
            </a:r>
          </a:p>
          <a:p>
            <a:pPr lvl="1" eaLnBrk="1" hangingPunct="1">
              <a:buFont typeface="Arial" charset="0"/>
              <a:buChar char="•"/>
            </a:pPr>
            <a:r>
              <a:rPr lang="en-US" dirty="0"/>
              <a:t>D</a:t>
            </a:r>
            <a:r>
              <a:rPr lang="en-US" dirty="0" smtClean="0"/>
              <a:t>istance learning students do not need to take the exam during the class period</a:t>
            </a:r>
          </a:p>
          <a:p>
            <a:pPr lvl="1" eaLnBrk="1" hangingPunct="1">
              <a:buFont typeface="Arial" charset="0"/>
              <a:buChar char="•"/>
            </a:pPr>
            <a:r>
              <a:rPr lang="en-US" dirty="0" smtClean="0"/>
              <a:t>Closed book, notes.  One 8.5 by 11 inch </a:t>
            </a:r>
            <a:r>
              <a:rPr lang="en-US" dirty="0" err="1" smtClean="0"/>
              <a:t>notesheet</a:t>
            </a:r>
            <a:r>
              <a:rPr lang="en-US" dirty="0" smtClean="0"/>
              <a:t> and calculators allowed</a:t>
            </a:r>
          </a:p>
          <a:p>
            <a:pPr lvl="1" eaLnBrk="1" hangingPunct="1">
              <a:buFont typeface="Arial" charset="0"/>
              <a:buChar char="•"/>
            </a:pPr>
            <a:r>
              <a:rPr lang="en-US" dirty="0" smtClean="0"/>
              <a:t>Last’s years exam is available in </a:t>
            </a:r>
            <a:r>
              <a:rPr lang="en-US" dirty="0" smtClean="0"/>
              <a:t>Canvas with answers</a:t>
            </a:r>
          </a:p>
          <a:p>
            <a:pPr lvl="1" eaLnBrk="1" hangingPunct="1">
              <a:buFont typeface="Arial" charset="0"/>
              <a:buChar char="•"/>
            </a:pPr>
            <a:r>
              <a:rPr lang="en-US" dirty="0" smtClean="0"/>
              <a:t>Lecture 12 will be on the August 14, 2003 Blackout</a:t>
            </a:r>
            <a:endParaRPr lang="en-US" dirty="0" smtClean="0"/>
          </a:p>
          <a:p>
            <a:pPr eaLnBrk="1" hangingPunct="1">
              <a:buFont typeface="Arial" charset="0"/>
              <a:buChar char="•"/>
            </a:pPr>
            <a:endParaRPr lang="en-US" altLang="en-US" dirty="0"/>
          </a:p>
          <a:p>
            <a:pPr eaLnBrk="1" hangingPunct="1">
              <a:buFont typeface="Arial" charset="0"/>
              <a:buChar char="•"/>
            </a:pPr>
            <a:endParaRPr lang="en-US" altLang="en-US" dirty="0" smtClean="0"/>
          </a:p>
          <a:p>
            <a:pPr eaLnBrk="1" hangingPunct="1">
              <a:buFont typeface="Arial" charset="0"/>
              <a:buChar char="•"/>
            </a:pPr>
            <a:endParaRPr lang="en-US" altLang="en-US" dirty="0"/>
          </a:p>
          <a:p>
            <a:pPr eaLnBrk="1" hangingPunct="1">
              <a:buFont typeface="Arial" charset="0"/>
              <a:buChar char="•"/>
            </a:pPr>
            <a:endParaRPr lang="en-US" altLang="en-US" dirty="0"/>
          </a:p>
          <a:p>
            <a:pPr marL="457200" lvl="1" indent="0" eaLnBrk="1" hangingPunct="1">
              <a:buNone/>
            </a:pPr>
            <a:endParaRPr lang="en-US" altLang="en-US" dirty="0"/>
          </a:p>
          <a:p>
            <a:pPr eaLnBrk="1" hangingPunct="1">
              <a:buFont typeface="Arial" charset="0"/>
              <a:buChar char="•"/>
            </a:pPr>
            <a:endParaRPr lang="en-US" altLang="en-US" dirty="0"/>
          </a:p>
          <a:p>
            <a:endParaRPr lang="en-US" dirty="0"/>
          </a:p>
        </p:txBody>
      </p:sp>
      <p:sp>
        <p:nvSpPr>
          <p:cNvPr id="6" name="Slide Number Placeholder 3">
            <a:extLst>
              <a:ext uri="{FF2B5EF4-FFF2-40B4-BE49-F238E27FC236}">
                <a16:creationId xmlns="" xmlns:a16="http://schemas.microsoft.com/office/drawing/2014/main" id="{7B4F91E2-D332-4389-9F0F-F8E1CDA606A5}"/>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a:t>
            </a:fld>
            <a:endParaRPr lang="en-US" dirty="0">
              <a:solidFill>
                <a:srgbClr val="1E0000"/>
              </a:solidFill>
            </a:endParaRPr>
          </a:p>
        </p:txBody>
      </p:sp>
    </p:spTree>
    <p:extLst>
      <p:ext uri="{BB962C8B-B14F-4D97-AF65-F5344CB8AC3E}">
        <p14:creationId xmlns:p14="http://schemas.microsoft.com/office/powerpoint/2010/main" val="3109638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01D1B2-DC31-4825-883F-B5B6DD0B1994}"/>
              </a:ext>
            </a:extLst>
          </p:cNvPr>
          <p:cNvSpPr>
            <a:spLocks noGrp="1"/>
          </p:cNvSpPr>
          <p:nvPr>
            <p:ph type="title"/>
          </p:nvPr>
        </p:nvSpPr>
        <p:spPr/>
        <p:txBody>
          <a:bodyPr/>
          <a:lstStyle/>
          <a:p>
            <a:r>
              <a:rPr lang="en-US" altLang="en-US" dirty="0"/>
              <a:t>Indirect Transmission Line Control</a:t>
            </a:r>
            <a:endParaRPr lang="en-US" dirty="0"/>
          </a:p>
        </p:txBody>
      </p:sp>
      <p:sp>
        <p:nvSpPr>
          <p:cNvPr id="3" name="Content Placeholder 2">
            <a:extLst>
              <a:ext uri="{FF2B5EF4-FFF2-40B4-BE49-F238E27FC236}">
                <a16:creationId xmlns:a16="http://schemas.microsoft.com/office/drawing/2014/main" xmlns="" id="{8EDD1705-493A-4020-9ED0-4B7B72FD78CF}"/>
              </a:ext>
            </a:extLst>
          </p:cNvPr>
          <p:cNvSpPr>
            <a:spLocks noGrp="1"/>
          </p:cNvSpPr>
          <p:nvPr>
            <p:ph idx="1"/>
          </p:nvPr>
        </p:nvSpPr>
        <p:spPr>
          <a:xfrm>
            <a:off x="365760" y="1280160"/>
            <a:ext cx="8001000" cy="1844040"/>
          </a:xfrm>
        </p:spPr>
        <p:txBody>
          <a:bodyPr/>
          <a:lstStyle/>
          <a:p>
            <a:pPr eaLnBrk="1" hangingPunct="1"/>
            <a:r>
              <a:rPr lang="en-US" altLang="en-US" dirty="0"/>
              <a:t>What we would like to determine is how a change in generation at bus k affects the power flow on a line from bus </a:t>
            </a:r>
            <a:r>
              <a:rPr lang="en-US" altLang="en-US" dirty="0" err="1"/>
              <a:t>i</a:t>
            </a:r>
            <a:r>
              <a:rPr lang="en-US" altLang="en-US" dirty="0"/>
              <a:t> to bus j.  </a:t>
            </a:r>
          </a:p>
          <a:p>
            <a:endParaRPr lang="en-US" dirty="0"/>
          </a:p>
        </p:txBody>
      </p:sp>
      <p:pic>
        <p:nvPicPr>
          <p:cNvPr id="4" name="Picture 3" descr="Fig105">
            <a:extLst>
              <a:ext uri="{FF2B5EF4-FFF2-40B4-BE49-F238E27FC236}">
                <a16:creationId xmlns:a16="http://schemas.microsoft.com/office/drawing/2014/main" xmlns="" id="{F727DFD3-5E7E-4312-9900-CC06F1754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29" t="1726" r="11765" b="64693"/>
          <a:stretch>
            <a:fillRect/>
          </a:stretch>
        </p:blipFill>
        <p:spPr bwMode="auto">
          <a:xfrm>
            <a:off x="664569" y="2747296"/>
            <a:ext cx="449580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xmlns="" id="{AB5381BF-7783-403A-AADC-7BE886D39E8F}"/>
              </a:ext>
            </a:extLst>
          </p:cNvPr>
          <p:cNvSpPr txBox="1">
            <a:spLocks noChangeArrowheads="1"/>
          </p:cNvSpPr>
          <p:nvPr/>
        </p:nvSpPr>
        <p:spPr bwMode="auto">
          <a:xfrm>
            <a:off x="5281386" y="2709744"/>
            <a:ext cx="2422458" cy="1938992"/>
          </a:xfrm>
          <a:prstGeom prst="rect">
            <a:avLst/>
          </a:prstGeom>
          <a:solidFill>
            <a:srgbClr val="FFE6E6"/>
          </a:solid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dirty="0">
                <a:solidFill>
                  <a:srgbClr val="1E0000"/>
                </a:solidFill>
              </a:rPr>
              <a:t>The assumption is</a:t>
            </a:r>
          </a:p>
          <a:p>
            <a:pPr eaLnBrk="1" hangingPunct="1">
              <a:spcBef>
                <a:spcPts val="0"/>
              </a:spcBef>
            </a:pPr>
            <a:r>
              <a:rPr lang="en-US" altLang="en-US" dirty="0">
                <a:solidFill>
                  <a:srgbClr val="1E0000"/>
                </a:solidFill>
              </a:rPr>
              <a:t>that the change</a:t>
            </a:r>
          </a:p>
          <a:p>
            <a:pPr eaLnBrk="1" hangingPunct="1">
              <a:spcBef>
                <a:spcPts val="0"/>
              </a:spcBef>
            </a:pPr>
            <a:r>
              <a:rPr lang="en-US" altLang="en-US" dirty="0">
                <a:solidFill>
                  <a:srgbClr val="1E0000"/>
                </a:solidFill>
              </a:rPr>
              <a:t>in generation is</a:t>
            </a:r>
          </a:p>
          <a:p>
            <a:pPr eaLnBrk="1" hangingPunct="1">
              <a:spcBef>
                <a:spcPts val="0"/>
              </a:spcBef>
            </a:pPr>
            <a:r>
              <a:rPr lang="en-US" altLang="en-US" dirty="0">
                <a:solidFill>
                  <a:srgbClr val="1E0000"/>
                </a:solidFill>
              </a:rPr>
              <a:t>absorbed by the</a:t>
            </a:r>
          </a:p>
          <a:p>
            <a:pPr eaLnBrk="1" hangingPunct="1">
              <a:spcBef>
                <a:spcPts val="0"/>
              </a:spcBef>
            </a:pPr>
            <a:r>
              <a:rPr lang="en-US" altLang="en-US" dirty="0">
                <a:solidFill>
                  <a:srgbClr val="1E0000"/>
                </a:solidFill>
              </a:rPr>
              <a:t>slack bus</a:t>
            </a:r>
          </a:p>
        </p:txBody>
      </p:sp>
      <p:sp>
        <p:nvSpPr>
          <p:cNvPr id="6" name="Slide Number Placeholder 3">
            <a:extLst>
              <a:ext uri="{FF2B5EF4-FFF2-40B4-BE49-F238E27FC236}">
                <a16:creationId xmlns:a16="http://schemas.microsoft.com/office/drawing/2014/main" xmlns="" id="{C04B0B1B-9DA0-4681-88BE-2D76007CDF1E}"/>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19</a:t>
            </a:fld>
            <a:endParaRPr lang="en-US" dirty="0">
              <a:solidFill>
                <a:srgbClr val="1E0000"/>
              </a:solidFill>
            </a:endParaRPr>
          </a:p>
        </p:txBody>
      </p:sp>
    </p:spTree>
    <p:extLst>
      <p:ext uri="{BB962C8B-B14F-4D97-AF65-F5344CB8AC3E}">
        <p14:creationId xmlns:p14="http://schemas.microsoft.com/office/powerpoint/2010/main" val="453981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0947C8-65D0-4BF0-814A-F79F6AC339AA}"/>
              </a:ext>
            </a:extLst>
          </p:cNvPr>
          <p:cNvSpPr>
            <a:spLocks noGrp="1"/>
          </p:cNvSpPr>
          <p:nvPr>
            <p:ph type="title"/>
          </p:nvPr>
        </p:nvSpPr>
        <p:spPr/>
        <p:txBody>
          <a:bodyPr/>
          <a:lstStyle/>
          <a:p>
            <a:r>
              <a:rPr lang="en-US" altLang="en-US" dirty="0"/>
              <a:t>Power Flow Simulation - Before</a:t>
            </a:r>
            <a:endParaRPr lang="en-US" dirty="0"/>
          </a:p>
        </p:txBody>
      </p:sp>
      <p:sp>
        <p:nvSpPr>
          <p:cNvPr id="3" name="Content Placeholder 2">
            <a:extLst>
              <a:ext uri="{FF2B5EF4-FFF2-40B4-BE49-F238E27FC236}">
                <a16:creationId xmlns:a16="http://schemas.microsoft.com/office/drawing/2014/main" xmlns="" id="{8E1D301B-3FA7-4661-A45B-2376B462D1EF}"/>
              </a:ext>
            </a:extLst>
          </p:cNvPr>
          <p:cNvSpPr>
            <a:spLocks noGrp="1"/>
          </p:cNvSpPr>
          <p:nvPr>
            <p:ph idx="1"/>
          </p:nvPr>
        </p:nvSpPr>
        <p:spPr/>
        <p:txBody>
          <a:bodyPr/>
          <a:lstStyle/>
          <a:p>
            <a:pPr eaLnBrk="1" hangingPunct="1"/>
            <a:r>
              <a:rPr lang="en-US" altLang="en-US" dirty="0"/>
              <a:t>One way to determine the impact of a generator change is to compare a before/after power flow.</a:t>
            </a:r>
          </a:p>
          <a:p>
            <a:pPr eaLnBrk="1" hangingPunct="1"/>
            <a:r>
              <a:rPr lang="en-US" altLang="en-US" dirty="0"/>
              <a:t>For example below is a three bus case with an overload</a:t>
            </a:r>
          </a:p>
          <a:p>
            <a:endParaRPr lang="en-US" dirty="0"/>
          </a:p>
        </p:txBody>
      </p:sp>
      <p:pic>
        <p:nvPicPr>
          <p:cNvPr id="4" name="Picture 4">
            <a:extLst>
              <a:ext uri="{FF2B5EF4-FFF2-40B4-BE49-F238E27FC236}">
                <a16:creationId xmlns:a16="http://schemas.microsoft.com/office/drawing/2014/main" xmlns="" id="{36ACA4A0-4C72-4C0D-A11D-42511FEBE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782" b="37227"/>
          <a:stretch>
            <a:fillRect/>
          </a:stretch>
        </p:blipFill>
        <p:spPr bwMode="auto">
          <a:xfrm>
            <a:off x="990600" y="3276600"/>
            <a:ext cx="5480329"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xmlns="" id="{7186C4A2-74F4-404D-A76E-5ED7146D85A3}"/>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20</a:t>
            </a:fld>
            <a:endParaRPr lang="en-US" dirty="0">
              <a:solidFill>
                <a:srgbClr val="1E0000"/>
              </a:solidFill>
            </a:endParaRPr>
          </a:p>
        </p:txBody>
      </p:sp>
    </p:spTree>
    <p:extLst>
      <p:ext uri="{BB962C8B-B14F-4D97-AF65-F5344CB8AC3E}">
        <p14:creationId xmlns:p14="http://schemas.microsoft.com/office/powerpoint/2010/main" val="3102218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2A5E45-6396-4BC2-8D8B-772024C43CEC}"/>
              </a:ext>
            </a:extLst>
          </p:cNvPr>
          <p:cNvSpPr>
            <a:spLocks noGrp="1"/>
          </p:cNvSpPr>
          <p:nvPr>
            <p:ph type="title"/>
          </p:nvPr>
        </p:nvSpPr>
        <p:spPr/>
        <p:txBody>
          <a:bodyPr/>
          <a:lstStyle/>
          <a:p>
            <a:r>
              <a:rPr lang="en-US" altLang="en-US" dirty="0"/>
              <a:t>Power Flow Simulation - After</a:t>
            </a:r>
            <a:endParaRPr lang="en-US" dirty="0"/>
          </a:p>
        </p:txBody>
      </p:sp>
      <p:sp>
        <p:nvSpPr>
          <p:cNvPr id="3" name="Content Placeholder 2">
            <a:extLst>
              <a:ext uri="{FF2B5EF4-FFF2-40B4-BE49-F238E27FC236}">
                <a16:creationId xmlns:a16="http://schemas.microsoft.com/office/drawing/2014/main" xmlns="" id="{31878810-3E27-4722-9F9A-7CB227A3B252}"/>
              </a:ext>
            </a:extLst>
          </p:cNvPr>
          <p:cNvSpPr>
            <a:spLocks noGrp="1"/>
          </p:cNvSpPr>
          <p:nvPr>
            <p:ph idx="1"/>
          </p:nvPr>
        </p:nvSpPr>
        <p:spPr>
          <a:xfrm>
            <a:off x="365760" y="1280160"/>
            <a:ext cx="8549640" cy="2377440"/>
          </a:xfrm>
        </p:spPr>
        <p:txBody>
          <a:bodyPr/>
          <a:lstStyle/>
          <a:p>
            <a:r>
              <a:rPr lang="en-US" altLang="en-US" dirty="0"/>
              <a:t>Increasing the generation at bus 3 by 95 MW (and hence decreasing it at bus 1 by a corresponding amount), results in a 30.3 MW drop in the MW flow on the line from bus 1 to 2, and a  64.7 MW drop</a:t>
            </a:r>
            <a:br>
              <a:rPr lang="en-US" altLang="en-US" dirty="0"/>
            </a:br>
            <a:r>
              <a:rPr lang="en-US" altLang="en-US" dirty="0"/>
              <a:t>on the flow from 1 to 3.  </a:t>
            </a:r>
          </a:p>
          <a:p>
            <a:endParaRPr lang="en-US" dirty="0"/>
          </a:p>
        </p:txBody>
      </p:sp>
      <p:pic>
        <p:nvPicPr>
          <p:cNvPr id="4" name="Picture 3">
            <a:extLst>
              <a:ext uri="{FF2B5EF4-FFF2-40B4-BE49-F238E27FC236}">
                <a16:creationId xmlns:a16="http://schemas.microsoft.com/office/drawing/2014/main" xmlns="" id="{480DDA11-C352-4313-AD37-FC9783262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782" b="37227"/>
          <a:stretch>
            <a:fillRect/>
          </a:stretch>
        </p:blipFill>
        <p:spPr bwMode="auto">
          <a:xfrm>
            <a:off x="762000" y="3429000"/>
            <a:ext cx="59690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xmlns="" id="{3C8B7960-C23C-4250-8A6C-849B47D7EC47}"/>
              </a:ext>
            </a:extLst>
          </p:cNvPr>
          <p:cNvSpPr txBox="1">
            <a:spLocks noChangeArrowheads="1"/>
          </p:cNvSpPr>
          <p:nvPr/>
        </p:nvSpPr>
        <p:spPr bwMode="auto">
          <a:xfrm>
            <a:off x="6409586" y="3761958"/>
            <a:ext cx="2451312" cy="1569660"/>
          </a:xfrm>
          <a:prstGeom prst="rect">
            <a:avLst/>
          </a:prstGeom>
          <a:solidFill>
            <a:srgbClr val="FFE6E6"/>
          </a:solid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dirty="0">
                <a:solidFill>
                  <a:srgbClr val="1E0000"/>
                </a:solidFill>
              </a:rPr>
              <a:t>Expressed as a </a:t>
            </a:r>
            <a:br>
              <a:rPr lang="en-US" altLang="en-US" dirty="0">
                <a:solidFill>
                  <a:srgbClr val="1E0000"/>
                </a:solidFill>
              </a:rPr>
            </a:br>
            <a:r>
              <a:rPr lang="en-US" altLang="en-US" dirty="0">
                <a:solidFill>
                  <a:srgbClr val="1E0000"/>
                </a:solidFill>
              </a:rPr>
              <a:t>percent, </a:t>
            </a:r>
            <a:r>
              <a:rPr lang="en-US" altLang="en-US" dirty="0" smtClean="0">
                <a:solidFill>
                  <a:srgbClr val="1E0000"/>
                </a:solidFill>
              </a:rPr>
              <a:t/>
            </a:r>
            <a:br>
              <a:rPr lang="en-US" altLang="en-US" dirty="0" smtClean="0">
                <a:solidFill>
                  <a:srgbClr val="1E0000"/>
                </a:solidFill>
              </a:rPr>
            </a:br>
            <a:r>
              <a:rPr lang="en-US" altLang="en-US" dirty="0" smtClean="0">
                <a:solidFill>
                  <a:srgbClr val="1E0000"/>
                </a:solidFill>
              </a:rPr>
              <a:t>30.3/95</a:t>
            </a:r>
            <a:r>
              <a:rPr lang="en-US" altLang="en-US" dirty="0">
                <a:solidFill>
                  <a:srgbClr val="1E0000"/>
                </a:solidFill>
              </a:rPr>
              <a:t> </a:t>
            </a:r>
            <a:r>
              <a:rPr lang="en-US" altLang="en-US" dirty="0" smtClean="0">
                <a:solidFill>
                  <a:srgbClr val="1E0000"/>
                </a:solidFill>
              </a:rPr>
              <a:t>=32</a:t>
            </a:r>
            <a:r>
              <a:rPr lang="en-US" altLang="en-US" dirty="0">
                <a:solidFill>
                  <a:srgbClr val="1E0000"/>
                </a:solidFill>
              </a:rPr>
              <a:t>% and</a:t>
            </a:r>
            <a:br>
              <a:rPr lang="en-US" altLang="en-US" dirty="0">
                <a:solidFill>
                  <a:srgbClr val="1E0000"/>
                </a:solidFill>
              </a:rPr>
            </a:br>
            <a:r>
              <a:rPr lang="en-US" altLang="en-US" dirty="0">
                <a:solidFill>
                  <a:srgbClr val="1E0000"/>
                </a:solidFill>
              </a:rPr>
              <a:t>64.7/95=68%</a:t>
            </a:r>
          </a:p>
        </p:txBody>
      </p:sp>
      <p:sp>
        <p:nvSpPr>
          <p:cNvPr id="6" name="Slide Number Placeholder 3">
            <a:extLst>
              <a:ext uri="{FF2B5EF4-FFF2-40B4-BE49-F238E27FC236}">
                <a16:creationId xmlns:a16="http://schemas.microsoft.com/office/drawing/2014/main" xmlns="" id="{77F8408A-61C7-4060-9B5D-F396C126AD5B}"/>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21</a:t>
            </a:fld>
            <a:endParaRPr lang="en-US" dirty="0">
              <a:solidFill>
                <a:srgbClr val="1E0000"/>
              </a:solidFill>
            </a:endParaRPr>
          </a:p>
        </p:txBody>
      </p:sp>
    </p:spTree>
    <p:extLst>
      <p:ext uri="{BB962C8B-B14F-4D97-AF65-F5344CB8AC3E}">
        <p14:creationId xmlns:p14="http://schemas.microsoft.com/office/powerpoint/2010/main" val="2243626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7156D5-F130-45D8-9ECE-5DB0675CC03B}"/>
              </a:ext>
            </a:extLst>
          </p:cNvPr>
          <p:cNvSpPr>
            <a:spLocks noGrp="1"/>
          </p:cNvSpPr>
          <p:nvPr>
            <p:ph type="title"/>
          </p:nvPr>
        </p:nvSpPr>
        <p:spPr/>
        <p:txBody>
          <a:bodyPr/>
          <a:lstStyle/>
          <a:p>
            <a:r>
              <a:rPr lang="en-US" altLang="en-US" dirty="0"/>
              <a:t>Analytic Calculation of Sensitivities</a:t>
            </a:r>
            <a:endParaRPr lang="en-US" dirty="0"/>
          </a:p>
        </p:txBody>
      </p:sp>
      <p:sp>
        <p:nvSpPr>
          <p:cNvPr id="3" name="Content Placeholder 2">
            <a:extLst>
              <a:ext uri="{FF2B5EF4-FFF2-40B4-BE49-F238E27FC236}">
                <a16:creationId xmlns:a16="http://schemas.microsoft.com/office/drawing/2014/main" xmlns="" id="{B84520B8-74BC-4511-BEF6-E3C0C7A50DD6}"/>
              </a:ext>
            </a:extLst>
          </p:cNvPr>
          <p:cNvSpPr>
            <a:spLocks noGrp="1"/>
          </p:cNvSpPr>
          <p:nvPr>
            <p:ph idx="1"/>
          </p:nvPr>
        </p:nvSpPr>
        <p:spPr>
          <a:xfrm>
            <a:off x="365760" y="1280160"/>
            <a:ext cx="8549640" cy="3733800"/>
          </a:xfrm>
        </p:spPr>
        <p:txBody>
          <a:bodyPr/>
          <a:lstStyle/>
          <a:p>
            <a:r>
              <a:rPr lang="en-US" altLang="en-US" dirty="0"/>
              <a:t>Calculating control sensitivities by repeat power flow solutions is tedious and would require many power flow solutions.  An alternative approach is to analytically calculate these values</a:t>
            </a:r>
          </a:p>
          <a:p>
            <a:endParaRPr lang="en-US" dirty="0"/>
          </a:p>
        </p:txBody>
      </p:sp>
      <p:graphicFrame>
        <p:nvGraphicFramePr>
          <p:cNvPr id="4" name="Object 4">
            <a:extLst>
              <a:ext uri="{FF2B5EF4-FFF2-40B4-BE49-F238E27FC236}">
                <a16:creationId xmlns:a16="http://schemas.microsoft.com/office/drawing/2014/main" xmlns="" id="{1CED913E-2ADD-44E4-BF29-14CDA0DECF07}"/>
              </a:ext>
            </a:extLst>
          </p:cNvPr>
          <p:cNvGraphicFramePr>
            <a:graphicFrameLocks noChangeAspect="1"/>
          </p:cNvGraphicFramePr>
          <p:nvPr>
            <p:extLst>
              <p:ext uri="{D42A27DB-BD31-4B8C-83A1-F6EECF244321}">
                <p14:modId xmlns:p14="http://schemas.microsoft.com/office/powerpoint/2010/main" val="2572056111"/>
              </p:ext>
            </p:extLst>
          </p:nvPr>
        </p:nvGraphicFramePr>
        <p:xfrm>
          <a:off x="895350" y="3200400"/>
          <a:ext cx="7353300" cy="2755900"/>
        </p:xfrm>
        <a:graphic>
          <a:graphicData uri="http://schemas.openxmlformats.org/presentationml/2006/ole">
            <mc:AlternateContent xmlns:mc="http://schemas.openxmlformats.org/markup-compatibility/2006">
              <mc:Choice xmlns:v="urn:schemas-microsoft-com:vml" Requires="v">
                <p:oleObj spid="_x0000_s142352" name="Equation" r:id="rId3" imgW="7353000" imgH="2755800" progId="Equation.DSMT4">
                  <p:embed/>
                </p:oleObj>
              </mc:Choice>
              <mc:Fallback>
                <p:oleObj name="Equation" r:id="rId3" imgW="7353000" imgH="2755800" progId="Equation.DSMT4">
                  <p:embed/>
                  <p:pic>
                    <p:nvPicPr>
                      <p:cNvPr id="0" name=""/>
                      <p:cNvPicPr>
                        <a:picLocks noChangeAspect="1" noChangeArrowheads="1"/>
                      </p:cNvPicPr>
                      <p:nvPr/>
                    </p:nvPicPr>
                    <p:blipFill>
                      <a:blip r:embed="rId4"/>
                      <a:srcRect/>
                      <a:stretch>
                        <a:fillRect/>
                      </a:stretch>
                    </p:blipFill>
                    <p:spPr bwMode="auto">
                      <a:xfrm>
                        <a:off x="895350" y="3200400"/>
                        <a:ext cx="7353300" cy="275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xmlns="" id="{31C8D678-C86C-431D-BAF1-745A31246673}"/>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22</a:t>
            </a:fld>
            <a:endParaRPr lang="en-US" dirty="0">
              <a:solidFill>
                <a:srgbClr val="1E0000"/>
              </a:solidFill>
            </a:endParaRPr>
          </a:p>
        </p:txBody>
      </p:sp>
    </p:spTree>
    <p:extLst>
      <p:ext uri="{BB962C8B-B14F-4D97-AF65-F5344CB8AC3E}">
        <p14:creationId xmlns:p14="http://schemas.microsoft.com/office/powerpoint/2010/main" val="1841390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0AD72E-5111-484F-86E2-E0086EA6A609}"/>
              </a:ext>
            </a:extLst>
          </p:cNvPr>
          <p:cNvSpPr>
            <a:spLocks noGrp="1"/>
          </p:cNvSpPr>
          <p:nvPr>
            <p:ph type="title"/>
          </p:nvPr>
        </p:nvSpPr>
        <p:spPr/>
        <p:txBody>
          <a:bodyPr/>
          <a:lstStyle/>
          <a:p>
            <a:r>
              <a:rPr lang="en-US" altLang="en-US" dirty="0"/>
              <a:t>Analytic Sensitivities</a:t>
            </a:r>
            <a:endParaRPr lang="en-US" dirty="0"/>
          </a:p>
        </p:txBody>
      </p:sp>
      <p:graphicFrame>
        <p:nvGraphicFramePr>
          <p:cNvPr id="4" name="Object 3">
            <a:extLst>
              <a:ext uri="{FF2B5EF4-FFF2-40B4-BE49-F238E27FC236}">
                <a16:creationId xmlns:a16="http://schemas.microsoft.com/office/drawing/2014/main" xmlns="" id="{ACE89D56-F71E-43E1-802A-D63AC2606057}"/>
              </a:ext>
            </a:extLst>
          </p:cNvPr>
          <p:cNvGraphicFramePr>
            <a:graphicFrameLocks noChangeAspect="1"/>
          </p:cNvGraphicFramePr>
          <p:nvPr>
            <p:extLst>
              <p:ext uri="{D42A27DB-BD31-4B8C-83A1-F6EECF244321}">
                <p14:modId xmlns:p14="http://schemas.microsoft.com/office/powerpoint/2010/main" val="204964873"/>
              </p:ext>
            </p:extLst>
          </p:nvPr>
        </p:nvGraphicFramePr>
        <p:xfrm>
          <a:off x="469900" y="1279525"/>
          <a:ext cx="6565900" cy="5753100"/>
        </p:xfrm>
        <a:graphic>
          <a:graphicData uri="http://schemas.openxmlformats.org/presentationml/2006/ole">
            <mc:AlternateContent xmlns:mc="http://schemas.openxmlformats.org/markup-compatibility/2006">
              <mc:Choice xmlns:v="urn:schemas-microsoft-com:vml" Requires="v">
                <p:oleObj spid="_x0000_s143376" name="Equation" r:id="rId3" imgW="6565680" imgH="5752800" progId="Equation.DSMT4">
                  <p:embed/>
                </p:oleObj>
              </mc:Choice>
              <mc:Fallback>
                <p:oleObj name="Equation" r:id="rId3" imgW="6565680" imgH="5752800" progId="Equation.DSMT4">
                  <p:embed/>
                  <p:pic>
                    <p:nvPicPr>
                      <p:cNvPr id="0" name=""/>
                      <p:cNvPicPr>
                        <a:picLocks noChangeAspect="1" noChangeArrowheads="1"/>
                      </p:cNvPicPr>
                      <p:nvPr/>
                    </p:nvPicPr>
                    <p:blipFill>
                      <a:blip r:embed="rId4"/>
                      <a:srcRect/>
                      <a:stretch>
                        <a:fillRect/>
                      </a:stretch>
                    </p:blipFill>
                    <p:spPr bwMode="auto">
                      <a:xfrm>
                        <a:off x="469900" y="1279525"/>
                        <a:ext cx="6565900" cy="575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xmlns="" id="{17607662-07A8-47C6-836E-57EBFA9496EC}"/>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23</a:t>
            </a:fld>
            <a:endParaRPr lang="en-US" dirty="0">
              <a:solidFill>
                <a:srgbClr val="1E0000"/>
              </a:solidFill>
            </a:endParaRPr>
          </a:p>
        </p:txBody>
      </p:sp>
    </p:spTree>
    <p:extLst>
      <p:ext uri="{BB962C8B-B14F-4D97-AF65-F5344CB8AC3E}">
        <p14:creationId xmlns:p14="http://schemas.microsoft.com/office/powerpoint/2010/main" val="2410605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2EF3A1-7B7B-463A-BF04-903D5DAB3C33}"/>
              </a:ext>
            </a:extLst>
          </p:cNvPr>
          <p:cNvSpPr>
            <a:spLocks noGrp="1"/>
          </p:cNvSpPr>
          <p:nvPr>
            <p:ph type="title"/>
          </p:nvPr>
        </p:nvSpPr>
        <p:spPr/>
        <p:txBody>
          <a:bodyPr/>
          <a:lstStyle/>
          <a:p>
            <a:r>
              <a:rPr lang="en-US" altLang="en-US" dirty="0"/>
              <a:t>Three Bus Sensitivity Example</a:t>
            </a:r>
            <a:endParaRPr lang="en-US" dirty="0"/>
          </a:p>
        </p:txBody>
      </p:sp>
      <p:graphicFrame>
        <p:nvGraphicFramePr>
          <p:cNvPr id="4" name="Object 3">
            <a:extLst>
              <a:ext uri="{FF2B5EF4-FFF2-40B4-BE49-F238E27FC236}">
                <a16:creationId xmlns:a16="http://schemas.microsoft.com/office/drawing/2014/main" xmlns="" id="{5E6869DC-D22D-4BE1-99C6-67101C574767}"/>
              </a:ext>
            </a:extLst>
          </p:cNvPr>
          <p:cNvGraphicFramePr>
            <a:graphicFrameLocks noChangeAspect="1"/>
          </p:cNvGraphicFramePr>
          <p:nvPr>
            <p:extLst>
              <p:ext uri="{D42A27DB-BD31-4B8C-83A1-F6EECF244321}">
                <p14:modId xmlns:p14="http://schemas.microsoft.com/office/powerpoint/2010/main" val="3667476397"/>
              </p:ext>
            </p:extLst>
          </p:nvPr>
        </p:nvGraphicFramePr>
        <p:xfrm>
          <a:off x="514350" y="1279525"/>
          <a:ext cx="6743700" cy="5283200"/>
        </p:xfrm>
        <a:graphic>
          <a:graphicData uri="http://schemas.openxmlformats.org/presentationml/2006/ole">
            <mc:AlternateContent xmlns:mc="http://schemas.openxmlformats.org/markup-compatibility/2006">
              <mc:Choice xmlns:v="urn:schemas-microsoft-com:vml" Requires="v">
                <p:oleObj spid="_x0000_s144400" name="Equation" r:id="rId3" imgW="6743520" imgH="5283000" progId="Equation.DSMT4">
                  <p:embed/>
                </p:oleObj>
              </mc:Choice>
              <mc:Fallback>
                <p:oleObj name="Equation" r:id="rId3" imgW="6743520" imgH="5283000" progId="Equation.DSMT4">
                  <p:embed/>
                  <p:pic>
                    <p:nvPicPr>
                      <p:cNvPr id="0" name=""/>
                      <p:cNvPicPr>
                        <a:picLocks noChangeAspect="1" noChangeArrowheads="1"/>
                      </p:cNvPicPr>
                      <p:nvPr/>
                    </p:nvPicPr>
                    <p:blipFill>
                      <a:blip r:embed="rId4"/>
                      <a:srcRect/>
                      <a:stretch>
                        <a:fillRect/>
                      </a:stretch>
                    </p:blipFill>
                    <p:spPr bwMode="auto">
                      <a:xfrm>
                        <a:off x="514350" y="1279525"/>
                        <a:ext cx="6743700" cy="528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xmlns="" id="{A520D152-E1FC-4969-85F8-5BB1EB7CE7E1}"/>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24</a:t>
            </a:fld>
            <a:endParaRPr lang="en-US" dirty="0">
              <a:solidFill>
                <a:srgbClr val="1E0000"/>
              </a:solidFill>
            </a:endParaRPr>
          </a:p>
        </p:txBody>
      </p:sp>
    </p:spTree>
    <p:extLst>
      <p:ext uri="{BB962C8B-B14F-4D97-AF65-F5344CB8AC3E}">
        <p14:creationId xmlns:p14="http://schemas.microsoft.com/office/powerpoint/2010/main" val="1218349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2"/>
          <p:cNvSpPr>
            <a:spLocks noGrp="1" noChangeArrowheads="1"/>
          </p:cNvSpPr>
          <p:nvPr>
            <p:ph type="title"/>
          </p:nvPr>
        </p:nvSpPr>
        <p:spPr>
          <a:xfrm>
            <a:off x="685801" y="228600"/>
            <a:ext cx="8077200" cy="758952"/>
          </a:xfrm>
        </p:spPr>
        <p:txBody>
          <a:bodyPr/>
          <a:lstStyle/>
          <a:p>
            <a:r>
              <a:rPr lang="en-US" altLang="zh-CN" dirty="0">
                <a:ea typeface="SimSun" charset="-122"/>
              </a:rPr>
              <a:t>More General Sensitivity Analysis: Notation</a:t>
            </a:r>
          </a:p>
        </p:txBody>
      </p:sp>
      <p:sp>
        <p:nvSpPr>
          <p:cNvPr id="1031" name="Rectangle 3"/>
          <p:cNvSpPr>
            <a:spLocks noGrp="1" noChangeArrowheads="1"/>
          </p:cNvSpPr>
          <p:nvPr>
            <p:ph idx="1"/>
          </p:nvPr>
        </p:nvSpPr>
        <p:spPr>
          <a:xfrm>
            <a:off x="365760" y="1280160"/>
            <a:ext cx="8549640" cy="5320665"/>
          </a:xfrm>
        </p:spPr>
        <p:txBody>
          <a:bodyPr/>
          <a:lstStyle/>
          <a:p>
            <a:pPr marL="461963" indent="-461963"/>
            <a:r>
              <a:rPr lang="en-US" altLang="zh-CN" dirty="0">
                <a:ea typeface="SimSun" charset="-122"/>
                <a:cs typeface="Times New Roman" pitchFamily="18" charset="0"/>
              </a:rPr>
              <a:t>We consider a system with </a:t>
            </a:r>
            <a:r>
              <a:rPr lang="en-US" altLang="zh-CN" i="1" dirty="0">
                <a:latin typeface="Times New Roman" pitchFamily="18" charset="0"/>
                <a:ea typeface="SimSun" charset="-122"/>
                <a:cs typeface="Times New Roman" pitchFamily="18" charset="0"/>
              </a:rPr>
              <a:t>n </a:t>
            </a:r>
            <a:r>
              <a:rPr lang="en-US" altLang="zh-CN" dirty="0">
                <a:ea typeface="SimSun" charset="-122"/>
                <a:cs typeface="Times New Roman" pitchFamily="18" charset="0"/>
              </a:rPr>
              <a:t>buses and L lines given by the set given by the set</a:t>
            </a:r>
          </a:p>
          <a:p>
            <a:pPr marL="862013" lvl="1" indent="-461963"/>
            <a:r>
              <a:rPr lang="en-US" altLang="zh-CN" dirty="0">
                <a:ea typeface="SimSun" charset="-122"/>
                <a:cs typeface="Times New Roman" pitchFamily="18" charset="0"/>
              </a:rPr>
              <a:t>Some authors designate the slack as bus zero; an alternative approach, that is easier to implement in cases with multiple islands and hence slacks, is to allow any bus to be the slack, and just set its associated equations to trivial equations just stating that the slack bus voltage is constant  </a:t>
            </a:r>
          </a:p>
          <a:p>
            <a:pPr marL="461963" indent="-461963"/>
            <a:r>
              <a:rPr lang="en-US" altLang="zh-CN" dirty="0">
                <a:ea typeface="SimSun" charset="-122"/>
                <a:cs typeface="Times New Roman" pitchFamily="18" charset="0"/>
              </a:rPr>
              <a:t>We may denote the </a:t>
            </a:r>
            <a:r>
              <a:rPr lang="en-US" altLang="zh-CN" dirty="0" err="1">
                <a:ea typeface="SimSun" charset="-122"/>
                <a:cs typeface="Times New Roman" pitchFamily="18" charset="0"/>
              </a:rPr>
              <a:t>k</a:t>
            </a:r>
            <a:r>
              <a:rPr lang="en-US" altLang="zh-CN" baseline="30000" dirty="0" err="1">
                <a:ea typeface="SimSun" charset="-122"/>
                <a:cs typeface="Times New Roman" pitchFamily="18" charset="0"/>
              </a:rPr>
              <a:t>th</a:t>
            </a:r>
            <a:r>
              <a:rPr lang="en-US" altLang="zh-CN" dirty="0">
                <a:ea typeface="SimSun" charset="-122"/>
                <a:cs typeface="Times New Roman" pitchFamily="18" charset="0"/>
              </a:rPr>
              <a:t> transmission line or transformer in the system, </a:t>
            </a:r>
            <a:r>
              <a:rPr lang="en-US" altLang="zh-CN" dirty="0">
                <a:ea typeface="SimSun" charset="-122"/>
                <a:cs typeface="Times New Roman" pitchFamily="18" charset="0"/>
                <a:sym typeface="Euclid Extra"/>
              </a:rPr>
              <a:t></a:t>
            </a:r>
            <a:r>
              <a:rPr lang="en-US" altLang="zh-CN" baseline="-25000" dirty="0">
                <a:ea typeface="SimSun" charset="-122"/>
                <a:cs typeface="Times New Roman" pitchFamily="18" charset="0"/>
                <a:sym typeface="Euclid Extra"/>
              </a:rPr>
              <a:t>k</a:t>
            </a:r>
            <a:r>
              <a:rPr lang="en-US" altLang="zh-CN" dirty="0">
                <a:ea typeface="SimSun" charset="-122"/>
                <a:cs typeface="Times New Roman" pitchFamily="18" charset="0"/>
              </a:rPr>
              <a:t> , as </a:t>
            </a:r>
            <a:br>
              <a:rPr lang="en-US" altLang="zh-CN" dirty="0">
                <a:ea typeface="SimSun" charset="-122"/>
                <a:cs typeface="Times New Roman" pitchFamily="18" charset="0"/>
              </a:rPr>
            </a:br>
            <a:endParaRPr lang="en-US" altLang="zh-CN" dirty="0">
              <a:ea typeface="SimSun" charset="-122"/>
              <a:cs typeface="Times New Roman" pitchFamily="18" charset="0"/>
            </a:endParaRPr>
          </a:p>
        </p:txBody>
      </p:sp>
      <p:sp>
        <p:nvSpPr>
          <p:cNvPr id="1032" name="Rectangle 13"/>
          <p:cNvSpPr>
            <a:spLocks noChangeArrowheads="1"/>
          </p:cNvSpPr>
          <p:nvPr/>
        </p:nvSpPr>
        <p:spPr bwMode="auto">
          <a:xfrm>
            <a:off x="0" y="5102225"/>
            <a:ext cx="9144000" cy="1498600"/>
          </a:xfrm>
          <a:prstGeom prst="rect">
            <a:avLst/>
          </a:prstGeom>
          <a:noFill/>
          <a:ln w="12700">
            <a:noFill/>
            <a:miter lim="800000"/>
            <a:headEnd/>
            <a:tailEnd/>
          </a:ln>
        </p:spPr>
        <p:txBody>
          <a:bodyPr lIns="90487" tIns="44450" rIns="90487" bIns="44450"/>
          <a:lstStyle/>
          <a:p>
            <a:pPr algn="l">
              <a:lnSpc>
                <a:spcPct val="175000"/>
              </a:lnSpc>
              <a:buSzPct val="100000"/>
            </a:pPr>
            <a:endParaRPr lang="en-US" altLang="zh-CN" sz="2800" dirty="0">
              <a:solidFill>
                <a:srgbClr val="000000"/>
              </a:solidFill>
              <a:ea typeface="SimSun" charset="-122"/>
              <a:cs typeface="Times New Roman" pitchFamily="18" charset="0"/>
            </a:endParaRPr>
          </a:p>
        </p:txBody>
      </p:sp>
      <p:grpSp>
        <p:nvGrpSpPr>
          <p:cNvPr id="1034" name="Group 15"/>
          <p:cNvGrpSpPr>
            <a:grpSpLocks/>
          </p:cNvGrpSpPr>
          <p:nvPr/>
        </p:nvGrpSpPr>
        <p:grpSpPr bwMode="auto">
          <a:xfrm>
            <a:off x="2496688" y="5197116"/>
            <a:ext cx="4464050" cy="1174750"/>
            <a:chOff x="1252" y="1852"/>
            <a:chExt cx="2812" cy="740"/>
          </a:xfrm>
        </p:grpSpPr>
        <p:graphicFrame>
          <p:nvGraphicFramePr>
            <p:cNvPr id="1030" name="Object 6"/>
            <p:cNvGraphicFramePr>
              <a:graphicFrameLocks noChangeAspect="1"/>
            </p:cNvGraphicFramePr>
            <p:nvPr>
              <p:extLst/>
            </p:nvPr>
          </p:nvGraphicFramePr>
          <p:xfrm>
            <a:off x="1976" y="1852"/>
            <a:ext cx="1200" cy="296"/>
          </p:xfrm>
          <a:graphic>
            <a:graphicData uri="http://schemas.openxmlformats.org/presentationml/2006/ole">
              <mc:AlternateContent xmlns:mc="http://schemas.openxmlformats.org/markup-compatibility/2006">
                <mc:Choice xmlns:v="urn:schemas-microsoft-com:vml" Requires="v">
                  <p:oleObj spid="_x0000_s145452" name="Equation" r:id="rId3" imgW="1904760" imgH="469800" progId="Equation.DSMT4">
                    <p:embed/>
                  </p:oleObj>
                </mc:Choice>
                <mc:Fallback>
                  <p:oleObj name="Equation" r:id="rId3" imgW="1904760" imgH="469800" progId="Equation.DSMT4">
                    <p:embed/>
                    <p:pic>
                      <p:nvPicPr>
                        <p:cNvPr id="0" name=""/>
                        <p:cNvPicPr>
                          <a:picLocks noChangeAspect="1" noChangeArrowheads="1"/>
                        </p:cNvPicPr>
                        <p:nvPr/>
                      </p:nvPicPr>
                      <p:blipFill>
                        <a:blip r:embed="rId4"/>
                        <a:srcRect/>
                        <a:stretch>
                          <a:fillRect/>
                        </a:stretch>
                      </p:blipFill>
                      <p:spPr bwMode="auto">
                        <a:xfrm>
                          <a:off x="1976" y="1852"/>
                          <a:ext cx="1200"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5" name="AutoShape 7"/>
            <p:cNvSpPr>
              <a:spLocks noChangeArrowheads="1"/>
            </p:cNvSpPr>
            <p:nvPr/>
          </p:nvSpPr>
          <p:spPr bwMode="auto">
            <a:xfrm>
              <a:off x="1252" y="2270"/>
              <a:ext cx="1392" cy="312"/>
            </a:xfrm>
            <a:prstGeom prst="wedgeRoundRectCallout">
              <a:avLst>
                <a:gd name="adj1" fmla="val 41048"/>
                <a:gd name="adj2" fmla="val -91021"/>
                <a:gd name="adj3" fmla="val 16667"/>
              </a:avLst>
            </a:prstGeom>
            <a:noFill/>
            <a:ln w="22225">
              <a:solidFill>
                <a:srgbClr val="000000"/>
              </a:solidFill>
              <a:miter lim="800000"/>
              <a:headEnd/>
              <a:tailEnd/>
            </a:ln>
          </p:spPr>
          <p:txBody>
            <a:bodyPr/>
            <a:lstStyle/>
            <a:p>
              <a:pPr eaLnBrk="1" hangingPunct="1"/>
              <a:r>
                <a:rPr lang="en-US" altLang="zh-CN" sz="2400" i="1">
                  <a:solidFill>
                    <a:srgbClr val="000000"/>
                  </a:solidFill>
                  <a:latin typeface="Times" pitchFamily="18" charset="0"/>
                  <a:ea typeface="SimSun" charset="-122"/>
                </a:rPr>
                <a:t>from</a:t>
              </a:r>
              <a:r>
                <a:rPr lang="en-US" altLang="zh-CN" sz="2400">
                  <a:solidFill>
                    <a:srgbClr val="000000"/>
                  </a:solidFill>
                  <a:ea typeface="SimSun" charset="-122"/>
                </a:rPr>
                <a:t> node</a:t>
              </a:r>
            </a:p>
          </p:txBody>
        </p:sp>
        <p:sp>
          <p:nvSpPr>
            <p:cNvPr id="1036" name="AutoShape 8"/>
            <p:cNvSpPr>
              <a:spLocks noChangeArrowheads="1"/>
            </p:cNvSpPr>
            <p:nvPr/>
          </p:nvSpPr>
          <p:spPr bwMode="auto">
            <a:xfrm>
              <a:off x="3064" y="2288"/>
              <a:ext cx="1000" cy="304"/>
            </a:xfrm>
            <a:prstGeom prst="wedgeRoundRectCallout">
              <a:avLst>
                <a:gd name="adj1" fmla="val -70003"/>
                <a:gd name="adj2" fmla="val -91668"/>
                <a:gd name="adj3" fmla="val 16667"/>
              </a:avLst>
            </a:prstGeom>
            <a:noFill/>
            <a:ln w="22225">
              <a:solidFill>
                <a:srgbClr val="000000"/>
              </a:solidFill>
              <a:miter lim="800000"/>
              <a:headEnd/>
              <a:tailEnd/>
            </a:ln>
          </p:spPr>
          <p:txBody>
            <a:bodyPr/>
            <a:lstStyle/>
            <a:p>
              <a:pPr eaLnBrk="1" hangingPunct="1"/>
              <a:r>
                <a:rPr lang="en-US" altLang="zh-CN" sz="2400" i="1" dirty="0">
                  <a:solidFill>
                    <a:srgbClr val="000000"/>
                  </a:solidFill>
                  <a:latin typeface="Times" pitchFamily="18" charset="0"/>
                  <a:ea typeface="SimSun" charset="-122"/>
                </a:rPr>
                <a:t>to</a:t>
              </a:r>
              <a:r>
                <a:rPr lang="en-US" altLang="zh-CN" sz="2400" dirty="0">
                  <a:solidFill>
                    <a:srgbClr val="000000"/>
                  </a:solidFill>
                  <a:ea typeface="SimSun" charset="-122"/>
                </a:rPr>
                <a:t> node</a:t>
              </a:r>
            </a:p>
          </p:txBody>
        </p:sp>
      </p:grpSp>
      <p:graphicFrame>
        <p:nvGraphicFramePr>
          <p:cNvPr id="3" name="Object 2"/>
          <p:cNvGraphicFramePr>
            <a:graphicFrameLocks noChangeAspect="1"/>
          </p:cNvGraphicFramePr>
          <p:nvPr>
            <p:extLst/>
          </p:nvPr>
        </p:nvGraphicFramePr>
        <p:xfrm>
          <a:off x="4800601" y="1752600"/>
          <a:ext cx="2611910" cy="457200"/>
        </p:xfrm>
        <a:graphic>
          <a:graphicData uri="http://schemas.openxmlformats.org/presentationml/2006/ole">
            <mc:AlternateContent xmlns:mc="http://schemas.openxmlformats.org/markup-compatibility/2006">
              <mc:Choice xmlns:v="urn:schemas-microsoft-com:vml" Requires="v">
                <p:oleObj spid="_x0000_s145453" name="Equation" r:id="rId5" imgW="2895600" imgH="469900" progId="Equation.DSMT4">
                  <p:embed/>
                </p:oleObj>
              </mc:Choice>
              <mc:Fallback>
                <p:oleObj name="Equation" r:id="rId5" imgW="2895600" imgH="4699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1" y="1752600"/>
                        <a:ext cx="2611910" cy="457200"/>
                      </a:xfrm>
                      <a:prstGeom prst="rect">
                        <a:avLst/>
                      </a:prstGeom>
                      <a:noFill/>
                      <a:ln>
                        <a:noFill/>
                      </a:ln>
                      <a:effectLst/>
                      <a:extLst/>
                    </p:spPr>
                  </p:pic>
                </p:oleObj>
              </mc:Fallback>
            </mc:AlternateContent>
          </a:graphicData>
        </a:graphic>
      </p:graphicFrame>
      <p:graphicFrame>
        <p:nvGraphicFramePr>
          <p:cNvPr id="4" name="Object 3"/>
          <p:cNvGraphicFramePr>
            <a:graphicFrameLocks noChangeAspect="1"/>
          </p:cNvGraphicFramePr>
          <p:nvPr>
            <p:extLst/>
          </p:nvPr>
        </p:nvGraphicFramePr>
        <p:xfrm>
          <a:off x="6146800" y="3352800"/>
          <a:ext cx="914400" cy="198438"/>
        </p:xfrm>
        <a:graphic>
          <a:graphicData uri="http://schemas.openxmlformats.org/presentationml/2006/ole">
            <mc:AlternateContent xmlns:mc="http://schemas.openxmlformats.org/markup-compatibility/2006">
              <mc:Choice xmlns:v="urn:schemas-microsoft-com:vml" Requires="v">
                <p:oleObj spid="_x0000_s145454" name="Equation" r:id="rId7" imgW="914400" imgH="198720" progId="Equation.DSMT4">
                  <p:embed/>
                </p:oleObj>
              </mc:Choice>
              <mc:Fallback>
                <p:oleObj name="Equation" r:id="rId7" imgW="914400" imgH="198720" progId="Equation.DSMT4">
                  <p:embed/>
                  <p:pic>
                    <p:nvPicPr>
                      <p:cNvPr id="0" name=""/>
                      <p:cNvPicPr/>
                      <p:nvPr/>
                    </p:nvPicPr>
                    <p:blipFill>
                      <a:blip r:embed="rId8"/>
                      <a:stretch>
                        <a:fillRect/>
                      </a:stretch>
                    </p:blipFill>
                    <p:spPr>
                      <a:xfrm>
                        <a:off x="6146800" y="3352800"/>
                        <a:ext cx="914400" cy="198438"/>
                      </a:xfrm>
                      <a:prstGeom prst="rect">
                        <a:avLst/>
                      </a:prstGeom>
                    </p:spPr>
                  </p:pic>
                </p:oleObj>
              </mc:Fallback>
            </mc:AlternateContent>
          </a:graphicData>
        </a:graphic>
      </p:graphicFrame>
      <p:sp>
        <p:nvSpPr>
          <p:cNvPr id="12" name="Slide Number Placeholder 3">
            <a:extLst>
              <a:ext uri="{FF2B5EF4-FFF2-40B4-BE49-F238E27FC236}">
                <a16:creationId xmlns:a16="http://schemas.microsoft.com/office/drawing/2014/main" xmlns="" id="{116ACC3A-7BA8-4B1A-8751-E367E44C0794}"/>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25</a:t>
            </a:fld>
            <a:endParaRPr lang="en-US" dirty="0">
              <a:solidFill>
                <a:srgbClr val="1E0000"/>
              </a:solidFill>
            </a:endParaRPr>
          </a:p>
        </p:txBody>
      </p:sp>
    </p:spTree>
    <p:extLst>
      <p:ext uri="{BB962C8B-B14F-4D97-AF65-F5344CB8AC3E}">
        <p14:creationId xmlns:p14="http://schemas.microsoft.com/office/powerpoint/2010/main" val="4150800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Notation, cont.</a:t>
            </a:r>
          </a:p>
        </p:txBody>
      </p:sp>
      <p:sp>
        <p:nvSpPr>
          <p:cNvPr id="3" name="Content Placeholder 2"/>
          <p:cNvSpPr>
            <a:spLocks noGrp="1"/>
          </p:cNvSpPr>
          <p:nvPr>
            <p:ph idx="1"/>
          </p:nvPr>
        </p:nvSpPr>
        <p:spPr>
          <a:xfrm>
            <a:off x="365760" y="1280160"/>
            <a:ext cx="8473440" cy="3733800"/>
          </a:xfrm>
        </p:spPr>
        <p:txBody>
          <a:bodyPr/>
          <a:lstStyle/>
          <a:p>
            <a:r>
              <a:rPr lang="en-US" altLang="zh-CN" dirty="0">
                <a:ea typeface="SimSun" charset="-122"/>
                <a:cs typeface="Times New Roman" pitchFamily="18" charset="0"/>
              </a:rPr>
              <a:t>We’ll denote the real power flowing on </a:t>
            </a:r>
            <a:r>
              <a:rPr lang="en-US" altLang="zh-CN" dirty="0">
                <a:ea typeface="SimSun" charset="-122"/>
                <a:cs typeface="Times New Roman" pitchFamily="18" charset="0"/>
                <a:sym typeface="Euclid Extra"/>
              </a:rPr>
              <a:t></a:t>
            </a:r>
            <a:r>
              <a:rPr lang="en-US" altLang="zh-CN" baseline="-25000" dirty="0">
                <a:ea typeface="SimSun" charset="-122"/>
                <a:cs typeface="Times New Roman" pitchFamily="18" charset="0"/>
                <a:sym typeface="Euclid Extra"/>
              </a:rPr>
              <a:t>k </a:t>
            </a:r>
            <a:r>
              <a:rPr lang="en-US" altLang="zh-CN" dirty="0">
                <a:ea typeface="SimSun" charset="-122"/>
                <a:cs typeface="Times New Roman" pitchFamily="18" charset="0"/>
                <a:sym typeface="Euclid Extra"/>
              </a:rPr>
              <a:t>from bus i to bus j as </a:t>
            </a:r>
            <a:r>
              <a:rPr lang="en-US" altLang="zh-CN" dirty="0" err="1">
                <a:latin typeface="Euclid"/>
                <a:ea typeface="SimSun" charset="-122"/>
                <a:cs typeface="Times New Roman" pitchFamily="18" charset="0"/>
                <a:sym typeface="Euclid Extra"/>
              </a:rPr>
              <a:t>ƒ</a:t>
            </a:r>
            <a:r>
              <a:rPr lang="en-US" altLang="zh-CN" baseline="-25000" dirty="0" err="1">
                <a:latin typeface="Euclid"/>
                <a:ea typeface="SimSun" charset="-122"/>
                <a:cs typeface="Times New Roman" pitchFamily="18" charset="0"/>
                <a:sym typeface="Euclid Extra"/>
              </a:rPr>
              <a:t>k</a:t>
            </a:r>
            <a:endParaRPr lang="en-US" altLang="zh-CN" baseline="-25000" dirty="0">
              <a:latin typeface="Euclid"/>
              <a:ea typeface="SimSun" charset="-122"/>
              <a:cs typeface="Times New Roman" pitchFamily="18" charset="0"/>
              <a:sym typeface="Euclid Extra"/>
            </a:endParaRPr>
          </a:p>
          <a:p>
            <a:r>
              <a:rPr lang="en-US" altLang="zh-CN" dirty="0">
                <a:ea typeface="SimSun" charset="-122"/>
                <a:cs typeface="Times New Roman" pitchFamily="18" charset="0"/>
              </a:rPr>
              <a:t>The vector of </a:t>
            </a:r>
            <a:r>
              <a:rPr lang="en-US" altLang="zh-CN" dirty="0" smtClean="0">
                <a:ea typeface="SimSun" charset="-122"/>
                <a:cs typeface="Times New Roman" pitchFamily="18" charset="0"/>
              </a:rPr>
              <a:t>real power </a:t>
            </a:r>
            <a:r>
              <a:rPr lang="en-US" altLang="zh-CN" dirty="0">
                <a:ea typeface="SimSun" charset="-122"/>
                <a:cs typeface="Times New Roman" pitchFamily="18" charset="0"/>
              </a:rPr>
              <a:t>flows on the </a:t>
            </a:r>
            <a:r>
              <a:rPr lang="en-US" altLang="zh-CN" i="1" dirty="0">
                <a:latin typeface="Times New Roman" pitchFamily="18" charset="0"/>
                <a:ea typeface="SimSun" charset="-122"/>
                <a:cs typeface="Times New Roman" pitchFamily="18" charset="0"/>
              </a:rPr>
              <a:t>L </a:t>
            </a:r>
            <a:r>
              <a:rPr lang="en-US" altLang="zh-CN" dirty="0">
                <a:ea typeface="SimSun" charset="-122"/>
                <a:cs typeface="Times New Roman" pitchFamily="18" charset="0"/>
              </a:rPr>
              <a:t>lines is:</a:t>
            </a:r>
            <a:br>
              <a:rPr lang="en-US" altLang="zh-CN" dirty="0">
                <a:ea typeface="SimSun" charset="-122"/>
                <a:cs typeface="Times New Roman" pitchFamily="18" charset="0"/>
              </a:rPr>
            </a:br>
            <a:r>
              <a:rPr lang="en-US" altLang="zh-CN" dirty="0">
                <a:ea typeface="SimSun" charset="-122"/>
                <a:cs typeface="Times New Roman" pitchFamily="18" charset="0"/>
              </a:rPr>
              <a:t/>
            </a:r>
            <a:br>
              <a:rPr lang="en-US" altLang="zh-CN" dirty="0">
                <a:ea typeface="SimSun" charset="-122"/>
                <a:cs typeface="Times New Roman" pitchFamily="18" charset="0"/>
              </a:rPr>
            </a:br>
            <a:r>
              <a:rPr lang="en-US" altLang="zh-CN" dirty="0">
                <a:ea typeface="SimSun" charset="-122"/>
                <a:cs typeface="Times New Roman" pitchFamily="18" charset="0"/>
              </a:rPr>
              <a:t/>
            </a:r>
            <a:br>
              <a:rPr lang="en-US" altLang="zh-CN" dirty="0">
                <a:ea typeface="SimSun" charset="-122"/>
                <a:cs typeface="Times New Roman" pitchFamily="18" charset="0"/>
              </a:rPr>
            </a:br>
            <a:r>
              <a:rPr lang="en-US" altLang="zh-CN" dirty="0">
                <a:ea typeface="SimSun" charset="-122"/>
                <a:cs typeface="Times New Roman" pitchFamily="18" charset="0"/>
              </a:rPr>
              <a:t>which we simplify to </a:t>
            </a:r>
          </a:p>
          <a:p>
            <a:r>
              <a:rPr lang="en-US" altLang="zh-CN" dirty="0">
                <a:ea typeface="SimSun" charset="-122"/>
                <a:cs typeface="Times New Roman" pitchFamily="18" charset="0"/>
              </a:rPr>
              <a:t>The bus real and reactive power injection vectors are</a:t>
            </a:r>
            <a:br>
              <a:rPr lang="en-US" altLang="zh-CN" dirty="0">
                <a:ea typeface="SimSun" charset="-122"/>
                <a:cs typeface="Times New Roman" pitchFamily="18" charset="0"/>
              </a:rPr>
            </a:br>
            <a:r>
              <a:rPr lang="en-US" altLang="zh-CN" dirty="0">
                <a:ea typeface="SimSun" charset="-122"/>
                <a:cs typeface="Times New Roman" pitchFamily="18" charset="0"/>
              </a:rPr>
              <a:t/>
            </a:r>
            <a:br>
              <a:rPr lang="en-US" altLang="zh-CN" dirty="0">
                <a:ea typeface="SimSun" charset="-122"/>
                <a:cs typeface="Times New Roman" pitchFamily="18" charset="0"/>
              </a:rPr>
            </a:br>
            <a:endParaRPr lang="en-US" altLang="zh-CN" dirty="0">
              <a:ea typeface="SimSun" charset="-122"/>
              <a:cs typeface="Times New Roman" pitchFamily="18" charset="0"/>
            </a:endParaRPr>
          </a:p>
          <a:p>
            <a:endParaRPr lang="en-US" altLang="zh-CN" baseline="-25000" dirty="0">
              <a:latin typeface="Euclid"/>
              <a:ea typeface="SimSun" charset="-122"/>
              <a:cs typeface="Times New Roman" pitchFamily="18" charset="0"/>
              <a:sym typeface="Euclid Extra"/>
            </a:endParaRPr>
          </a:p>
          <a:p>
            <a:endParaRPr lang="en-US" altLang="zh-CN" dirty="0">
              <a:ea typeface="SimSun" charset="-122"/>
              <a:cs typeface="Times New Roman" pitchFamily="18" charset="0"/>
            </a:endParaRPr>
          </a:p>
          <a:p>
            <a:endParaRPr lang="en-US" dirty="0"/>
          </a:p>
        </p:txBody>
      </p:sp>
      <p:graphicFrame>
        <p:nvGraphicFramePr>
          <p:cNvPr id="5" name="Object 4"/>
          <p:cNvGraphicFramePr>
            <a:graphicFrameLocks noChangeAspect="1"/>
          </p:cNvGraphicFramePr>
          <p:nvPr>
            <p:extLst/>
          </p:nvPr>
        </p:nvGraphicFramePr>
        <p:xfrm>
          <a:off x="2514600" y="2819400"/>
          <a:ext cx="3441700" cy="533400"/>
        </p:xfrm>
        <a:graphic>
          <a:graphicData uri="http://schemas.openxmlformats.org/presentationml/2006/ole">
            <mc:AlternateContent xmlns:mc="http://schemas.openxmlformats.org/markup-compatibility/2006">
              <mc:Choice xmlns:v="urn:schemas-microsoft-com:vml" Requires="v">
                <p:oleObj spid="_x0000_s146490" name="Equation" r:id="rId3" imgW="3441600" imgH="533160" progId="Equation.DSMT4">
                  <p:embed/>
                </p:oleObj>
              </mc:Choice>
              <mc:Fallback>
                <p:oleObj name="Equation" r:id="rId3" imgW="3441600" imgH="5331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819400"/>
                        <a:ext cx="3441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nvPr>
        </p:nvGraphicFramePr>
        <p:xfrm>
          <a:off x="3962400" y="3505200"/>
          <a:ext cx="2870200" cy="482600"/>
        </p:xfrm>
        <a:graphic>
          <a:graphicData uri="http://schemas.openxmlformats.org/presentationml/2006/ole">
            <mc:AlternateContent xmlns:mc="http://schemas.openxmlformats.org/markup-compatibility/2006">
              <mc:Choice xmlns:v="urn:schemas-microsoft-com:vml" Requires="v">
                <p:oleObj spid="_x0000_s146491" name="Equation" r:id="rId5" imgW="2869920" imgH="482400" progId="Equation.DSMT4">
                  <p:embed/>
                </p:oleObj>
              </mc:Choice>
              <mc:Fallback>
                <p:oleObj name="Equation" r:id="rId5" imgW="2869920" imgH="482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505200"/>
                        <a:ext cx="2870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Grp="1" noChangeAspect="1"/>
          </p:cNvGraphicFramePr>
          <p:nvPr>
            <p:extLst/>
          </p:nvPr>
        </p:nvGraphicFramePr>
        <p:xfrm>
          <a:off x="2074863" y="4676775"/>
          <a:ext cx="3138487" cy="474663"/>
        </p:xfrm>
        <a:graphic>
          <a:graphicData uri="http://schemas.openxmlformats.org/presentationml/2006/ole">
            <mc:AlternateContent xmlns:mc="http://schemas.openxmlformats.org/markup-compatibility/2006">
              <mc:Choice xmlns:v="urn:schemas-microsoft-com:vml" Requires="v">
                <p:oleObj spid="_x0000_s146492" name="Equation" r:id="rId7" imgW="3441600" imgH="520560" progId="Equation.DSMT4">
                  <p:embed/>
                </p:oleObj>
              </mc:Choice>
              <mc:Fallback>
                <p:oleObj name="Equation" r:id="rId7" imgW="3441600" imgH="520560" progId="Equation.DSMT4">
                  <p:embed/>
                  <p:pic>
                    <p:nvPicPr>
                      <p:cNvPr id="0" name=""/>
                      <p:cNvPicPr>
                        <a:picLocks noGrp="1" noChangeAspect="1" noChangeArrowheads="1"/>
                      </p:cNvPicPr>
                      <p:nvPr/>
                    </p:nvPicPr>
                    <p:blipFill>
                      <a:blip r:embed="rId8"/>
                      <a:srcRect/>
                      <a:stretch>
                        <a:fillRect/>
                      </a:stretch>
                    </p:blipFill>
                    <p:spPr bwMode="auto">
                      <a:xfrm>
                        <a:off x="2074863" y="4676775"/>
                        <a:ext cx="313848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Grp="1" noChangeAspect="1"/>
          </p:cNvGraphicFramePr>
          <p:nvPr>
            <p:extLst/>
          </p:nvPr>
        </p:nvGraphicFramePr>
        <p:xfrm>
          <a:off x="2093913" y="5641975"/>
          <a:ext cx="3160712" cy="474663"/>
        </p:xfrm>
        <a:graphic>
          <a:graphicData uri="http://schemas.openxmlformats.org/presentationml/2006/ole">
            <mc:AlternateContent xmlns:mc="http://schemas.openxmlformats.org/markup-compatibility/2006">
              <mc:Choice xmlns:v="urn:schemas-microsoft-com:vml" Requires="v">
                <p:oleObj spid="_x0000_s146493" name="Equation" r:id="rId9" imgW="3466800" imgH="520560" progId="Equation.DSMT4">
                  <p:embed/>
                </p:oleObj>
              </mc:Choice>
              <mc:Fallback>
                <p:oleObj name="Equation" r:id="rId9" imgW="3466800" imgH="520560" progId="Equation.DSMT4">
                  <p:embed/>
                  <p:pic>
                    <p:nvPicPr>
                      <p:cNvPr id="0" name=""/>
                      <p:cNvPicPr>
                        <a:picLocks noGrp="1" noChangeAspect="1" noChangeArrowheads="1"/>
                      </p:cNvPicPr>
                      <p:nvPr/>
                    </p:nvPicPr>
                    <p:blipFill>
                      <a:blip r:embed="rId10"/>
                      <a:srcRect/>
                      <a:stretch>
                        <a:fillRect/>
                      </a:stretch>
                    </p:blipFill>
                    <p:spPr bwMode="auto">
                      <a:xfrm>
                        <a:off x="2093913" y="5641975"/>
                        <a:ext cx="316071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Slide Number Placeholder 3">
            <a:extLst>
              <a:ext uri="{FF2B5EF4-FFF2-40B4-BE49-F238E27FC236}">
                <a16:creationId xmlns:a16="http://schemas.microsoft.com/office/drawing/2014/main" xmlns="" id="{26CCA07D-6CAA-4B55-9100-A3DA02F407A4}"/>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26</a:t>
            </a:fld>
            <a:endParaRPr lang="en-US" dirty="0">
              <a:solidFill>
                <a:srgbClr val="1E0000"/>
              </a:solidFill>
            </a:endParaRPr>
          </a:p>
        </p:txBody>
      </p:sp>
    </p:spTree>
    <p:extLst>
      <p:ext uri="{BB962C8B-B14F-4D97-AF65-F5344CB8AC3E}">
        <p14:creationId xmlns:p14="http://schemas.microsoft.com/office/powerpoint/2010/main" val="2337543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5800" y="228600"/>
            <a:ext cx="7772400" cy="762000"/>
          </a:xfrm>
        </p:spPr>
        <p:txBody>
          <a:bodyPr/>
          <a:lstStyle/>
          <a:p>
            <a:r>
              <a:rPr lang="en-US" dirty="0"/>
              <a:t>Notation, cont.</a:t>
            </a:r>
          </a:p>
        </p:txBody>
      </p:sp>
      <p:sp>
        <p:nvSpPr>
          <p:cNvPr id="3080" name="Rectangle 3"/>
          <p:cNvSpPr>
            <a:spLocks noGrp="1" noChangeArrowheads="1"/>
          </p:cNvSpPr>
          <p:nvPr>
            <p:ph type="body" sz="half" idx="1"/>
          </p:nvPr>
        </p:nvSpPr>
        <p:spPr>
          <a:xfrm>
            <a:off x="365760" y="1280160"/>
            <a:ext cx="8473440" cy="2453640"/>
          </a:xfrm>
        </p:spPr>
        <p:txBody>
          <a:bodyPr/>
          <a:lstStyle/>
          <a:p>
            <a:pPr>
              <a:spcBef>
                <a:spcPct val="0"/>
              </a:spcBef>
            </a:pPr>
            <a:r>
              <a:rPr lang="en-US" altLang="zh-CN" sz="2800" dirty="0">
                <a:ea typeface="SimSun" charset="-122"/>
                <a:cs typeface="Times New Roman" pitchFamily="18" charset="0"/>
              </a:rPr>
              <a:t>The series admittance of line </a:t>
            </a:r>
            <a:r>
              <a:rPr lang="en-US" altLang="zh-CN" sz="2800" dirty="0">
                <a:ea typeface="SimSun" charset="-122"/>
                <a:cs typeface="Times New Roman" pitchFamily="18" charset="0"/>
                <a:sym typeface="Euclid Extra"/>
              </a:rPr>
              <a:t></a:t>
            </a:r>
            <a:r>
              <a:rPr lang="en-US" altLang="zh-CN" sz="2800" dirty="0">
                <a:ea typeface="SimSun" charset="-122"/>
                <a:cs typeface="Times New Roman" pitchFamily="18" charset="0"/>
              </a:rPr>
              <a:t> is g</a:t>
            </a:r>
            <a:r>
              <a:rPr lang="en-US" altLang="zh-CN" sz="2800" baseline="-25000" dirty="0">
                <a:ea typeface="SimSun" charset="-122"/>
                <a:cs typeface="Times New Roman" pitchFamily="18" charset="0"/>
                <a:sym typeface="Euclid Extra"/>
              </a:rPr>
              <a:t></a:t>
            </a:r>
            <a:r>
              <a:rPr lang="en-US" altLang="zh-CN" sz="2800" dirty="0">
                <a:ea typeface="SimSun" charset="-122"/>
                <a:cs typeface="Times New Roman" pitchFamily="18" charset="0"/>
                <a:sym typeface="Euclid Extra"/>
              </a:rPr>
              <a:t> </a:t>
            </a:r>
            <a:r>
              <a:rPr lang="en-US" altLang="zh-CN" sz="2800" dirty="0">
                <a:ea typeface="SimSun" charset="-122"/>
                <a:cs typeface="Times New Roman" pitchFamily="18" charset="0"/>
              </a:rPr>
              <a:t>+</a:t>
            </a:r>
            <a:r>
              <a:rPr lang="en-US" altLang="zh-CN" sz="2800" dirty="0" err="1">
                <a:ea typeface="SimSun" charset="-122"/>
                <a:cs typeface="Times New Roman" pitchFamily="18" charset="0"/>
              </a:rPr>
              <a:t>jb</a:t>
            </a:r>
            <a:r>
              <a:rPr lang="en-US" altLang="zh-CN" sz="2800" baseline="-25000" dirty="0">
                <a:ea typeface="SimSun" charset="-122"/>
                <a:cs typeface="Times New Roman" pitchFamily="18" charset="0"/>
                <a:sym typeface="Euclid Extra"/>
              </a:rPr>
              <a:t></a:t>
            </a:r>
            <a:r>
              <a:rPr lang="en-US" altLang="zh-CN" sz="2800" dirty="0">
                <a:ea typeface="SimSun" charset="-122"/>
                <a:cs typeface="Times New Roman" pitchFamily="18" charset="0"/>
              </a:rPr>
              <a:t>  and we define </a:t>
            </a:r>
            <a:r>
              <a:rPr lang="en-US" altLang="zh-CN" dirty="0">
                <a:ea typeface="SimSun" charset="-122"/>
                <a:cs typeface="Times New Roman" pitchFamily="18" charset="0"/>
              </a:rPr>
              <a:t/>
            </a:r>
            <a:br>
              <a:rPr lang="en-US" altLang="zh-CN" dirty="0">
                <a:ea typeface="SimSun" charset="-122"/>
                <a:cs typeface="Times New Roman" pitchFamily="18" charset="0"/>
              </a:rPr>
            </a:br>
            <a:r>
              <a:rPr lang="en-US" altLang="zh-CN" dirty="0">
                <a:ea typeface="SimSun" charset="-122"/>
                <a:cs typeface="Times New Roman" pitchFamily="18" charset="0"/>
              </a:rPr>
              <a:t/>
            </a:r>
            <a:br>
              <a:rPr lang="en-US" altLang="zh-CN" dirty="0">
                <a:ea typeface="SimSun" charset="-122"/>
                <a:cs typeface="Times New Roman" pitchFamily="18" charset="0"/>
              </a:rPr>
            </a:br>
            <a:endParaRPr lang="en-US" altLang="zh-CN" dirty="0">
              <a:ea typeface="SimSun" charset="-122"/>
              <a:cs typeface="Times New Roman" pitchFamily="18" charset="0"/>
            </a:endParaRPr>
          </a:p>
          <a:p>
            <a:pPr>
              <a:spcBef>
                <a:spcPct val="0"/>
              </a:spcBef>
            </a:pPr>
            <a:r>
              <a:rPr lang="en-US" altLang="zh-CN" sz="2800" dirty="0">
                <a:ea typeface="SimSun" charset="-122"/>
                <a:cs typeface="Times New Roman" pitchFamily="18" charset="0"/>
              </a:rPr>
              <a:t>We define the L</a:t>
            </a:r>
            <a:r>
              <a:rPr lang="en-US" altLang="zh-CN" sz="2800" dirty="0">
                <a:ea typeface="SimSun" charset="-122"/>
                <a:cs typeface="Times New Roman" pitchFamily="18" charset="0"/>
                <a:sym typeface="Symbol"/>
              </a:rPr>
              <a:t>N incidence matrix</a:t>
            </a:r>
            <a:br>
              <a:rPr lang="en-US" altLang="zh-CN" sz="2800" dirty="0">
                <a:ea typeface="SimSun" charset="-122"/>
                <a:cs typeface="Times New Roman" pitchFamily="18" charset="0"/>
                <a:sym typeface="Symbol"/>
              </a:rPr>
            </a:br>
            <a:r>
              <a:rPr lang="en-US" altLang="zh-CN" dirty="0">
                <a:ea typeface="SimSun" charset="-122"/>
                <a:cs typeface="Times New Roman" pitchFamily="18" charset="0"/>
                <a:sym typeface="Symbol"/>
              </a:rPr>
              <a:t/>
            </a:r>
            <a:br>
              <a:rPr lang="en-US" altLang="zh-CN" dirty="0">
                <a:ea typeface="SimSun" charset="-122"/>
                <a:cs typeface="Times New Roman" pitchFamily="18" charset="0"/>
                <a:sym typeface="Symbol"/>
              </a:rPr>
            </a:br>
            <a:endParaRPr lang="en-US" altLang="zh-CN" dirty="0">
              <a:ea typeface="SimSun" charset="-122"/>
              <a:cs typeface="Times New Roman" pitchFamily="18" charset="0"/>
            </a:endParaRPr>
          </a:p>
        </p:txBody>
      </p:sp>
      <p:graphicFrame>
        <p:nvGraphicFramePr>
          <p:cNvPr id="3" name="Object 2"/>
          <p:cNvGraphicFramePr>
            <a:graphicFrameLocks noChangeAspect="1"/>
          </p:cNvGraphicFramePr>
          <p:nvPr>
            <p:extLst/>
          </p:nvPr>
        </p:nvGraphicFramePr>
        <p:xfrm>
          <a:off x="3155950" y="1828800"/>
          <a:ext cx="3911600" cy="596900"/>
        </p:xfrm>
        <a:graphic>
          <a:graphicData uri="http://schemas.openxmlformats.org/presentationml/2006/ole">
            <mc:AlternateContent xmlns:mc="http://schemas.openxmlformats.org/markup-compatibility/2006">
              <mc:Choice xmlns:v="urn:schemas-microsoft-com:vml" Requires="v">
                <p:oleObj spid="_x0000_s147486" name="Equation" r:id="rId3" imgW="3911400" imgH="596880" progId="Equation.DSMT4">
                  <p:embed/>
                </p:oleObj>
              </mc:Choice>
              <mc:Fallback>
                <p:oleObj name="Equation" r:id="rId3" imgW="3911400" imgH="596880" progId="Equation.DSMT4">
                  <p:embed/>
                  <p:pic>
                    <p:nvPicPr>
                      <p:cNvPr id="0" name=""/>
                      <p:cNvPicPr>
                        <a:picLocks noChangeAspect="1" noChangeArrowheads="1"/>
                      </p:cNvPicPr>
                      <p:nvPr/>
                    </p:nvPicPr>
                    <p:blipFill>
                      <a:blip r:embed="rId4"/>
                      <a:srcRect/>
                      <a:stretch>
                        <a:fillRect/>
                      </a:stretch>
                    </p:blipFill>
                    <p:spPr bwMode="auto">
                      <a:xfrm>
                        <a:off x="3155950" y="1828800"/>
                        <a:ext cx="3911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nvPr>
        </p:nvGraphicFramePr>
        <p:xfrm>
          <a:off x="927100" y="3429000"/>
          <a:ext cx="1741488" cy="2643188"/>
        </p:xfrm>
        <a:graphic>
          <a:graphicData uri="http://schemas.openxmlformats.org/presentationml/2006/ole">
            <mc:AlternateContent xmlns:mc="http://schemas.openxmlformats.org/markup-compatibility/2006">
              <mc:Choice xmlns:v="urn:schemas-microsoft-com:vml" Requires="v">
                <p:oleObj spid="_x0000_s147487" name="Equation" r:id="rId5" imgW="1612800" imgH="2298600" progId="Equation.DSMT4">
                  <p:embed/>
                </p:oleObj>
              </mc:Choice>
              <mc:Fallback>
                <p:oleObj name="Equation" r:id="rId5" imgW="1612800" imgH="2298600" progId="Equation.DSMT4">
                  <p:embed/>
                  <p:pic>
                    <p:nvPicPr>
                      <p:cNvPr id="0" name=""/>
                      <p:cNvPicPr>
                        <a:picLocks noChangeAspect="1" noChangeArrowheads="1"/>
                      </p:cNvPicPr>
                      <p:nvPr/>
                    </p:nvPicPr>
                    <p:blipFill>
                      <a:blip r:embed="rId6"/>
                      <a:srcRect/>
                      <a:stretch>
                        <a:fillRect/>
                      </a:stretch>
                    </p:blipFill>
                    <p:spPr bwMode="auto">
                      <a:xfrm>
                        <a:off x="927100" y="3429000"/>
                        <a:ext cx="174148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352800" y="3581400"/>
            <a:ext cx="4572000" cy="2246769"/>
          </a:xfrm>
          <a:prstGeom prst="rect">
            <a:avLst/>
          </a:prstGeom>
          <a:solidFill>
            <a:srgbClr val="FFE6E6"/>
          </a:solidFill>
        </p:spPr>
        <p:txBody>
          <a:bodyPr wrap="square" rtlCol="0">
            <a:spAutoFit/>
          </a:bodyPr>
          <a:lstStyle/>
          <a:p>
            <a:r>
              <a:rPr lang="en-US" dirty="0">
                <a:solidFill>
                  <a:srgbClr val="1E0000"/>
                </a:solidFill>
                <a:latin typeface="+mn-lt"/>
              </a:rPr>
              <a:t>T</a:t>
            </a:r>
            <a:r>
              <a:rPr lang="en-US" dirty="0" smtClean="0">
                <a:solidFill>
                  <a:srgbClr val="1E0000"/>
                </a:solidFill>
                <a:latin typeface="+mn-lt"/>
              </a:rPr>
              <a:t>he </a:t>
            </a:r>
            <a:r>
              <a:rPr lang="en-US" dirty="0">
                <a:solidFill>
                  <a:srgbClr val="1E0000"/>
                </a:solidFill>
                <a:latin typeface="+mn-lt"/>
              </a:rPr>
              <a:t>component j of </a:t>
            </a:r>
            <a:r>
              <a:rPr lang="en-US" b="1" dirty="0" err="1">
                <a:solidFill>
                  <a:srgbClr val="1E0000"/>
                </a:solidFill>
                <a:latin typeface="+mn-lt"/>
              </a:rPr>
              <a:t>a</a:t>
            </a:r>
            <a:r>
              <a:rPr lang="en-US" baseline="-25000" dirty="0" err="1">
                <a:solidFill>
                  <a:srgbClr val="1E0000"/>
                </a:solidFill>
                <a:latin typeface="+mn-lt"/>
              </a:rPr>
              <a:t>i</a:t>
            </a:r>
            <a:r>
              <a:rPr lang="en-US" dirty="0">
                <a:solidFill>
                  <a:srgbClr val="1E0000"/>
                </a:solidFill>
                <a:latin typeface="+mn-lt"/>
              </a:rPr>
              <a:t> is</a:t>
            </a:r>
            <a:br>
              <a:rPr lang="en-US" dirty="0">
                <a:solidFill>
                  <a:srgbClr val="1E0000"/>
                </a:solidFill>
                <a:latin typeface="+mn-lt"/>
              </a:rPr>
            </a:br>
            <a:r>
              <a:rPr lang="en-US" dirty="0">
                <a:solidFill>
                  <a:srgbClr val="1E0000"/>
                </a:solidFill>
                <a:latin typeface="+mn-lt"/>
              </a:rPr>
              <a:t>nonzero whenever line </a:t>
            </a:r>
            <a:r>
              <a:rPr lang="en-US" altLang="zh-CN" dirty="0">
                <a:solidFill>
                  <a:srgbClr val="1E0000"/>
                </a:solidFill>
                <a:latin typeface="+mn-lt"/>
                <a:ea typeface="SimSun" charset="-122"/>
                <a:cs typeface="Times New Roman" pitchFamily="18" charset="0"/>
                <a:sym typeface="Euclid Extra"/>
              </a:rPr>
              <a:t></a:t>
            </a:r>
            <a:r>
              <a:rPr lang="en-US" altLang="zh-CN" baseline="-25000" dirty="0">
                <a:solidFill>
                  <a:srgbClr val="1E0000"/>
                </a:solidFill>
                <a:latin typeface="+mn-lt"/>
                <a:ea typeface="SimSun" charset="-122"/>
                <a:cs typeface="Times New Roman" pitchFamily="18" charset="0"/>
                <a:sym typeface="Euclid Extra"/>
              </a:rPr>
              <a:t>i</a:t>
            </a:r>
            <a:r>
              <a:rPr lang="en-US" dirty="0">
                <a:solidFill>
                  <a:srgbClr val="1E0000"/>
                </a:solidFill>
                <a:latin typeface="+mn-lt"/>
              </a:rPr>
              <a:t> is</a:t>
            </a:r>
            <a:br>
              <a:rPr lang="en-US" dirty="0">
                <a:solidFill>
                  <a:srgbClr val="1E0000"/>
                </a:solidFill>
                <a:latin typeface="+mn-lt"/>
              </a:rPr>
            </a:br>
            <a:r>
              <a:rPr lang="en-US" dirty="0">
                <a:solidFill>
                  <a:srgbClr val="1E0000"/>
                </a:solidFill>
                <a:latin typeface="+mn-lt"/>
              </a:rPr>
              <a:t>coincident with node j. Hence </a:t>
            </a:r>
            <a:br>
              <a:rPr lang="en-US" dirty="0">
                <a:solidFill>
                  <a:srgbClr val="1E0000"/>
                </a:solidFill>
                <a:latin typeface="+mn-lt"/>
              </a:rPr>
            </a:br>
            <a:r>
              <a:rPr lang="en-US" b="1" dirty="0">
                <a:solidFill>
                  <a:srgbClr val="1E0000"/>
                </a:solidFill>
                <a:latin typeface="+mn-lt"/>
              </a:rPr>
              <a:t>A</a:t>
            </a:r>
            <a:r>
              <a:rPr lang="en-US" dirty="0">
                <a:solidFill>
                  <a:srgbClr val="1E0000"/>
                </a:solidFill>
                <a:latin typeface="+mn-lt"/>
              </a:rPr>
              <a:t> is quite sparse, with two </a:t>
            </a:r>
            <a:br>
              <a:rPr lang="en-US" dirty="0">
                <a:solidFill>
                  <a:srgbClr val="1E0000"/>
                </a:solidFill>
                <a:latin typeface="+mn-lt"/>
              </a:rPr>
            </a:br>
            <a:r>
              <a:rPr lang="en-US" dirty="0" err="1">
                <a:solidFill>
                  <a:srgbClr val="1E0000"/>
                </a:solidFill>
                <a:latin typeface="+mn-lt"/>
              </a:rPr>
              <a:t>nonzeros</a:t>
            </a:r>
            <a:r>
              <a:rPr lang="en-US" dirty="0">
                <a:solidFill>
                  <a:srgbClr val="1E0000"/>
                </a:solidFill>
                <a:latin typeface="+mn-lt"/>
              </a:rPr>
              <a:t> per row</a:t>
            </a:r>
          </a:p>
        </p:txBody>
      </p:sp>
      <p:sp>
        <p:nvSpPr>
          <p:cNvPr id="8" name="Slide Number Placeholder 3">
            <a:extLst>
              <a:ext uri="{FF2B5EF4-FFF2-40B4-BE49-F238E27FC236}">
                <a16:creationId xmlns:a16="http://schemas.microsoft.com/office/drawing/2014/main" xmlns="" id="{8EF98B79-6433-461E-BEF3-97D615D3BD28}"/>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27</a:t>
            </a:fld>
            <a:endParaRPr lang="en-US" dirty="0">
              <a:solidFill>
                <a:srgbClr val="1E0000"/>
              </a:solidFill>
            </a:endParaRPr>
          </a:p>
        </p:txBody>
      </p:sp>
    </p:spTree>
    <p:extLst>
      <p:ext uri="{BB962C8B-B14F-4D97-AF65-F5344CB8AC3E}">
        <p14:creationId xmlns:p14="http://schemas.microsoft.com/office/powerpoint/2010/main" val="1278240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Example: Available Transfer Capability</a:t>
            </a:r>
          </a:p>
        </p:txBody>
      </p:sp>
      <p:sp>
        <p:nvSpPr>
          <p:cNvPr id="3" name="Content Placeholder 2"/>
          <p:cNvSpPr>
            <a:spLocks noGrp="1"/>
          </p:cNvSpPr>
          <p:nvPr>
            <p:ph idx="1"/>
          </p:nvPr>
        </p:nvSpPr>
        <p:spPr/>
        <p:txBody>
          <a:bodyPr/>
          <a:lstStyle/>
          <a:p>
            <a:r>
              <a:rPr lang="en-US" altLang="zh-CN" dirty="0"/>
              <a:t>The power system available transfer capability or ATC is defined as the maximum additional MW that can be transferred between two specific areas, while meeting all the specified pre- and post-contingency system conditions</a:t>
            </a:r>
          </a:p>
          <a:p>
            <a:r>
              <a:rPr lang="en-US" altLang="zh-CN" dirty="0"/>
              <a:t>ATC impacts measurably the market outcomes and system reliability and, therefore, the ATC values impact the system and market behavior</a:t>
            </a:r>
          </a:p>
          <a:p>
            <a:r>
              <a:rPr lang="en-US" dirty="0"/>
              <a:t>A useful reference on ATC is </a:t>
            </a:r>
            <a:r>
              <a:rPr lang="en-US" i="1" dirty="0"/>
              <a:t>Available Transfer Capability Definitions and Determination </a:t>
            </a:r>
            <a:r>
              <a:rPr lang="en-US" dirty="0"/>
              <a:t>from NERC, June 1996 (available </a:t>
            </a:r>
            <a:r>
              <a:rPr lang="en-US" dirty="0" smtClean="0"/>
              <a:t>online</a:t>
            </a:r>
            <a:r>
              <a:rPr lang="en-US" dirty="0"/>
              <a:t>)</a:t>
            </a:r>
            <a:endParaRPr lang="en-US" i="1" dirty="0"/>
          </a:p>
          <a:p>
            <a:endParaRPr lang="en-US" altLang="zh-CN" dirty="0"/>
          </a:p>
          <a:p>
            <a:endParaRPr lang="en-US" dirty="0"/>
          </a:p>
        </p:txBody>
      </p:sp>
      <p:sp>
        <p:nvSpPr>
          <p:cNvPr id="5" name="Slide Number Placeholder 3">
            <a:extLst>
              <a:ext uri="{FF2B5EF4-FFF2-40B4-BE49-F238E27FC236}">
                <a16:creationId xmlns="" xmlns:a16="http://schemas.microsoft.com/office/drawing/2014/main" id="{225EB1F5-FDFA-46CF-95B7-8734197FC75B}"/>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28</a:t>
            </a:fld>
            <a:endParaRPr lang="en-US" dirty="0">
              <a:solidFill>
                <a:srgbClr val="1E0000"/>
              </a:solidFill>
            </a:endParaRPr>
          </a:p>
        </p:txBody>
      </p:sp>
    </p:spTree>
    <p:extLst>
      <p:ext uri="{BB962C8B-B14F-4D97-AF65-F5344CB8AC3E}">
        <p14:creationId xmlns:p14="http://schemas.microsoft.com/office/powerpoint/2010/main" val="3255906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Flow Topology Processing</a:t>
            </a:r>
          </a:p>
        </p:txBody>
      </p:sp>
      <p:sp>
        <p:nvSpPr>
          <p:cNvPr id="3" name="Content Placeholder 2"/>
          <p:cNvSpPr>
            <a:spLocks noGrp="1"/>
          </p:cNvSpPr>
          <p:nvPr>
            <p:ph idx="1"/>
          </p:nvPr>
        </p:nvSpPr>
        <p:spPr/>
        <p:txBody>
          <a:bodyPr/>
          <a:lstStyle/>
          <a:p>
            <a:r>
              <a:rPr lang="en-US" dirty="0"/>
              <a:t>Anytime a status change occurs the power flow must perform topology processing to determine whether there are either 1) new islands or 2) islands have merged</a:t>
            </a:r>
          </a:p>
          <a:p>
            <a:r>
              <a:rPr lang="en-US" dirty="0"/>
              <a:t>Determination is needed to determine whether the island is “viable.”  That is, could it truly function as an independent system, or should the buses just be marked as dead</a:t>
            </a:r>
          </a:p>
          <a:p>
            <a:pPr lvl="1"/>
            <a:r>
              <a:rPr lang="en-US" dirty="0"/>
              <a:t>A quite common occurrence is when a single load or generator is isolated; in the case of a load it can be immediately killed; generators are more tricky  </a:t>
            </a:r>
          </a:p>
        </p:txBody>
      </p:sp>
      <p:sp>
        <p:nvSpPr>
          <p:cNvPr id="4" name="Slide Number Placeholder 3">
            <a:extLst>
              <a:ext uri="{FF2B5EF4-FFF2-40B4-BE49-F238E27FC236}">
                <a16:creationId xmlns="" xmlns:a16="http://schemas.microsoft.com/office/drawing/2014/main" id="{D61BD989-0860-4DFB-9637-1AD9DDD58331}"/>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a:t>
            </a:fld>
            <a:endParaRPr lang="en-US" dirty="0">
              <a:solidFill>
                <a:srgbClr val="1E0000"/>
              </a:solidFill>
            </a:endParaRPr>
          </a:p>
        </p:txBody>
      </p:sp>
    </p:spTree>
    <p:extLst>
      <p:ext uri="{BB962C8B-B14F-4D97-AF65-F5344CB8AC3E}">
        <p14:creationId xmlns:p14="http://schemas.microsoft.com/office/powerpoint/2010/main" val="3003830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73152"/>
            <a:ext cx="8763000" cy="1069848"/>
          </a:xfrm>
        </p:spPr>
        <p:txBody>
          <a:bodyPr/>
          <a:lstStyle/>
          <a:p>
            <a:r>
              <a:rPr lang="en-US" altLang="zh-CN" dirty="0"/>
              <a:t>ATC and Its Key Components</a:t>
            </a:r>
          </a:p>
        </p:txBody>
      </p:sp>
      <p:sp>
        <p:nvSpPr>
          <p:cNvPr id="74755" name="Rectangle 3"/>
          <p:cNvSpPr>
            <a:spLocks noGrp="1" noChangeArrowheads="1"/>
          </p:cNvSpPr>
          <p:nvPr>
            <p:ph idx="1"/>
          </p:nvPr>
        </p:nvSpPr>
        <p:spPr>
          <a:xfrm>
            <a:off x="365760" y="1280161"/>
            <a:ext cx="8549640" cy="4815840"/>
          </a:xfrm>
        </p:spPr>
        <p:txBody>
          <a:bodyPr/>
          <a:lstStyle/>
          <a:p>
            <a:pPr marL="461963" indent="-461963" algn="just">
              <a:spcBef>
                <a:spcPct val="0"/>
              </a:spcBef>
            </a:pPr>
            <a:r>
              <a:rPr lang="en-US" altLang="zh-CN" dirty="0"/>
              <a:t>Total transfer capability (TTC ) </a:t>
            </a:r>
          </a:p>
          <a:p>
            <a:pPr marL="862013" lvl="1" indent="-461963" algn="just">
              <a:spcBef>
                <a:spcPct val="0"/>
              </a:spcBef>
            </a:pPr>
            <a:r>
              <a:rPr lang="en-US" altLang="zh-CN" dirty="0"/>
              <a:t>Amount of real power that can be transmitted across an interconnected transmission network in a reliable manner, including considering contingencies</a:t>
            </a:r>
          </a:p>
          <a:p>
            <a:pPr marL="461963" indent="-461963" algn="just">
              <a:spcBef>
                <a:spcPct val="0"/>
              </a:spcBef>
            </a:pPr>
            <a:r>
              <a:rPr lang="en-US" altLang="zh-CN" dirty="0"/>
              <a:t>Transmission reliability margin (TRM)</a:t>
            </a:r>
          </a:p>
          <a:p>
            <a:pPr marL="862013" lvl="1" indent="-461963" algn="just">
              <a:spcBef>
                <a:spcPct val="0"/>
              </a:spcBef>
            </a:pPr>
            <a:r>
              <a:rPr lang="en-US" altLang="zh-CN" dirty="0"/>
              <a:t>Amount of TTC needed to deal with uncertainties in system conditions; typically expressed as a percent of TTC</a:t>
            </a:r>
          </a:p>
          <a:p>
            <a:pPr marL="461963" indent="-461963" algn="just">
              <a:spcBef>
                <a:spcPct val="0"/>
              </a:spcBef>
            </a:pPr>
            <a:r>
              <a:rPr lang="en-US" altLang="zh-CN" dirty="0"/>
              <a:t>Capacity benefit margin (CBM) </a:t>
            </a:r>
          </a:p>
          <a:p>
            <a:pPr marL="862013" lvl="1" indent="-461963" algn="just">
              <a:spcBef>
                <a:spcPct val="0"/>
              </a:spcBef>
            </a:pPr>
            <a:r>
              <a:rPr lang="en-US" altLang="zh-CN" dirty="0"/>
              <a:t>Amount of TTC needed by load serving entities to ensure access to generation; typically expressed as a percent of TTC</a:t>
            </a:r>
          </a:p>
        </p:txBody>
      </p:sp>
      <p:sp>
        <p:nvSpPr>
          <p:cNvPr id="5" name="Slide Number Placeholder 3">
            <a:extLst>
              <a:ext uri="{FF2B5EF4-FFF2-40B4-BE49-F238E27FC236}">
                <a16:creationId xmlns="" xmlns:a16="http://schemas.microsoft.com/office/drawing/2014/main" id="{3112A013-D935-4517-9DD0-41FEED8D9372}"/>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29</a:t>
            </a:fld>
            <a:endParaRPr lang="en-US" dirty="0">
              <a:solidFill>
                <a:srgbClr val="1E0000"/>
              </a:solidFill>
            </a:endParaRPr>
          </a:p>
        </p:txBody>
      </p:sp>
    </p:spTree>
    <p:extLst>
      <p:ext uri="{BB962C8B-B14F-4D97-AF65-F5344CB8AC3E}">
        <p14:creationId xmlns:p14="http://schemas.microsoft.com/office/powerpoint/2010/main" val="2191298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ATC and Its Key Components</a:t>
            </a:r>
            <a:endParaRPr lang="en-US" dirty="0"/>
          </a:p>
        </p:txBody>
      </p:sp>
      <p:sp>
        <p:nvSpPr>
          <p:cNvPr id="3" name="Content Placeholder 2"/>
          <p:cNvSpPr>
            <a:spLocks noGrp="1"/>
          </p:cNvSpPr>
          <p:nvPr>
            <p:ph idx="1"/>
          </p:nvPr>
        </p:nvSpPr>
        <p:spPr>
          <a:xfrm>
            <a:off x="365759" y="1280160"/>
            <a:ext cx="8622791" cy="3733800"/>
          </a:xfrm>
        </p:spPr>
        <p:txBody>
          <a:bodyPr/>
          <a:lstStyle/>
          <a:p>
            <a:pPr marL="461963" indent="-461963" algn="just">
              <a:spcBef>
                <a:spcPct val="0"/>
              </a:spcBef>
            </a:pPr>
            <a:r>
              <a:rPr lang="en-US" altLang="zh-CN" dirty="0"/>
              <a:t>Uncommitted transfer capability (UTC)</a:t>
            </a:r>
          </a:p>
          <a:p>
            <a:pPr marL="461963" indent="-461963" algn="just">
              <a:spcBef>
                <a:spcPct val="0"/>
              </a:spcBef>
              <a:buNone/>
            </a:pPr>
            <a:r>
              <a:rPr lang="en-US" altLang="zh-CN" dirty="0"/>
              <a:t>	     UTC </a:t>
            </a:r>
            <a:r>
              <a:rPr lang="en-US" altLang="zh-CN" dirty="0">
                <a:sym typeface="Euclid Extra"/>
              </a:rPr>
              <a:t></a:t>
            </a:r>
            <a:r>
              <a:rPr lang="en-US" altLang="zh-CN" dirty="0"/>
              <a:t> TTC –  existing transmission commitment</a:t>
            </a:r>
          </a:p>
          <a:p>
            <a:pPr marL="461963" indent="-461963" algn="just">
              <a:spcBef>
                <a:spcPct val="0"/>
              </a:spcBef>
            </a:pPr>
            <a:r>
              <a:rPr lang="en-US" altLang="zh-CN" dirty="0"/>
              <a:t>Formal definition of ATC is</a:t>
            </a:r>
          </a:p>
          <a:p>
            <a:pPr marL="461963" indent="-461963" algn="just">
              <a:spcBef>
                <a:spcPct val="0"/>
              </a:spcBef>
              <a:buNone/>
            </a:pPr>
            <a:r>
              <a:rPr lang="en-US" altLang="zh-CN" dirty="0"/>
              <a:t>		 ATC </a:t>
            </a:r>
            <a:r>
              <a:rPr lang="en-US" altLang="zh-CN" dirty="0">
                <a:sym typeface="Euclid Extra"/>
              </a:rPr>
              <a:t> </a:t>
            </a:r>
            <a:r>
              <a:rPr lang="en-US" altLang="zh-CN" dirty="0"/>
              <a:t>UTC – CBM – TRM</a:t>
            </a:r>
          </a:p>
          <a:p>
            <a:pPr algn="just">
              <a:spcBef>
                <a:spcPct val="0"/>
              </a:spcBef>
            </a:pPr>
            <a:r>
              <a:rPr lang="en-US" altLang="zh-CN" dirty="0"/>
              <a:t>We focus on determining </a:t>
            </a:r>
            <a:r>
              <a:rPr lang="en-US" altLang="zh-CN" dirty="0" err="1"/>
              <a:t>U</a:t>
            </a:r>
            <a:r>
              <a:rPr lang="en-US" altLang="zh-CN" baseline="-25000" dirty="0" err="1"/>
              <a:t>m,n</a:t>
            </a:r>
            <a:r>
              <a:rPr lang="en-US" altLang="zh-CN" dirty="0"/>
              <a:t>, the UTC from node m to node n</a:t>
            </a:r>
          </a:p>
          <a:p>
            <a:pPr algn="just">
              <a:spcBef>
                <a:spcPct val="0"/>
              </a:spcBef>
            </a:pPr>
            <a:r>
              <a:rPr lang="en-US" altLang="zh-CN" dirty="0"/>
              <a:t> </a:t>
            </a:r>
            <a:r>
              <a:rPr lang="en-US" altLang="zh-CN" dirty="0" err="1"/>
              <a:t>U</a:t>
            </a:r>
            <a:r>
              <a:rPr lang="en-US" altLang="zh-CN" baseline="-25000" dirty="0" err="1"/>
              <a:t>m,n</a:t>
            </a:r>
            <a:r>
              <a:rPr lang="en-US" altLang="zh-CN" dirty="0"/>
              <a:t> is defined as the maximum additional MW that can be transferred from node m to node n without violating any limit in either the base case or in any post-contingency conditions </a:t>
            </a:r>
          </a:p>
          <a:p>
            <a:pPr marL="461963" indent="-461963" algn="just">
              <a:spcBef>
                <a:spcPct val="0"/>
              </a:spcBef>
              <a:buNone/>
            </a:pPr>
            <a:endParaRPr lang="en-US" altLang="zh-CN" dirty="0"/>
          </a:p>
          <a:p>
            <a:pPr marL="461963" indent="-461963" algn="just">
              <a:spcBef>
                <a:spcPct val="0"/>
              </a:spcBef>
              <a:buNone/>
            </a:pPr>
            <a:endParaRPr lang="en-US" altLang="zh-CN" dirty="0"/>
          </a:p>
          <a:p>
            <a:endParaRPr lang="en-US" dirty="0"/>
          </a:p>
        </p:txBody>
      </p:sp>
      <p:sp>
        <p:nvSpPr>
          <p:cNvPr id="5" name="Slide Number Placeholder 3">
            <a:extLst>
              <a:ext uri="{FF2B5EF4-FFF2-40B4-BE49-F238E27FC236}">
                <a16:creationId xmlns="" xmlns:a16="http://schemas.microsoft.com/office/drawing/2014/main" id="{63202D13-466D-436D-B88E-BE9F49A3E4AD}"/>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30</a:t>
            </a:fld>
            <a:endParaRPr lang="en-US" dirty="0">
              <a:solidFill>
                <a:srgbClr val="1E0000"/>
              </a:solidFill>
            </a:endParaRPr>
          </a:p>
        </p:txBody>
      </p:sp>
    </p:spTree>
    <p:extLst>
      <p:ext uri="{BB962C8B-B14F-4D97-AF65-F5344CB8AC3E}">
        <p14:creationId xmlns:p14="http://schemas.microsoft.com/office/powerpoint/2010/main" val="42311266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Rectangle 2"/>
          <p:cNvSpPr>
            <a:spLocks noGrp="1" noChangeArrowheads="1"/>
          </p:cNvSpPr>
          <p:nvPr>
            <p:ph type="title"/>
          </p:nvPr>
        </p:nvSpPr>
        <p:spPr/>
        <p:txBody>
          <a:bodyPr/>
          <a:lstStyle/>
          <a:p>
            <a:r>
              <a:rPr lang="en-US" altLang="zh-CN" dirty="0" smtClean="0">
                <a:ea typeface="SimSun" charset="-122"/>
              </a:rPr>
              <a:t>UTC (or TTC)  </a:t>
            </a:r>
            <a:r>
              <a:rPr lang="en-US" altLang="zh-CN" dirty="0">
                <a:ea typeface="SimSun" charset="-122"/>
              </a:rPr>
              <a:t>Evaluation</a:t>
            </a:r>
          </a:p>
        </p:txBody>
      </p:sp>
      <p:sp>
        <p:nvSpPr>
          <p:cNvPr id="376836" name="Freeform 4"/>
          <p:cNvSpPr>
            <a:spLocks/>
          </p:cNvSpPr>
          <p:nvPr/>
        </p:nvSpPr>
        <p:spPr bwMode="auto">
          <a:xfrm flipV="1">
            <a:off x="1273962" y="1590675"/>
            <a:ext cx="5797550" cy="1855788"/>
          </a:xfrm>
          <a:custGeom>
            <a:avLst/>
            <a:gdLst>
              <a:gd name="T0" fmla="*/ 62339 w 2232"/>
              <a:gd name="T1" fmla="*/ 1071362 h 899"/>
              <a:gd name="T2" fmla="*/ 467544 w 2232"/>
              <a:gd name="T3" fmla="*/ 1269533 h 899"/>
              <a:gd name="T4" fmla="*/ 561053 w 2232"/>
              <a:gd name="T5" fmla="*/ 1319075 h 899"/>
              <a:gd name="T6" fmla="*/ 685732 w 2232"/>
              <a:gd name="T7" fmla="*/ 1467703 h 899"/>
              <a:gd name="T8" fmla="*/ 1527312 w 2232"/>
              <a:gd name="T9" fmla="*/ 1690646 h 899"/>
              <a:gd name="T10" fmla="*/ 2181873 w 2232"/>
              <a:gd name="T11" fmla="*/ 1740188 h 899"/>
              <a:gd name="T12" fmla="*/ 4176729 w 2232"/>
              <a:gd name="T13" fmla="*/ 1764960 h 899"/>
              <a:gd name="T14" fmla="*/ 4394916 w 2232"/>
              <a:gd name="T15" fmla="*/ 1715417 h 899"/>
              <a:gd name="T16" fmla="*/ 4488425 w 2232"/>
              <a:gd name="T17" fmla="*/ 1665874 h 899"/>
              <a:gd name="T18" fmla="*/ 4987139 w 2232"/>
              <a:gd name="T19" fmla="*/ 1542017 h 899"/>
              <a:gd name="T20" fmla="*/ 5423515 w 2232"/>
              <a:gd name="T21" fmla="*/ 1343847 h 899"/>
              <a:gd name="T22" fmla="*/ 5672872 w 2232"/>
              <a:gd name="T23" fmla="*/ 1096133 h 899"/>
              <a:gd name="T24" fmla="*/ 5797550 w 2232"/>
              <a:gd name="T25" fmla="*/ 402535 h 899"/>
              <a:gd name="T26" fmla="*/ 5142987 w 2232"/>
              <a:gd name="T27" fmla="*/ 204364 h 899"/>
              <a:gd name="T28" fmla="*/ 3896203 w 2232"/>
              <a:gd name="T29" fmla="*/ 229135 h 899"/>
              <a:gd name="T30" fmla="*/ 3678015 w 2232"/>
              <a:gd name="T31" fmla="*/ 154821 h 899"/>
              <a:gd name="T32" fmla="*/ 3428658 w 2232"/>
              <a:gd name="T33" fmla="*/ 105278 h 899"/>
              <a:gd name="T34" fmla="*/ 2929945 w 2232"/>
              <a:gd name="T35" fmla="*/ 80507 h 899"/>
              <a:gd name="T36" fmla="*/ 2680588 w 2232"/>
              <a:gd name="T37" fmla="*/ 130050 h 899"/>
              <a:gd name="T38" fmla="*/ 2026025 w 2232"/>
              <a:gd name="T39" fmla="*/ 204364 h 899"/>
              <a:gd name="T40" fmla="*/ 1589651 w 2232"/>
              <a:gd name="T41" fmla="*/ 352992 h 899"/>
              <a:gd name="T42" fmla="*/ 1028597 w 2232"/>
              <a:gd name="T43" fmla="*/ 526391 h 899"/>
              <a:gd name="T44" fmla="*/ 592223 w 2232"/>
              <a:gd name="T45" fmla="*/ 675020 h 899"/>
              <a:gd name="T46" fmla="*/ 124678 w 2232"/>
              <a:gd name="T47" fmla="*/ 749334 h 899"/>
              <a:gd name="T48" fmla="*/ 0 w 2232"/>
              <a:gd name="T49" fmla="*/ 897962 h 899"/>
              <a:gd name="T50" fmla="*/ 31170 w 2232"/>
              <a:gd name="T51" fmla="*/ 1021819 h 899"/>
              <a:gd name="T52" fmla="*/ 62339 w 2232"/>
              <a:gd name="T53" fmla="*/ 1071362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rot="10800000"/>
          <a:lstStyle/>
          <a:p>
            <a:endParaRPr lang="en-US"/>
          </a:p>
        </p:txBody>
      </p:sp>
      <p:sp>
        <p:nvSpPr>
          <p:cNvPr id="376837" name="Line 5"/>
          <p:cNvSpPr>
            <a:spLocks noChangeShapeType="1"/>
          </p:cNvSpPr>
          <p:nvPr/>
        </p:nvSpPr>
        <p:spPr bwMode="auto">
          <a:xfrm>
            <a:off x="5743316" y="2227263"/>
            <a:ext cx="558800" cy="0"/>
          </a:xfrm>
          <a:prstGeom prst="line">
            <a:avLst/>
          </a:prstGeom>
          <a:noFill/>
          <a:ln w="63500">
            <a:solidFill>
              <a:srgbClr val="000000"/>
            </a:solidFill>
            <a:round/>
            <a:headEnd/>
            <a:tailEnd/>
          </a:ln>
        </p:spPr>
        <p:txBody>
          <a:bodyPr/>
          <a:lstStyle/>
          <a:p>
            <a:endParaRPr lang="en-US"/>
          </a:p>
        </p:txBody>
      </p:sp>
      <p:graphicFrame>
        <p:nvGraphicFramePr>
          <p:cNvPr id="376838" name="Object 6"/>
          <p:cNvGraphicFramePr>
            <a:graphicFrameLocks noChangeAspect="1"/>
          </p:cNvGraphicFramePr>
          <p:nvPr>
            <p:extLst/>
          </p:nvPr>
        </p:nvGraphicFramePr>
        <p:xfrm>
          <a:off x="5382486" y="2120937"/>
          <a:ext cx="228600" cy="241300"/>
        </p:xfrm>
        <a:graphic>
          <a:graphicData uri="http://schemas.openxmlformats.org/presentationml/2006/ole">
            <mc:AlternateContent xmlns:mc="http://schemas.openxmlformats.org/markup-compatibility/2006">
              <mc:Choice xmlns:v="urn:schemas-microsoft-com:vml" Requires="v">
                <p:oleObj spid="_x0000_s148563" name="Equation" r:id="rId3" imgW="228600" imgH="241200" progId="Equation.DSMT4">
                  <p:embed/>
                </p:oleObj>
              </mc:Choice>
              <mc:Fallback>
                <p:oleObj name="Equation" r:id="rId3" imgW="228600" imgH="241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2486" y="2120937"/>
                        <a:ext cx="228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6839" name="Line 7"/>
          <p:cNvSpPr>
            <a:spLocks noChangeShapeType="1"/>
          </p:cNvSpPr>
          <p:nvPr/>
        </p:nvSpPr>
        <p:spPr bwMode="auto">
          <a:xfrm>
            <a:off x="2477287" y="2281238"/>
            <a:ext cx="600075" cy="0"/>
          </a:xfrm>
          <a:prstGeom prst="line">
            <a:avLst/>
          </a:prstGeom>
          <a:noFill/>
          <a:ln w="63500">
            <a:solidFill>
              <a:srgbClr val="000000"/>
            </a:solidFill>
            <a:round/>
            <a:headEnd/>
            <a:tailEnd/>
          </a:ln>
        </p:spPr>
        <p:txBody>
          <a:bodyPr/>
          <a:lstStyle/>
          <a:p>
            <a:endParaRPr lang="en-US"/>
          </a:p>
        </p:txBody>
      </p:sp>
      <p:grpSp>
        <p:nvGrpSpPr>
          <p:cNvPr id="2" name="Group 8"/>
          <p:cNvGrpSpPr>
            <a:grpSpLocks/>
          </p:cNvGrpSpPr>
          <p:nvPr/>
        </p:nvGrpSpPr>
        <p:grpSpPr bwMode="auto">
          <a:xfrm>
            <a:off x="2775737" y="1577975"/>
            <a:ext cx="3267075" cy="695325"/>
            <a:chOff x="1632" y="2482"/>
            <a:chExt cx="2058" cy="438"/>
          </a:xfrm>
        </p:grpSpPr>
        <p:sp>
          <p:nvSpPr>
            <p:cNvPr id="6167" name="Line 9"/>
            <p:cNvSpPr>
              <a:spLocks noChangeShapeType="1"/>
            </p:cNvSpPr>
            <p:nvPr/>
          </p:nvSpPr>
          <p:spPr bwMode="auto">
            <a:xfrm rot="10800000" flipH="1">
              <a:off x="3690" y="2482"/>
              <a:ext cx="0" cy="416"/>
            </a:xfrm>
            <a:prstGeom prst="line">
              <a:avLst/>
            </a:prstGeom>
            <a:noFill/>
            <a:ln w="34925">
              <a:solidFill>
                <a:srgbClr val="000000"/>
              </a:solidFill>
              <a:round/>
              <a:headEnd/>
              <a:tailEnd type="triangle" w="lg" len="lg"/>
            </a:ln>
          </p:spPr>
          <p:txBody>
            <a:bodyPr/>
            <a:lstStyle/>
            <a:p>
              <a:endParaRPr lang="en-US"/>
            </a:p>
          </p:txBody>
        </p:sp>
        <p:sp>
          <p:nvSpPr>
            <p:cNvPr id="6168" name="Line 10"/>
            <p:cNvSpPr>
              <a:spLocks noChangeShapeType="1"/>
            </p:cNvSpPr>
            <p:nvPr/>
          </p:nvSpPr>
          <p:spPr bwMode="auto">
            <a:xfrm>
              <a:off x="1632" y="2512"/>
              <a:ext cx="0" cy="408"/>
            </a:xfrm>
            <a:prstGeom prst="line">
              <a:avLst/>
            </a:prstGeom>
            <a:noFill/>
            <a:ln w="34925">
              <a:solidFill>
                <a:srgbClr val="000000"/>
              </a:solidFill>
              <a:round/>
              <a:headEnd/>
              <a:tailEnd type="triangle" w="lg" len="lg"/>
            </a:ln>
          </p:spPr>
          <p:txBody>
            <a:bodyPr/>
            <a:lstStyle/>
            <a:p>
              <a:endParaRPr lang="en-US"/>
            </a:p>
          </p:txBody>
        </p:sp>
      </p:grpSp>
      <p:graphicFrame>
        <p:nvGraphicFramePr>
          <p:cNvPr id="376843" name="Object 11"/>
          <p:cNvGraphicFramePr>
            <a:graphicFrameLocks noChangeAspect="1"/>
          </p:cNvGraphicFramePr>
          <p:nvPr>
            <p:extLst/>
          </p:nvPr>
        </p:nvGraphicFramePr>
        <p:xfrm>
          <a:off x="2055609" y="2163818"/>
          <a:ext cx="330200" cy="241300"/>
        </p:xfrm>
        <a:graphic>
          <a:graphicData uri="http://schemas.openxmlformats.org/presentationml/2006/ole">
            <mc:AlternateContent xmlns:mc="http://schemas.openxmlformats.org/markup-compatibility/2006">
              <mc:Choice xmlns:v="urn:schemas-microsoft-com:vml" Requires="v">
                <p:oleObj spid="_x0000_s148564" name="Equation" r:id="rId5" imgW="330120" imgH="241200" progId="Equation.DSMT4">
                  <p:embed/>
                </p:oleObj>
              </mc:Choice>
              <mc:Fallback>
                <p:oleObj name="Equation" r:id="rId5" imgW="33012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5609" y="2163818"/>
                        <a:ext cx="330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12"/>
          <p:cNvGrpSpPr>
            <a:grpSpLocks/>
          </p:cNvGrpSpPr>
          <p:nvPr/>
        </p:nvGrpSpPr>
        <p:grpSpPr bwMode="auto">
          <a:xfrm>
            <a:off x="2778912" y="1219200"/>
            <a:ext cx="3759200" cy="476250"/>
            <a:chOff x="1672" y="2376"/>
            <a:chExt cx="2368" cy="300"/>
          </a:xfrm>
        </p:grpSpPr>
        <p:graphicFrame>
          <p:nvGraphicFramePr>
            <p:cNvPr id="6153" name="Object 13"/>
            <p:cNvGraphicFramePr>
              <a:graphicFrameLocks noChangeAspect="1"/>
            </p:cNvGraphicFramePr>
            <p:nvPr/>
          </p:nvGraphicFramePr>
          <p:xfrm>
            <a:off x="1672" y="2376"/>
            <a:ext cx="272" cy="240"/>
          </p:xfrm>
          <a:graphic>
            <a:graphicData uri="http://schemas.openxmlformats.org/presentationml/2006/ole">
              <mc:AlternateContent xmlns:mc="http://schemas.openxmlformats.org/markup-compatibility/2006">
                <mc:Choice xmlns:v="urn:schemas-microsoft-com:vml" Requires="v">
                  <p:oleObj spid="_x0000_s148565" name="Equation" r:id="rId7" imgW="431640" imgH="380880" progId="Equation.DSMT4">
                    <p:embed/>
                  </p:oleObj>
                </mc:Choice>
                <mc:Fallback>
                  <p:oleObj name="Equation" r:id="rId7" imgW="431640" imgH="380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2" y="2376"/>
                          <a:ext cx="2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 name="Object 14"/>
            <p:cNvGraphicFramePr>
              <a:graphicFrameLocks noChangeAspect="1"/>
            </p:cNvGraphicFramePr>
            <p:nvPr/>
          </p:nvGraphicFramePr>
          <p:xfrm>
            <a:off x="3768" y="2436"/>
            <a:ext cx="272" cy="240"/>
          </p:xfrm>
          <a:graphic>
            <a:graphicData uri="http://schemas.openxmlformats.org/presentationml/2006/ole">
              <mc:AlternateContent xmlns:mc="http://schemas.openxmlformats.org/markup-compatibility/2006">
                <mc:Choice xmlns:v="urn:schemas-microsoft-com:vml" Requires="v">
                  <p:oleObj spid="_x0000_s148566" name="Equation" r:id="rId9" imgW="431640" imgH="380880" progId="Equation.DSMT4">
                    <p:embed/>
                  </p:oleObj>
                </mc:Choice>
                <mc:Fallback>
                  <p:oleObj name="Equation" r:id="rId9" imgW="431640" imgH="380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68" y="2436"/>
                          <a:ext cx="2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76848" name="Line 16"/>
          <p:cNvSpPr>
            <a:spLocks noChangeShapeType="1"/>
          </p:cNvSpPr>
          <p:nvPr/>
        </p:nvSpPr>
        <p:spPr bwMode="auto">
          <a:xfrm>
            <a:off x="4023512" y="2689225"/>
            <a:ext cx="403225" cy="0"/>
          </a:xfrm>
          <a:prstGeom prst="line">
            <a:avLst/>
          </a:prstGeom>
          <a:noFill/>
          <a:ln w="38100">
            <a:solidFill>
              <a:srgbClr val="000000"/>
            </a:solidFill>
            <a:round/>
            <a:headEnd/>
            <a:tailEnd type="triangle" w="lg" len="lg"/>
          </a:ln>
        </p:spPr>
        <p:txBody>
          <a:bodyPr/>
          <a:lstStyle/>
          <a:p>
            <a:endParaRPr lang="en-US"/>
          </a:p>
        </p:txBody>
      </p:sp>
      <p:graphicFrame>
        <p:nvGraphicFramePr>
          <p:cNvPr id="376850" name="Object 18"/>
          <p:cNvGraphicFramePr>
            <a:graphicFrameLocks noChangeAspect="1"/>
          </p:cNvGraphicFramePr>
          <p:nvPr>
            <p:extLst/>
          </p:nvPr>
        </p:nvGraphicFramePr>
        <p:xfrm>
          <a:off x="3931437" y="2860675"/>
          <a:ext cx="762000" cy="533400"/>
        </p:xfrm>
        <a:graphic>
          <a:graphicData uri="http://schemas.openxmlformats.org/presentationml/2006/ole">
            <mc:AlternateContent xmlns:mc="http://schemas.openxmlformats.org/markup-compatibility/2006">
              <mc:Choice xmlns:v="urn:schemas-microsoft-com:vml" Requires="v">
                <p:oleObj spid="_x0000_s148567" name="Equation" r:id="rId11" imgW="761760" imgH="533160" progId="Equation.DSMT4">
                  <p:embed/>
                </p:oleObj>
              </mc:Choice>
              <mc:Fallback>
                <p:oleObj name="Equation" r:id="rId11" imgW="761760" imgH="533160" progId="Equation.DSMT4">
                  <p:embed/>
                  <p:pic>
                    <p:nvPicPr>
                      <p:cNvPr id="0" name=""/>
                      <p:cNvPicPr>
                        <a:picLocks noChangeAspect="1" noChangeArrowheads="1"/>
                      </p:cNvPicPr>
                      <p:nvPr/>
                    </p:nvPicPr>
                    <p:blipFill>
                      <a:blip r:embed="rId12"/>
                      <a:srcRect/>
                      <a:stretch>
                        <a:fillRect/>
                      </a:stretch>
                    </p:blipFill>
                    <p:spPr bwMode="auto">
                      <a:xfrm>
                        <a:off x="3931437" y="2860675"/>
                        <a:ext cx="76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6851" name="Line 19"/>
          <p:cNvSpPr>
            <a:spLocks noChangeShapeType="1"/>
          </p:cNvSpPr>
          <p:nvPr/>
        </p:nvSpPr>
        <p:spPr bwMode="auto">
          <a:xfrm>
            <a:off x="3280562" y="2819400"/>
            <a:ext cx="1968500" cy="0"/>
          </a:xfrm>
          <a:prstGeom prst="line">
            <a:avLst/>
          </a:prstGeom>
          <a:noFill/>
          <a:ln w="34925">
            <a:solidFill>
              <a:srgbClr val="000000"/>
            </a:solidFill>
            <a:round/>
            <a:headEnd/>
            <a:tailEnd/>
          </a:ln>
        </p:spPr>
        <p:txBody>
          <a:bodyPr/>
          <a:lstStyle/>
          <a:p>
            <a:endParaRPr lang="en-US"/>
          </a:p>
        </p:txBody>
      </p:sp>
      <p:graphicFrame>
        <p:nvGraphicFramePr>
          <p:cNvPr id="376852" name="Object 20"/>
          <p:cNvGraphicFramePr>
            <a:graphicFrameLocks noChangeAspect="1"/>
          </p:cNvGraphicFramePr>
          <p:nvPr>
            <p:extLst/>
          </p:nvPr>
        </p:nvGraphicFramePr>
        <p:xfrm>
          <a:off x="2921787" y="2695575"/>
          <a:ext cx="152400" cy="317500"/>
        </p:xfrm>
        <a:graphic>
          <a:graphicData uri="http://schemas.openxmlformats.org/presentationml/2006/ole">
            <mc:AlternateContent xmlns:mc="http://schemas.openxmlformats.org/markup-compatibility/2006">
              <mc:Choice xmlns:v="urn:schemas-microsoft-com:vml" Requires="v">
                <p:oleObj spid="_x0000_s148568" name="Equation" r:id="rId13" imgW="152280" imgH="317160" progId="Equation.DSMT4">
                  <p:embed/>
                </p:oleObj>
              </mc:Choice>
              <mc:Fallback>
                <p:oleObj name="Equation" r:id="rId13" imgW="152280" imgH="3171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1787" y="2695575"/>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6853" name="Line 21"/>
          <p:cNvSpPr>
            <a:spLocks noChangeShapeType="1"/>
          </p:cNvSpPr>
          <p:nvPr/>
        </p:nvSpPr>
        <p:spPr bwMode="auto">
          <a:xfrm flipH="1">
            <a:off x="3271037" y="2576513"/>
            <a:ext cx="3175" cy="493712"/>
          </a:xfrm>
          <a:prstGeom prst="line">
            <a:avLst/>
          </a:prstGeom>
          <a:noFill/>
          <a:ln w="63500">
            <a:solidFill>
              <a:srgbClr val="000000"/>
            </a:solidFill>
            <a:round/>
            <a:headEnd/>
            <a:tailEnd/>
          </a:ln>
        </p:spPr>
        <p:txBody>
          <a:bodyPr/>
          <a:lstStyle/>
          <a:p>
            <a:endParaRPr lang="en-US"/>
          </a:p>
        </p:txBody>
      </p:sp>
      <p:sp>
        <p:nvSpPr>
          <p:cNvPr id="376854" name="Line 22"/>
          <p:cNvSpPr>
            <a:spLocks noChangeShapeType="1"/>
          </p:cNvSpPr>
          <p:nvPr/>
        </p:nvSpPr>
        <p:spPr bwMode="auto">
          <a:xfrm flipH="1">
            <a:off x="5239537" y="2573338"/>
            <a:ext cx="3175" cy="484187"/>
          </a:xfrm>
          <a:prstGeom prst="line">
            <a:avLst/>
          </a:prstGeom>
          <a:noFill/>
          <a:ln w="63500">
            <a:solidFill>
              <a:srgbClr val="000000"/>
            </a:solidFill>
            <a:round/>
            <a:headEnd/>
            <a:tailEnd/>
          </a:ln>
        </p:spPr>
        <p:txBody>
          <a:bodyPr/>
          <a:lstStyle/>
          <a:p>
            <a:endParaRPr lang="en-US"/>
          </a:p>
        </p:txBody>
      </p:sp>
      <p:graphicFrame>
        <p:nvGraphicFramePr>
          <p:cNvPr id="376855" name="Object 23"/>
          <p:cNvGraphicFramePr>
            <a:graphicFrameLocks noChangeAspect="1"/>
          </p:cNvGraphicFramePr>
          <p:nvPr>
            <p:extLst/>
          </p:nvPr>
        </p:nvGraphicFramePr>
        <p:xfrm>
          <a:off x="5404637" y="2632075"/>
          <a:ext cx="215900" cy="393700"/>
        </p:xfrm>
        <a:graphic>
          <a:graphicData uri="http://schemas.openxmlformats.org/presentationml/2006/ole">
            <mc:AlternateContent xmlns:mc="http://schemas.openxmlformats.org/markup-compatibility/2006">
              <mc:Choice xmlns:v="urn:schemas-microsoft-com:vml" Requires="v">
                <p:oleObj spid="_x0000_s148569" name="Equation" r:id="rId15" imgW="215640" imgH="393480" progId="Equation.DSMT4">
                  <p:embed/>
                </p:oleObj>
              </mc:Choice>
              <mc:Fallback>
                <p:oleObj name="Equation" r:id="rId15" imgW="21564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04637" y="2632075"/>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6857" name="Object 25"/>
          <p:cNvGraphicFramePr>
            <a:graphicFrameLocks noChangeAspect="1"/>
          </p:cNvGraphicFramePr>
          <p:nvPr>
            <p:extLst/>
          </p:nvPr>
        </p:nvGraphicFramePr>
        <p:xfrm>
          <a:off x="1660525" y="3663950"/>
          <a:ext cx="4914900" cy="1651000"/>
        </p:xfrm>
        <a:graphic>
          <a:graphicData uri="http://schemas.openxmlformats.org/presentationml/2006/ole">
            <mc:AlternateContent xmlns:mc="http://schemas.openxmlformats.org/markup-compatibility/2006">
              <mc:Choice xmlns:v="urn:schemas-microsoft-com:vml" Requires="v">
                <p:oleObj spid="_x0000_s148570" name="Equation" r:id="rId17" imgW="4914720" imgH="1650960" progId="Equation.DSMT4">
                  <p:embed/>
                </p:oleObj>
              </mc:Choice>
              <mc:Fallback>
                <p:oleObj name="Equation" r:id="rId17" imgW="4914720" imgH="1650960" progId="Equation.DSMT4">
                  <p:embed/>
                  <p:pic>
                    <p:nvPicPr>
                      <p:cNvPr id="0" name=""/>
                      <p:cNvPicPr>
                        <a:picLocks noChangeAspect="1" noChangeArrowheads="1"/>
                      </p:cNvPicPr>
                      <p:nvPr/>
                    </p:nvPicPr>
                    <p:blipFill>
                      <a:blip r:embed="rId18"/>
                      <a:srcRect/>
                      <a:stretch>
                        <a:fillRect/>
                      </a:stretch>
                    </p:blipFill>
                    <p:spPr bwMode="auto">
                      <a:xfrm>
                        <a:off x="1660525" y="3663950"/>
                        <a:ext cx="49149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6859" name="Text Box 27"/>
          <p:cNvSpPr txBox="1">
            <a:spLocks noChangeArrowheads="1"/>
          </p:cNvSpPr>
          <p:nvPr/>
        </p:nvSpPr>
        <p:spPr bwMode="auto">
          <a:xfrm>
            <a:off x="1066800" y="5320876"/>
            <a:ext cx="7696200" cy="1428083"/>
          </a:xfrm>
          <a:prstGeom prst="rect">
            <a:avLst/>
          </a:prstGeom>
          <a:noFill/>
          <a:ln w="25400">
            <a:noFill/>
            <a:miter lim="800000"/>
            <a:headEnd/>
            <a:tailEnd/>
          </a:ln>
        </p:spPr>
        <p:txBody>
          <a:bodyPr wrap="square">
            <a:spAutoFit/>
          </a:bodyPr>
          <a:lstStyle/>
          <a:p>
            <a:pPr>
              <a:lnSpc>
                <a:spcPct val="155000"/>
              </a:lnSpc>
            </a:pPr>
            <a:r>
              <a:rPr lang="en-US" altLang="zh-CN" sz="2800" i="1" dirty="0">
                <a:solidFill>
                  <a:srgbClr val="000000"/>
                </a:solidFill>
                <a:latin typeface="Times New Roman" pitchFamily="18" charset="0"/>
                <a:ea typeface="SimSun" charset="-122"/>
                <a:cs typeface="Times New Roman" pitchFamily="18" charset="0"/>
              </a:rPr>
              <a:t>for the base case</a:t>
            </a:r>
            <a:r>
              <a:rPr lang="en-US" altLang="zh-CN" sz="2800" i="1" dirty="0">
                <a:latin typeface="Times New Roman" pitchFamily="18" charset="0"/>
                <a:ea typeface="SimSun" charset="-122"/>
                <a:cs typeface="Times New Roman" pitchFamily="18" charset="0"/>
              </a:rPr>
              <a:t> </a:t>
            </a:r>
            <a:r>
              <a:rPr lang="en-US" altLang="zh-CN" sz="2800" i="1" dirty="0">
                <a:solidFill>
                  <a:srgbClr val="000000"/>
                </a:solidFill>
                <a:latin typeface="Times New Roman" pitchFamily="18" charset="0"/>
                <a:ea typeface="SimSun" charset="-122"/>
                <a:cs typeface="Times New Roman" pitchFamily="18" charset="0"/>
              </a:rPr>
              <a:t>j = 0 and each contingency case </a:t>
            </a:r>
          </a:p>
          <a:p>
            <a:pPr>
              <a:lnSpc>
                <a:spcPct val="155000"/>
              </a:lnSpc>
            </a:pPr>
            <a:r>
              <a:rPr lang="en-US" altLang="zh-CN" sz="2800" i="1" dirty="0">
                <a:solidFill>
                  <a:srgbClr val="000000"/>
                </a:solidFill>
                <a:latin typeface="Times New Roman" pitchFamily="18" charset="0"/>
                <a:ea typeface="SimSun" charset="-122"/>
                <a:cs typeface="Times New Roman" pitchFamily="18" charset="0"/>
              </a:rPr>
              <a:t>                                                    j = </a:t>
            </a:r>
            <a:r>
              <a:rPr lang="en-US" altLang="zh-CN" sz="2800" dirty="0">
                <a:solidFill>
                  <a:srgbClr val="000000"/>
                </a:solidFill>
                <a:latin typeface="Times New Roman" pitchFamily="18" charset="0"/>
                <a:ea typeface="SimSun" charset="-122"/>
                <a:cs typeface="Times New Roman" pitchFamily="18" charset="0"/>
              </a:rPr>
              <a:t>1,2</a:t>
            </a:r>
            <a:r>
              <a:rPr lang="en-US" altLang="zh-CN" sz="2800" i="1" dirty="0">
                <a:solidFill>
                  <a:srgbClr val="000000"/>
                </a:solidFill>
                <a:latin typeface="Times New Roman" pitchFamily="18" charset="0"/>
                <a:ea typeface="SimSun" charset="-122"/>
                <a:cs typeface="Times New Roman" pitchFamily="18" charset="0"/>
              </a:rPr>
              <a:t> … , J</a:t>
            </a:r>
          </a:p>
        </p:txBody>
      </p:sp>
      <p:graphicFrame>
        <p:nvGraphicFramePr>
          <p:cNvPr id="376860" name="Object 28"/>
          <p:cNvGraphicFramePr>
            <a:graphicFrameLocks noChangeAspect="1"/>
          </p:cNvGraphicFramePr>
          <p:nvPr>
            <p:extLst/>
          </p:nvPr>
        </p:nvGraphicFramePr>
        <p:xfrm>
          <a:off x="3420262" y="2120900"/>
          <a:ext cx="1638300" cy="533400"/>
        </p:xfrm>
        <a:graphic>
          <a:graphicData uri="http://schemas.openxmlformats.org/presentationml/2006/ole">
            <mc:AlternateContent xmlns:mc="http://schemas.openxmlformats.org/markup-compatibility/2006">
              <mc:Choice xmlns:v="urn:schemas-microsoft-com:vml" Requires="v">
                <p:oleObj spid="_x0000_s148571" name="Equation" r:id="rId19" imgW="1638000" imgH="533160" progId="Equation.DSMT4">
                  <p:embed/>
                </p:oleObj>
              </mc:Choice>
              <mc:Fallback>
                <p:oleObj name="Equation" r:id="rId19" imgW="1638000" imgH="533160" progId="Equation.DSMT4">
                  <p:embed/>
                  <p:pic>
                    <p:nvPicPr>
                      <p:cNvPr id="0" name=""/>
                      <p:cNvPicPr>
                        <a:picLocks noChangeAspect="1" noChangeArrowheads="1"/>
                      </p:cNvPicPr>
                      <p:nvPr/>
                    </p:nvPicPr>
                    <p:blipFill>
                      <a:blip r:embed="rId20"/>
                      <a:srcRect/>
                      <a:stretch>
                        <a:fillRect/>
                      </a:stretch>
                    </p:blipFill>
                    <p:spPr bwMode="auto">
                      <a:xfrm>
                        <a:off x="3420262" y="2120900"/>
                        <a:ext cx="1638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Slide Number Placeholder 3">
            <a:extLst>
              <a:ext uri="{FF2B5EF4-FFF2-40B4-BE49-F238E27FC236}">
                <a16:creationId xmlns="" xmlns:a16="http://schemas.microsoft.com/office/drawing/2014/main" id="{128FC205-1D1D-408B-917D-26BE51989121}"/>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31</a:t>
            </a:fld>
            <a:endParaRPr lang="en-US" dirty="0">
              <a:solidFill>
                <a:srgbClr val="1E0000"/>
              </a:solidFill>
            </a:endParaRPr>
          </a:p>
        </p:txBody>
      </p:sp>
      <p:sp>
        <p:nvSpPr>
          <p:cNvPr id="4" name="TextBox 3"/>
          <p:cNvSpPr txBox="1"/>
          <p:nvPr/>
        </p:nvSpPr>
        <p:spPr bwMode="auto">
          <a:xfrm>
            <a:off x="7350912" y="1572612"/>
            <a:ext cx="1217000" cy="2308324"/>
          </a:xfrm>
          <a:prstGeom prst="rect">
            <a:avLst/>
          </a:prstGeom>
          <a:solidFill>
            <a:srgbClr val="FFE6E6"/>
          </a:solidFill>
          <a:ln>
            <a:noFill/>
          </a:ln>
        </p:spPr>
        <p:txBody>
          <a:bodyPr wrap="none" rtlCol="0">
            <a:spAutoFit/>
          </a:bodyPr>
          <a:lstStyle/>
          <a:p>
            <a:pPr eaLnBrk="1" hangingPunct="1">
              <a:spcBef>
                <a:spcPts val="0"/>
              </a:spcBef>
            </a:pPr>
            <a:r>
              <a:rPr lang="en-US" sz="2400" dirty="0" smtClean="0">
                <a:solidFill>
                  <a:srgbClr val="1E0000"/>
                </a:solidFill>
              </a:rPr>
              <a:t>Goal is</a:t>
            </a:r>
            <a:br>
              <a:rPr lang="en-US" sz="2400" dirty="0" smtClean="0">
                <a:solidFill>
                  <a:srgbClr val="1E0000"/>
                </a:solidFill>
              </a:rPr>
            </a:br>
            <a:r>
              <a:rPr lang="en-US" sz="2400" dirty="0" smtClean="0">
                <a:solidFill>
                  <a:srgbClr val="1E0000"/>
                </a:solidFill>
              </a:rPr>
              <a:t>to load</a:t>
            </a:r>
            <a:br>
              <a:rPr lang="en-US" sz="2400" dirty="0" smtClean="0">
                <a:solidFill>
                  <a:srgbClr val="1E0000"/>
                </a:solidFill>
              </a:rPr>
            </a:br>
            <a:r>
              <a:rPr lang="en-US" sz="2400" dirty="0" smtClean="0">
                <a:solidFill>
                  <a:srgbClr val="1E0000"/>
                </a:solidFill>
              </a:rPr>
              <a:t>the lines</a:t>
            </a:r>
            <a:br>
              <a:rPr lang="en-US" sz="2400" dirty="0" smtClean="0">
                <a:solidFill>
                  <a:srgbClr val="1E0000"/>
                </a:solidFill>
              </a:rPr>
            </a:br>
            <a:r>
              <a:rPr lang="en-US" sz="2400" dirty="0" smtClean="0">
                <a:solidFill>
                  <a:srgbClr val="1E0000"/>
                </a:solidFill>
              </a:rPr>
              <a:t>up to</a:t>
            </a:r>
            <a:br>
              <a:rPr lang="en-US" sz="2400" dirty="0" smtClean="0">
                <a:solidFill>
                  <a:srgbClr val="1E0000"/>
                </a:solidFill>
              </a:rPr>
            </a:br>
            <a:r>
              <a:rPr lang="en-US" sz="2400" dirty="0" smtClean="0">
                <a:solidFill>
                  <a:srgbClr val="1E0000"/>
                </a:solidFill>
              </a:rPr>
              <a:t>a limit</a:t>
            </a:r>
            <a:br>
              <a:rPr lang="en-US" sz="2400" dirty="0" smtClean="0">
                <a:solidFill>
                  <a:srgbClr val="1E0000"/>
                </a:solidFill>
              </a:rPr>
            </a:br>
            <a:r>
              <a:rPr lang="en-US" sz="2400" dirty="0" smtClean="0">
                <a:solidFill>
                  <a:srgbClr val="1E0000"/>
                </a:solidFill>
              </a:rPr>
              <a:t>is hit</a:t>
            </a:r>
            <a:endParaRPr lang="en-US" sz="2400" dirty="0">
              <a:solidFill>
                <a:srgbClr val="1E0000"/>
              </a:solidFill>
            </a:endParaRPr>
          </a:p>
        </p:txBody>
      </p:sp>
    </p:spTree>
    <p:extLst>
      <p:ext uri="{BB962C8B-B14F-4D97-AF65-F5344CB8AC3E}">
        <p14:creationId xmlns:p14="http://schemas.microsoft.com/office/powerpoint/2010/main" val="1441532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Solution Algorithm</a:t>
            </a:r>
          </a:p>
        </p:txBody>
      </p:sp>
      <p:sp>
        <p:nvSpPr>
          <p:cNvPr id="3" name="Content Placeholder 2"/>
          <p:cNvSpPr>
            <a:spLocks noGrp="1"/>
          </p:cNvSpPr>
          <p:nvPr>
            <p:ph idx="1"/>
          </p:nvPr>
        </p:nvSpPr>
        <p:spPr>
          <a:xfrm>
            <a:off x="365760" y="1280160"/>
            <a:ext cx="8549640" cy="4114800"/>
          </a:xfrm>
        </p:spPr>
        <p:txBody>
          <a:bodyPr/>
          <a:lstStyle/>
          <a:p>
            <a:pPr marL="514350" indent="-514350">
              <a:buFont typeface="+mj-lt"/>
              <a:buAutoNum type="arabicPeriod"/>
            </a:pPr>
            <a:r>
              <a:rPr lang="en-US" dirty="0"/>
              <a:t>Solve the initial power flow, corresponding to the initial system dispatch (i.e., existing commitments); set the change in transfer </a:t>
            </a:r>
            <a:r>
              <a:rPr lang="en-US" dirty="0">
                <a:sym typeface="Symbol"/>
              </a:rPr>
              <a:t>t</a:t>
            </a:r>
            <a:r>
              <a:rPr lang="en-US" baseline="30000" dirty="0">
                <a:sym typeface="Symbol"/>
              </a:rPr>
              <a:t>(0) </a:t>
            </a:r>
            <a:r>
              <a:rPr lang="en-US" dirty="0">
                <a:sym typeface="Symbol"/>
              </a:rPr>
              <a:t>= 0, k=0; set step size </a:t>
            </a:r>
            <a:r>
              <a:rPr lang="en-US" dirty="0">
                <a:latin typeface="Symbol" panose="05050102010706020507" pitchFamily="18" charset="2"/>
                <a:sym typeface="Symbol"/>
              </a:rPr>
              <a:t>d</a:t>
            </a:r>
            <a:r>
              <a:rPr lang="en-US" dirty="0">
                <a:latin typeface="+mj-lt"/>
                <a:sym typeface="Symbol"/>
              </a:rPr>
              <a:t>; </a:t>
            </a:r>
            <a:r>
              <a:rPr lang="en-US" dirty="0">
                <a:sym typeface="Symbol"/>
              </a:rPr>
              <a:t>j is used to indicate either the base case (j=0) or a contingency, j= 1,2,3</a:t>
            </a:r>
            <a:r>
              <a:rPr lang="en-US" dirty="0">
                <a:latin typeface="+mj-lt"/>
                <a:sym typeface="Symbol"/>
              </a:rPr>
              <a:t>…</a:t>
            </a:r>
            <a:r>
              <a:rPr lang="en-US" dirty="0">
                <a:sym typeface="Symbol"/>
              </a:rPr>
              <a:t>J</a:t>
            </a:r>
          </a:p>
          <a:p>
            <a:pPr marL="514350" indent="-514350">
              <a:buFont typeface="+mj-lt"/>
              <a:buAutoNum type="arabicPeriod"/>
            </a:pPr>
            <a:r>
              <a:rPr lang="en-US" dirty="0">
                <a:sym typeface="Symbol"/>
              </a:rPr>
              <a:t>Compute t</a:t>
            </a:r>
            <a:r>
              <a:rPr lang="en-US" baseline="30000" dirty="0">
                <a:sym typeface="Symbol"/>
              </a:rPr>
              <a:t>(k+1) </a:t>
            </a:r>
            <a:r>
              <a:rPr lang="en-US" dirty="0">
                <a:sym typeface="Symbol"/>
              </a:rPr>
              <a:t>= t</a:t>
            </a:r>
            <a:r>
              <a:rPr lang="en-US" baseline="30000" dirty="0">
                <a:sym typeface="Symbol"/>
              </a:rPr>
              <a:t>(k)</a:t>
            </a:r>
            <a:r>
              <a:rPr lang="en-US" dirty="0">
                <a:sym typeface="Symbol"/>
              </a:rPr>
              <a:t> + </a:t>
            </a:r>
            <a:r>
              <a:rPr lang="en-US" dirty="0">
                <a:latin typeface="Symbol" panose="05050102010706020507" pitchFamily="18" charset="2"/>
                <a:sym typeface="Symbol"/>
              </a:rPr>
              <a:t>d</a:t>
            </a:r>
          </a:p>
          <a:p>
            <a:pPr marL="514350" indent="-514350">
              <a:buFont typeface="+mj-lt"/>
              <a:buAutoNum type="arabicPeriod"/>
            </a:pPr>
            <a:r>
              <a:rPr lang="en-US" dirty="0">
                <a:sym typeface="Symbol"/>
              </a:rPr>
              <a:t>Solve the power flow for the new t</a:t>
            </a:r>
            <a:r>
              <a:rPr lang="en-US" baseline="30000" dirty="0">
                <a:sym typeface="Symbol"/>
              </a:rPr>
              <a:t>(k+1) </a:t>
            </a:r>
          </a:p>
          <a:p>
            <a:pPr marL="514350" indent="-514350">
              <a:buFont typeface="+mj-lt"/>
              <a:buAutoNum type="arabicPeriod"/>
            </a:pPr>
            <a:r>
              <a:rPr lang="en-US" dirty="0">
                <a:sym typeface="Symbol"/>
              </a:rPr>
              <a:t>Check for limit violations: if violation is found </a:t>
            </a:r>
            <a:br>
              <a:rPr lang="en-US" dirty="0">
                <a:sym typeface="Symbol"/>
              </a:rPr>
            </a:br>
            <a:r>
              <a:rPr lang="en-US" dirty="0">
                <a:sym typeface="Symbol"/>
              </a:rPr>
              <a:t>set </a:t>
            </a:r>
            <a:r>
              <a:rPr lang="en-US" dirty="0" err="1">
                <a:sym typeface="Symbol"/>
              </a:rPr>
              <a:t>U</a:t>
            </a:r>
            <a:r>
              <a:rPr lang="en-US" baseline="30000" dirty="0" err="1">
                <a:sym typeface="Symbol"/>
              </a:rPr>
              <a:t>j</a:t>
            </a:r>
            <a:r>
              <a:rPr lang="en-US" baseline="-25000" dirty="0" err="1">
                <a:sym typeface="Symbol"/>
              </a:rPr>
              <a:t>m,n</a:t>
            </a:r>
            <a:r>
              <a:rPr lang="en-US" dirty="0">
                <a:sym typeface="Symbol"/>
              </a:rPr>
              <a:t> = t</a:t>
            </a:r>
            <a:r>
              <a:rPr lang="en-US" baseline="30000" dirty="0">
                <a:sym typeface="Symbol"/>
              </a:rPr>
              <a:t>(k)</a:t>
            </a:r>
            <a:r>
              <a:rPr lang="en-US" dirty="0">
                <a:sym typeface="Symbol"/>
              </a:rPr>
              <a:t>  and stop; else set k=k+1, and </a:t>
            </a:r>
            <a:r>
              <a:rPr lang="en-US" dirty="0" err="1">
                <a:sym typeface="Symbol"/>
              </a:rPr>
              <a:t>goto</a:t>
            </a:r>
            <a:r>
              <a:rPr lang="en-US" dirty="0">
                <a:sym typeface="Symbol"/>
              </a:rPr>
              <a:t> 2</a:t>
            </a:r>
            <a:endParaRPr lang="en-US" dirty="0">
              <a:latin typeface="+mj-lt"/>
            </a:endParaRPr>
          </a:p>
          <a:p>
            <a:pPr marL="514350" indent="-514350">
              <a:buFont typeface="+mj-lt"/>
              <a:buAutoNum type="arabicPeriod"/>
            </a:pPr>
            <a:endParaRPr lang="en-US" dirty="0"/>
          </a:p>
          <a:p>
            <a:pPr lvl="1"/>
            <a:endParaRPr lang="en-US" dirty="0"/>
          </a:p>
        </p:txBody>
      </p:sp>
      <p:sp>
        <p:nvSpPr>
          <p:cNvPr id="5" name="Slide Number Placeholder 3">
            <a:extLst>
              <a:ext uri="{FF2B5EF4-FFF2-40B4-BE49-F238E27FC236}">
                <a16:creationId xmlns="" xmlns:a16="http://schemas.microsoft.com/office/drawing/2014/main" id="{C20F9EA2-D727-4131-A721-56FF74985CDE}"/>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32</a:t>
            </a:fld>
            <a:endParaRPr lang="en-US" dirty="0">
              <a:solidFill>
                <a:srgbClr val="1E0000"/>
              </a:solidFill>
            </a:endParaRPr>
          </a:p>
        </p:txBody>
      </p:sp>
    </p:spTree>
    <p:extLst>
      <p:ext uri="{BB962C8B-B14F-4D97-AF65-F5344CB8AC3E}">
        <p14:creationId xmlns:p14="http://schemas.microsoft.com/office/powerpoint/2010/main" val="3879348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382000" cy="1078992"/>
          </a:xfrm>
        </p:spPr>
        <p:txBody>
          <a:bodyPr/>
          <a:lstStyle/>
          <a:p>
            <a:r>
              <a:rPr lang="en-US" dirty="0"/>
              <a:t>Conceptual Solution Algorithm, cont.</a:t>
            </a:r>
          </a:p>
        </p:txBody>
      </p:sp>
      <p:sp>
        <p:nvSpPr>
          <p:cNvPr id="3" name="Content Placeholder 2"/>
          <p:cNvSpPr>
            <a:spLocks noGrp="1"/>
          </p:cNvSpPr>
          <p:nvPr>
            <p:ph idx="1"/>
          </p:nvPr>
        </p:nvSpPr>
        <p:spPr>
          <a:xfrm>
            <a:off x="365760" y="1280160"/>
            <a:ext cx="8535987" cy="1767840"/>
          </a:xfrm>
        </p:spPr>
        <p:txBody>
          <a:bodyPr/>
          <a:lstStyle/>
          <a:p>
            <a:r>
              <a:rPr lang="en-US" dirty="0"/>
              <a:t>This algorithm is applied for the base case (j=0) and each specified contingency case, j=1,2,..J</a:t>
            </a:r>
          </a:p>
          <a:p>
            <a:r>
              <a:rPr lang="en-US" dirty="0"/>
              <a:t>The final UTC, </a:t>
            </a:r>
            <a:r>
              <a:rPr lang="en-US" dirty="0" err="1"/>
              <a:t>U</a:t>
            </a:r>
            <a:r>
              <a:rPr lang="en-US" baseline="-25000" dirty="0" err="1"/>
              <a:t>m,n</a:t>
            </a:r>
            <a:r>
              <a:rPr lang="en-US" dirty="0"/>
              <a:t> is then determined by </a:t>
            </a:r>
            <a:br>
              <a:rPr lang="en-US" dirty="0"/>
            </a:br>
            <a:r>
              <a:rPr lang="en-US" dirty="0"/>
              <a:t/>
            </a:r>
            <a:br>
              <a:rPr lang="en-US" dirty="0"/>
            </a:br>
            <a:endParaRPr lang="en-US" dirty="0"/>
          </a:p>
          <a:p>
            <a:endParaRPr lang="en-US" dirty="0"/>
          </a:p>
          <a:p>
            <a:r>
              <a:rPr lang="en-US" dirty="0"/>
              <a:t>This algorithm can be easily performed on parallel processors since each contingency evaluation is independent of the other</a:t>
            </a:r>
          </a:p>
        </p:txBody>
      </p:sp>
      <p:graphicFrame>
        <p:nvGraphicFramePr>
          <p:cNvPr id="5" name="Object 4"/>
          <p:cNvGraphicFramePr>
            <a:graphicFrameLocks noChangeAspect="1"/>
          </p:cNvGraphicFramePr>
          <p:nvPr>
            <p:extLst/>
          </p:nvPr>
        </p:nvGraphicFramePr>
        <p:xfrm>
          <a:off x="2209800" y="3200400"/>
          <a:ext cx="3289300" cy="711200"/>
        </p:xfrm>
        <a:graphic>
          <a:graphicData uri="http://schemas.openxmlformats.org/presentationml/2006/ole">
            <mc:AlternateContent xmlns:mc="http://schemas.openxmlformats.org/markup-compatibility/2006">
              <mc:Choice xmlns:v="urn:schemas-microsoft-com:vml" Requires="v">
                <p:oleObj spid="_x0000_s149515" name="Equation" r:id="rId3" imgW="3288960" imgH="711000" progId="Equation.DSMT4">
                  <p:embed/>
                </p:oleObj>
              </mc:Choice>
              <mc:Fallback>
                <p:oleObj name="Equation" r:id="rId3" imgW="3288960" imgH="711000" progId="Equation.DSMT4">
                  <p:embed/>
                  <p:pic>
                    <p:nvPicPr>
                      <p:cNvPr id="0" name=""/>
                      <p:cNvPicPr>
                        <a:picLocks noChangeAspect="1" noChangeArrowheads="1"/>
                      </p:cNvPicPr>
                      <p:nvPr/>
                    </p:nvPicPr>
                    <p:blipFill>
                      <a:blip r:embed="rId4"/>
                      <a:srcRect/>
                      <a:stretch>
                        <a:fillRect/>
                      </a:stretch>
                    </p:blipFill>
                    <p:spPr bwMode="auto">
                      <a:xfrm>
                        <a:off x="2209800" y="3200400"/>
                        <a:ext cx="32893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3">
            <a:extLst>
              <a:ext uri="{FF2B5EF4-FFF2-40B4-BE49-F238E27FC236}">
                <a16:creationId xmlns="" xmlns:a16="http://schemas.microsoft.com/office/drawing/2014/main"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33</a:t>
            </a:fld>
            <a:endParaRPr lang="en-US" dirty="0">
              <a:solidFill>
                <a:srgbClr val="1E0000"/>
              </a:solidFill>
            </a:endParaRPr>
          </a:p>
        </p:txBody>
      </p:sp>
    </p:spTree>
    <p:extLst>
      <p:ext uri="{BB962C8B-B14F-4D97-AF65-F5344CB8AC3E}">
        <p14:creationId xmlns:p14="http://schemas.microsoft.com/office/powerpoint/2010/main" val="20879849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1069848"/>
          </a:xfrm>
        </p:spPr>
        <p:txBody>
          <a:bodyPr/>
          <a:lstStyle/>
          <a:p>
            <a:r>
              <a:rPr lang="en-US" dirty="0" smtClean="0">
                <a:solidFill>
                  <a:srgbClr val="1E0000"/>
                </a:solidFill>
              </a:rPr>
              <a:t>Five Bus Example: Reference</a:t>
            </a:r>
            <a:endParaRPr lang="en-US" dirty="0">
              <a:solidFill>
                <a:srgbClr val="1E0000"/>
              </a:solidFill>
            </a:endParaRPr>
          </a:p>
        </p:txBody>
      </p:sp>
      <p:pic>
        <p:nvPicPr>
          <p:cNvPr id="3665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930" r="19349"/>
          <a:stretch/>
        </p:blipFill>
        <p:spPr bwMode="auto">
          <a:xfrm>
            <a:off x="1333500" y="1210921"/>
            <a:ext cx="6858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08086" y="6172200"/>
            <a:ext cx="4860754" cy="523220"/>
          </a:xfrm>
          <a:prstGeom prst="rect">
            <a:avLst/>
          </a:prstGeom>
          <a:solidFill>
            <a:srgbClr val="FFE6E6"/>
          </a:solidFill>
        </p:spPr>
        <p:txBody>
          <a:bodyPr wrap="none" rtlCol="0">
            <a:spAutoFit/>
          </a:bodyPr>
          <a:lstStyle/>
          <a:p>
            <a:r>
              <a:rPr lang="en-US" dirty="0" smtClean="0">
                <a:solidFill>
                  <a:srgbClr val="1E0000"/>
                </a:solidFill>
              </a:rPr>
              <a:t>PowerWorld Case: </a:t>
            </a:r>
            <a:r>
              <a:rPr lang="en-US" b="1" dirty="0" smtClean="0">
                <a:solidFill>
                  <a:srgbClr val="1E0000"/>
                </a:solidFill>
              </a:rPr>
              <a:t>B5_DistFact</a:t>
            </a:r>
            <a:endParaRPr lang="en-US" b="1" dirty="0">
              <a:solidFill>
                <a:srgbClr val="1E0000"/>
              </a:solidFill>
            </a:endParaRPr>
          </a:p>
        </p:txBody>
      </p:sp>
      <p:sp>
        <p:nvSpPr>
          <p:cNvPr id="6" name="Slide Number Placeholder 3">
            <a:extLst>
              <a:ext uri="{FF2B5EF4-FFF2-40B4-BE49-F238E27FC236}">
                <a16:creationId xmlns="" xmlns:a16="http://schemas.microsoft.com/office/drawing/2014/main"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34</a:t>
            </a:fld>
            <a:endParaRPr lang="en-US" dirty="0">
              <a:solidFill>
                <a:srgbClr val="1E0000"/>
              </a:solidFill>
            </a:endParaRPr>
          </a:p>
        </p:txBody>
      </p:sp>
    </p:spTree>
    <p:extLst>
      <p:ext uri="{BB962C8B-B14F-4D97-AF65-F5344CB8AC3E}">
        <p14:creationId xmlns:p14="http://schemas.microsoft.com/office/powerpoint/2010/main" val="42014695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4" name="Rectangle 2"/>
          <p:cNvSpPr>
            <a:spLocks noGrp="1" noChangeArrowheads="1"/>
          </p:cNvSpPr>
          <p:nvPr>
            <p:ph type="title" sz="quarter"/>
          </p:nvPr>
        </p:nvSpPr>
        <p:spPr>
          <a:xfrm>
            <a:off x="457200" y="73151"/>
            <a:ext cx="9101137" cy="1069848"/>
          </a:xfrm>
        </p:spPr>
        <p:txBody>
          <a:bodyPr/>
          <a:lstStyle/>
          <a:p>
            <a:r>
              <a:rPr lang="en-US" dirty="0">
                <a:solidFill>
                  <a:srgbClr val="1E0000"/>
                </a:solidFill>
              </a:rPr>
              <a:t>Five Bus Example: Reference</a:t>
            </a:r>
            <a:endParaRPr lang="en-US" altLang="zh-CN" dirty="0" smtClean="0">
              <a:solidFill>
                <a:srgbClr val="1E0000"/>
              </a:solidFill>
              <a:ea typeface="SimSun" charset="-122"/>
            </a:endParaRPr>
          </a:p>
        </p:txBody>
      </p:sp>
      <p:graphicFrame>
        <p:nvGraphicFramePr>
          <p:cNvPr id="10248" name="Object 745"/>
          <p:cNvGraphicFramePr>
            <a:graphicFrameLocks noGrp="1" noChangeAspect="1"/>
          </p:cNvGraphicFramePr>
          <p:nvPr>
            <p:ph sz="quarter" idx="4"/>
          </p:nvPr>
        </p:nvGraphicFramePr>
        <p:xfrm>
          <a:off x="712788" y="3733800"/>
          <a:ext cx="304800" cy="398463"/>
        </p:xfrm>
        <a:graphic>
          <a:graphicData uri="http://schemas.openxmlformats.org/presentationml/2006/ole">
            <mc:AlternateContent xmlns:mc="http://schemas.openxmlformats.org/markup-compatibility/2006">
              <mc:Choice xmlns:v="urn:schemas-microsoft-com:vml" Requires="v">
                <p:oleObj spid="_x0000_s150638" name="Equation" r:id="rId3" imgW="330120" imgH="431640" progId="Equation.DSMT4">
                  <p:embed/>
                </p:oleObj>
              </mc:Choice>
              <mc:Fallback>
                <p:oleObj name="Equation" r:id="rId3" imgW="330120" imgH="431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88" y="3733800"/>
                        <a:ext cx="3048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0104" name="Group 744"/>
          <p:cNvGraphicFramePr>
            <a:graphicFrameLocks noGrp="1"/>
          </p:cNvGraphicFramePr>
          <p:nvPr>
            <p:extLst>
              <p:ext uri="{D42A27DB-BD31-4B8C-83A1-F6EECF244321}">
                <p14:modId xmlns:p14="http://schemas.microsoft.com/office/powerpoint/2010/main" val="715485055"/>
              </p:ext>
            </p:extLst>
          </p:nvPr>
        </p:nvGraphicFramePr>
        <p:xfrm>
          <a:off x="322263" y="1339851"/>
          <a:ext cx="8440738" cy="4987799"/>
        </p:xfrm>
        <a:graphic>
          <a:graphicData uri="http://schemas.openxmlformats.org/drawingml/2006/table">
            <a:tbl>
              <a:tblPr/>
              <a:tblGrid>
                <a:gridCol w="1130233">
                  <a:extLst>
                    <a:ext uri="{9D8B030D-6E8A-4147-A177-3AD203B41FA5}">
                      <a16:colId xmlns="" xmlns:a16="http://schemas.microsoft.com/office/drawing/2014/main" val="20000"/>
                    </a:ext>
                  </a:extLst>
                </a:gridCol>
                <a:gridCol w="990909">
                  <a:extLst>
                    <a:ext uri="{9D8B030D-6E8A-4147-A177-3AD203B41FA5}">
                      <a16:colId xmlns="" xmlns:a16="http://schemas.microsoft.com/office/drawing/2014/main" val="20001"/>
                    </a:ext>
                  </a:extLst>
                </a:gridCol>
                <a:gridCol w="1253901">
                  <a:extLst>
                    <a:ext uri="{9D8B030D-6E8A-4147-A177-3AD203B41FA5}">
                      <a16:colId xmlns="" xmlns:a16="http://schemas.microsoft.com/office/drawing/2014/main" val="20002"/>
                    </a:ext>
                  </a:extLst>
                </a:gridCol>
                <a:gridCol w="1390092">
                  <a:extLst>
                    <a:ext uri="{9D8B030D-6E8A-4147-A177-3AD203B41FA5}">
                      <a16:colId xmlns="" xmlns:a16="http://schemas.microsoft.com/office/drawing/2014/main" val="20003"/>
                    </a:ext>
                  </a:extLst>
                </a:gridCol>
                <a:gridCol w="1512194">
                  <a:extLst>
                    <a:ext uri="{9D8B030D-6E8A-4147-A177-3AD203B41FA5}">
                      <a16:colId xmlns="" xmlns:a16="http://schemas.microsoft.com/office/drawing/2014/main" val="20004"/>
                    </a:ext>
                  </a:extLst>
                </a:gridCol>
                <a:gridCol w="2163409">
                  <a:extLst>
                    <a:ext uri="{9D8B030D-6E8A-4147-A177-3AD203B41FA5}">
                      <a16:colId xmlns="" xmlns:a16="http://schemas.microsoft.com/office/drawing/2014/main" val="20005"/>
                    </a:ext>
                  </a:extLst>
                </a:gridCol>
              </a:tblGrid>
              <a:tr h="711223">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dirty="0" smtClean="0">
                        <a:ln>
                          <a:noFill/>
                        </a:ln>
                        <a:solidFill>
                          <a:srgbClr val="000000"/>
                        </a:solidFill>
                        <a:effectLst/>
                        <a:latin typeface="Arial"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smtClean="0">
                        <a:ln>
                          <a:noFill/>
                        </a:ln>
                        <a:solidFill>
                          <a:srgbClr val="000000"/>
                        </a:solidFill>
                        <a:effectLst/>
                        <a:latin typeface="Arial"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smtClean="0">
                        <a:ln>
                          <a:noFill/>
                        </a:ln>
                        <a:solidFill>
                          <a:srgbClr val="000000"/>
                        </a:solidFill>
                        <a:effectLst/>
                        <a:latin typeface="Arial"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dirty="0" smtClean="0">
                        <a:ln>
                          <a:noFill/>
                        </a:ln>
                        <a:solidFill>
                          <a:srgbClr val="000000"/>
                        </a:solidFill>
                        <a:effectLst/>
                        <a:latin typeface="Arial"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dirty="0" smtClean="0">
                        <a:ln>
                          <a:noFill/>
                        </a:ln>
                        <a:solidFill>
                          <a:srgbClr val="000000"/>
                        </a:solidFill>
                        <a:effectLst/>
                        <a:latin typeface="Arial"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dirty="0" smtClean="0">
                          <a:ln>
                            <a:noFill/>
                          </a:ln>
                          <a:solidFill>
                            <a:srgbClr val="000000"/>
                          </a:solidFill>
                          <a:effectLst/>
                          <a:latin typeface="Arial" charset="0"/>
                          <a:ea typeface="SimSun" charset="-122"/>
                        </a:rPr>
                        <a:t>           </a:t>
                      </a:r>
                      <a:r>
                        <a:rPr kumimoji="0" lang="zh-CN" altLang="en-US" sz="2400" b="1" i="0" u="none" strike="noStrike" cap="none" normalizeH="0" baseline="0" dirty="0" smtClean="0">
                          <a:ln>
                            <a:noFill/>
                          </a:ln>
                          <a:solidFill>
                            <a:srgbClr val="0033CC"/>
                          </a:solidFill>
                          <a:effectLst/>
                          <a:latin typeface="Times New Roman" pitchFamily="18" charset="0"/>
                          <a:ea typeface="SimSun" charset="-122"/>
                          <a:cs typeface="Times New Roman" pitchFamily="18" charset="0"/>
                        </a:rPr>
                        <a:t>(</a:t>
                      </a:r>
                      <a:r>
                        <a:rPr kumimoji="0" lang="zh-CN" altLang="en-US" sz="2400" b="1" i="0" u="none" strike="noStrike" cap="none" normalizeH="0" baseline="0" dirty="0" smtClean="0">
                          <a:ln>
                            <a:noFill/>
                          </a:ln>
                          <a:solidFill>
                            <a:srgbClr val="0033CC"/>
                          </a:solidFill>
                          <a:effectLst/>
                          <a:latin typeface="Arial" charset="0"/>
                          <a:ea typeface="SimSun" charset="-122"/>
                        </a:rPr>
                        <a:t> </a:t>
                      </a:r>
                      <a:r>
                        <a:rPr kumimoji="0" lang="en-US" altLang="zh-CN" sz="2400" b="1" i="1" u="none" strike="noStrike" cap="none" normalizeH="0" baseline="0" dirty="0" smtClean="0">
                          <a:ln>
                            <a:noFill/>
                          </a:ln>
                          <a:solidFill>
                            <a:srgbClr val="0033CC"/>
                          </a:solidFill>
                          <a:effectLst/>
                          <a:latin typeface="Times New Roman" pitchFamily="18" charset="0"/>
                          <a:ea typeface="SimSun" charset="-122"/>
                        </a:rPr>
                        <a:t>MW</a:t>
                      </a:r>
                      <a:r>
                        <a:rPr kumimoji="0" lang="en-US" altLang="zh-CN" sz="2400" b="1" i="0" u="none" strike="noStrike" cap="none" normalizeH="0" baseline="0" dirty="0" smtClean="0">
                          <a:ln>
                            <a:noFill/>
                          </a:ln>
                          <a:solidFill>
                            <a:srgbClr val="0033CC"/>
                          </a:solidFill>
                          <a:effectLst/>
                          <a:latin typeface="Arial" charset="0"/>
                          <a:ea typeface="SimSun" charset="-122"/>
                        </a:rPr>
                        <a:t> </a:t>
                      </a:r>
                      <a:r>
                        <a:rPr kumimoji="0" lang="en-US" altLang="zh-CN" sz="2400" b="1" i="0" u="none" strike="noStrike" cap="none" normalizeH="0" baseline="0" dirty="0" smtClean="0">
                          <a:ln>
                            <a:noFill/>
                          </a:ln>
                          <a:solidFill>
                            <a:srgbClr val="0033CC"/>
                          </a:solidFill>
                          <a:effectLst/>
                          <a:latin typeface="Times New Roman" pitchFamily="18" charset="0"/>
                          <a:ea typeface="SimSun" charset="-122"/>
                          <a:cs typeface="Times New Roman" pitchFamily="18" charset="0"/>
                        </a:rPr>
                        <a:t>)</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12763">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smtClean="0">
                          <a:ln>
                            <a:noFill/>
                          </a:ln>
                          <a:solidFill>
                            <a:srgbClr val="000000"/>
                          </a:solidFill>
                          <a:effectLst/>
                          <a:latin typeface="Times New Roman" pitchFamily="18" charset="0"/>
                          <a:ea typeface="SimSun" charset="-122"/>
                        </a:rPr>
                        <a:t>1</a:t>
                      </a:r>
                      <a:endParaRPr kumimoji="0" lang="zh-CN" altLang="en-US" sz="2400" b="1" i="0"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1" u="none" strike="noStrike" cap="none" normalizeH="0" baseline="0" dirty="0" smtClean="0">
                          <a:ln>
                            <a:noFill/>
                          </a:ln>
                          <a:solidFill>
                            <a:srgbClr val="000000"/>
                          </a:solidFill>
                          <a:effectLst/>
                          <a:latin typeface="Times New Roman" pitchFamily="18" charset="0"/>
                          <a:ea typeface="SimSun" charset="-122"/>
                        </a:rPr>
                        <a:t>2</a:t>
                      </a:r>
                      <a:endParaRPr kumimoji="0" lang="zh-CN" altLang="en-US" sz="2400" b="1" i="1"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1" u="none" strike="noStrike" cap="none" normalizeH="0" baseline="0" dirty="0" smtClean="0">
                          <a:ln>
                            <a:noFill/>
                          </a:ln>
                          <a:solidFill>
                            <a:srgbClr val="000000"/>
                          </a:solidFill>
                          <a:effectLst/>
                          <a:latin typeface="Times New Roman" pitchFamily="18" charset="0"/>
                          <a:ea typeface="SimSun" charset="-122"/>
                        </a:rPr>
                        <a:t>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smtClean="0">
                          <a:ln>
                            <a:noFill/>
                          </a:ln>
                          <a:solidFill>
                            <a:srgbClr val="000000"/>
                          </a:solidFill>
                          <a:effectLst/>
                          <a:latin typeface="Times New Roman" pitchFamily="18" charset="0"/>
                          <a:ea typeface="SimSun" charset="-122"/>
                        </a:rPr>
                        <a:t>6.25</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dirty="0" smtClean="0">
                          <a:ln>
                            <a:noFill/>
                          </a:ln>
                          <a:solidFill>
                            <a:srgbClr val="000000"/>
                          </a:solidFill>
                          <a:effectLst/>
                          <a:latin typeface="Times New Roman" pitchFamily="18" charset="0"/>
                          <a:ea typeface="SimSun" charset="-122"/>
                        </a:rPr>
                        <a:t>150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11223">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1" u="none" strike="noStrike" cap="none" normalizeH="0" baseline="0" dirty="0" smtClean="0">
                          <a:ln>
                            <a:noFill/>
                          </a:ln>
                          <a:solidFill>
                            <a:srgbClr val="000000"/>
                          </a:solidFill>
                          <a:effectLst/>
                          <a:latin typeface="Times New Roman" pitchFamily="18" charset="0"/>
                          <a:ea typeface="SimSun" charset="-122"/>
                        </a:rPr>
                        <a:t>1</a:t>
                      </a:r>
                      <a:endParaRPr kumimoji="0" lang="zh-CN" altLang="en-US" sz="2400" b="1" i="1"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smtClean="0">
                          <a:ln>
                            <a:noFill/>
                          </a:ln>
                          <a:solidFill>
                            <a:srgbClr val="000000"/>
                          </a:solidFill>
                          <a:effectLst/>
                          <a:latin typeface="Times New Roman" pitchFamily="18" charset="0"/>
                          <a:ea typeface="SimSun" charset="-122"/>
                        </a:rPr>
                        <a:t>3</a:t>
                      </a:r>
                      <a:endParaRPr kumimoji="0" lang="zh-CN" altLang="en-US" sz="2400" b="1" i="0"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1" u="none" strike="noStrike" cap="none" normalizeH="0" baseline="0" smtClean="0">
                          <a:ln>
                            <a:noFill/>
                          </a:ln>
                          <a:solidFill>
                            <a:srgbClr val="000000"/>
                          </a:solidFill>
                          <a:effectLst/>
                          <a:latin typeface="Times New Roman" pitchFamily="18" charset="0"/>
                          <a:ea typeface="SimSun" charset="-122"/>
                        </a:rPr>
                        <a:t>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smtClean="0">
                          <a:ln>
                            <a:noFill/>
                          </a:ln>
                          <a:solidFill>
                            <a:srgbClr val="000000"/>
                          </a:solidFill>
                          <a:effectLst/>
                          <a:latin typeface="Times New Roman" pitchFamily="18" charset="0"/>
                          <a:ea typeface="SimSun" charset="-122"/>
                        </a:rPr>
                        <a:t>12.5</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dirty="0" smtClean="0">
                          <a:ln>
                            <a:noFill/>
                          </a:ln>
                          <a:solidFill>
                            <a:srgbClr val="000000"/>
                          </a:solidFill>
                          <a:effectLst/>
                          <a:latin typeface="Times New Roman" pitchFamily="18" charset="0"/>
                          <a:ea typeface="SimSun" charset="-122"/>
                        </a:rPr>
                        <a:t>400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11223">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1" u="none" strike="noStrike" cap="none" normalizeH="0" baseline="0" dirty="0" smtClean="0">
                          <a:ln>
                            <a:noFill/>
                          </a:ln>
                          <a:solidFill>
                            <a:srgbClr val="000000"/>
                          </a:solidFill>
                          <a:effectLst/>
                          <a:latin typeface="Times New Roman" pitchFamily="18" charset="0"/>
                          <a:ea typeface="SimSun" charset="-122"/>
                        </a:rPr>
                        <a:t>1</a:t>
                      </a:r>
                      <a:endParaRPr kumimoji="0" lang="zh-CN" altLang="en-US" sz="2400" b="1" i="1"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smtClean="0">
                          <a:ln>
                            <a:noFill/>
                          </a:ln>
                          <a:solidFill>
                            <a:srgbClr val="000000"/>
                          </a:solidFill>
                          <a:effectLst/>
                          <a:latin typeface="Times New Roman" pitchFamily="18" charset="0"/>
                          <a:ea typeface="SimSun" charset="-122"/>
                        </a:rPr>
                        <a:t>4</a:t>
                      </a:r>
                      <a:endParaRPr kumimoji="0" lang="zh-CN" altLang="en-US" sz="2400" b="1" i="0"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1" u="none" strike="noStrike" cap="none" normalizeH="0" baseline="0" smtClean="0">
                          <a:ln>
                            <a:noFill/>
                          </a:ln>
                          <a:solidFill>
                            <a:srgbClr val="000000"/>
                          </a:solidFill>
                          <a:effectLst/>
                          <a:latin typeface="Times New Roman" pitchFamily="18" charset="0"/>
                          <a:ea typeface="SimSun" charset="-122"/>
                        </a:rPr>
                        <a:t>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smtClean="0">
                          <a:ln>
                            <a:noFill/>
                          </a:ln>
                          <a:solidFill>
                            <a:srgbClr val="000000"/>
                          </a:solidFill>
                          <a:effectLst/>
                          <a:latin typeface="Times New Roman" pitchFamily="18" charset="0"/>
                          <a:ea typeface="SimSun" charset="-122"/>
                        </a:rPr>
                        <a:t>12.5</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smtClean="0">
                          <a:ln>
                            <a:noFill/>
                          </a:ln>
                          <a:solidFill>
                            <a:srgbClr val="000000"/>
                          </a:solidFill>
                          <a:effectLst/>
                          <a:latin typeface="Times New Roman" pitchFamily="18" charset="0"/>
                          <a:ea typeface="SimSun" charset="-122"/>
                        </a:rPr>
                        <a:t>150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14302">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smtClean="0">
                          <a:ln>
                            <a:noFill/>
                          </a:ln>
                          <a:solidFill>
                            <a:srgbClr val="000000"/>
                          </a:solidFill>
                          <a:effectLst/>
                          <a:latin typeface="Times New Roman" pitchFamily="18" charset="0"/>
                          <a:ea typeface="SimSun" charset="-122"/>
                        </a:rPr>
                        <a:t>2</a:t>
                      </a:r>
                      <a:endParaRPr kumimoji="0" lang="zh-CN" altLang="en-US" sz="2400" b="1" i="0"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smtClean="0">
                          <a:ln>
                            <a:noFill/>
                          </a:ln>
                          <a:solidFill>
                            <a:srgbClr val="000000"/>
                          </a:solidFill>
                          <a:effectLst/>
                          <a:latin typeface="Times New Roman" pitchFamily="18" charset="0"/>
                          <a:ea typeface="SimSun" charset="-122"/>
                        </a:rPr>
                        <a:t>3</a:t>
                      </a:r>
                      <a:endParaRPr kumimoji="0" lang="zh-CN" altLang="en-US" sz="2400" b="1" i="0"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1" u="none" strike="noStrike" cap="none" normalizeH="0" baseline="0" dirty="0" smtClean="0">
                          <a:ln>
                            <a:noFill/>
                          </a:ln>
                          <a:solidFill>
                            <a:srgbClr val="000000"/>
                          </a:solidFill>
                          <a:effectLst/>
                          <a:latin typeface="Times New Roman" pitchFamily="18" charset="0"/>
                          <a:ea typeface="SimSun" charset="-122"/>
                        </a:rPr>
                        <a:t>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smtClean="0">
                          <a:ln>
                            <a:noFill/>
                          </a:ln>
                          <a:solidFill>
                            <a:srgbClr val="000000"/>
                          </a:solidFill>
                          <a:effectLst/>
                          <a:latin typeface="Times New Roman" pitchFamily="18" charset="0"/>
                          <a:ea typeface="SimSun" charset="-122"/>
                        </a:rPr>
                        <a:t>12.5</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smtClean="0">
                          <a:ln>
                            <a:noFill/>
                          </a:ln>
                          <a:solidFill>
                            <a:srgbClr val="000000"/>
                          </a:solidFill>
                          <a:effectLst/>
                          <a:latin typeface="Times New Roman" pitchFamily="18" charset="0"/>
                          <a:ea typeface="SimSun" charset="-122"/>
                        </a:rPr>
                        <a:t>150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712763">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smtClean="0">
                          <a:ln>
                            <a:noFill/>
                          </a:ln>
                          <a:solidFill>
                            <a:srgbClr val="000000"/>
                          </a:solidFill>
                          <a:effectLst/>
                          <a:latin typeface="Times New Roman" pitchFamily="18" charset="0"/>
                          <a:ea typeface="SimSun" charset="-122"/>
                        </a:rPr>
                        <a:t>3</a:t>
                      </a:r>
                      <a:endParaRPr kumimoji="0" lang="zh-CN" altLang="en-US" sz="2400" b="1" i="0"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smtClean="0">
                          <a:ln>
                            <a:noFill/>
                          </a:ln>
                          <a:solidFill>
                            <a:srgbClr val="000000"/>
                          </a:solidFill>
                          <a:effectLst/>
                          <a:latin typeface="Times New Roman" pitchFamily="18" charset="0"/>
                          <a:ea typeface="SimSun" charset="-122"/>
                        </a:rPr>
                        <a:t>4</a:t>
                      </a:r>
                      <a:endParaRPr kumimoji="0" lang="zh-CN" altLang="en-US" sz="2400" b="1" i="0"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1" u="none" strike="noStrike" cap="none" normalizeH="0" baseline="0" dirty="0" smtClean="0">
                          <a:ln>
                            <a:noFill/>
                          </a:ln>
                          <a:solidFill>
                            <a:srgbClr val="000000"/>
                          </a:solidFill>
                          <a:effectLst/>
                          <a:latin typeface="Times New Roman" pitchFamily="18" charset="0"/>
                          <a:ea typeface="SimSun" charset="-122"/>
                        </a:rPr>
                        <a:t>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smtClean="0">
                          <a:ln>
                            <a:noFill/>
                          </a:ln>
                          <a:solidFill>
                            <a:srgbClr val="000000"/>
                          </a:solidFill>
                          <a:effectLst/>
                          <a:latin typeface="Times New Roman" pitchFamily="18" charset="0"/>
                          <a:ea typeface="SimSun" charset="-122"/>
                        </a:rPr>
                        <a:t>12.5</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smtClean="0">
                          <a:ln>
                            <a:noFill/>
                          </a:ln>
                          <a:solidFill>
                            <a:srgbClr val="000000"/>
                          </a:solidFill>
                          <a:effectLst/>
                          <a:latin typeface="Times New Roman" pitchFamily="18" charset="0"/>
                          <a:ea typeface="SimSun" charset="-122"/>
                        </a:rPr>
                        <a:t>150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714302">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smtClean="0">
                          <a:ln>
                            <a:noFill/>
                          </a:ln>
                          <a:solidFill>
                            <a:srgbClr val="000000"/>
                          </a:solidFill>
                          <a:effectLst/>
                          <a:latin typeface="Times New Roman" pitchFamily="18" charset="0"/>
                          <a:ea typeface="SimSun" charset="-122"/>
                        </a:rPr>
                        <a:t>4</a:t>
                      </a:r>
                      <a:endParaRPr kumimoji="0" lang="zh-CN" altLang="en-US" sz="2400" b="1" i="0"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smtClean="0">
                          <a:ln>
                            <a:noFill/>
                          </a:ln>
                          <a:solidFill>
                            <a:srgbClr val="000000"/>
                          </a:solidFill>
                          <a:effectLst/>
                          <a:latin typeface="Times New Roman" pitchFamily="18" charset="0"/>
                          <a:ea typeface="SimSun" charset="-122"/>
                        </a:rPr>
                        <a:t>5</a:t>
                      </a:r>
                      <a:endParaRPr kumimoji="0" lang="zh-CN" altLang="en-US" sz="2400" b="1" i="0"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1" u="none" strike="noStrike" cap="none" normalizeH="0" baseline="0" dirty="0" smtClean="0">
                          <a:ln>
                            <a:noFill/>
                          </a:ln>
                          <a:solidFill>
                            <a:srgbClr val="000000"/>
                          </a:solidFill>
                          <a:effectLst/>
                          <a:latin typeface="Times New Roman" pitchFamily="18" charset="0"/>
                          <a:ea typeface="SimSun" charset="-122"/>
                        </a:rPr>
                        <a:t>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smtClean="0">
                          <a:ln>
                            <a:noFill/>
                          </a:ln>
                          <a:solidFill>
                            <a:srgbClr val="000000"/>
                          </a:solidFill>
                          <a:effectLst/>
                          <a:latin typeface="Times New Roman" pitchFamily="18" charset="0"/>
                          <a:ea typeface="SimSun" charset="-122"/>
                        </a:rPr>
                        <a:t>10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dirty="0" smtClean="0">
                          <a:ln>
                            <a:noFill/>
                          </a:ln>
                          <a:solidFill>
                            <a:srgbClr val="000000"/>
                          </a:solidFill>
                          <a:effectLst/>
                          <a:latin typeface="Times New Roman" pitchFamily="18" charset="0"/>
                          <a:ea typeface="SimSun" charset="-122"/>
                        </a:rPr>
                        <a:t>1</a:t>
                      </a:r>
                      <a:r>
                        <a:rPr kumimoji="0" lang="en-US" altLang="zh-CN" sz="2400" b="1" i="0" u="none" strike="noStrike" cap="none" normalizeH="0" baseline="0" dirty="0" smtClean="0">
                          <a:ln>
                            <a:noFill/>
                          </a:ln>
                          <a:solidFill>
                            <a:srgbClr val="000000"/>
                          </a:solidFill>
                          <a:effectLst/>
                          <a:latin typeface="Times New Roman" pitchFamily="18" charset="0"/>
                          <a:ea typeface="SimSun" charset="-122"/>
                        </a:rPr>
                        <a:t>,</a:t>
                      </a:r>
                      <a:r>
                        <a:rPr kumimoji="0" lang="zh-CN" altLang="en-US" sz="2400" b="1" i="0" u="none" strike="noStrike" cap="none" normalizeH="0" baseline="0" dirty="0" smtClean="0">
                          <a:ln>
                            <a:noFill/>
                          </a:ln>
                          <a:solidFill>
                            <a:srgbClr val="000000"/>
                          </a:solidFill>
                          <a:effectLst/>
                          <a:latin typeface="Times New Roman" pitchFamily="18" charset="0"/>
                          <a:ea typeface="SimSun" charset="-122"/>
                        </a:rPr>
                        <a:t>000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graphicFrame>
        <p:nvGraphicFramePr>
          <p:cNvPr id="10242" name="Object 125"/>
          <p:cNvGraphicFramePr>
            <a:graphicFrameLocks noChangeAspect="1"/>
          </p:cNvGraphicFramePr>
          <p:nvPr/>
        </p:nvGraphicFramePr>
        <p:xfrm>
          <a:off x="730250" y="1631950"/>
          <a:ext cx="190500" cy="304800"/>
        </p:xfrm>
        <a:graphic>
          <a:graphicData uri="http://schemas.openxmlformats.org/presentationml/2006/ole">
            <mc:AlternateContent xmlns:mc="http://schemas.openxmlformats.org/markup-compatibility/2006">
              <mc:Choice xmlns:v="urn:schemas-microsoft-com:vml" Requires="v">
                <p:oleObj spid="_x0000_s150639" name="Equation" r:id="rId5" imgW="190440" imgH="304560" progId="Equation.DSMT4">
                  <p:embed/>
                </p:oleObj>
              </mc:Choice>
              <mc:Fallback>
                <p:oleObj name="Equation" r:id="rId5" imgW="190440" imgH="3045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0" y="1631950"/>
                        <a:ext cx="190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126"/>
          <p:cNvGraphicFramePr>
            <a:graphicFrameLocks noChangeAspect="1"/>
          </p:cNvGraphicFramePr>
          <p:nvPr/>
        </p:nvGraphicFramePr>
        <p:xfrm>
          <a:off x="1892300" y="1606550"/>
          <a:ext cx="152400" cy="317500"/>
        </p:xfrm>
        <a:graphic>
          <a:graphicData uri="http://schemas.openxmlformats.org/presentationml/2006/ole">
            <mc:AlternateContent xmlns:mc="http://schemas.openxmlformats.org/markup-compatibility/2006">
              <mc:Choice xmlns:v="urn:schemas-microsoft-com:vml" Requires="v">
                <p:oleObj spid="_x0000_s150640" name="Equation" r:id="rId7" imgW="152280" imgH="317160" progId="Equation.DSMT4">
                  <p:embed/>
                </p:oleObj>
              </mc:Choice>
              <mc:Fallback>
                <p:oleObj name="Equation" r:id="rId7" imgW="152280" imgH="3171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2300" y="1606550"/>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127"/>
          <p:cNvGraphicFramePr>
            <a:graphicFrameLocks noChangeAspect="1"/>
          </p:cNvGraphicFramePr>
          <p:nvPr/>
        </p:nvGraphicFramePr>
        <p:xfrm>
          <a:off x="2959100" y="1574800"/>
          <a:ext cx="215900" cy="393700"/>
        </p:xfrm>
        <a:graphic>
          <a:graphicData uri="http://schemas.openxmlformats.org/presentationml/2006/ole">
            <mc:AlternateContent xmlns:mc="http://schemas.openxmlformats.org/markup-compatibility/2006">
              <mc:Choice xmlns:v="urn:schemas-microsoft-com:vml" Requires="v">
                <p:oleObj spid="_x0000_s150641" name="Equation" r:id="rId9" imgW="215640" imgH="393480" progId="Equation.DSMT4">
                  <p:embed/>
                </p:oleObj>
              </mc:Choice>
              <mc:Fallback>
                <p:oleObj name="Equation" r:id="rId9" imgW="21564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59100" y="1574800"/>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128"/>
          <p:cNvGraphicFramePr>
            <a:graphicFrameLocks noChangeAspect="1"/>
          </p:cNvGraphicFramePr>
          <p:nvPr>
            <p:extLst>
              <p:ext uri="{D42A27DB-BD31-4B8C-83A1-F6EECF244321}">
                <p14:modId xmlns:p14="http://schemas.microsoft.com/office/powerpoint/2010/main" val="3185397709"/>
              </p:ext>
            </p:extLst>
          </p:nvPr>
        </p:nvGraphicFramePr>
        <p:xfrm>
          <a:off x="4165600" y="1489598"/>
          <a:ext cx="368300" cy="495300"/>
        </p:xfrm>
        <a:graphic>
          <a:graphicData uri="http://schemas.openxmlformats.org/presentationml/2006/ole">
            <mc:AlternateContent xmlns:mc="http://schemas.openxmlformats.org/markup-compatibility/2006">
              <mc:Choice xmlns:v="urn:schemas-microsoft-com:vml" Requires="v">
                <p:oleObj spid="_x0000_s150642" name="Equation" r:id="rId11" imgW="368280" imgH="495000" progId="Equation.DSMT4">
                  <p:embed/>
                </p:oleObj>
              </mc:Choice>
              <mc:Fallback>
                <p:oleObj name="Equation" r:id="rId11" imgW="368280" imgH="495000" progId="Equation.DSMT4">
                  <p:embed/>
                  <p:pic>
                    <p:nvPicPr>
                      <p:cNvPr id="0" name=""/>
                      <p:cNvPicPr>
                        <a:picLocks noChangeAspect="1" noChangeArrowheads="1"/>
                      </p:cNvPicPr>
                      <p:nvPr/>
                    </p:nvPicPr>
                    <p:blipFill>
                      <a:blip r:embed="rId12"/>
                      <a:srcRect/>
                      <a:stretch>
                        <a:fillRect/>
                      </a:stretch>
                    </p:blipFill>
                    <p:spPr bwMode="auto">
                      <a:xfrm>
                        <a:off x="4165600" y="1489598"/>
                        <a:ext cx="368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130"/>
          <p:cNvGraphicFramePr>
            <a:graphicFrameLocks noChangeAspect="1"/>
          </p:cNvGraphicFramePr>
          <p:nvPr>
            <p:extLst>
              <p:ext uri="{D42A27DB-BD31-4B8C-83A1-F6EECF244321}">
                <p14:modId xmlns:p14="http://schemas.microsoft.com/office/powerpoint/2010/main" val="1227619013"/>
              </p:ext>
            </p:extLst>
          </p:nvPr>
        </p:nvGraphicFramePr>
        <p:xfrm>
          <a:off x="5721350" y="1553658"/>
          <a:ext cx="292100" cy="431800"/>
        </p:xfrm>
        <a:graphic>
          <a:graphicData uri="http://schemas.openxmlformats.org/presentationml/2006/ole">
            <mc:AlternateContent xmlns:mc="http://schemas.openxmlformats.org/markup-compatibility/2006">
              <mc:Choice xmlns:v="urn:schemas-microsoft-com:vml" Requires="v">
                <p:oleObj spid="_x0000_s150643" name="Equation" r:id="rId13" imgW="291960" imgH="431640" progId="Equation.DSMT4">
                  <p:embed/>
                </p:oleObj>
              </mc:Choice>
              <mc:Fallback>
                <p:oleObj name="Equation" r:id="rId13" imgW="291960" imgH="431640" progId="Equation.DSMT4">
                  <p:embed/>
                  <p:pic>
                    <p:nvPicPr>
                      <p:cNvPr id="0" name=""/>
                      <p:cNvPicPr>
                        <a:picLocks noChangeAspect="1" noChangeArrowheads="1"/>
                      </p:cNvPicPr>
                      <p:nvPr/>
                    </p:nvPicPr>
                    <p:blipFill>
                      <a:blip r:embed="rId14"/>
                      <a:srcRect/>
                      <a:stretch>
                        <a:fillRect/>
                      </a:stretch>
                    </p:blipFill>
                    <p:spPr bwMode="auto">
                      <a:xfrm>
                        <a:off x="5721350" y="1553658"/>
                        <a:ext cx="292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131"/>
          <p:cNvGraphicFramePr>
            <a:graphicFrameLocks noChangeAspect="1"/>
          </p:cNvGraphicFramePr>
          <p:nvPr/>
        </p:nvGraphicFramePr>
        <p:xfrm>
          <a:off x="6937375" y="1504950"/>
          <a:ext cx="698500" cy="533400"/>
        </p:xfrm>
        <a:graphic>
          <a:graphicData uri="http://schemas.openxmlformats.org/presentationml/2006/ole">
            <mc:AlternateContent xmlns:mc="http://schemas.openxmlformats.org/markup-compatibility/2006">
              <mc:Choice xmlns:v="urn:schemas-microsoft-com:vml" Requires="v">
                <p:oleObj spid="_x0000_s150644" name="Equation" r:id="rId15" imgW="698400" imgH="533160" progId="Equation.DSMT4">
                  <p:embed/>
                </p:oleObj>
              </mc:Choice>
              <mc:Fallback>
                <p:oleObj name="Equation" r:id="rId15" imgW="698400" imgH="53316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37375" y="1504950"/>
                        <a:ext cx="698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9" name="Object 747"/>
          <p:cNvGraphicFramePr>
            <a:graphicFrameLocks noChangeAspect="1"/>
          </p:cNvGraphicFramePr>
          <p:nvPr/>
        </p:nvGraphicFramePr>
        <p:xfrm>
          <a:off x="712788" y="2287588"/>
          <a:ext cx="304800" cy="430212"/>
        </p:xfrm>
        <a:graphic>
          <a:graphicData uri="http://schemas.openxmlformats.org/presentationml/2006/ole">
            <mc:AlternateContent xmlns:mc="http://schemas.openxmlformats.org/markup-compatibility/2006">
              <mc:Choice xmlns:v="urn:schemas-microsoft-com:vml" Requires="v">
                <p:oleObj spid="_x0000_s150645" name="Equation" r:id="rId17" imgW="304560" imgH="431640" progId="Equation.DSMT4">
                  <p:embed/>
                </p:oleObj>
              </mc:Choice>
              <mc:Fallback>
                <p:oleObj name="Equation" r:id="rId17" imgW="304560" imgH="4316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2788" y="2287588"/>
                        <a:ext cx="3048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0" name="Object 748"/>
          <p:cNvGraphicFramePr>
            <a:graphicFrameLocks noChangeAspect="1"/>
          </p:cNvGraphicFramePr>
          <p:nvPr/>
        </p:nvGraphicFramePr>
        <p:xfrm>
          <a:off x="688975" y="2952750"/>
          <a:ext cx="330200" cy="430213"/>
        </p:xfrm>
        <a:graphic>
          <a:graphicData uri="http://schemas.openxmlformats.org/presentationml/2006/ole">
            <mc:AlternateContent xmlns:mc="http://schemas.openxmlformats.org/markup-compatibility/2006">
              <mc:Choice xmlns:v="urn:schemas-microsoft-com:vml" Requires="v">
                <p:oleObj spid="_x0000_s150646" name="Equation" r:id="rId19" imgW="330120" imgH="431640" progId="Equation.DSMT4">
                  <p:embed/>
                </p:oleObj>
              </mc:Choice>
              <mc:Fallback>
                <p:oleObj name="Equation" r:id="rId19" imgW="330120" imgH="4316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8975" y="2952750"/>
                        <a:ext cx="3302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1" name="Object 749"/>
          <p:cNvGraphicFramePr>
            <a:graphicFrameLocks noChangeAspect="1"/>
          </p:cNvGraphicFramePr>
          <p:nvPr/>
        </p:nvGraphicFramePr>
        <p:xfrm>
          <a:off x="698500" y="4440238"/>
          <a:ext cx="330200" cy="430212"/>
        </p:xfrm>
        <a:graphic>
          <a:graphicData uri="http://schemas.openxmlformats.org/presentationml/2006/ole">
            <mc:AlternateContent xmlns:mc="http://schemas.openxmlformats.org/markup-compatibility/2006">
              <mc:Choice xmlns:v="urn:schemas-microsoft-com:vml" Requires="v">
                <p:oleObj spid="_x0000_s150647" name="Equation" r:id="rId21" imgW="330120" imgH="431640" progId="Equation.DSMT4">
                  <p:embed/>
                </p:oleObj>
              </mc:Choice>
              <mc:Fallback>
                <p:oleObj name="Equation" r:id="rId21" imgW="330120" imgH="4316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8500" y="4440238"/>
                        <a:ext cx="3302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2" name="Object 750"/>
          <p:cNvGraphicFramePr>
            <a:graphicFrameLocks noChangeAspect="1"/>
          </p:cNvGraphicFramePr>
          <p:nvPr/>
        </p:nvGraphicFramePr>
        <p:xfrm>
          <a:off x="708025" y="5183188"/>
          <a:ext cx="330200" cy="430212"/>
        </p:xfrm>
        <a:graphic>
          <a:graphicData uri="http://schemas.openxmlformats.org/presentationml/2006/ole">
            <mc:AlternateContent xmlns:mc="http://schemas.openxmlformats.org/markup-compatibility/2006">
              <mc:Choice xmlns:v="urn:schemas-microsoft-com:vml" Requires="v">
                <p:oleObj spid="_x0000_s150648" name="Equation" r:id="rId23" imgW="330120" imgH="431640" progId="Equation.DSMT4">
                  <p:embed/>
                </p:oleObj>
              </mc:Choice>
              <mc:Fallback>
                <p:oleObj name="Equation" r:id="rId23" imgW="330120" imgH="43164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8025" y="5183188"/>
                        <a:ext cx="3302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3" name="Object 751"/>
          <p:cNvGraphicFramePr>
            <a:graphicFrameLocks noChangeAspect="1"/>
          </p:cNvGraphicFramePr>
          <p:nvPr/>
        </p:nvGraphicFramePr>
        <p:xfrm>
          <a:off x="727075" y="5897563"/>
          <a:ext cx="330200" cy="430212"/>
        </p:xfrm>
        <a:graphic>
          <a:graphicData uri="http://schemas.openxmlformats.org/presentationml/2006/ole">
            <mc:AlternateContent xmlns:mc="http://schemas.openxmlformats.org/markup-compatibility/2006">
              <mc:Choice xmlns:v="urn:schemas-microsoft-com:vml" Requires="v">
                <p:oleObj spid="_x0000_s150649" name="Equation" r:id="rId25" imgW="330120" imgH="431640" progId="Equation.DSMT4">
                  <p:embed/>
                </p:oleObj>
              </mc:Choice>
              <mc:Fallback>
                <p:oleObj name="Equation" r:id="rId25" imgW="330120" imgH="43164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27075" y="5897563"/>
                        <a:ext cx="3302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Slide Number Placeholder 3">
            <a:extLst>
              <a:ext uri="{FF2B5EF4-FFF2-40B4-BE49-F238E27FC236}">
                <a16:creationId xmlns="" xmlns:a16="http://schemas.microsoft.com/office/drawing/2014/main"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35</a:t>
            </a:fld>
            <a:endParaRPr lang="en-US" dirty="0">
              <a:solidFill>
                <a:srgbClr val="1E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3074"/>
          <p:cNvSpPr>
            <a:spLocks noGrp="1" noChangeArrowheads="1"/>
          </p:cNvSpPr>
          <p:nvPr>
            <p:ph type="title"/>
          </p:nvPr>
        </p:nvSpPr>
        <p:spPr/>
        <p:txBody>
          <a:bodyPr/>
          <a:lstStyle/>
          <a:p>
            <a:r>
              <a:rPr lang="en-US" altLang="zh-CN" dirty="0" smtClean="0">
                <a:ea typeface="SimSun" charset="-122"/>
              </a:rPr>
              <a:t>Five Bus Example </a:t>
            </a:r>
          </a:p>
        </p:txBody>
      </p:sp>
      <p:sp>
        <p:nvSpPr>
          <p:cNvPr id="11271" name="Rectangle 3075"/>
          <p:cNvSpPr>
            <a:spLocks noGrp="1" noChangeArrowheads="1"/>
          </p:cNvSpPr>
          <p:nvPr>
            <p:ph idx="1"/>
          </p:nvPr>
        </p:nvSpPr>
        <p:spPr>
          <a:xfrm>
            <a:off x="365760" y="1280160"/>
            <a:ext cx="8397240" cy="5044440"/>
          </a:xfrm>
        </p:spPr>
        <p:txBody>
          <a:bodyPr/>
          <a:lstStyle/>
          <a:p>
            <a:pPr marL="461963" indent="-461963">
              <a:spcBef>
                <a:spcPct val="0"/>
              </a:spcBef>
            </a:pPr>
            <a:r>
              <a:rPr lang="en-US" altLang="zh-CN" dirty="0" smtClean="0">
                <a:ea typeface="SimSun" charset="-122"/>
              </a:rPr>
              <a:t>We evaluate U</a:t>
            </a:r>
            <a:r>
              <a:rPr lang="en-US" altLang="zh-CN" baseline="-25000" dirty="0" smtClean="0">
                <a:ea typeface="SimSun" charset="-122"/>
              </a:rPr>
              <a:t>2,3</a:t>
            </a:r>
            <a:r>
              <a:rPr lang="en-US" altLang="zh-CN" dirty="0" smtClean="0">
                <a:ea typeface="SimSun" charset="-122"/>
              </a:rPr>
              <a:t> using the previous procedure</a:t>
            </a:r>
          </a:p>
          <a:p>
            <a:pPr marL="862013" lvl="1" indent="-461963">
              <a:spcBef>
                <a:spcPct val="0"/>
              </a:spcBef>
            </a:pPr>
            <a:r>
              <a:rPr lang="en-US" altLang="zh-CN" dirty="0" smtClean="0">
                <a:ea typeface="SimSun" charset="-122"/>
              </a:rPr>
              <a:t>Gradually increase generation at Bus 2 and load at Bus 3</a:t>
            </a:r>
          </a:p>
          <a:p>
            <a:pPr marL="461963" indent="-461963">
              <a:spcBef>
                <a:spcPct val="0"/>
              </a:spcBef>
            </a:pPr>
            <a:r>
              <a:rPr lang="en-US" altLang="zh-CN" dirty="0" smtClean="0">
                <a:ea typeface="SimSun" charset="-122"/>
              </a:rPr>
              <a:t>We consider the base case and the single contingency with line </a:t>
            </a:r>
            <a:r>
              <a:rPr lang="en-US" altLang="zh-CN" dirty="0" smtClean="0">
                <a:latin typeface="Times New Roman" pitchFamily="18" charset="0"/>
                <a:ea typeface="SimSun" charset="-122"/>
              </a:rPr>
              <a:t>2</a:t>
            </a:r>
            <a:r>
              <a:rPr lang="en-US" altLang="zh-CN" dirty="0" smtClean="0">
                <a:ea typeface="SimSun" charset="-122"/>
              </a:rPr>
              <a:t> outaged (between 1 and 3): </a:t>
            </a:r>
            <a:r>
              <a:rPr lang="en-US" altLang="zh-CN" i="1" dirty="0" smtClean="0">
                <a:latin typeface="Times New Roman" pitchFamily="18" charset="0"/>
                <a:ea typeface="SimSun" charset="-122"/>
              </a:rPr>
              <a:t>J</a:t>
            </a:r>
            <a:r>
              <a:rPr lang="en-US" altLang="zh-CN" dirty="0" smtClean="0">
                <a:ea typeface="SimSun" charset="-122"/>
              </a:rPr>
              <a:t> </a:t>
            </a:r>
            <a:r>
              <a:rPr lang="en-US" altLang="zh-CN" dirty="0" smtClean="0">
                <a:latin typeface="Symbol" pitchFamily="18" charset="2"/>
                <a:ea typeface="SimSun" charset="-122"/>
              </a:rPr>
              <a:t>=</a:t>
            </a:r>
            <a:r>
              <a:rPr lang="en-US" altLang="zh-CN" dirty="0" smtClean="0">
                <a:ea typeface="SimSun" charset="-122"/>
              </a:rPr>
              <a:t> </a:t>
            </a:r>
            <a:r>
              <a:rPr lang="en-US" altLang="zh-CN" dirty="0" smtClean="0">
                <a:latin typeface="Times New Roman" pitchFamily="18" charset="0"/>
                <a:ea typeface="SimSun" charset="-122"/>
              </a:rPr>
              <a:t>1</a:t>
            </a:r>
          </a:p>
          <a:p>
            <a:pPr marL="461963" indent="-461963">
              <a:spcBef>
                <a:spcPct val="0"/>
              </a:spcBef>
            </a:pPr>
            <a:r>
              <a:rPr lang="en-US" altLang="zh-CN" dirty="0" smtClean="0">
                <a:ea typeface="SimSun" charset="-122"/>
              </a:rPr>
              <a:t>Simulation results show for the base case that</a:t>
            </a:r>
            <a:endParaRPr lang="en-US" altLang="zh-CN" dirty="0">
              <a:ea typeface="SimSun" charset="-122"/>
            </a:endParaRPr>
          </a:p>
          <a:p>
            <a:pPr marL="461963" indent="-461963">
              <a:spcBef>
                <a:spcPct val="0"/>
              </a:spcBef>
            </a:pPr>
            <a:endParaRPr lang="en-US" altLang="zh-CN" dirty="0" smtClean="0">
              <a:ea typeface="SimSun" charset="-122"/>
            </a:endParaRPr>
          </a:p>
          <a:p>
            <a:pPr marL="461963" indent="-461963">
              <a:spcBef>
                <a:spcPct val="0"/>
              </a:spcBef>
            </a:pPr>
            <a:endParaRPr lang="en-US" altLang="zh-CN" dirty="0">
              <a:ea typeface="SimSun" charset="-122"/>
            </a:endParaRPr>
          </a:p>
          <a:p>
            <a:pPr marL="461963" indent="-461963">
              <a:spcBef>
                <a:spcPct val="0"/>
              </a:spcBef>
            </a:pPr>
            <a:r>
              <a:rPr lang="en-US" altLang="zh-CN" dirty="0" smtClean="0">
                <a:ea typeface="SimSun" charset="-122"/>
              </a:rPr>
              <a:t>And for the contingency that</a:t>
            </a:r>
            <a:br>
              <a:rPr lang="en-US" altLang="zh-CN" dirty="0" smtClean="0">
                <a:ea typeface="SimSun" charset="-122"/>
              </a:rPr>
            </a:br>
            <a:endParaRPr lang="en-US" altLang="zh-CN" dirty="0" smtClean="0">
              <a:ea typeface="SimSun" charset="-122"/>
            </a:endParaRPr>
          </a:p>
          <a:p>
            <a:pPr marL="461963" indent="-461963">
              <a:spcBef>
                <a:spcPct val="0"/>
              </a:spcBef>
            </a:pPr>
            <a:r>
              <a:rPr lang="en-US" altLang="zh-CN" dirty="0" smtClean="0">
                <a:ea typeface="SimSun" charset="-122"/>
              </a:rPr>
              <a:t>Hence  </a:t>
            </a:r>
            <a:endParaRPr lang="en-US" altLang="zh-CN" dirty="0">
              <a:ea typeface="SimSun" charset="-122"/>
            </a:endParaRPr>
          </a:p>
        </p:txBody>
      </p:sp>
      <p:graphicFrame>
        <p:nvGraphicFramePr>
          <p:cNvPr id="11267" name="Object 3079"/>
          <p:cNvGraphicFramePr>
            <a:graphicFrameLocks noChangeAspect="1"/>
          </p:cNvGraphicFramePr>
          <p:nvPr>
            <p:extLst>
              <p:ext uri="{D42A27DB-BD31-4B8C-83A1-F6EECF244321}">
                <p14:modId xmlns:p14="http://schemas.microsoft.com/office/powerpoint/2010/main" val="2857204938"/>
              </p:ext>
            </p:extLst>
          </p:nvPr>
        </p:nvGraphicFramePr>
        <p:xfrm>
          <a:off x="2038350" y="5029200"/>
          <a:ext cx="5181600" cy="584200"/>
        </p:xfrm>
        <a:graphic>
          <a:graphicData uri="http://schemas.openxmlformats.org/presentationml/2006/ole">
            <mc:AlternateContent xmlns:mc="http://schemas.openxmlformats.org/markup-compatibility/2006">
              <mc:Choice xmlns:v="urn:schemas-microsoft-com:vml" Requires="v">
                <p:oleObj spid="_x0000_s151581" name="Equation" r:id="rId3" imgW="5181480" imgH="583920" progId="Equation.DSMT4">
                  <p:embed/>
                </p:oleObj>
              </mc:Choice>
              <mc:Fallback>
                <p:oleObj name="Equation" r:id="rId3" imgW="5181480" imgH="583920" progId="Equation.DSMT4">
                  <p:embed/>
                  <p:pic>
                    <p:nvPicPr>
                      <p:cNvPr id="0" name=""/>
                      <p:cNvPicPr>
                        <a:picLocks noChangeAspect="1" noChangeArrowheads="1"/>
                      </p:cNvPicPr>
                      <p:nvPr/>
                    </p:nvPicPr>
                    <p:blipFill>
                      <a:blip r:embed="rId4"/>
                      <a:srcRect/>
                      <a:stretch>
                        <a:fillRect/>
                      </a:stretch>
                    </p:blipFill>
                    <p:spPr bwMode="auto">
                      <a:xfrm>
                        <a:off x="2038350" y="5029200"/>
                        <a:ext cx="5181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3080"/>
          <p:cNvGraphicFramePr>
            <a:graphicFrameLocks noChangeAspect="1"/>
          </p:cNvGraphicFramePr>
          <p:nvPr>
            <p:extLst>
              <p:ext uri="{D42A27DB-BD31-4B8C-83A1-F6EECF244321}">
                <p14:modId xmlns:p14="http://schemas.microsoft.com/office/powerpoint/2010/main" val="2005115070"/>
              </p:ext>
            </p:extLst>
          </p:nvPr>
        </p:nvGraphicFramePr>
        <p:xfrm>
          <a:off x="2590800" y="3429000"/>
          <a:ext cx="2298700" cy="520700"/>
        </p:xfrm>
        <a:graphic>
          <a:graphicData uri="http://schemas.openxmlformats.org/presentationml/2006/ole">
            <mc:AlternateContent xmlns:mc="http://schemas.openxmlformats.org/markup-compatibility/2006">
              <mc:Choice xmlns:v="urn:schemas-microsoft-com:vml" Requires="v">
                <p:oleObj spid="_x0000_s151582" name="Equation" r:id="rId5" imgW="2298600" imgH="520560" progId="Equation.DSMT4">
                  <p:embed/>
                </p:oleObj>
              </mc:Choice>
              <mc:Fallback>
                <p:oleObj name="Equation" r:id="rId5" imgW="2298600" imgH="520560" progId="Equation.DSMT4">
                  <p:embed/>
                  <p:pic>
                    <p:nvPicPr>
                      <p:cNvPr id="0" name=""/>
                      <p:cNvPicPr>
                        <a:picLocks noChangeAspect="1" noChangeArrowheads="1"/>
                      </p:cNvPicPr>
                      <p:nvPr/>
                    </p:nvPicPr>
                    <p:blipFill>
                      <a:blip r:embed="rId6"/>
                      <a:srcRect/>
                      <a:stretch>
                        <a:fillRect/>
                      </a:stretch>
                    </p:blipFill>
                    <p:spPr bwMode="auto">
                      <a:xfrm>
                        <a:off x="2590800" y="3429000"/>
                        <a:ext cx="22987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3081"/>
          <p:cNvGraphicFramePr>
            <a:graphicFrameLocks noChangeAspect="1"/>
          </p:cNvGraphicFramePr>
          <p:nvPr>
            <p:extLst>
              <p:ext uri="{D42A27DB-BD31-4B8C-83A1-F6EECF244321}">
                <p14:modId xmlns:p14="http://schemas.microsoft.com/office/powerpoint/2010/main" val="922286444"/>
              </p:ext>
            </p:extLst>
          </p:nvPr>
        </p:nvGraphicFramePr>
        <p:xfrm>
          <a:off x="5175250" y="4267200"/>
          <a:ext cx="2247900" cy="520700"/>
        </p:xfrm>
        <a:graphic>
          <a:graphicData uri="http://schemas.openxmlformats.org/presentationml/2006/ole">
            <mc:AlternateContent xmlns:mc="http://schemas.openxmlformats.org/markup-compatibility/2006">
              <mc:Choice xmlns:v="urn:schemas-microsoft-com:vml" Requires="v">
                <p:oleObj spid="_x0000_s151583" name="Equation" r:id="rId7" imgW="2247840" imgH="520560" progId="Equation.DSMT4">
                  <p:embed/>
                </p:oleObj>
              </mc:Choice>
              <mc:Fallback>
                <p:oleObj name="Equation" r:id="rId7" imgW="2247840" imgH="520560" progId="Equation.DSMT4">
                  <p:embed/>
                  <p:pic>
                    <p:nvPicPr>
                      <p:cNvPr id="0" name=""/>
                      <p:cNvPicPr>
                        <a:picLocks noChangeAspect="1" noChangeArrowheads="1"/>
                      </p:cNvPicPr>
                      <p:nvPr/>
                    </p:nvPicPr>
                    <p:blipFill>
                      <a:blip r:embed="rId8"/>
                      <a:srcRect/>
                      <a:stretch>
                        <a:fillRect/>
                      </a:stretch>
                    </p:blipFill>
                    <p:spPr bwMode="auto">
                      <a:xfrm>
                        <a:off x="5175250" y="4267200"/>
                        <a:ext cx="2247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3">
            <a:extLst>
              <a:ext uri="{FF2B5EF4-FFF2-40B4-BE49-F238E27FC236}">
                <a16:creationId xmlns="" xmlns:a16="http://schemas.microsoft.com/office/drawing/2014/main"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36</a:t>
            </a:fld>
            <a:endParaRPr lang="en-US" dirty="0">
              <a:solidFill>
                <a:srgbClr val="1E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1069848"/>
          </a:xfrm>
        </p:spPr>
        <p:txBody>
          <a:bodyPr/>
          <a:lstStyle/>
          <a:p>
            <a:r>
              <a:rPr lang="en-US" dirty="0" smtClean="0">
                <a:solidFill>
                  <a:srgbClr val="1E0000"/>
                </a:solidFill>
              </a:rPr>
              <a:t>Five Bus: Maximum Base Case Transfer</a:t>
            </a:r>
            <a:endParaRPr lang="en-US" dirty="0">
              <a:solidFill>
                <a:srgbClr val="1E0000"/>
              </a:solidFill>
            </a:endParaRPr>
          </a:p>
        </p:txBody>
      </p:sp>
      <p:pic>
        <p:nvPicPr>
          <p:cNvPr id="354344" name="Picture 40"/>
          <p:cNvPicPr>
            <a:picLocks noChangeAspect="1" noChangeArrowheads="1"/>
          </p:cNvPicPr>
          <p:nvPr/>
        </p:nvPicPr>
        <p:blipFill rotWithShape="1">
          <a:blip r:embed="rId3">
            <a:extLst>
              <a:ext uri="{28A0092B-C50C-407E-A947-70E740481C1C}">
                <a14:useLocalDpi xmlns:a14="http://schemas.microsoft.com/office/drawing/2010/main" val="0"/>
              </a:ext>
            </a:extLst>
          </a:blip>
          <a:srcRect l="18930" r="19349"/>
          <a:stretch/>
        </p:blipFill>
        <p:spPr bwMode="auto">
          <a:xfrm>
            <a:off x="1371600" y="1280160"/>
            <a:ext cx="6858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2436782960"/>
              </p:ext>
            </p:extLst>
          </p:nvPr>
        </p:nvGraphicFramePr>
        <p:xfrm>
          <a:off x="6705600" y="5257800"/>
          <a:ext cx="2082800" cy="533400"/>
        </p:xfrm>
        <a:graphic>
          <a:graphicData uri="http://schemas.openxmlformats.org/presentationml/2006/ole">
            <mc:AlternateContent xmlns:mc="http://schemas.openxmlformats.org/markup-compatibility/2006">
              <mc:Choice xmlns:v="urn:schemas-microsoft-com:vml" Requires="v">
                <p:oleObj spid="_x0000_s152587" name="Equation" r:id="rId4" imgW="2082600" imgH="533160" progId="Equation.DSMT4">
                  <p:embed/>
                </p:oleObj>
              </mc:Choice>
              <mc:Fallback>
                <p:oleObj name="Equation" r:id="rId4" imgW="2082600" imgH="533160" progId="Equation.DSMT4">
                  <p:embed/>
                  <p:pic>
                    <p:nvPicPr>
                      <p:cNvPr id="0" name=""/>
                      <p:cNvPicPr>
                        <a:picLocks noChangeAspect="1" noChangeArrowheads="1"/>
                      </p:cNvPicPr>
                      <p:nvPr/>
                    </p:nvPicPr>
                    <p:blipFill>
                      <a:blip r:embed="rId5"/>
                      <a:srcRect/>
                      <a:stretch>
                        <a:fillRect/>
                      </a:stretch>
                    </p:blipFill>
                    <p:spPr bwMode="auto">
                      <a:xfrm>
                        <a:off x="6705600" y="5257800"/>
                        <a:ext cx="2082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3">
            <a:extLst>
              <a:ext uri="{FF2B5EF4-FFF2-40B4-BE49-F238E27FC236}">
                <a16:creationId xmlns="" xmlns:a16="http://schemas.microsoft.com/office/drawing/2014/main"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37</a:t>
            </a:fld>
            <a:endParaRPr lang="en-US" dirty="0">
              <a:solidFill>
                <a:srgbClr val="1E0000"/>
              </a:solidFill>
            </a:endParaRPr>
          </a:p>
        </p:txBody>
      </p:sp>
    </p:spTree>
    <p:extLst>
      <p:ext uri="{BB962C8B-B14F-4D97-AF65-F5344CB8AC3E}">
        <p14:creationId xmlns:p14="http://schemas.microsoft.com/office/powerpoint/2010/main" val="791391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1069848"/>
          </a:xfrm>
        </p:spPr>
        <p:txBody>
          <a:bodyPr/>
          <a:lstStyle/>
          <a:p>
            <a:r>
              <a:rPr lang="en-US" dirty="0">
                <a:solidFill>
                  <a:srgbClr val="1E0000"/>
                </a:solidFill>
              </a:rPr>
              <a:t>Five Bus: Maximum </a:t>
            </a:r>
            <a:r>
              <a:rPr lang="en-US" dirty="0" smtClean="0">
                <a:solidFill>
                  <a:srgbClr val="1E0000"/>
                </a:solidFill>
              </a:rPr>
              <a:t>Contingency Transfer</a:t>
            </a:r>
            <a:endParaRPr lang="en-US" dirty="0">
              <a:solidFill>
                <a:srgbClr val="1E0000"/>
              </a:solidFill>
            </a:endParaRPr>
          </a:p>
        </p:txBody>
      </p:sp>
      <p:pic>
        <p:nvPicPr>
          <p:cNvPr id="355369" name="Picture 41"/>
          <p:cNvPicPr>
            <a:picLocks noChangeAspect="1" noChangeArrowheads="1"/>
          </p:cNvPicPr>
          <p:nvPr/>
        </p:nvPicPr>
        <p:blipFill rotWithShape="1">
          <a:blip r:embed="rId3">
            <a:extLst>
              <a:ext uri="{28A0092B-C50C-407E-A947-70E740481C1C}">
                <a14:useLocalDpi xmlns:a14="http://schemas.microsoft.com/office/drawing/2010/main" val="0"/>
              </a:ext>
            </a:extLst>
          </a:blip>
          <a:srcRect l="19059" r="19224"/>
          <a:stretch/>
        </p:blipFill>
        <p:spPr bwMode="auto">
          <a:xfrm>
            <a:off x="1371600" y="1280160"/>
            <a:ext cx="6858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1303637100"/>
              </p:ext>
            </p:extLst>
          </p:nvPr>
        </p:nvGraphicFramePr>
        <p:xfrm>
          <a:off x="6705600" y="5181600"/>
          <a:ext cx="2057400" cy="533400"/>
        </p:xfrm>
        <a:graphic>
          <a:graphicData uri="http://schemas.openxmlformats.org/presentationml/2006/ole">
            <mc:AlternateContent xmlns:mc="http://schemas.openxmlformats.org/markup-compatibility/2006">
              <mc:Choice xmlns:v="urn:schemas-microsoft-com:vml" Requires="v">
                <p:oleObj spid="_x0000_s153611" name="Equation" r:id="rId4" imgW="2057400" imgH="533160" progId="Equation.DSMT4">
                  <p:embed/>
                </p:oleObj>
              </mc:Choice>
              <mc:Fallback>
                <p:oleObj name="Equation" r:id="rId4" imgW="2057400" imgH="533160" progId="Equation.DSMT4">
                  <p:embed/>
                  <p:pic>
                    <p:nvPicPr>
                      <p:cNvPr id="0" name=""/>
                      <p:cNvPicPr>
                        <a:picLocks noChangeAspect="1" noChangeArrowheads="1"/>
                      </p:cNvPicPr>
                      <p:nvPr/>
                    </p:nvPicPr>
                    <p:blipFill>
                      <a:blip r:embed="rId5"/>
                      <a:srcRect/>
                      <a:stretch>
                        <a:fillRect/>
                      </a:stretch>
                    </p:blipFill>
                    <p:spPr bwMode="auto">
                      <a:xfrm>
                        <a:off x="6705600" y="5181600"/>
                        <a:ext cx="205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3">
            <a:extLst>
              <a:ext uri="{FF2B5EF4-FFF2-40B4-BE49-F238E27FC236}">
                <a16:creationId xmlns="" xmlns:a16="http://schemas.microsoft.com/office/drawing/2014/main"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38</a:t>
            </a:fld>
            <a:endParaRPr lang="en-US" dirty="0">
              <a:solidFill>
                <a:srgbClr val="1E0000"/>
              </a:solidFill>
            </a:endParaRPr>
          </a:p>
        </p:txBody>
      </p:sp>
    </p:spTree>
    <p:extLst>
      <p:ext uri="{BB962C8B-B14F-4D97-AF65-F5344CB8AC3E}">
        <p14:creationId xmlns:p14="http://schemas.microsoft.com/office/powerpoint/2010/main" val="1071524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Topology Processing Algorithm</a:t>
            </a:r>
          </a:p>
        </p:txBody>
      </p:sp>
      <p:sp>
        <p:nvSpPr>
          <p:cNvPr id="3" name="Content Placeholder 2"/>
          <p:cNvSpPr>
            <a:spLocks noGrp="1"/>
          </p:cNvSpPr>
          <p:nvPr>
            <p:ph idx="1"/>
          </p:nvPr>
        </p:nvSpPr>
        <p:spPr>
          <a:xfrm>
            <a:off x="365760" y="1280160"/>
            <a:ext cx="8549640" cy="3733800"/>
          </a:xfrm>
        </p:spPr>
        <p:txBody>
          <a:bodyPr/>
          <a:lstStyle/>
          <a:p>
            <a:r>
              <a:rPr lang="en-US" dirty="0"/>
              <a:t>Since topology processing is performed often, it must be quick (order n ln(n))!</a:t>
            </a:r>
          </a:p>
          <a:p>
            <a:r>
              <a:rPr lang="en-US" dirty="0"/>
              <a:t>Simple, yet quick topology processing </a:t>
            </a:r>
            <a:r>
              <a:rPr lang="en-US" dirty="0" err="1"/>
              <a:t>algoritm</a:t>
            </a:r>
            <a:endParaRPr lang="en-US" dirty="0"/>
          </a:p>
          <a:p>
            <a:pPr lvl="1"/>
            <a:r>
              <a:rPr lang="en-US" dirty="0"/>
              <a:t>Set all buses as being in their own island (equal to bus number)</a:t>
            </a:r>
          </a:p>
          <a:p>
            <a:pPr lvl="1"/>
            <a:r>
              <a:rPr lang="en-US" dirty="0"/>
              <a:t>Set </a:t>
            </a:r>
            <a:r>
              <a:rPr lang="en-US" dirty="0" err="1"/>
              <a:t>ChangeInIslandStatus</a:t>
            </a:r>
            <a:r>
              <a:rPr lang="en-US" dirty="0"/>
              <a:t> true</a:t>
            </a:r>
          </a:p>
          <a:p>
            <a:pPr lvl="1"/>
            <a:r>
              <a:rPr lang="en-US" dirty="0"/>
              <a:t>While </a:t>
            </a:r>
            <a:r>
              <a:rPr lang="en-US" dirty="0" err="1"/>
              <a:t>ChangeInIslandStatus</a:t>
            </a:r>
            <a:r>
              <a:rPr lang="en-US" dirty="0"/>
              <a:t> Do</a:t>
            </a:r>
          </a:p>
          <a:p>
            <a:pPr marL="1314450" lvl="2" indent="-457200"/>
            <a:r>
              <a:rPr lang="en-US" dirty="0"/>
              <a:t>Go through all the in-service lines, setting the islands for each of the buses to be the smaller island number; if the island numbers are different set </a:t>
            </a:r>
            <a:r>
              <a:rPr lang="en-US" dirty="0" err="1"/>
              <a:t>ChangeInIslandStatus</a:t>
            </a:r>
            <a:r>
              <a:rPr lang="en-US" dirty="0"/>
              <a:t> true</a:t>
            </a:r>
          </a:p>
          <a:p>
            <a:pPr marL="914400" lvl="1" indent="-457200"/>
            <a:r>
              <a:rPr lang="en-US" dirty="0"/>
              <a:t>Determine which islands are viable, assigning a slack bus as necessary</a:t>
            </a:r>
          </a:p>
          <a:p>
            <a:endParaRPr lang="en-US" dirty="0"/>
          </a:p>
        </p:txBody>
      </p:sp>
      <p:sp>
        <p:nvSpPr>
          <p:cNvPr id="4" name="TextBox 3"/>
          <p:cNvSpPr txBox="1"/>
          <p:nvPr/>
        </p:nvSpPr>
        <p:spPr>
          <a:xfrm>
            <a:off x="457200" y="6248400"/>
            <a:ext cx="7924800" cy="461665"/>
          </a:xfrm>
          <a:prstGeom prst="rect">
            <a:avLst/>
          </a:prstGeom>
          <a:solidFill>
            <a:srgbClr val="FFE6E6"/>
          </a:solidFill>
          <a:ln>
            <a:solidFill>
              <a:schemeClr val="accent1"/>
            </a:solidFill>
          </a:ln>
        </p:spPr>
        <p:txBody>
          <a:bodyPr wrap="square" rtlCol="0">
            <a:spAutoFit/>
          </a:bodyPr>
          <a:lstStyle/>
          <a:p>
            <a:r>
              <a:rPr lang="en-US" sz="2400" dirty="0" smtClean="0">
                <a:solidFill>
                  <a:srgbClr val="1E0000"/>
                </a:solidFill>
              </a:rPr>
              <a:t>This algorithm does depend on the depth of the system </a:t>
            </a:r>
            <a:endParaRPr lang="en-US" sz="2400" b="1" dirty="0" smtClean="0">
              <a:solidFill>
                <a:srgbClr val="1E0000"/>
              </a:solidFill>
            </a:endParaRPr>
          </a:p>
        </p:txBody>
      </p:sp>
      <p:sp>
        <p:nvSpPr>
          <p:cNvPr id="5" name="Slide Number Placeholder 3">
            <a:extLst>
              <a:ext uri="{FF2B5EF4-FFF2-40B4-BE49-F238E27FC236}">
                <a16:creationId xmlns="" xmlns:a16="http://schemas.microsoft.com/office/drawing/2014/main" id="{D61BD989-0860-4DFB-9637-1AD9DDD58331}"/>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a:t>
            </a:fld>
            <a:endParaRPr lang="en-US" dirty="0">
              <a:solidFill>
                <a:srgbClr val="1E0000"/>
              </a:solidFill>
            </a:endParaRPr>
          </a:p>
        </p:txBody>
      </p:sp>
    </p:spTree>
    <p:extLst>
      <p:ext uri="{BB962C8B-B14F-4D97-AF65-F5344CB8AC3E}">
        <p14:creationId xmlns:p14="http://schemas.microsoft.com/office/powerpoint/2010/main" val="40431228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zh-CN" dirty="0" smtClean="0">
                <a:ea typeface="SimSun" charset="-122"/>
              </a:rPr>
              <a:t>Computational Considerations</a:t>
            </a:r>
            <a:endParaRPr lang="zh-CN" altLang="en-US" dirty="0" smtClean="0">
              <a:ea typeface="SimSun" charset="-122"/>
            </a:endParaRPr>
          </a:p>
        </p:txBody>
      </p:sp>
      <p:sp>
        <p:nvSpPr>
          <p:cNvPr id="75779" name="Rectangle 3"/>
          <p:cNvSpPr>
            <a:spLocks noGrp="1" noChangeArrowheads="1"/>
          </p:cNvSpPr>
          <p:nvPr>
            <p:ph idx="1"/>
          </p:nvPr>
        </p:nvSpPr>
        <p:spPr>
          <a:xfrm>
            <a:off x="365760" y="1280160"/>
            <a:ext cx="8549640" cy="4572000"/>
          </a:xfrm>
        </p:spPr>
        <p:txBody>
          <a:bodyPr/>
          <a:lstStyle/>
          <a:p>
            <a:pPr marL="461963" indent="-461963">
              <a:spcBef>
                <a:spcPct val="0"/>
              </a:spcBef>
            </a:pPr>
            <a:r>
              <a:rPr lang="en-US" altLang="zh-CN" dirty="0"/>
              <a:t>Obviously such a brute force approach can run into computational issues with large systems </a:t>
            </a:r>
          </a:p>
          <a:p>
            <a:pPr marL="461963" indent="-461963">
              <a:spcBef>
                <a:spcPct val="0"/>
              </a:spcBef>
            </a:pPr>
            <a:r>
              <a:rPr lang="en-US" altLang="zh-CN" dirty="0"/>
              <a:t>Consider the following situation:</a:t>
            </a:r>
          </a:p>
          <a:p>
            <a:pPr marL="1025525" lvl="1" indent="-449263">
              <a:spcBef>
                <a:spcPct val="0"/>
              </a:spcBef>
            </a:pPr>
            <a:r>
              <a:rPr lang="en-US" altLang="zh-CN" dirty="0"/>
              <a:t>10 iterations for each case</a:t>
            </a:r>
          </a:p>
          <a:p>
            <a:pPr marL="1025525" lvl="1" indent="-449263">
              <a:spcBef>
                <a:spcPct val="0"/>
              </a:spcBef>
            </a:pPr>
            <a:r>
              <a:rPr lang="en-US" altLang="zh-CN" dirty="0"/>
              <a:t>6,000 contingencies</a:t>
            </a:r>
          </a:p>
          <a:p>
            <a:pPr marL="1025525" lvl="1" indent="-449263">
              <a:spcBef>
                <a:spcPct val="0"/>
              </a:spcBef>
            </a:pPr>
            <a:r>
              <a:rPr lang="en-US" altLang="zh-CN" dirty="0"/>
              <a:t>2 seconds to solve each power flow</a:t>
            </a:r>
          </a:p>
          <a:p>
            <a:pPr marL="461963" indent="-461963">
              <a:spcBef>
                <a:spcPct val="0"/>
              </a:spcBef>
            </a:pPr>
            <a:r>
              <a:rPr lang="en-US" altLang="zh-CN" dirty="0"/>
              <a:t>It will take over 33 hours to compute a single UTC    for the specified transfer direction from m to </a:t>
            </a:r>
            <a:r>
              <a:rPr lang="en-US" altLang="zh-CN" dirty="0" smtClean="0"/>
              <a:t>n.</a:t>
            </a:r>
            <a:endParaRPr lang="en-US" altLang="zh-CN" dirty="0"/>
          </a:p>
          <a:p>
            <a:pPr marL="461963" indent="-461963">
              <a:spcBef>
                <a:spcPct val="0"/>
              </a:spcBef>
            </a:pPr>
            <a:r>
              <a:rPr lang="en-US" altLang="zh-CN" dirty="0"/>
              <a:t>Consequently, there is an acute need to develop fast tools that can provide satisfactory estimates</a:t>
            </a:r>
            <a:endParaRPr lang="zh-CN" altLang="en-US" dirty="0"/>
          </a:p>
        </p:txBody>
      </p:sp>
      <p:sp>
        <p:nvSpPr>
          <p:cNvPr id="5" name="Slide Number Placeholder 3">
            <a:extLst>
              <a:ext uri="{FF2B5EF4-FFF2-40B4-BE49-F238E27FC236}">
                <a16:creationId xmlns="" xmlns:a16="http://schemas.microsoft.com/office/drawing/2014/main"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39</a:t>
            </a:fld>
            <a:endParaRPr lang="en-US" dirty="0">
              <a:solidFill>
                <a:srgbClr val="1E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2"/>
          <p:cNvSpPr>
            <a:spLocks noGrp="1" noChangeArrowheads="1"/>
          </p:cNvSpPr>
          <p:nvPr>
            <p:ph type="title"/>
          </p:nvPr>
        </p:nvSpPr>
        <p:spPr/>
        <p:txBody>
          <a:bodyPr/>
          <a:lstStyle/>
          <a:p>
            <a:r>
              <a:rPr lang="en-US" altLang="zh-CN" dirty="0" smtClean="0">
                <a:ea typeface="SimSun" charset="-122"/>
              </a:rPr>
              <a:t>Sensitivity Problem Formulation </a:t>
            </a:r>
          </a:p>
        </p:txBody>
      </p:sp>
      <p:sp>
        <p:nvSpPr>
          <p:cNvPr id="14346" name="Rectangle 4"/>
          <p:cNvSpPr>
            <a:spLocks noGrp="1" noChangeArrowheads="1"/>
          </p:cNvSpPr>
          <p:nvPr>
            <p:ph idx="1"/>
          </p:nvPr>
        </p:nvSpPr>
        <p:spPr>
          <a:xfrm>
            <a:off x="365760" y="1280160"/>
            <a:ext cx="8549640" cy="5999163"/>
          </a:xfrm>
        </p:spPr>
        <p:txBody>
          <a:bodyPr/>
          <a:lstStyle/>
          <a:p>
            <a:pPr marL="461963" indent="-461963">
              <a:lnSpc>
                <a:spcPct val="130000"/>
              </a:lnSpc>
              <a:spcBef>
                <a:spcPts val="0"/>
              </a:spcBef>
            </a:pPr>
            <a:r>
              <a:rPr lang="en-US" altLang="zh-CN" dirty="0" smtClean="0">
                <a:ea typeface="SimSun" charset="-122"/>
              </a:rPr>
              <a:t>Denote the system state by</a:t>
            </a:r>
          </a:p>
          <a:p>
            <a:pPr marL="461963" indent="-461963">
              <a:lnSpc>
                <a:spcPct val="130000"/>
              </a:lnSpc>
            </a:pPr>
            <a:endParaRPr lang="en-US" altLang="zh-CN" dirty="0" smtClean="0">
              <a:ea typeface="SimSun" charset="-122"/>
            </a:endParaRPr>
          </a:p>
          <a:p>
            <a:pPr marL="461963" indent="-461963">
              <a:lnSpc>
                <a:spcPct val="130000"/>
              </a:lnSpc>
            </a:pPr>
            <a:endParaRPr lang="en-US" altLang="zh-CN" dirty="0" smtClean="0">
              <a:ea typeface="SimSun" charset="-122"/>
            </a:endParaRPr>
          </a:p>
          <a:p>
            <a:pPr marL="461963" indent="-461963">
              <a:lnSpc>
                <a:spcPct val="130000"/>
              </a:lnSpc>
            </a:pPr>
            <a:r>
              <a:rPr lang="en-US" altLang="zh-CN" dirty="0" smtClean="0">
                <a:ea typeface="SimSun" charset="-122"/>
              </a:rPr>
              <a:t>Denote the conditions corresponding to the existing commitment/dispatch  by </a:t>
            </a:r>
            <a:r>
              <a:rPr lang="en-US" altLang="zh-CN" b="1" dirty="0" smtClean="0">
                <a:ea typeface="SimSun" charset="-122"/>
              </a:rPr>
              <a:t>s</a:t>
            </a:r>
            <a:r>
              <a:rPr lang="en-US" altLang="zh-CN" baseline="30000" dirty="0" smtClean="0">
                <a:ea typeface="SimSun" charset="-122"/>
              </a:rPr>
              <a:t>(0)</a:t>
            </a:r>
            <a:r>
              <a:rPr lang="en-US" altLang="zh-CN" dirty="0" smtClean="0">
                <a:ea typeface="SimSun" charset="-122"/>
              </a:rPr>
              <a:t>, </a:t>
            </a:r>
            <a:r>
              <a:rPr lang="en-US" altLang="zh-CN" b="1" dirty="0" smtClean="0">
                <a:ea typeface="SimSun" charset="-122"/>
              </a:rPr>
              <a:t>p</a:t>
            </a:r>
            <a:r>
              <a:rPr lang="en-US" altLang="zh-CN" baseline="30000" dirty="0" smtClean="0">
                <a:ea typeface="SimSun" charset="-122"/>
              </a:rPr>
              <a:t>(0</a:t>
            </a:r>
            <a:r>
              <a:rPr lang="en-US" altLang="zh-CN" baseline="30000" dirty="0">
                <a:ea typeface="SimSun" charset="-122"/>
              </a:rPr>
              <a:t>)</a:t>
            </a:r>
            <a:r>
              <a:rPr lang="en-US" altLang="zh-CN" dirty="0" smtClean="0">
                <a:ea typeface="SimSun" charset="-122"/>
              </a:rPr>
              <a:t> and </a:t>
            </a:r>
            <a:r>
              <a:rPr lang="en-US" altLang="zh-CN" b="1" dirty="0" smtClean="0">
                <a:ea typeface="SimSun" charset="-122"/>
              </a:rPr>
              <a:t>f</a:t>
            </a:r>
            <a:r>
              <a:rPr lang="en-US" altLang="zh-CN" baseline="30000" dirty="0" smtClean="0">
                <a:ea typeface="SimSun" charset="-122"/>
              </a:rPr>
              <a:t>(0</a:t>
            </a:r>
            <a:r>
              <a:rPr lang="en-US" altLang="zh-CN" baseline="30000" dirty="0">
                <a:ea typeface="SimSun" charset="-122"/>
              </a:rPr>
              <a:t>) </a:t>
            </a:r>
            <a:r>
              <a:rPr lang="en-US" altLang="zh-CN" dirty="0" smtClean="0">
                <a:ea typeface="SimSun" charset="-122"/>
              </a:rPr>
              <a:t>so that      </a:t>
            </a:r>
            <a:br>
              <a:rPr lang="en-US" altLang="zh-CN" dirty="0" smtClean="0">
                <a:ea typeface="SimSun" charset="-122"/>
              </a:rPr>
            </a:br>
            <a:endParaRPr lang="en-US" altLang="zh-CN" dirty="0" smtClean="0">
              <a:ea typeface="SimSun" charset="-122"/>
            </a:endParaRPr>
          </a:p>
          <a:p>
            <a:pPr marL="461963" indent="-461963">
              <a:lnSpc>
                <a:spcPct val="130000"/>
              </a:lnSpc>
            </a:pPr>
            <a:endParaRPr lang="en-US" altLang="zh-CN" dirty="0" smtClean="0">
              <a:ea typeface="SimSun" charset="-122"/>
            </a:endParaRPr>
          </a:p>
          <a:p>
            <a:pPr marL="461963" indent="-461963">
              <a:lnSpc>
                <a:spcPct val="130000"/>
              </a:lnSpc>
              <a:buFont typeface="Wingdings" pitchFamily="2" charset="2"/>
              <a:buNone/>
            </a:pPr>
            <a:r>
              <a:rPr lang="en-US" altLang="zh-CN" dirty="0" smtClean="0">
                <a:ea typeface="SimSun" charset="-122"/>
              </a:rPr>
              <a:t>	</a:t>
            </a:r>
          </a:p>
        </p:txBody>
      </p:sp>
      <p:graphicFrame>
        <p:nvGraphicFramePr>
          <p:cNvPr id="14338" name="Object 5"/>
          <p:cNvGraphicFramePr>
            <a:graphicFrameLocks noChangeAspect="1"/>
          </p:cNvGraphicFramePr>
          <p:nvPr>
            <p:extLst>
              <p:ext uri="{D42A27DB-BD31-4B8C-83A1-F6EECF244321}">
                <p14:modId xmlns:p14="http://schemas.microsoft.com/office/powerpoint/2010/main" val="2956847370"/>
              </p:ext>
            </p:extLst>
          </p:nvPr>
        </p:nvGraphicFramePr>
        <p:xfrm>
          <a:off x="1143000" y="1981200"/>
          <a:ext cx="1371600" cy="1104900"/>
        </p:xfrm>
        <a:graphic>
          <a:graphicData uri="http://schemas.openxmlformats.org/presentationml/2006/ole">
            <mc:AlternateContent xmlns:mc="http://schemas.openxmlformats.org/markup-compatibility/2006">
              <mc:Choice xmlns:v="urn:schemas-microsoft-com:vml" Requires="v">
                <p:oleObj spid="_x0000_s154662" name="Equation" r:id="rId3" imgW="1371600" imgH="1104840" progId="Equation.DSMT4">
                  <p:embed/>
                </p:oleObj>
              </mc:Choice>
              <mc:Fallback>
                <p:oleObj name="Equation" r:id="rId3" imgW="1371600" imgH="1104840" progId="Equation.DSMT4">
                  <p:embed/>
                  <p:pic>
                    <p:nvPicPr>
                      <p:cNvPr id="0" name=""/>
                      <p:cNvPicPr>
                        <a:picLocks noChangeAspect="1" noChangeArrowheads="1"/>
                      </p:cNvPicPr>
                      <p:nvPr/>
                    </p:nvPicPr>
                    <p:blipFill>
                      <a:blip r:embed="rId4"/>
                      <a:srcRect/>
                      <a:stretch>
                        <a:fillRect/>
                      </a:stretch>
                    </p:blipFill>
                    <p:spPr bwMode="auto">
                      <a:xfrm>
                        <a:off x="1143000" y="1981200"/>
                        <a:ext cx="13716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6"/>
          <p:cNvGraphicFramePr>
            <a:graphicFrameLocks noChangeAspect="1"/>
          </p:cNvGraphicFramePr>
          <p:nvPr>
            <p:extLst>
              <p:ext uri="{D42A27DB-BD31-4B8C-83A1-F6EECF244321}">
                <p14:modId xmlns:p14="http://schemas.microsoft.com/office/powerpoint/2010/main" val="3010977427"/>
              </p:ext>
            </p:extLst>
          </p:nvPr>
        </p:nvGraphicFramePr>
        <p:xfrm>
          <a:off x="3429000" y="2057400"/>
          <a:ext cx="3251200" cy="469900"/>
        </p:xfrm>
        <a:graphic>
          <a:graphicData uri="http://schemas.openxmlformats.org/presentationml/2006/ole">
            <mc:AlternateContent xmlns:mc="http://schemas.openxmlformats.org/markup-compatibility/2006">
              <mc:Choice xmlns:v="urn:schemas-microsoft-com:vml" Requires="v">
                <p:oleObj spid="_x0000_s154663" name="Equation" r:id="rId5" imgW="3251160" imgH="469800" progId="Equation.DSMT4">
                  <p:embed/>
                </p:oleObj>
              </mc:Choice>
              <mc:Fallback>
                <p:oleObj name="Equation" r:id="rId5" imgW="3251160" imgH="469800" progId="Equation.DSMT4">
                  <p:embed/>
                  <p:pic>
                    <p:nvPicPr>
                      <p:cNvPr id="0" name=""/>
                      <p:cNvPicPr>
                        <a:picLocks noChangeAspect="1" noChangeArrowheads="1"/>
                      </p:cNvPicPr>
                      <p:nvPr/>
                    </p:nvPicPr>
                    <p:blipFill>
                      <a:blip r:embed="rId6"/>
                      <a:srcRect/>
                      <a:stretch>
                        <a:fillRect/>
                      </a:stretch>
                    </p:blipFill>
                    <p:spPr bwMode="auto">
                      <a:xfrm>
                        <a:off x="3429000" y="2057400"/>
                        <a:ext cx="3251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7"/>
          <p:cNvGraphicFramePr>
            <a:graphicFrameLocks noChangeAspect="1"/>
          </p:cNvGraphicFramePr>
          <p:nvPr>
            <p:extLst>
              <p:ext uri="{D42A27DB-BD31-4B8C-83A1-F6EECF244321}">
                <p14:modId xmlns:p14="http://schemas.microsoft.com/office/powerpoint/2010/main" val="2879172402"/>
              </p:ext>
            </p:extLst>
          </p:nvPr>
        </p:nvGraphicFramePr>
        <p:xfrm>
          <a:off x="3429000" y="2743200"/>
          <a:ext cx="3430587" cy="461963"/>
        </p:xfrm>
        <a:graphic>
          <a:graphicData uri="http://schemas.openxmlformats.org/presentationml/2006/ole">
            <mc:AlternateContent xmlns:mc="http://schemas.openxmlformats.org/markup-compatibility/2006">
              <mc:Choice xmlns:v="urn:schemas-microsoft-com:vml" Requires="v">
                <p:oleObj spid="_x0000_s154664" name="Equation" r:id="rId7" imgW="3479760" imgH="469800" progId="Equation.DSMT4">
                  <p:embed/>
                </p:oleObj>
              </mc:Choice>
              <mc:Fallback>
                <p:oleObj name="Equation" r:id="rId7" imgW="3479760" imgH="469800" progId="Equation.DSMT4">
                  <p:embed/>
                  <p:pic>
                    <p:nvPicPr>
                      <p:cNvPr id="0" name=""/>
                      <p:cNvPicPr>
                        <a:picLocks noChangeAspect="1" noChangeArrowheads="1"/>
                      </p:cNvPicPr>
                      <p:nvPr/>
                    </p:nvPicPr>
                    <p:blipFill>
                      <a:blip r:embed="rId8"/>
                      <a:srcRect/>
                      <a:stretch>
                        <a:fillRect/>
                      </a:stretch>
                    </p:blipFill>
                    <p:spPr bwMode="auto">
                      <a:xfrm>
                        <a:off x="3429000" y="2743200"/>
                        <a:ext cx="3430587" cy="461963"/>
                      </a:xfrm>
                      <a:prstGeom prst="rect">
                        <a:avLst/>
                      </a:prstGeom>
                      <a:noFill/>
                      <a:ln>
                        <a:noFill/>
                      </a:ln>
                      <a:effectLst/>
                      <a:extLst/>
                    </p:spPr>
                  </p:pic>
                </p:oleObj>
              </mc:Fallback>
            </mc:AlternateContent>
          </a:graphicData>
        </a:graphic>
      </p:graphicFrame>
      <p:graphicFrame>
        <p:nvGraphicFramePr>
          <p:cNvPr id="14344" name="Object 11"/>
          <p:cNvGraphicFramePr>
            <a:graphicFrameLocks noChangeAspect="1"/>
          </p:cNvGraphicFramePr>
          <p:nvPr>
            <p:extLst>
              <p:ext uri="{D42A27DB-BD31-4B8C-83A1-F6EECF244321}">
                <p14:modId xmlns:p14="http://schemas.microsoft.com/office/powerpoint/2010/main" val="1665228566"/>
              </p:ext>
            </p:extLst>
          </p:nvPr>
        </p:nvGraphicFramePr>
        <p:xfrm>
          <a:off x="814388" y="4833938"/>
          <a:ext cx="2538412" cy="1162050"/>
        </p:xfrm>
        <a:graphic>
          <a:graphicData uri="http://schemas.openxmlformats.org/presentationml/2006/ole">
            <mc:AlternateContent xmlns:mc="http://schemas.openxmlformats.org/markup-compatibility/2006">
              <mc:Choice xmlns:v="urn:schemas-microsoft-com:vml" Requires="v">
                <p:oleObj spid="_x0000_s154665" name="Equation" r:id="rId9" imgW="2577960" imgH="1180800" progId="Equation.DSMT4">
                  <p:embed/>
                </p:oleObj>
              </mc:Choice>
              <mc:Fallback>
                <p:oleObj name="Equation" r:id="rId9" imgW="2577960" imgH="1180800" progId="Equation.DSMT4">
                  <p:embed/>
                  <p:pic>
                    <p:nvPicPr>
                      <p:cNvPr id="0" name=""/>
                      <p:cNvPicPr>
                        <a:picLocks noChangeAspect="1" noChangeArrowheads="1"/>
                      </p:cNvPicPr>
                      <p:nvPr/>
                    </p:nvPicPr>
                    <p:blipFill>
                      <a:blip r:embed="rId10"/>
                      <a:srcRect/>
                      <a:stretch>
                        <a:fillRect/>
                      </a:stretch>
                    </p:blipFill>
                    <p:spPr bwMode="auto">
                      <a:xfrm>
                        <a:off x="814388" y="4833938"/>
                        <a:ext cx="2538412"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7" name="Text Box 12"/>
          <p:cNvSpPr txBox="1">
            <a:spLocks noChangeArrowheads="1"/>
          </p:cNvSpPr>
          <p:nvPr/>
        </p:nvSpPr>
        <p:spPr bwMode="auto">
          <a:xfrm>
            <a:off x="3581400" y="4860200"/>
            <a:ext cx="3821880" cy="523220"/>
          </a:xfrm>
          <a:prstGeom prst="rect">
            <a:avLst/>
          </a:prstGeom>
          <a:solidFill>
            <a:srgbClr val="FFE6E6"/>
          </a:solidFill>
          <a:ln w="25400">
            <a:noFill/>
            <a:miter lim="800000"/>
            <a:headEnd/>
            <a:tailEnd/>
          </a:ln>
        </p:spPr>
        <p:txBody>
          <a:bodyPr wrap="none">
            <a:spAutoFit/>
          </a:bodyPr>
          <a:lstStyle/>
          <a:p>
            <a:r>
              <a:rPr lang="en-US" altLang="zh-CN" dirty="0">
                <a:solidFill>
                  <a:srgbClr val="1E0000"/>
                </a:solidFill>
                <a:latin typeface="+mn-lt"/>
              </a:rPr>
              <a:t>the power flow equations</a:t>
            </a:r>
          </a:p>
        </p:txBody>
      </p:sp>
      <p:sp>
        <p:nvSpPr>
          <p:cNvPr id="14348" name="Text Box 13"/>
          <p:cNvSpPr txBox="1">
            <a:spLocks noChangeArrowheads="1"/>
          </p:cNvSpPr>
          <p:nvPr/>
        </p:nvSpPr>
        <p:spPr bwMode="auto">
          <a:xfrm>
            <a:off x="3581399" y="5607112"/>
            <a:ext cx="4070345" cy="523220"/>
          </a:xfrm>
          <a:prstGeom prst="rect">
            <a:avLst/>
          </a:prstGeom>
          <a:solidFill>
            <a:srgbClr val="FFE6E6"/>
          </a:solidFill>
          <a:ln w="25400">
            <a:noFill/>
            <a:miter lim="800000"/>
            <a:headEnd/>
            <a:tailEnd/>
          </a:ln>
        </p:spPr>
        <p:txBody>
          <a:bodyPr wrap="none">
            <a:spAutoFit/>
          </a:bodyPr>
          <a:lstStyle/>
          <a:p>
            <a:r>
              <a:rPr lang="en-US" altLang="zh-CN" dirty="0">
                <a:solidFill>
                  <a:srgbClr val="1E0000"/>
                </a:solidFill>
                <a:latin typeface="+mn-lt"/>
              </a:rPr>
              <a:t>line </a:t>
            </a:r>
            <a:r>
              <a:rPr lang="en-US" altLang="zh-CN" dirty="0" smtClean="0">
                <a:solidFill>
                  <a:srgbClr val="1E0000"/>
                </a:solidFill>
                <a:latin typeface="+mn-lt"/>
              </a:rPr>
              <a:t>real </a:t>
            </a:r>
            <a:r>
              <a:rPr lang="en-US" altLang="zh-CN" dirty="0">
                <a:solidFill>
                  <a:srgbClr val="1E0000"/>
                </a:solidFill>
                <a:latin typeface="+mn-lt"/>
              </a:rPr>
              <a:t>power flow vector</a:t>
            </a:r>
          </a:p>
        </p:txBody>
      </p:sp>
      <p:sp>
        <p:nvSpPr>
          <p:cNvPr id="11" name="Slide Number Placeholder 3">
            <a:extLst>
              <a:ext uri="{FF2B5EF4-FFF2-40B4-BE49-F238E27FC236}">
                <a16:creationId xmlns:a16="http://schemas.microsoft.com/office/drawing/2014/main" xmlns=""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40</a:t>
            </a:fld>
            <a:endParaRPr lang="en-US" dirty="0">
              <a:solidFill>
                <a:srgbClr val="1E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2"/>
          <p:cNvSpPr>
            <a:spLocks noGrp="1" noChangeArrowheads="1"/>
          </p:cNvSpPr>
          <p:nvPr>
            <p:ph type="title"/>
          </p:nvPr>
        </p:nvSpPr>
        <p:spPr/>
        <p:txBody>
          <a:bodyPr/>
          <a:lstStyle/>
          <a:p>
            <a:r>
              <a:rPr lang="en-US" altLang="zh-CN" dirty="0" smtClean="0">
                <a:ea typeface="SimSun" charset="-122"/>
              </a:rPr>
              <a:t>Sensitivity Problem Formulation</a:t>
            </a:r>
          </a:p>
        </p:txBody>
      </p:sp>
      <p:graphicFrame>
        <p:nvGraphicFramePr>
          <p:cNvPr id="15362" name="Object 4"/>
          <p:cNvGraphicFramePr>
            <a:graphicFrameLocks noChangeAspect="1"/>
          </p:cNvGraphicFramePr>
          <p:nvPr>
            <p:extLst>
              <p:ext uri="{D42A27DB-BD31-4B8C-83A1-F6EECF244321}">
                <p14:modId xmlns:p14="http://schemas.microsoft.com/office/powerpoint/2010/main" val="3170184528"/>
              </p:ext>
            </p:extLst>
          </p:nvPr>
        </p:nvGraphicFramePr>
        <p:xfrm>
          <a:off x="457200" y="2895600"/>
          <a:ext cx="7998299" cy="836612"/>
        </p:xfrm>
        <a:graphic>
          <a:graphicData uri="http://schemas.openxmlformats.org/presentationml/2006/ole">
            <mc:AlternateContent xmlns:mc="http://schemas.openxmlformats.org/markup-compatibility/2006">
              <mc:Choice xmlns:v="urn:schemas-microsoft-com:vml" Requires="v">
                <p:oleObj spid="_x0000_s155686" name="Equation" r:id="rId3" imgW="7924680" imgH="774360" progId="Equation.DSMT4">
                  <p:embed/>
                </p:oleObj>
              </mc:Choice>
              <mc:Fallback>
                <p:oleObj name="Equation" r:id="rId3" imgW="7924680" imgH="774360" progId="Equation.DSMT4">
                  <p:embed/>
                  <p:pic>
                    <p:nvPicPr>
                      <p:cNvPr id="0" name=""/>
                      <p:cNvPicPr>
                        <a:picLocks noChangeAspect="1" noChangeArrowheads="1"/>
                      </p:cNvPicPr>
                      <p:nvPr/>
                    </p:nvPicPr>
                    <p:blipFill>
                      <a:blip r:embed="rId4"/>
                      <a:srcRect/>
                      <a:stretch>
                        <a:fillRect/>
                      </a:stretch>
                    </p:blipFill>
                    <p:spPr bwMode="auto">
                      <a:xfrm>
                        <a:off x="457200" y="2895600"/>
                        <a:ext cx="7998299" cy="836612"/>
                      </a:xfrm>
                      <a:prstGeom prst="rect">
                        <a:avLst/>
                      </a:prstGeom>
                      <a:noFill/>
                      <a:ln>
                        <a:noFill/>
                      </a:ln>
                      <a:effectLst/>
                      <a:extLst/>
                    </p:spPr>
                  </p:pic>
                </p:oleObj>
              </mc:Fallback>
            </mc:AlternateContent>
          </a:graphicData>
        </a:graphic>
      </p:graphicFrame>
      <p:graphicFrame>
        <p:nvGraphicFramePr>
          <p:cNvPr id="15363" name="Object 5"/>
          <p:cNvGraphicFramePr>
            <a:graphicFrameLocks noChangeAspect="1"/>
          </p:cNvGraphicFramePr>
          <p:nvPr>
            <p:extLst>
              <p:ext uri="{D42A27DB-BD31-4B8C-83A1-F6EECF244321}">
                <p14:modId xmlns:p14="http://schemas.microsoft.com/office/powerpoint/2010/main" val="3802958652"/>
              </p:ext>
            </p:extLst>
          </p:nvPr>
        </p:nvGraphicFramePr>
        <p:xfrm>
          <a:off x="304800" y="4953000"/>
          <a:ext cx="8214771" cy="615817"/>
        </p:xfrm>
        <a:graphic>
          <a:graphicData uri="http://schemas.openxmlformats.org/presentationml/2006/ole">
            <mc:AlternateContent xmlns:mc="http://schemas.openxmlformats.org/markup-compatibility/2006">
              <mc:Choice xmlns:v="urn:schemas-microsoft-com:vml" Requires="v">
                <p:oleObj spid="_x0000_s155687" name="Equation" r:id="rId5" imgW="8978760" imgH="672840" progId="Equation.DSMT4">
                  <p:embed/>
                </p:oleObj>
              </mc:Choice>
              <mc:Fallback>
                <p:oleObj name="Equation" r:id="rId5" imgW="8978760" imgH="672840" progId="Equation.DSMT4">
                  <p:embed/>
                  <p:pic>
                    <p:nvPicPr>
                      <p:cNvPr id="0" name=""/>
                      <p:cNvPicPr>
                        <a:picLocks noChangeAspect="1" noChangeArrowheads="1"/>
                      </p:cNvPicPr>
                      <p:nvPr/>
                    </p:nvPicPr>
                    <p:blipFill>
                      <a:blip r:embed="rId6"/>
                      <a:srcRect/>
                      <a:stretch>
                        <a:fillRect/>
                      </a:stretch>
                    </p:blipFill>
                    <p:spPr bwMode="auto">
                      <a:xfrm>
                        <a:off x="304800" y="4953000"/>
                        <a:ext cx="8214771" cy="615817"/>
                      </a:xfrm>
                      <a:prstGeom prst="rect">
                        <a:avLst/>
                      </a:prstGeom>
                      <a:noFill/>
                      <a:ln>
                        <a:noFill/>
                      </a:ln>
                      <a:effectLst/>
                      <a:extLst/>
                    </p:spPr>
                  </p:pic>
                </p:oleObj>
              </mc:Fallback>
            </mc:AlternateContent>
          </a:graphicData>
        </a:graphic>
      </p:graphicFrame>
      <p:graphicFrame>
        <p:nvGraphicFramePr>
          <p:cNvPr id="15364" name="Object 6"/>
          <p:cNvGraphicFramePr>
            <a:graphicFrameLocks noChangeAspect="1"/>
          </p:cNvGraphicFramePr>
          <p:nvPr>
            <p:extLst>
              <p:ext uri="{D42A27DB-BD31-4B8C-83A1-F6EECF244321}">
                <p14:modId xmlns:p14="http://schemas.microsoft.com/office/powerpoint/2010/main" val="1727895872"/>
              </p:ext>
            </p:extLst>
          </p:nvPr>
        </p:nvGraphicFramePr>
        <p:xfrm>
          <a:off x="501650" y="1422400"/>
          <a:ext cx="2565400" cy="927100"/>
        </p:xfrm>
        <a:graphic>
          <a:graphicData uri="http://schemas.openxmlformats.org/presentationml/2006/ole">
            <mc:AlternateContent xmlns:mc="http://schemas.openxmlformats.org/markup-compatibility/2006">
              <mc:Choice xmlns:v="urn:schemas-microsoft-com:vml" Requires="v">
                <p:oleObj spid="_x0000_s155688" name="Equation" r:id="rId7" imgW="2565360" imgH="927000" progId="Equation.DSMT4">
                  <p:embed/>
                </p:oleObj>
              </mc:Choice>
              <mc:Fallback>
                <p:oleObj name="Equation" r:id="rId7" imgW="2565360" imgH="927000" progId="Equation.DSMT4">
                  <p:embed/>
                  <p:pic>
                    <p:nvPicPr>
                      <p:cNvPr id="0" name=""/>
                      <p:cNvPicPr>
                        <a:picLocks noChangeAspect="1" noChangeArrowheads="1"/>
                      </p:cNvPicPr>
                      <p:nvPr/>
                    </p:nvPicPr>
                    <p:blipFill>
                      <a:blip r:embed="rId8"/>
                      <a:srcRect/>
                      <a:stretch>
                        <a:fillRect/>
                      </a:stretch>
                    </p:blipFill>
                    <p:spPr bwMode="auto">
                      <a:xfrm>
                        <a:off x="501650" y="1422400"/>
                        <a:ext cx="2565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7"/>
          <p:cNvGraphicFramePr>
            <a:graphicFrameLocks noChangeAspect="1"/>
          </p:cNvGraphicFramePr>
          <p:nvPr>
            <p:extLst>
              <p:ext uri="{D42A27DB-BD31-4B8C-83A1-F6EECF244321}">
                <p14:modId xmlns:p14="http://schemas.microsoft.com/office/powerpoint/2010/main" val="3774416560"/>
              </p:ext>
            </p:extLst>
          </p:nvPr>
        </p:nvGraphicFramePr>
        <p:xfrm>
          <a:off x="457200" y="3733800"/>
          <a:ext cx="8001001" cy="806524"/>
        </p:xfrm>
        <a:graphic>
          <a:graphicData uri="http://schemas.openxmlformats.org/presentationml/2006/ole">
            <mc:AlternateContent xmlns:mc="http://schemas.openxmlformats.org/markup-compatibility/2006">
              <mc:Choice xmlns:v="urn:schemas-microsoft-com:vml" Requires="v">
                <p:oleObj spid="_x0000_s155689" name="Equation" r:id="rId9" imgW="7899120" imgH="774360" progId="Equation.DSMT4">
                  <p:embed/>
                </p:oleObj>
              </mc:Choice>
              <mc:Fallback>
                <p:oleObj name="Equation" r:id="rId9" imgW="7899120" imgH="774360" progId="Equation.DSMT4">
                  <p:embed/>
                  <p:pic>
                    <p:nvPicPr>
                      <p:cNvPr id="0" name=""/>
                      <p:cNvPicPr>
                        <a:picLocks noChangeAspect="1" noChangeArrowheads="1"/>
                      </p:cNvPicPr>
                      <p:nvPr/>
                    </p:nvPicPr>
                    <p:blipFill>
                      <a:blip r:embed="rId10"/>
                      <a:srcRect/>
                      <a:stretch>
                        <a:fillRect/>
                      </a:stretch>
                    </p:blipFill>
                    <p:spPr bwMode="auto">
                      <a:xfrm>
                        <a:off x="457200" y="3733800"/>
                        <a:ext cx="8001001" cy="806524"/>
                      </a:xfrm>
                      <a:prstGeom prst="rect">
                        <a:avLst/>
                      </a:prstGeom>
                      <a:noFill/>
                      <a:ln>
                        <a:noFill/>
                      </a:ln>
                      <a:effectLst/>
                      <a:extLst/>
                    </p:spPr>
                  </p:pic>
                </p:oleObj>
              </mc:Fallback>
            </mc:AlternateContent>
          </a:graphicData>
        </a:graphic>
      </p:graphicFrame>
      <p:sp>
        <p:nvSpPr>
          <p:cNvPr id="8" name="Slide Number Placeholder 3">
            <a:extLst>
              <a:ext uri="{FF2B5EF4-FFF2-40B4-BE49-F238E27FC236}">
                <a16:creationId xmlns:a16="http://schemas.microsoft.com/office/drawing/2014/main" xmlns=""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41</a:t>
            </a:fld>
            <a:endParaRPr lang="en-US" dirty="0">
              <a:solidFill>
                <a:srgbClr val="1E0000"/>
              </a:solidFill>
            </a:endParaRPr>
          </a:p>
        </p:txBody>
      </p:sp>
      <p:sp>
        <p:nvSpPr>
          <p:cNvPr id="9" name="Text Box 12"/>
          <p:cNvSpPr txBox="1">
            <a:spLocks noChangeArrowheads="1"/>
          </p:cNvSpPr>
          <p:nvPr/>
        </p:nvSpPr>
        <p:spPr bwMode="auto">
          <a:xfrm>
            <a:off x="3607526" y="1600200"/>
            <a:ext cx="4633000" cy="954107"/>
          </a:xfrm>
          <a:prstGeom prst="rect">
            <a:avLst/>
          </a:prstGeom>
          <a:solidFill>
            <a:srgbClr val="FFE6E6"/>
          </a:solidFill>
          <a:ln w="25400">
            <a:noFill/>
            <a:miter lim="800000"/>
            <a:headEnd/>
            <a:tailEnd/>
          </a:ln>
        </p:spPr>
        <p:txBody>
          <a:bodyPr wrap="none">
            <a:spAutoFit/>
          </a:bodyPr>
          <a:lstStyle/>
          <a:p>
            <a:r>
              <a:rPr lang="en-US" altLang="zh-CN" b="1" dirty="0" smtClean="0">
                <a:solidFill>
                  <a:srgbClr val="1E0000"/>
                </a:solidFill>
                <a:latin typeface="+mn-lt"/>
              </a:rPr>
              <a:t>g</a:t>
            </a:r>
            <a:r>
              <a:rPr lang="en-US" altLang="zh-CN" dirty="0" smtClean="0">
                <a:solidFill>
                  <a:srgbClr val="1E0000"/>
                </a:solidFill>
                <a:latin typeface="+mn-lt"/>
              </a:rPr>
              <a:t> includes the real and reactive</a:t>
            </a:r>
            <a:br>
              <a:rPr lang="en-US" altLang="zh-CN" dirty="0" smtClean="0">
                <a:solidFill>
                  <a:srgbClr val="1E0000"/>
                </a:solidFill>
                <a:latin typeface="+mn-lt"/>
              </a:rPr>
            </a:br>
            <a:r>
              <a:rPr lang="en-US" altLang="zh-CN" dirty="0" smtClean="0">
                <a:solidFill>
                  <a:srgbClr val="1E0000"/>
                </a:solidFill>
                <a:latin typeface="+mn-lt"/>
              </a:rPr>
              <a:t>power balance equations</a:t>
            </a:r>
            <a:endParaRPr lang="en-US" altLang="zh-CN" dirty="0">
              <a:solidFill>
                <a:srgbClr val="1E0000"/>
              </a:solidFill>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2"/>
          <p:cNvSpPr>
            <a:spLocks noGrp="1" noChangeArrowheads="1"/>
          </p:cNvSpPr>
          <p:nvPr>
            <p:ph type="title"/>
          </p:nvPr>
        </p:nvSpPr>
        <p:spPr/>
        <p:txBody>
          <a:bodyPr/>
          <a:lstStyle/>
          <a:p>
            <a:r>
              <a:rPr lang="en-US" altLang="zh-CN" dirty="0" smtClean="0">
                <a:ea typeface="SimSun" charset="-122"/>
              </a:rPr>
              <a:t>Sensitivity Problem Formulation</a:t>
            </a:r>
          </a:p>
        </p:txBody>
      </p:sp>
      <p:sp>
        <p:nvSpPr>
          <p:cNvPr id="16392" name="Rectangle 3"/>
          <p:cNvSpPr>
            <a:spLocks noGrp="1" noChangeArrowheads="1"/>
          </p:cNvSpPr>
          <p:nvPr>
            <p:ph idx="1"/>
          </p:nvPr>
        </p:nvSpPr>
        <p:spPr>
          <a:xfrm>
            <a:off x="365760" y="1280160"/>
            <a:ext cx="8244840" cy="5273040"/>
          </a:xfrm>
        </p:spPr>
        <p:txBody>
          <a:bodyPr/>
          <a:lstStyle/>
          <a:p>
            <a:pPr marL="461963" indent="-461963">
              <a:spcBef>
                <a:spcPct val="0"/>
              </a:spcBef>
            </a:pPr>
            <a:r>
              <a:rPr lang="en-US" altLang="zh-CN" dirty="0" smtClean="0">
                <a:ea typeface="SimSun" charset="-122"/>
              </a:rPr>
              <a:t>For a </a:t>
            </a:r>
            <a:r>
              <a:rPr lang="en-US" altLang="zh-CN" dirty="0" smtClean="0">
                <a:latin typeface="Times New Roman" pitchFamily="18" charset="0"/>
                <a:ea typeface="SimSun" charset="-122"/>
              </a:rPr>
              <a:t>small</a:t>
            </a:r>
            <a:r>
              <a:rPr lang="en-US" altLang="zh-CN" dirty="0" smtClean="0">
                <a:ea typeface="SimSun" charset="-122"/>
              </a:rPr>
              <a:t> change, </a:t>
            </a:r>
            <a:r>
              <a:rPr lang="en-US" altLang="zh-CN" dirty="0" smtClean="0">
                <a:ea typeface="SimSun" charset="-122"/>
                <a:sym typeface="Symbol"/>
              </a:rPr>
              <a:t></a:t>
            </a:r>
            <a:r>
              <a:rPr lang="en-US" altLang="zh-CN" b="1" dirty="0" smtClean="0">
                <a:ea typeface="SimSun" charset="-122"/>
              </a:rPr>
              <a:t>p</a:t>
            </a:r>
            <a:r>
              <a:rPr lang="en-US" altLang="zh-CN" dirty="0" smtClean="0">
                <a:ea typeface="SimSun" charset="-122"/>
              </a:rPr>
              <a:t>, that moves the injection from </a:t>
            </a:r>
            <a:r>
              <a:rPr lang="en-US" altLang="zh-CN" b="1" dirty="0" smtClean="0">
                <a:ea typeface="SimSun" charset="-122"/>
              </a:rPr>
              <a:t>p</a:t>
            </a:r>
            <a:r>
              <a:rPr lang="en-US" altLang="zh-CN" baseline="30000" dirty="0" smtClean="0">
                <a:ea typeface="SimSun" charset="-122"/>
              </a:rPr>
              <a:t>(0)  </a:t>
            </a:r>
            <a:r>
              <a:rPr lang="en-US" altLang="zh-CN" dirty="0" smtClean="0">
                <a:ea typeface="SimSun" charset="-122"/>
              </a:rPr>
              <a:t>to </a:t>
            </a:r>
            <a:r>
              <a:rPr lang="en-US" altLang="zh-CN" b="1" dirty="0">
                <a:ea typeface="SimSun" charset="-122"/>
              </a:rPr>
              <a:t>p</a:t>
            </a:r>
            <a:r>
              <a:rPr lang="en-US" altLang="zh-CN" baseline="30000" dirty="0">
                <a:ea typeface="SimSun" charset="-122"/>
              </a:rPr>
              <a:t>(0)</a:t>
            </a:r>
            <a:r>
              <a:rPr lang="en-US" altLang="zh-CN" dirty="0" smtClean="0">
                <a:ea typeface="SimSun" charset="-122"/>
              </a:rPr>
              <a:t> +</a:t>
            </a:r>
            <a:r>
              <a:rPr lang="en-US" altLang="zh-CN" dirty="0" smtClean="0">
                <a:ea typeface="SimSun" charset="-122"/>
                <a:sym typeface="Symbol"/>
              </a:rPr>
              <a:t> </a:t>
            </a:r>
            <a:r>
              <a:rPr lang="en-US" altLang="zh-CN" dirty="0">
                <a:ea typeface="SimSun" charset="-122"/>
                <a:sym typeface="Symbol"/>
              </a:rPr>
              <a:t></a:t>
            </a:r>
            <a:r>
              <a:rPr lang="en-US" altLang="zh-CN" b="1" dirty="0">
                <a:ea typeface="SimSun" charset="-122"/>
              </a:rPr>
              <a:t>p</a:t>
            </a:r>
            <a:r>
              <a:rPr lang="en-US" altLang="zh-CN" dirty="0" smtClean="0">
                <a:ea typeface="SimSun" charset="-122"/>
              </a:rPr>
              <a:t> , we have a  corresponding change in the state </a:t>
            </a:r>
            <a:r>
              <a:rPr lang="en-US" altLang="zh-CN" dirty="0" smtClean="0">
                <a:ea typeface="SimSun" charset="-122"/>
                <a:sym typeface="Symbol"/>
              </a:rPr>
              <a:t></a:t>
            </a:r>
            <a:r>
              <a:rPr lang="en-US" altLang="zh-CN" b="1" dirty="0" smtClean="0">
                <a:ea typeface="SimSun" charset="-122"/>
                <a:sym typeface="Symbol"/>
              </a:rPr>
              <a:t>x</a:t>
            </a:r>
            <a:r>
              <a:rPr lang="en-US" altLang="zh-CN" dirty="0" smtClean="0">
                <a:ea typeface="SimSun" charset="-122"/>
              </a:rPr>
              <a:t> with</a:t>
            </a:r>
            <a:br>
              <a:rPr lang="en-US" altLang="zh-CN" dirty="0" smtClean="0">
                <a:ea typeface="SimSun" charset="-122"/>
              </a:rPr>
            </a:br>
            <a:r>
              <a:rPr lang="en-US" altLang="zh-CN" dirty="0" smtClean="0">
                <a:ea typeface="SimSun" charset="-122"/>
              </a:rPr>
              <a:t/>
            </a:r>
            <a:br>
              <a:rPr lang="en-US" altLang="zh-CN" dirty="0" smtClean="0">
                <a:ea typeface="SimSun" charset="-122"/>
              </a:rPr>
            </a:br>
            <a:endParaRPr lang="en-US" altLang="zh-CN" dirty="0" smtClean="0">
              <a:ea typeface="SimSun" charset="-122"/>
            </a:endParaRPr>
          </a:p>
          <a:p>
            <a:pPr marL="461963" indent="-461963">
              <a:spcBef>
                <a:spcPct val="0"/>
              </a:spcBef>
            </a:pPr>
            <a:r>
              <a:rPr lang="en-US" altLang="zh-CN" dirty="0" smtClean="0">
                <a:ea typeface="SimSun" charset="-122"/>
              </a:rPr>
              <a:t>We then apply a first order </a:t>
            </a:r>
            <a:r>
              <a:rPr lang="en-US" altLang="zh-CN" dirty="0">
                <a:ea typeface="SimSun" charset="-122"/>
              </a:rPr>
              <a:t>Taylor’s series expansion </a:t>
            </a:r>
            <a:endParaRPr lang="zh-CN" altLang="en-US" dirty="0" smtClean="0">
              <a:ea typeface="SimSun" charset="-122"/>
            </a:endParaRPr>
          </a:p>
        </p:txBody>
      </p:sp>
      <p:graphicFrame>
        <p:nvGraphicFramePr>
          <p:cNvPr id="16390" name="Object 11"/>
          <p:cNvGraphicFramePr>
            <a:graphicFrameLocks noChangeAspect="1"/>
          </p:cNvGraphicFramePr>
          <p:nvPr>
            <p:extLst>
              <p:ext uri="{D42A27DB-BD31-4B8C-83A1-F6EECF244321}">
                <p14:modId xmlns:p14="http://schemas.microsoft.com/office/powerpoint/2010/main" val="3265605015"/>
              </p:ext>
            </p:extLst>
          </p:nvPr>
        </p:nvGraphicFramePr>
        <p:xfrm>
          <a:off x="1447800" y="2667000"/>
          <a:ext cx="3822700" cy="469900"/>
        </p:xfrm>
        <a:graphic>
          <a:graphicData uri="http://schemas.openxmlformats.org/presentationml/2006/ole">
            <mc:AlternateContent xmlns:mc="http://schemas.openxmlformats.org/markup-compatibility/2006">
              <mc:Choice xmlns:v="urn:schemas-microsoft-com:vml" Requires="v">
                <p:oleObj spid="_x0000_s156692" name="Equation" r:id="rId3" imgW="3822480" imgH="469800" progId="Equation.DSMT4">
                  <p:embed/>
                </p:oleObj>
              </mc:Choice>
              <mc:Fallback>
                <p:oleObj name="Equation" r:id="rId3" imgW="3822480" imgH="469800" progId="Equation.DSMT4">
                  <p:embed/>
                  <p:pic>
                    <p:nvPicPr>
                      <p:cNvPr id="0" name=""/>
                      <p:cNvPicPr>
                        <a:picLocks noChangeAspect="1" noChangeArrowheads="1"/>
                      </p:cNvPicPr>
                      <p:nvPr/>
                    </p:nvPicPr>
                    <p:blipFill>
                      <a:blip r:embed="rId4"/>
                      <a:srcRect/>
                      <a:stretch>
                        <a:fillRect/>
                      </a:stretch>
                    </p:blipFill>
                    <p:spPr bwMode="auto">
                      <a:xfrm>
                        <a:off x="1447800" y="2667000"/>
                        <a:ext cx="382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604659445"/>
              </p:ext>
            </p:extLst>
          </p:nvPr>
        </p:nvGraphicFramePr>
        <p:xfrm>
          <a:off x="838200" y="3962400"/>
          <a:ext cx="7508875" cy="2506662"/>
        </p:xfrm>
        <a:graphic>
          <a:graphicData uri="http://schemas.openxmlformats.org/presentationml/2006/ole">
            <mc:AlternateContent xmlns:mc="http://schemas.openxmlformats.org/markup-compatibility/2006">
              <mc:Choice xmlns:v="urn:schemas-microsoft-com:vml" Requires="v">
                <p:oleObj spid="_x0000_s156693" name="Equation" r:id="rId5" imgW="8026200" imgH="2679480" progId="Equation.DSMT4">
                  <p:embed/>
                </p:oleObj>
              </mc:Choice>
              <mc:Fallback>
                <p:oleObj name="Equation" r:id="rId5" imgW="8026200" imgH="2679480" progId="Equation.DSMT4">
                  <p:embed/>
                  <p:pic>
                    <p:nvPicPr>
                      <p:cNvPr id="0" name=""/>
                      <p:cNvPicPr>
                        <a:picLocks noChangeAspect="1" noChangeArrowheads="1"/>
                      </p:cNvPicPr>
                      <p:nvPr/>
                    </p:nvPicPr>
                    <p:blipFill>
                      <a:blip r:embed="rId6"/>
                      <a:srcRect/>
                      <a:stretch>
                        <a:fillRect/>
                      </a:stretch>
                    </p:blipFill>
                    <p:spPr bwMode="auto">
                      <a:xfrm>
                        <a:off x="838200" y="3962400"/>
                        <a:ext cx="7508875" cy="2506662"/>
                      </a:xfrm>
                      <a:prstGeom prst="rect">
                        <a:avLst/>
                      </a:prstGeom>
                      <a:noFill/>
                      <a:ln>
                        <a:noFill/>
                      </a:ln>
                      <a:effectLst/>
                    </p:spPr>
                  </p:pic>
                </p:oleObj>
              </mc:Fallback>
            </mc:AlternateContent>
          </a:graphicData>
        </a:graphic>
      </p:graphicFrame>
      <p:sp>
        <p:nvSpPr>
          <p:cNvPr id="7" name="Slide Number Placeholder 3">
            <a:extLst>
              <a:ext uri="{FF2B5EF4-FFF2-40B4-BE49-F238E27FC236}">
                <a16:creationId xmlns:a16="http://schemas.microsoft.com/office/drawing/2014/main" xmlns=""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42</a:t>
            </a:fld>
            <a:endParaRPr lang="en-US" dirty="0">
              <a:solidFill>
                <a:srgbClr val="1E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Problem Formulation</a:t>
            </a:r>
            <a:endParaRPr lang="en-US" dirty="0"/>
          </a:p>
        </p:txBody>
      </p:sp>
      <p:sp>
        <p:nvSpPr>
          <p:cNvPr id="3" name="Content Placeholder 2"/>
          <p:cNvSpPr>
            <a:spLocks noGrp="1"/>
          </p:cNvSpPr>
          <p:nvPr>
            <p:ph idx="1"/>
          </p:nvPr>
        </p:nvSpPr>
        <p:spPr>
          <a:xfrm>
            <a:off x="365760" y="1280160"/>
            <a:ext cx="8778240" cy="2301240"/>
          </a:xfrm>
        </p:spPr>
        <p:txBody>
          <a:bodyPr/>
          <a:lstStyle/>
          <a:p>
            <a:r>
              <a:rPr lang="en-US" dirty="0" smtClean="0"/>
              <a:t>We consider this to be a “small signal” change, so we can neglect the higher order terms (h.o.t.) in the expansion</a:t>
            </a:r>
          </a:p>
          <a:p>
            <a:r>
              <a:rPr lang="en-US" dirty="0" smtClean="0"/>
              <a:t>Hence we should still be satisfying the power balance equations with this perturbation; so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44158744"/>
              </p:ext>
            </p:extLst>
          </p:nvPr>
        </p:nvGraphicFramePr>
        <p:xfrm>
          <a:off x="1066800" y="3810000"/>
          <a:ext cx="4729162" cy="1068387"/>
        </p:xfrm>
        <a:graphic>
          <a:graphicData uri="http://schemas.openxmlformats.org/presentationml/2006/ole">
            <mc:AlternateContent xmlns:mc="http://schemas.openxmlformats.org/markup-compatibility/2006">
              <mc:Choice xmlns:v="urn:schemas-microsoft-com:vml" Requires="v">
                <p:oleObj spid="_x0000_s157707" name="Equation" r:id="rId3" imgW="5054400" imgH="1143000" progId="Equation.DSMT4">
                  <p:embed/>
                </p:oleObj>
              </mc:Choice>
              <mc:Fallback>
                <p:oleObj name="Equation" r:id="rId3" imgW="5054400" imgH="1143000" progId="Equation.DSMT4">
                  <p:embed/>
                  <p:pic>
                    <p:nvPicPr>
                      <p:cNvPr id="0" name=""/>
                      <p:cNvPicPr>
                        <a:picLocks noChangeAspect="1" noChangeArrowheads="1"/>
                      </p:cNvPicPr>
                      <p:nvPr/>
                    </p:nvPicPr>
                    <p:blipFill>
                      <a:blip r:embed="rId4"/>
                      <a:srcRect/>
                      <a:stretch>
                        <a:fillRect/>
                      </a:stretch>
                    </p:blipFill>
                    <p:spPr bwMode="auto">
                      <a:xfrm>
                        <a:off x="1066800" y="3810000"/>
                        <a:ext cx="472916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3">
            <a:extLst>
              <a:ext uri="{FF2B5EF4-FFF2-40B4-BE49-F238E27FC236}">
                <a16:creationId xmlns:a16="http://schemas.microsoft.com/office/drawing/2014/main" xmlns=""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43</a:t>
            </a:fld>
            <a:endParaRPr lang="en-US" dirty="0">
              <a:solidFill>
                <a:srgbClr val="1E0000"/>
              </a:solidFill>
            </a:endParaRPr>
          </a:p>
        </p:txBody>
      </p:sp>
    </p:spTree>
    <p:extLst>
      <p:ext uri="{BB962C8B-B14F-4D97-AF65-F5344CB8AC3E}">
        <p14:creationId xmlns:p14="http://schemas.microsoft.com/office/powerpoint/2010/main" val="40585219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r>
              <a:rPr lang="en-US" altLang="zh-CN" dirty="0" smtClean="0">
                <a:ea typeface="SimSun" charset="-122"/>
              </a:rPr>
              <a:t>Sensitivity Problem Formulation</a:t>
            </a:r>
          </a:p>
        </p:txBody>
      </p:sp>
      <p:sp>
        <p:nvSpPr>
          <p:cNvPr id="19461" name="Rectangle 3"/>
          <p:cNvSpPr>
            <a:spLocks noGrp="1" noChangeArrowheads="1"/>
          </p:cNvSpPr>
          <p:nvPr>
            <p:ph idx="1"/>
          </p:nvPr>
        </p:nvSpPr>
        <p:spPr>
          <a:xfrm>
            <a:off x="365760" y="1280160"/>
            <a:ext cx="8001000" cy="692150"/>
          </a:xfrm>
        </p:spPr>
        <p:txBody>
          <a:bodyPr/>
          <a:lstStyle/>
          <a:p>
            <a:pPr marL="461963" indent="-461963"/>
            <a:r>
              <a:rPr lang="en-US" altLang="zh-CN" dirty="0" smtClean="0">
                <a:ea typeface="SimSun" charset="-122"/>
              </a:rPr>
              <a:t>Also, from the power flow equations, we obtain</a:t>
            </a:r>
          </a:p>
          <a:p>
            <a:pPr marL="461963" indent="-461963">
              <a:buFont typeface="Wingdings" pitchFamily="2" charset="2"/>
              <a:buNone/>
            </a:pPr>
            <a:endParaRPr lang="en-US" altLang="zh-CN" dirty="0" smtClean="0">
              <a:ea typeface="SimSun" charset="-122"/>
            </a:endParaRPr>
          </a:p>
          <a:p>
            <a:pPr marL="461963" indent="-461963">
              <a:buFont typeface="Wingdings" pitchFamily="2" charset="2"/>
              <a:buNone/>
            </a:pPr>
            <a:endParaRPr lang="en-US" altLang="zh-CN" dirty="0" smtClean="0">
              <a:ea typeface="SimSun" charset="-122"/>
            </a:endParaRPr>
          </a:p>
          <a:p>
            <a:pPr marL="461963" indent="-461963">
              <a:buFont typeface="Wingdings" pitchFamily="2" charset="2"/>
              <a:buNone/>
            </a:pPr>
            <a:endParaRPr lang="en-US" altLang="zh-CN" sz="3600" dirty="0" smtClean="0">
              <a:ea typeface="SimSun" charset="-122"/>
            </a:endParaRPr>
          </a:p>
        </p:txBody>
      </p:sp>
      <p:graphicFrame>
        <p:nvGraphicFramePr>
          <p:cNvPr id="19458" name="Object 9"/>
          <p:cNvGraphicFramePr>
            <a:graphicFrameLocks noChangeAspect="1"/>
          </p:cNvGraphicFramePr>
          <p:nvPr>
            <p:extLst>
              <p:ext uri="{D42A27DB-BD31-4B8C-83A1-F6EECF244321}">
                <p14:modId xmlns:p14="http://schemas.microsoft.com/office/powerpoint/2010/main" val="2489817323"/>
              </p:ext>
            </p:extLst>
          </p:nvPr>
        </p:nvGraphicFramePr>
        <p:xfrm>
          <a:off x="1905000" y="1802921"/>
          <a:ext cx="4330700" cy="2057400"/>
        </p:xfrm>
        <a:graphic>
          <a:graphicData uri="http://schemas.openxmlformats.org/presentationml/2006/ole">
            <mc:AlternateContent xmlns:mc="http://schemas.openxmlformats.org/markup-compatibility/2006">
              <mc:Choice xmlns:v="urn:schemas-microsoft-com:vml" Requires="v">
                <p:oleObj spid="_x0000_s158740" name="Equation" r:id="rId3" imgW="4330440" imgH="2057400" progId="Equation.DSMT4">
                  <p:embed/>
                </p:oleObj>
              </mc:Choice>
              <mc:Fallback>
                <p:oleObj name="Equation" r:id="rId3" imgW="4330440" imgH="2057400" progId="Equation.DSMT4">
                  <p:embed/>
                  <p:pic>
                    <p:nvPicPr>
                      <p:cNvPr id="0" name=""/>
                      <p:cNvPicPr>
                        <a:picLocks noChangeAspect="1" noChangeArrowheads="1"/>
                      </p:cNvPicPr>
                      <p:nvPr/>
                    </p:nvPicPr>
                    <p:blipFill>
                      <a:blip r:embed="rId4"/>
                      <a:srcRect/>
                      <a:stretch>
                        <a:fillRect/>
                      </a:stretch>
                    </p:blipFill>
                    <p:spPr bwMode="auto">
                      <a:xfrm>
                        <a:off x="1905000" y="1802921"/>
                        <a:ext cx="43307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2" name="Line 12"/>
          <p:cNvSpPr>
            <a:spLocks noChangeShapeType="1"/>
          </p:cNvSpPr>
          <p:nvPr/>
        </p:nvSpPr>
        <p:spPr bwMode="auto">
          <a:xfrm>
            <a:off x="3460750" y="2914650"/>
            <a:ext cx="990600" cy="0"/>
          </a:xfrm>
          <a:prstGeom prst="line">
            <a:avLst/>
          </a:prstGeom>
          <a:noFill/>
          <a:ln w="25400" cap="rnd">
            <a:solidFill>
              <a:srgbClr val="000000"/>
            </a:solidFill>
            <a:prstDash val="sysDot"/>
            <a:round/>
            <a:headEnd/>
            <a:tailEnd/>
          </a:ln>
        </p:spPr>
        <p:txBody>
          <a:bodyPr/>
          <a:lstStyle/>
          <a:p>
            <a:endParaRPr lang="en-US"/>
          </a:p>
        </p:txBody>
      </p:sp>
      <p:sp>
        <p:nvSpPr>
          <p:cNvPr id="19463" name="Line 13"/>
          <p:cNvSpPr>
            <a:spLocks noChangeShapeType="1"/>
          </p:cNvSpPr>
          <p:nvPr/>
        </p:nvSpPr>
        <p:spPr bwMode="auto">
          <a:xfrm>
            <a:off x="5529244" y="2902996"/>
            <a:ext cx="771072" cy="0"/>
          </a:xfrm>
          <a:prstGeom prst="line">
            <a:avLst/>
          </a:prstGeom>
          <a:noFill/>
          <a:ln w="25400" cap="rnd">
            <a:solidFill>
              <a:srgbClr val="000000"/>
            </a:solidFill>
            <a:prstDash val="sysDot"/>
            <a:round/>
            <a:headEnd/>
            <a:tailEnd/>
          </a:ln>
        </p:spPr>
        <p:txBody>
          <a:bodyPr/>
          <a:lstStyle/>
          <a:p>
            <a:endParaRPr lang="en-US"/>
          </a:p>
        </p:txBody>
      </p:sp>
      <p:graphicFrame>
        <p:nvGraphicFramePr>
          <p:cNvPr id="19459" name="Object 11"/>
          <p:cNvGraphicFramePr>
            <a:graphicFrameLocks noChangeAspect="1"/>
          </p:cNvGraphicFramePr>
          <p:nvPr>
            <p:extLst>
              <p:ext uri="{D42A27DB-BD31-4B8C-83A1-F6EECF244321}">
                <p14:modId xmlns:p14="http://schemas.microsoft.com/office/powerpoint/2010/main" val="2856336163"/>
              </p:ext>
            </p:extLst>
          </p:nvPr>
        </p:nvGraphicFramePr>
        <p:xfrm>
          <a:off x="2016425" y="4495800"/>
          <a:ext cx="5295900" cy="1917700"/>
        </p:xfrm>
        <a:graphic>
          <a:graphicData uri="http://schemas.openxmlformats.org/presentationml/2006/ole">
            <mc:AlternateContent xmlns:mc="http://schemas.openxmlformats.org/markup-compatibility/2006">
              <mc:Choice xmlns:v="urn:schemas-microsoft-com:vml" Requires="v">
                <p:oleObj spid="_x0000_s158741" name="Equation" r:id="rId5" imgW="5295600" imgH="1917360" progId="Equation.DSMT4">
                  <p:embed/>
                </p:oleObj>
              </mc:Choice>
              <mc:Fallback>
                <p:oleObj name="Equation" r:id="rId5" imgW="5295600" imgH="1917360" progId="Equation.DSMT4">
                  <p:embed/>
                  <p:pic>
                    <p:nvPicPr>
                      <p:cNvPr id="0" name=""/>
                      <p:cNvPicPr>
                        <a:picLocks noChangeAspect="1" noChangeArrowheads="1"/>
                      </p:cNvPicPr>
                      <p:nvPr/>
                    </p:nvPicPr>
                    <p:blipFill>
                      <a:blip r:embed="rId6"/>
                      <a:srcRect/>
                      <a:stretch>
                        <a:fillRect/>
                      </a:stretch>
                    </p:blipFill>
                    <p:spPr bwMode="auto">
                      <a:xfrm>
                        <a:off x="2016425" y="4495800"/>
                        <a:ext cx="52959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 name="Text Box 14"/>
          <p:cNvSpPr txBox="1">
            <a:spLocks noChangeArrowheads="1"/>
          </p:cNvSpPr>
          <p:nvPr/>
        </p:nvSpPr>
        <p:spPr bwMode="auto">
          <a:xfrm>
            <a:off x="609600" y="3886200"/>
            <a:ext cx="6705600" cy="523220"/>
          </a:xfrm>
          <a:prstGeom prst="rect">
            <a:avLst/>
          </a:prstGeom>
          <a:noFill/>
          <a:ln w="25400">
            <a:noFill/>
            <a:miter lim="800000"/>
            <a:headEnd/>
            <a:tailEnd/>
          </a:ln>
        </p:spPr>
        <p:txBody>
          <a:bodyPr wrap="square">
            <a:spAutoFit/>
          </a:bodyPr>
          <a:lstStyle/>
          <a:p>
            <a:pPr>
              <a:spcBef>
                <a:spcPct val="50000"/>
              </a:spcBef>
            </a:pPr>
            <a:r>
              <a:rPr lang="en-US" sz="2800" dirty="0" smtClean="0">
                <a:solidFill>
                  <a:srgbClr val="000000"/>
                </a:solidFill>
                <a:latin typeface="+mn-lt"/>
              </a:rPr>
              <a:t>and then just the power flow </a:t>
            </a:r>
            <a:r>
              <a:rPr lang="en-US" sz="2800" dirty="0" err="1" smtClean="0">
                <a:solidFill>
                  <a:srgbClr val="000000"/>
                </a:solidFill>
                <a:latin typeface="+mn-lt"/>
              </a:rPr>
              <a:t>Jacobian</a:t>
            </a:r>
            <a:endParaRPr lang="en-US" sz="2800" dirty="0">
              <a:solidFill>
                <a:srgbClr val="000000"/>
              </a:solidFill>
              <a:latin typeface="+mn-lt"/>
            </a:endParaRPr>
          </a:p>
        </p:txBody>
      </p:sp>
      <p:sp>
        <p:nvSpPr>
          <p:cNvPr id="10" name="Slide Number Placeholder 3">
            <a:extLst>
              <a:ext uri="{FF2B5EF4-FFF2-40B4-BE49-F238E27FC236}">
                <a16:creationId xmlns:a16="http://schemas.microsoft.com/office/drawing/2014/main" xmlns=""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44</a:t>
            </a:fld>
            <a:endParaRPr lang="en-US" dirty="0">
              <a:solidFill>
                <a:srgbClr val="1E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Problem Formulation</a:t>
            </a:r>
            <a:endParaRPr lang="en-US" dirty="0"/>
          </a:p>
        </p:txBody>
      </p:sp>
      <p:sp>
        <p:nvSpPr>
          <p:cNvPr id="3" name="Content Placeholder 2"/>
          <p:cNvSpPr>
            <a:spLocks noGrp="1"/>
          </p:cNvSpPr>
          <p:nvPr>
            <p:ph idx="1"/>
          </p:nvPr>
        </p:nvSpPr>
        <p:spPr>
          <a:xfrm>
            <a:off x="365761" y="1280160"/>
            <a:ext cx="8244840" cy="3368040"/>
          </a:xfrm>
        </p:spPr>
        <p:txBody>
          <a:bodyPr/>
          <a:lstStyle/>
          <a:p>
            <a:r>
              <a:rPr lang="en-US" dirty="0" smtClean="0"/>
              <a:t>With the standard assumption that the power flow </a:t>
            </a:r>
            <a:r>
              <a:rPr lang="en-US" dirty="0" err="1" smtClean="0"/>
              <a:t>Jacobian</a:t>
            </a:r>
            <a:r>
              <a:rPr lang="en-US" dirty="0" smtClean="0"/>
              <a:t> is nonsingular, then</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We can then compute the change in the line real power flow vector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308380"/>
              </p:ext>
            </p:extLst>
          </p:nvPr>
        </p:nvGraphicFramePr>
        <p:xfrm>
          <a:off x="1820863" y="2305050"/>
          <a:ext cx="4495800" cy="1003300"/>
        </p:xfrm>
        <a:graphic>
          <a:graphicData uri="http://schemas.openxmlformats.org/presentationml/2006/ole">
            <mc:AlternateContent xmlns:mc="http://schemas.openxmlformats.org/markup-compatibility/2006">
              <mc:Choice xmlns:v="urn:schemas-microsoft-com:vml" Requires="v">
                <p:oleObj spid="_x0000_s159764" name="Equation" r:id="rId3" imgW="4495680" imgH="1002960" progId="Equation.DSMT4">
                  <p:embed/>
                </p:oleObj>
              </mc:Choice>
              <mc:Fallback>
                <p:oleObj name="Equation" r:id="rId3" imgW="4495680" imgH="1002960" progId="Equation.DSMT4">
                  <p:embed/>
                  <p:pic>
                    <p:nvPicPr>
                      <p:cNvPr id="0" name=""/>
                      <p:cNvPicPr>
                        <a:picLocks noChangeAspect="1" noChangeArrowheads="1"/>
                      </p:cNvPicPr>
                      <p:nvPr/>
                    </p:nvPicPr>
                    <p:blipFill>
                      <a:blip r:embed="rId4"/>
                      <a:srcRect/>
                      <a:stretch>
                        <a:fillRect/>
                      </a:stretch>
                    </p:blipFill>
                    <p:spPr bwMode="auto">
                      <a:xfrm>
                        <a:off x="1820863" y="2305050"/>
                        <a:ext cx="4495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42960089"/>
              </p:ext>
            </p:extLst>
          </p:nvPr>
        </p:nvGraphicFramePr>
        <p:xfrm>
          <a:off x="939800" y="4660900"/>
          <a:ext cx="7480300" cy="1041400"/>
        </p:xfrm>
        <a:graphic>
          <a:graphicData uri="http://schemas.openxmlformats.org/presentationml/2006/ole">
            <mc:AlternateContent xmlns:mc="http://schemas.openxmlformats.org/markup-compatibility/2006">
              <mc:Choice xmlns:v="urn:schemas-microsoft-com:vml" Requires="v">
                <p:oleObj spid="_x0000_s159765" name="Equation" r:id="rId5" imgW="7480080" imgH="1041120" progId="Equation.DSMT4">
                  <p:embed/>
                </p:oleObj>
              </mc:Choice>
              <mc:Fallback>
                <p:oleObj name="Equation" r:id="rId5" imgW="7480080" imgH="1041120" progId="Equation.DSMT4">
                  <p:embed/>
                  <p:pic>
                    <p:nvPicPr>
                      <p:cNvPr id="0" name=""/>
                      <p:cNvPicPr>
                        <a:picLocks noChangeAspect="1" noChangeArrowheads="1"/>
                      </p:cNvPicPr>
                      <p:nvPr/>
                    </p:nvPicPr>
                    <p:blipFill>
                      <a:blip r:embed="rId6"/>
                      <a:srcRect/>
                      <a:stretch>
                        <a:fillRect/>
                      </a:stretch>
                    </p:blipFill>
                    <p:spPr bwMode="auto">
                      <a:xfrm>
                        <a:off x="939800" y="4660900"/>
                        <a:ext cx="74803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3">
            <a:extLst>
              <a:ext uri="{FF2B5EF4-FFF2-40B4-BE49-F238E27FC236}">
                <a16:creationId xmlns:a16="http://schemas.microsoft.com/office/drawing/2014/main" xmlns=""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45</a:t>
            </a:fld>
            <a:endParaRPr lang="en-US" dirty="0">
              <a:solidFill>
                <a:srgbClr val="1E0000"/>
              </a:solidFill>
            </a:endParaRPr>
          </a:p>
        </p:txBody>
      </p:sp>
    </p:spTree>
    <p:extLst>
      <p:ext uri="{BB962C8B-B14F-4D97-AF65-F5344CB8AC3E}">
        <p14:creationId xmlns:p14="http://schemas.microsoft.com/office/powerpoint/2010/main" val="6094437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Comments</a:t>
            </a:r>
            <a:endParaRPr lang="en-US" dirty="0"/>
          </a:p>
        </p:txBody>
      </p:sp>
      <p:sp>
        <p:nvSpPr>
          <p:cNvPr id="3" name="Content Placeholder 2"/>
          <p:cNvSpPr>
            <a:spLocks noGrp="1"/>
          </p:cNvSpPr>
          <p:nvPr>
            <p:ph idx="1"/>
          </p:nvPr>
        </p:nvSpPr>
        <p:spPr>
          <a:xfrm>
            <a:off x="365760" y="1280160"/>
            <a:ext cx="8549640" cy="3733800"/>
          </a:xfrm>
        </p:spPr>
        <p:txBody>
          <a:bodyPr/>
          <a:lstStyle/>
          <a:p>
            <a:r>
              <a:rPr lang="en-US" dirty="0" smtClean="0"/>
              <a:t>Sensitivities can easily be calculated even for large systems</a:t>
            </a:r>
          </a:p>
          <a:p>
            <a:pPr lvl="1"/>
            <a:r>
              <a:rPr lang="en-US" dirty="0" smtClean="0"/>
              <a:t>If </a:t>
            </a:r>
            <a:r>
              <a:rPr lang="en-US" dirty="0" smtClean="0">
                <a:sym typeface="Symbol"/>
              </a:rPr>
              <a:t></a:t>
            </a:r>
            <a:r>
              <a:rPr lang="en-US" b="1" dirty="0" smtClean="0">
                <a:sym typeface="Symbol"/>
              </a:rPr>
              <a:t>p </a:t>
            </a:r>
            <a:r>
              <a:rPr lang="en-US" dirty="0" smtClean="0">
                <a:sym typeface="Symbol"/>
              </a:rPr>
              <a:t>is sparse (just a few injections) then we can use a fast forward; if sensitivities on a subset of lines are desired we could also use a fast backward</a:t>
            </a:r>
          </a:p>
          <a:p>
            <a:r>
              <a:rPr lang="en-US" dirty="0" smtClean="0">
                <a:sym typeface="Symbol"/>
              </a:rPr>
              <a:t>Sensitivities are dependent upon the operating point</a:t>
            </a:r>
          </a:p>
          <a:p>
            <a:pPr lvl="1"/>
            <a:r>
              <a:rPr lang="en-US" dirty="0" smtClean="0">
                <a:sym typeface="Symbol"/>
              </a:rPr>
              <a:t>They also include the impact of marginal losses</a:t>
            </a:r>
          </a:p>
          <a:p>
            <a:r>
              <a:rPr lang="en-US" dirty="0" smtClean="0">
                <a:sym typeface="Symbol"/>
              </a:rPr>
              <a:t>Sensitivities could easily be expanded to include additional variables in </a:t>
            </a:r>
            <a:r>
              <a:rPr lang="en-US" b="1" dirty="0" smtClean="0">
                <a:sym typeface="Symbol"/>
              </a:rPr>
              <a:t>x</a:t>
            </a:r>
            <a:r>
              <a:rPr lang="en-US" dirty="0" smtClean="0">
                <a:sym typeface="Symbol"/>
              </a:rPr>
              <a:t> (such as phase shifter angle), or additional equations, such as reactive power flow </a:t>
            </a:r>
          </a:p>
          <a:p>
            <a:endParaRPr lang="en-US" dirty="0"/>
          </a:p>
        </p:txBody>
      </p:sp>
      <p:sp>
        <p:nvSpPr>
          <p:cNvPr id="5" name="Slide Number Placeholder 3">
            <a:extLst>
              <a:ext uri="{FF2B5EF4-FFF2-40B4-BE49-F238E27FC236}">
                <a16:creationId xmlns:a16="http://schemas.microsoft.com/office/drawing/2014/main" xmlns=""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46</a:t>
            </a:fld>
            <a:endParaRPr lang="en-US" dirty="0">
              <a:solidFill>
                <a:srgbClr val="1E0000"/>
              </a:solidFill>
            </a:endParaRPr>
          </a:p>
        </p:txBody>
      </p:sp>
    </p:spTree>
    <p:extLst>
      <p:ext uri="{BB962C8B-B14F-4D97-AF65-F5344CB8AC3E}">
        <p14:creationId xmlns:p14="http://schemas.microsoft.com/office/powerpoint/2010/main" val="13689962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Comments, cont.</a:t>
            </a:r>
            <a:endParaRPr lang="en-US" dirty="0"/>
          </a:p>
        </p:txBody>
      </p:sp>
      <p:sp>
        <p:nvSpPr>
          <p:cNvPr id="3" name="Content Placeholder 2"/>
          <p:cNvSpPr>
            <a:spLocks noGrp="1"/>
          </p:cNvSpPr>
          <p:nvPr>
            <p:ph idx="1"/>
          </p:nvPr>
        </p:nvSpPr>
        <p:spPr>
          <a:xfrm>
            <a:off x="365760" y="1280160"/>
            <a:ext cx="8535987" cy="1310640"/>
          </a:xfrm>
        </p:spPr>
        <p:txBody>
          <a:bodyPr/>
          <a:lstStyle/>
          <a:p>
            <a:r>
              <a:rPr lang="en-US" dirty="0" smtClean="0">
                <a:sym typeface="Symbol"/>
              </a:rPr>
              <a:t>Sensitivities are used in the optimal power flow; in that context a common application is to determine the sensitivities of an overloaded line to injections at all the buses</a:t>
            </a:r>
          </a:p>
          <a:p>
            <a:r>
              <a:rPr lang="en-US" dirty="0" smtClean="0">
                <a:sym typeface="Symbol"/>
              </a:rPr>
              <a:t>In the below equation, how could </a:t>
            </a:r>
            <a:r>
              <a:rPr lang="en-US" dirty="0">
                <a:sym typeface="Symbol"/>
              </a:rPr>
              <a:t>we </a:t>
            </a:r>
            <a:r>
              <a:rPr lang="en-US" dirty="0" smtClean="0">
                <a:sym typeface="Symbol"/>
              </a:rPr>
              <a:t>quickly get these values?</a:t>
            </a:r>
          </a:p>
          <a:p>
            <a:endParaRPr lang="en-US" dirty="0">
              <a:sym typeface="Symbol"/>
            </a:endParaRPr>
          </a:p>
          <a:p>
            <a:endParaRPr lang="en-US" dirty="0" smtClean="0">
              <a:sym typeface="Symbol"/>
            </a:endParaRPr>
          </a:p>
          <a:p>
            <a:pPr lvl="1"/>
            <a:r>
              <a:rPr lang="en-US" dirty="0" smtClean="0"/>
              <a:t>A useful reference is O. </a:t>
            </a:r>
            <a:r>
              <a:rPr lang="en-US" dirty="0" err="1" smtClean="0"/>
              <a:t>Alsac</a:t>
            </a:r>
            <a:r>
              <a:rPr lang="en-US" dirty="0" smtClean="0"/>
              <a:t>, J. Bright, M. </a:t>
            </a:r>
            <a:r>
              <a:rPr lang="en-US" dirty="0" err="1" smtClean="0"/>
              <a:t>Prais</a:t>
            </a:r>
            <a:r>
              <a:rPr lang="en-US" dirty="0" smtClean="0"/>
              <a:t>, B. Stott, “Further Developments in LP-Based Optimal Power Flow,” IEEE. Trans. on Power Systems, August 1990, pp. 697-711; especially see equation 3.</a:t>
            </a:r>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70426951"/>
              </p:ext>
            </p:extLst>
          </p:nvPr>
        </p:nvGraphicFramePr>
        <p:xfrm>
          <a:off x="1635125" y="3962400"/>
          <a:ext cx="7092950" cy="982663"/>
        </p:xfrm>
        <a:graphic>
          <a:graphicData uri="http://schemas.openxmlformats.org/presentationml/2006/ole">
            <mc:AlternateContent xmlns:mc="http://schemas.openxmlformats.org/markup-compatibility/2006">
              <mc:Choice xmlns:v="urn:schemas-microsoft-com:vml" Requires="v">
                <p:oleObj spid="_x0000_s160779" name="Equation" r:id="rId3" imgW="7518240" imgH="1041120" progId="Equation.DSMT4">
                  <p:embed/>
                </p:oleObj>
              </mc:Choice>
              <mc:Fallback>
                <p:oleObj name="Equation" r:id="rId3" imgW="7518240" imgH="1041120" progId="Equation.DSMT4">
                  <p:embed/>
                  <p:pic>
                    <p:nvPicPr>
                      <p:cNvPr id="0" name=""/>
                      <p:cNvPicPr>
                        <a:picLocks noChangeAspect="1" noChangeArrowheads="1"/>
                      </p:cNvPicPr>
                      <p:nvPr/>
                    </p:nvPicPr>
                    <p:blipFill>
                      <a:blip r:embed="rId4"/>
                      <a:srcRect/>
                      <a:stretch>
                        <a:fillRect/>
                      </a:stretch>
                    </p:blipFill>
                    <p:spPr bwMode="auto">
                      <a:xfrm>
                        <a:off x="1635125" y="3962400"/>
                        <a:ext cx="7092950" cy="982663"/>
                      </a:xfrm>
                      <a:prstGeom prst="rect">
                        <a:avLst/>
                      </a:prstGeom>
                      <a:noFill/>
                      <a:ln>
                        <a:noFill/>
                      </a:ln>
                      <a:effectLst/>
                    </p:spPr>
                  </p:pic>
                </p:oleObj>
              </mc:Fallback>
            </mc:AlternateContent>
          </a:graphicData>
        </a:graphic>
      </p:graphicFrame>
      <p:sp>
        <p:nvSpPr>
          <p:cNvPr id="6" name="Slide Number Placeholder 3">
            <a:extLst>
              <a:ext uri="{FF2B5EF4-FFF2-40B4-BE49-F238E27FC236}">
                <a16:creationId xmlns:a16="http://schemas.microsoft.com/office/drawing/2014/main" xmlns=""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47</a:t>
            </a:fld>
            <a:endParaRPr lang="en-US" dirty="0">
              <a:solidFill>
                <a:srgbClr val="1E0000"/>
              </a:solidFill>
            </a:endParaRPr>
          </a:p>
        </p:txBody>
      </p:sp>
    </p:spTree>
    <p:extLst>
      <p:ext uri="{BB962C8B-B14F-4D97-AF65-F5344CB8AC3E}">
        <p14:creationId xmlns:p14="http://schemas.microsoft.com/office/powerpoint/2010/main" val="22584755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762000"/>
          </a:xfrm>
        </p:spPr>
        <p:txBody>
          <a:bodyPr/>
          <a:lstStyle/>
          <a:p>
            <a:r>
              <a:rPr lang="en-US" dirty="0" smtClean="0"/>
              <a:t>Sensitivity Example in PowerWorld</a:t>
            </a:r>
            <a:endParaRPr lang="en-US" dirty="0"/>
          </a:p>
        </p:txBody>
      </p:sp>
      <p:sp>
        <p:nvSpPr>
          <p:cNvPr id="3" name="Content Placeholder 2"/>
          <p:cNvSpPr>
            <a:spLocks noGrp="1"/>
          </p:cNvSpPr>
          <p:nvPr>
            <p:ph idx="1"/>
          </p:nvPr>
        </p:nvSpPr>
        <p:spPr>
          <a:xfrm>
            <a:off x="365760" y="1280160"/>
            <a:ext cx="8535987" cy="1615440"/>
          </a:xfrm>
        </p:spPr>
        <p:txBody>
          <a:bodyPr/>
          <a:lstStyle/>
          <a:p>
            <a:r>
              <a:rPr lang="en-US" dirty="0" smtClean="0"/>
              <a:t>Open case </a:t>
            </a:r>
            <a:r>
              <a:rPr lang="en-US" b="1" dirty="0" smtClean="0"/>
              <a:t>B5_DistFact</a:t>
            </a:r>
            <a:r>
              <a:rPr lang="en-US" dirty="0" smtClean="0"/>
              <a:t> and then Select </a:t>
            </a:r>
            <a:r>
              <a:rPr lang="en-US" b="1" dirty="0" smtClean="0"/>
              <a:t>Tools, Sensitivities, Flow and Voltage Sensitivities</a:t>
            </a:r>
          </a:p>
          <a:p>
            <a:pPr lvl="1"/>
            <a:r>
              <a:rPr lang="en-US" dirty="0" smtClean="0"/>
              <a:t>Select </a:t>
            </a:r>
            <a:r>
              <a:rPr lang="en-US" b="1" dirty="0" smtClean="0"/>
              <a:t>Single Meter, Multiple Transfers</a:t>
            </a:r>
            <a:r>
              <a:rPr lang="en-US" dirty="0" smtClean="0"/>
              <a:t>, </a:t>
            </a:r>
            <a:r>
              <a:rPr lang="en-US" b="1" dirty="0" smtClean="0"/>
              <a:t>Buses</a:t>
            </a:r>
            <a:r>
              <a:rPr lang="en-US" dirty="0" smtClean="0"/>
              <a:t> page</a:t>
            </a:r>
          </a:p>
          <a:p>
            <a:pPr lvl="1"/>
            <a:r>
              <a:rPr lang="en-US" dirty="0" smtClean="0"/>
              <a:t>Select the </a:t>
            </a:r>
            <a:r>
              <a:rPr lang="en-US" b="1" dirty="0" smtClean="0"/>
              <a:t>Device Type (Line/XFMR)</a:t>
            </a:r>
            <a:r>
              <a:rPr lang="en-US" dirty="0" smtClean="0"/>
              <a:t>, </a:t>
            </a:r>
            <a:r>
              <a:rPr lang="en-US" b="1" dirty="0" smtClean="0"/>
              <a:t>Flow Type (MW)</a:t>
            </a:r>
            <a:r>
              <a:rPr lang="en-US" dirty="0" smtClean="0"/>
              <a:t>,</a:t>
            </a:r>
            <a:r>
              <a:rPr lang="en-US" b="1" dirty="0" smtClean="0"/>
              <a:t> </a:t>
            </a:r>
            <a:r>
              <a:rPr lang="en-US" dirty="0" smtClean="0"/>
              <a:t>then select the line (from Bus 2 to Bus 3)</a:t>
            </a:r>
          </a:p>
          <a:p>
            <a:pPr lvl="1"/>
            <a:r>
              <a:rPr lang="en-US" dirty="0" smtClean="0"/>
              <a:t>Click </a:t>
            </a:r>
            <a:r>
              <a:rPr lang="en-US" b="1" dirty="0" smtClean="0"/>
              <a:t>Calculate Sensitivities</a:t>
            </a:r>
            <a:r>
              <a:rPr lang="en-US" dirty="0" smtClean="0"/>
              <a:t>; this shows impact of a single injection going to the slack bus (Bus 1)</a:t>
            </a:r>
          </a:p>
          <a:p>
            <a:pPr lvl="1"/>
            <a:r>
              <a:rPr lang="en-US" dirty="0" smtClean="0"/>
              <a:t>For our example of a transfer from 2 to 3 the value is the result we get for bus 2 (0.5440) minus the result for bus 3 </a:t>
            </a:r>
            <a:br>
              <a:rPr lang="en-US" dirty="0" smtClean="0"/>
            </a:br>
            <a:r>
              <a:rPr lang="en-US" dirty="0" smtClean="0"/>
              <a:t>(-0.1808) = 0.7248</a:t>
            </a:r>
          </a:p>
          <a:p>
            <a:pPr lvl="1"/>
            <a:r>
              <a:rPr lang="en-US" dirty="0" smtClean="0"/>
              <a:t>With a flow of </a:t>
            </a:r>
            <a:r>
              <a:rPr lang="en-US" dirty="0"/>
              <a:t>118 MW, we </a:t>
            </a:r>
            <a:r>
              <a:rPr lang="en-US" dirty="0" smtClean="0"/>
              <a:t>would hit </a:t>
            </a:r>
            <a:r>
              <a:rPr lang="en-US" dirty="0"/>
              <a:t>the 150 MW limit </a:t>
            </a:r>
            <a:br>
              <a:rPr lang="en-US" dirty="0"/>
            </a:br>
            <a:r>
              <a:rPr lang="en-US" dirty="0"/>
              <a:t>with (150-118)/</a:t>
            </a:r>
            <a:r>
              <a:rPr lang="en-US" dirty="0" smtClean="0"/>
              <a:t>0.7248 =44.1MW</a:t>
            </a:r>
            <a:r>
              <a:rPr lang="en-US" dirty="0"/>
              <a:t>, </a:t>
            </a:r>
            <a:r>
              <a:rPr lang="en-US" dirty="0" smtClean="0"/>
              <a:t>close to </a:t>
            </a:r>
            <a:r>
              <a:rPr lang="en-US" dirty="0"/>
              <a:t>the limit we </a:t>
            </a:r>
            <a:br>
              <a:rPr lang="en-US" dirty="0"/>
            </a:br>
            <a:r>
              <a:rPr lang="en-US" dirty="0"/>
              <a:t>found of 45MW </a:t>
            </a:r>
          </a:p>
          <a:p>
            <a:pPr lvl="1"/>
            <a:endParaRPr lang="en-US" dirty="0" smtClean="0"/>
          </a:p>
          <a:p>
            <a:pPr lvl="1"/>
            <a:endParaRPr lang="en-US" dirty="0" smtClean="0"/>
          </a:p>
        </p:txBody>
      </p:sp>
      <p:sp>
        <p:nvSpPr>
          <p:cNvPr id="5" name="Slide Number Placeholder 3">
            <a:extLst>
              <a:ext uri="{FF2B5EF4-FFF2-40B4-BE49-F238E27FC236}">
                <a16:creationId xmlns:a16="http://schemas.microsoft.com/office/drawing/2014/main" xmlns=""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48</a:t>
            </a:fld>
            <a:endParaRPr lang="en-US" dirty="0">
              <a:solidFill>
                <a:srgbClr val="1E0000"/>
              </a:solidFill>
            </a:endParaRPr>
          </a:p>
        </p:txBody>
      </p:sp>
    </p:spTree>
    <p:extLst>
      <p:ext uri="{BB962C8B-B14F-4D97-AF65-F5344CB8AC3E}">
        <p14:creationId xmlns:p14="http://schemas.microsoft.com/office/powerpoint/2010/main" val="4240054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Island Formation</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60" r="1483"/>
          <a:stretch/>
        </p:blipFill>
        <p:spPr bwMode="auto">
          <a:xfrm>
            <a:off x="152400" y="1524000"/>
            <a:ext cx="6946392"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833" t="6086" r="17690" b="57392"/>
          <a:stretch/>
        </p:blipFill>
        <p:spPr bwMode="auto">
          <a:xfrm>
            <a:off x="5192486" y="1828800"/>
            <a:ext cx="3951514" cy="184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5638800"/>
            <a:ext cx="7696200" cy="830997"/>
          </a:xfrm>
          <a:prstGeom prst="rect">
            <a:avLst/>
          </a:prstGeom>
          <a:solidFill>
            <a:srgbClr val="FFE6E6"/>
          </a:solidFill>
          <a:ln>
            <a:solidFill>
              <a:schemeClr val="accent1"/>
            </a:solidFill>
          </a:ln>
        </p:spPr>
        <p:txBody>
          <a:bodyPr wrap="square" rtlCol="0">
            <a:spAutoFit/>
          </a:bodyPr>
          <a:lstStyle/>
          <a:p>
            <a:r>
              <a:rPr lang="en-US" sz="2400" dirty="0" smtClean="0">
                <a:solidFill>
                  <a:srgbClr val="1E0000"/>
                </a:solidFill>
              </a:rPr>
              <a:t>Splitting large systems requires a careful consideration of the flow on the island tie-lines as they are opened</a:t>
            </a:r>
          </a:p>
        </p:txBody>
      </p:sp>
      <p:sp>
        <p:nvSpPr>
          <p:cNvPr id="7" name="TextBox 6"/>
          <p:cNvSpPr txBox="1"/>
          <p:nvPr/>
        </p:nvSpPr>
        <p:spPr>
          <a:xfrm>
            <a:off x="4313926" y="4419600"/>
            <a:ext cx="4419600" cy="830997"/>
          </a:xfrm>
          <a:prstGeom prst="rect">
            <a:avLst/>
          </a:prstGeom>
          <a:solidFill>
            <a:srgbClr val="FFE6E6"/>
          </a:solidFill>
          <a:ln>
            <a:solidFill>
              <a:schemeClr val="accent1"/>
            </a:solidFill>
          </a:ln>
        </p:spPr>
        <p:txBody>
          <a:bodyPr wrap="square" rtlCol="0">
            <a:spAutoFit/>
          </a:bodyPr>
          <a:lstStyle/>
          <a:p>
            <a:r>
              <a:rPr lang="en-US" sz="2400" dirty="0" smtClean="0">
                <a:solidFill>
                  <a:srgbClr val="1E0000"/>
                </a:solidFill>
              </a:rPr>
              <a:t>This option allows some islands</a:t>
            </a:r>
            <a:br>
              <a:rPr lang="en-US" sz="2400" dirty="0" smtClean="0">
                <a:solidFill>
                  <a:srgbClr val="1E0000"/>
                </a:solidFill>
              </a:rPr>
            </a:br>
            <a:r>
              <a:rPr lang="en-US" sz="2400" dirty="0" smtClean="0">
                <a:solidFill>
                  <a:srgbClr val="1E0000"/>
                </a:solidFill>
              </a:rPr>
              <a:t>to not have a power flow solution </a:t>
            </a:r>
          </a:p>
        </p:txBody>
      </p:sp>
      <p:cxnSp>
        <p:nvCxnSpPr>
          <p:cNvPr id="8" name="Straight Arrow Connector 7"/>
          <p:cNvCxnSpPr/>
          <p:nvPr/>
        </p:nvCxnSpPr>
        <p:spPr bwMode="auto">
          <a:xfrm flipV="1">
            <a:off x="5192486" y="2438400"/>
            <a:ext cx="217714" cy="1905000"/>
          </a:xfrm>
          <a:prstGeom prst="straightConnector1">
            <a:avLst/>
          </a:prstGeom>
          <a:noFill/>
          <a:ln w="41275" cap="flat" cmpd="sng" algn="ctr">
            <a:solidFill>
              <a:srgbClr val="1E0000"/>
            </a:solidFill>
            <a:prstDash val="solid"/>
            <a:round/>
            <a:headEnd type="none" w="med" len="med"/>
            <a:tailEnd type="arrow"/>
          </a:ln>
          <a:effectLst/>
        </p:spPr>
      </p:cxnSp>
      <p:sp>
        <p:nvSpPr>
          <p:cNvPr id="9" name="Slide Number Placeholder 3">
            <a:extLst>
              <a:ext uri="{FF2B5EF4-FFF2-40B4-BE49-F238E27FC236}">
                <a16:creationId xmlns="" xmlns:a16="http://schemas.microsoft.com/office/drawing/2014/main" id="{D61BD989-0860-4DFB-9637-1AD9DDD58331}"/>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a:t>
            </a:fld>
            <a:endParaRPr lang="en-US" dirty="0">
              <a:solidFill>
                <a:srgbClr val="1E0000"/>
              </a:solidFill>
            </a:endParaRPr>
          </a:p>
        </p:txBody>
      </p:sp>
    </p:spTree>
    <p:extLst>
      <p:ext uri="{BB962C8B-B14F-4D97-AF65-F5344CB8AC3E}">
        <p14:creationId xmlns:p14="http://schemas.microsoft.com/office/powerpoint/2010/main" val="33799040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762000"/>
          </a:xfrm>
        </p:spPr>
        <p:txBody>
          <a:bodyPr/>
          <a:lstStyle/>
          <a:p>
            <a:r>
              <a:rPr lang="en-US" dirty="0"/>
              <a:t>Sensitivity Example in PowerWorld</a:t>
            </a:r>
          </a:p>
        </p:txBody>
      </p:sp>
      <p:sp>
        <p:nvSpPr>
          <p:cNvPr id="3" name="Content Placeholder 2"/>
          <p:cNvSpPr>
            <a:spLocks noGrp="1"/>
          </p:cNvSpPr>
          <p:nvPr>
            <p:ph idx="1"/>
          </p:nvPr>
        </p:nvSpPr>
        <p:spPr>
          <a:xfrm>
            <a:off x="380999" y="1295400"/>
            <a:ext cx="8607551" cy="3733800"/>
          </a:xfrm>
        </p:spPr>
        <p:txBody>
          <a:bodyPr/>
          <a:lstStyle/>
          <a:p>
            <a:r>
              <a:rPr lang="en-US" dirty="0" smtClean="0"/>
              <a:t>If we change the conditions to the anticipated maximum loading (changing the load at 2 from 118 to 118+44=162 MW) and we re-evaluate the sensitivity we note it has changed little </a:t>
            </a:r>
            <a:br>
              <a:rPr lang="en-US" dirty="0" smtClean="0"/>
            </a:br>
            <a:r>
              <a:rPr lang="en-US" dirty="0" smtClean="0"/>
              <a:t>(from -0.7248 to -0.7241)</a:t>
            </a:r>
          </a:p>
          <a:p>
            <a:pPr lvl="1"/>
            <a:r>
              <a:rPr lang="en-US" dirty="0" smtClean="0"/>
              <a:t>Hence a linear approximation (at least for this scenario) could be justified</a:t>
            </a:r>
          </a:p>
          <a:p>
            <a:r>
              <a:rPr lang="en-US" dirty="0" smtClean="0"/>
              <a:t>With what we know so far, to handle the contingency situation, we would have to simulate the contingency, and reevaluate the sensitivity values</a:t>
            </a:r>
          </a:p>
          <a:p>
            <a:pPr lvl="1"/>
            <a:r>
              <a:rPr lang="en-US" dirty="0" smtClean="0"/>
              <a:t>We’ll be developing a quicker (but more approximate) approach next </a:t>
            </a:r>
          </a:p>
          <a:p>
            <a:pPr lvl="1"/>
            <a:endParaRPr lang="en-US" dirty="0"/>
          </a:p>
        </p:txBody>
      </p:sp>
      <p:sp>
        <p:nvSpPr>
          <p:cNvPr id="5" name="Slide Number Placeholder 3">
            <a:extLst>
              <a:ext uri="{FF2B5EF4-FFF2-40B4-BE49-F238E27FC236}">
                <a16:creationId xmlns:a16="http://schemas.microsoft.com/office/drawing/2014/main" xmlns=""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49</a:t>
            </a:fld>
            <a:endParaRPr lang="en-US" dirty="0">
              <a:solidFill>
                <a:srgbClr val="1E0000"/>
              </a:solidFill>
            </a:endParaRPr>
          </a:p>
        </p:txBody>
      </p:sp>
    </p:spTree>
    <p:extLst>
      <p:ext uri="{BB962C8B-B14F-4D97-AF65-F5344CB8AC3E}">
        <p14:creationId xmlns:p14="http://schemas.microsoft.com/office/powerpoint/2010/main" val="2822352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 Branch versus Node Breaker</a:t>
            </a:r>
          </a:p>
        </p:txBody>
      </p:sp>
      <p:sp>
        <p:nvSpPr>
          <p:cNvPr id="3" name="Content Placeholder 2"/>
          <p:cNvSpPr>
            <a:spLocks noGrp="1"/>
          </p:cNvSpPr>
          <p:nvPr>
            <p:ph idx="1"/>
          </p:nvPr>
        </p:nvSpPr>
        <p:spPr>
          <a:xfrm>
            <a:off x="365760" y="1280160"/>
            <a:ext cx="8625840" cy="1615440"/>
          </a:xfrm>
        </p:spPr>
        <p:txBody>
          <a:bodyPr/>
          <a:lstStyle/>
          <a:p>
            <a:r>
              <a:rPr lang="en-US" dirty="0"/>
              <a:t>Due to a variety of issues during the 1970’s and 1980’s the real-time operations and planning stages of power systems adopted different modeling approaches</a:t>
            </a:r>
          </a:p>
          <a:p>
            <a:endParaRPr lang="en-US" dirty="0"/>
          </a:p>
        </p:txBody>
      </p:sp>
      <p:sp>
        <p:nvSpPr>
          <p:cNvPr id="4" name="TextBox 3"/>
          <p:cNvSpPr txBox="1"/>
          <p:nvPr/>
        </p:nvSpPr>
        <p:spPr>
          <a:xfrm>
            <a:off x="4939420" y="2826544"/>
            <a:ext cx="4128380" cy="2000548"/>
          </a:xfrm>
          <a:prstGeom prst="rect">
            <a:avLst/>
          </a:prstGeom>
          <a:noFill/>
          <a:ln>
            <a:solidFill>
              <a:schemeClr val="accent1"/>
            </a:solidFill>
          </a:ln>
        </p:spPr>
        <p:txBody>
          <a:bodyPr wrap="square">
            <a:spAutoFit/>
          </a:bodyPr>
          <a:lstStyle/>
          <a:p>
            <a:pPr>
              <a:defRPr/>
            </a:pPr>
            <a:r>
              <a:rPr lang="en-US" b="1" dirty="0">
                <a:solidFill>
                  <a:srgbClr val="1E0000"/>
                </a:solidFill>
                <a:latin typeface="Tahoma" pitchFamily="34" charset="0"/>
                <a:ea typeface="Tahoma" pitchFamily="34" charset="0"/>
                <a:cs typeface="Tahoma" pitchFamily="34" charset="0"/>
              </a:rPr>
              <a:t>Planning</a:t>
            </a:r>
          </a:p>
          <a:p>
            <a:pPr marL="228600" indent="-228600">
              <a:defRPr/>
            </a:pPr>
            <a:r>
              <a:rPr lang="en-US" sz="2000" dirty="0">
                <a:solidFill>
                  <a:srgbClr val="1E0000"/>
                </a:solidFill>
                <a:latin typeface="Tahoma" pitchFamily="34" charset="0"/>
                <a:ea typeface="Tahoma" pitchFamily="34" charset="0"/>
                <a:cs typeface="Tahoma" pitchFamily="34" charset="0"/>
              </a:rPr>
              <a:t>Use simplified bus/branch model</a:t>
            </a:r>
          </a:p>
          <a:p>
            <a:pPr marL="228600" indent="-228600">
              <a:defRPr/>
            </a:pPr>
            <a:r>
              <a:rPr lang="en-US" sz="2000" dirty="0">
                <a:solidFill>
                  <a:srgbClr val="1E0000"/>
                </a:solidFill>
                <a:latin typeface="Tahoma" pitchFamily="34" charset="0"/>
                <a:ea typeface="Tahoma" pitchFamily="34" charset="0"/>
                <a:cs typeface="Tahoma" pitchFamily="34" charset="0"/>
              </a:rPr>
              <a:t>PC approach</a:t>
            </a:r>
          </a:p>
          <a:p>
            <a:pPr marL="228600" indent="-228600">
              <a:defRPr/>
            </a:pPr>
            <a:r>
              <a:rPr lang="en-US" sz="2000" dirty="0">
                <a:solidFill>
                  <a:srgbClr val="1E0000"/>
                </a:solidFill>
                <a:latin typeface="Tahoma" pitchFamily="34" charset="0"/>
                <a:ea typeface="Tahoma" pitchFamily="34" charset="0"/>
                <a:cs typeface="Tahoma" pitchFamily="34" charset="0"/>
              </a:rPr>
              <a:t>Use of files</a:t>
            </a:r>
          </a:p>
          <a:p>
            <a:pPr marL="228600" indent="-228600">
              <a:defRPr/>
            </a:pPr>
            <a:r>
              <a:rPr lang="en-US" sz="2000" dirty="0">
                <a:solidFill>
                  <a:srgbClr val="1E0000"/>
                </a:solidFill>
                <a:latin typeface="Tahoma" pitchFamily="34" charset="0"/>
                <a:ea typeface="Tahoma" pitchFamily="34" charset="0"/>
                <a:cs typeface="Tahoma" pitchFamily="34" charset="0"/>
              </a:rPr>
              <a:t>Stand-alone applications</a:t>
            </a:r>
          </a:p>
        </p:txBody>
      </p:sp>
      <p:sp>
        <p:nvSpPr>
          <p:cNvPr id="5" name="TextBox 4"/>
          <p:cNvSpPr txBox="1"/>
          <p:nvPr/>
        </p:nvSpPr>
        <p:spPr>
          <a:xfrm>
            <a:off x="152400" y="2826544"/>
            <a:ext cx="4800600" cy="2308324"/>
          </a:xfrm>
          <a:prstGeom prst="rect">
            <a:avLst/>
          </a:prstGeom>
          <a:noFill/>
          <a:ln>
            <a:solidFill>
              <a:schemeClr val="accent1"/>
            </a:solidFill>
          </a:ln>
        </p:spPr>
        <p:txBody>
          <a:bodyPr wrap="square">
            <a:spAutoFit/>
          </a:bodyPr>
          <a:lstStyle/>
          <a:p>
            <a:pPr>
              <a:defRPr/>
            </a:pPr>
            <a:r>
              <a:rPr lang="en-US" b="1" dirty="0">
                <a:solidFill>
                  <a:srgbClr val="1E0000"/>
                </a:solidFill>
                <a:latin typeface="Tahoma" pitchFamily="34" charset="0"/>
                <a:ea typeface="Tahoma" pitchFamily="34" charset="0"/>
                <a:cs typeface="Tahoma" pitchFamily="34" charset="0"/>
              </a:rPr>
              <a:t>Real-Time</a:t>
            </a:r>
            <a:r>
              <a:rPr lang="en-US" dirty="0">
                <a:solidFill>
                  <a:srgbClr val="1E0000"/>
                </a:solidFill>
                <a:latin typeface="Tahoma" pitchFamily="34" charset="0"/>
                <a:ea typeface="Tahoma" pitchFamily="34" charset="0"/>
                <a:cs typeface="Tahoma" pitchFamily="34" charset="0"/>
              </a:rPr>
              <a:t> </a:t>
            </a:r>
            <a:r>
              <a:rPr lang="en-US" b="1" dirty="0">
                <a:solidFill>
                  <a:srgbClr val="1E0000"/>
                </a:solidFill>
                <a:latin typeface="Tahoma" pitchFamily="34" charset="0"/>
                <a:ea typeface="Tahoma" pitchFamily="34" charset="0"/>
                <a:cs typeface="Tahoma" pitchFamily="34" charset="0"/>
              </a:rPr>
              <a:t>Operations</a:t>
            </a:r>
          </a:p>
          <a:p>
            <a:pPr marL="228600" indent="-228600">
              <a:defRPr/>
            </a:pPr>
            <a:r>
              <a:rPr lang="en-US" sz="2000" dirty="0">
                <a:solidFill>
                  <a:srgbClr val="1E0000"/>
                </a:solidFill>
                <a:latin typeface="Tahoma" pitchFamily="34" charset="0"/>
                <a:ea typeface="Tahoma" pitchFamily="34" charset="0"/>
                <a:cs typeface="Tahoma" pitchFamily="34" charset="0"/>
              </a:rPr>
              <a:t>Use detailed node/breaker model</a:t>
            </a:r>
          </a:p>
          <a:p>
            <a:pPr marL="228600" indent="-228600">
              <a:defRPr/>
            </a:pPr>
            <a:r>
              <a:rPr lang="en-US" sz="2000" dirty="0">
                <a:solidFill>
                  <a:srgbClr val="1E0000"/>
                </a:solidFill>
                <a:latin typeface="Tahoma" pitchFamily="34" charset="0"/>
                <a:ea typeface="Tahoma" pitchFamily="34" charset="0"/>
                <a:cs typeface="Tahoma" pitchFamily="34" charset="0"/>
              </a:rPr>
              <a:t>EMS system as a set of integrated applications and processes</a:t>
            </a:r>
          </a:p>
          <a:p>
            <a:pPr marL="228600" indent="-228600">
              <a:defRPr/>
            </a:pPr>
            <a:r>
              <a:rPr lang="en-US" sz="2000" dirty="0">
                <a:solidFill>
                  <a:srgbClr val="1E0000"/>
                </a:solidFill>
                <a:latin typeface="Tahoma" pitchFamily="34" charset="0"/>
                <a:ea typeface="Tahoma" pitchFamily="34" charset="0"/>
                <a:cs typeface="Tahoma" pitchFamily="34" charset="0"/>
              </a:rPr>
              <a:t>Real-time operating system</a:t>
            </a:r>
          </a:p>
          <a:p>
            <a:pPr marL="228600" indent="-228600">
              <a:defRPr/>
            </a:pPr>
            <a:r>
              <a:rPr lang="en-US" sz="2000" dirty="0">
                <a:solidFill>
                  <a:srgbClr val="1E0000"/>
                </a:solidFill>
                <a:latin typeface="Tahoma" pitchFamily="34" charset="0"/>
                <a:ea typeface="Tahoma" pitchFamily="34" charset="0"/>
                <a:cs typeface="Tahoma" pitchFamily="34" charset="0"/>
              </a:rPr>
              <a:t>Real-time databases</a:t>
            </a:r>
          </a:p>
        </p:txBody>
      </p:sp>
      <p:sp>
        <p:nvSpPr>
          <p:cNvPr id="6" name="Rectangle 5"/>
          <p:cNvSpPr/>
          <p:nvPr/>
        </p:nvSpPr>
        <p:spPr>
          <a:xfrm>
            <a:off x="533400" y="5257800"/>
            <a:ext cx="7429500" cy="830997"/>
          </a:xfrm>
          <a:prstGeom prst="rect">
            <a:avLst/>
          </a:prstGeom>
          <a:solidFill>
            <a:srgbClr val="FFE6E6"/>
          </a:solidFill>
        </p:spPr>
        <p:txBody>
          <a:bodyPr wrap="square">
            <a:spAutoFit/>
          </a:bodyPr>
          <a:lstStyle/>
          <a:p>
            <a:pPr marL="947738" lvl="1" indent="-514350">
              <a:spcBef>
                <a:spcPts val="600"/>
              </a:spcBef>
            </a:pPr>
            <a:r>
              <a:rPr lang="en-US" sz="2400" dirty="0">
                <a:solidFill>
                  <a:srgbClr val="1E0000"/>
                </a:solidFill>
              </a:rPr>
              <a:t>Entire data sets and software tools developed around these two distinct power system models</a:t>
            </a:r>
          </a:p>
        </p:txBody>
      </p:sp>
      <p:sp>
        <p:nvSpPr>
          <p:cNvPr id="7" name="Slide Number Placeholder 3">
            <a:extLst>
              <a:ext uri="{FF2B5EF4-FFF2-40B4-BE49-F238E27FC236}">
                <a16:creationId xmlns="" xmlns:a16="http://schemas.microsoft.com/office/drawing/2014/main" id="{D61BD989-0860-4DFB-9637-1AD9DDD58331}"/>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5</a:t>
            </a:fld>
            <a:endParaRPr lang="en-US" dirty="0">
              <a:solidFill>
                <a:srgbClr val="1E0000"/>
              </a:solidFill>
            </a:endParaRPr>
          </a:p>
        </p:txBody>
      </p:sp>
    </p:spTree>
    <p:extLst>
      <p:ext uri="{BB962C8B-B14F-4D97-AF65-F5344CB8AC3E}">
        <p14:creationId xmlns:p14="http://schemas.microsoft.com/office/powerpoint/2010/main" val="4126444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View of a 345 kV Substation</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41" t="19575" r="1438" b="2109"/>
          <a:stretch/>
        </p:blipFill>
        <p:spPr bwMode="auto">
          <a:xfrm>
            <a:off x="381000" y="1371600"/>
            <a:ext cx="7924800" cy="511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a:extLst>
              <a:ext uri="{FF2B5EF4-FFF2-40B4-BE49-F238E27FC236}">
                <a16:creationId xmlns="" xmlns:a16="http://schemas.microsoft.com/office/drawing/2014/main" id="{D61BD989-0860-4DFB-9637-1AD9DDD58331}"/>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6</a:t>
            </a:fld>
            <a:endParaRPr lang="en-US" dirty="0">
              <a:solidFill>
                <a:srgbClr val="1E0000"/>
              </a:solidFill>
            </a:endParaRPr>
          </a:p>
        </p:txBody>
      </p:sp>
    </p:spTree>
    <p:extLst>
      <p:ext uri="{BB962C8B-B14F-4D97-AF65-F5344CB8AC3E}">
        <p14:creationId xmlns:p14="http://schemas.microsoft.com/office/powerpoint/2010/main" val="2903332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Using a Disconnect to Break Load Current</a:t>
            </a:r>
            <a:endParaRPr lang="en-US" dirty="0"/>
          </a:p>
        </p:txBody>
      </p:sp>
      <p:pic>
        <p:nvPicPr>
          <p:cNvPr id="109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399"/>
            <a:ext cx="6781800" cy="5269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 xmlns:a16="http://schemas.microsoft.com/office/drawing/2014/main" id="{D61BD989-0860-4DFB-9637-1AD9DDD58331}"/>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7</a:t>
            </a:fld>
            <a:endParaRPr lang="en-US" dirty="0">
              <a:solidFill>
                <a:srgbClr val="1E0000"/>
              </a:solidFill>
            </a:endParaRPr>
          </a:p>
        </p:txBody>
      </p:sp>
    </p:spTree>
    <p:extLst>
      <p:ext uri="{BB962C8B-B14F-4D97-AF65-F5344CB8AC3E}">
        <p14:creationId xmlns:p14="http://schemas.microsoft.com/office/powerpoint/2010/main" val="3426707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Substation Configurations</a:t>
            </a:r>
          </a:p>
        </p:txBody>
      </p:sp>
      <p:sp>
        <p:nvSpPr>
          <p:cNvPr id="3" name="Content Placeholder 2"/>
          <p:cNvSpPr>
            <a:spLocks noGrp="1"/>
          </p:cNvSpPr>
          <p:nvPr>
            <p:ph idx="1"/>
          </p:nvPr>
        </p:nvSpPr>
        <p:spPr/>
        <p:txBody>
          <a:bodyPr/>
          <a:lstStyle/>
          <a:p>
            <a:r>
              <a:rPr lang="en-US" dirty="0"/>
              <a:t>Several different substation breaker/disconnect configurations are common:</a:t>
            </a:r>
          </a:p>
          <a:p>
            <a:r>
              <a:rPr lang="en-US" dirty="0"/>
              <a:t>Single bus: simple but a fault</a:t>
            </a:r>
            <a:br>
              <a:rPr lang="en-US" dirty="0"/>
            </a:br>
            <a:r>
              <a:rPr lang="en-US" dirty="0"/>
              <a:t>any where requires taking out the </a:t>
            </a:r>
            <a:br>
              <a:rPr lang="en-US" dirty="0"/>
            </a:br>
            <a:r>
              <a:rPr lang="en-US" dirty="0"/>
              <a:t>entire substation; also doing breaker</a:t>
            </a:r>
            <a:br>
              <a:rPr lang="en-US" dirty="0"/>
            </a:br>
            <a:r>
              <a:rPr lang="en-US" dirty="0"/>
              <a:t>or disconnect maintenance requires</a:t>
            </a:r>
            <a:br>
              <a:rPr lang="en-US" dirty="0"/>
            </a:br>
            <a:r>
              <a:rPr lang="en-US" dirty="0"/>
              <a:t>taking out the associated line</a:t>
            </a:r>
          </a:p>
        </p:txBody>
      </p:sp>
      <p:pic>
        <p:nvPicPr>
          <p:cNvPr id="4" name="Picture 2" descr="http://4.bp.blogspot.com/-9g6rjqRAD0I/ToXk6oQSRUI/AAAAAAAAApY/-4th5mJTvDY/s400/SingleBus.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792" r="24375"/>
          <a:stretch/>
        </p:blipFill>
        <p:spPr bwMode="auto">
          <a:xfrm>
            <a:off x="6324600" y="1981200"/>
            <a:ext cx="1920240" cy="26264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6324600"/>
            <a:ext cx="6019800" cy="307777"/>
          </a:xfrm>
          <a:prstGeom prst="rect">
            <a:avLst/>
          </a:prstGeom>
        </p:spPr>
        <p:txBody>
          <a:bodyPr wrap="square">
            <a:spAutoFit/>
          </a:bodyPr>
          <a:lstStyle/>
          <a:p>
            <a:r>
              <a:rPr lang="en-US" sz="1400" dirty="0">
                <a:solidFill>
                  <a:srgbClr val="1E0000"/>
                </a:solidFill>
              </a:rPr>
              <a:t>Source: http://www.skm-eleksys.com/2011/09/substation-bus-schemes.html</a:t>
            </a:r>
          </a:p>
        </p:txBody>
      </p:sp>
      <p:sp>
        <p:nvSpPr>
          <p:cNvPr id="6" name="Slide Number Placeholder 3">
            <a:extLst>
              <a:ext uri="{FF2B5EF4-FFF2-40B4-BE49-F238E27FC236}">
                <a16:creationId xmlns="" xmlns:a16="http://schemas.microsoft.com/office/drawing/2014/main" id="{D61BD989-0860-4DFB-9637-1AD9DDD58331}"/>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8</a:t>
            </a:fld>
            <a:endParaRPr lang="en-US" dirty="0">
              <a:solidFill>
                <a:srgbClr val="1E0000"/>
              </a:solidFill>
            </a:endParaRPr>
          </a:p>
        </p:txBody>
      </p:sp>
    </p:spTree>
    <p:extLst>
      <p:ext uri="{BB962C8B-B14F-4D97-AF65-F5344CB8AC3E}">
        <p14:creationId xmlns:p14="http://schemas.microsoft.com/office/powerpoint/2010/main" val="1890698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4240</TotalTime>
  <Words>2369</Words>
  <Application>Microsoft Office PowerPoint</Application>
  <PresentationFormat>On-screen Show (4:3)</PresentationFormat>
  <Paragraphs>336</Paragraphs>
  <Slides>50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Capsules</vt:lpstr>
      <vt:lpstr>Equation</vt:lpstr>
      <vt:lpstr>ECEN 615 Methods of Electric Power  Systems Analysis</vt:lpstr>
      <vt:lpstr>Announcements</vt:lpstr>
      <vt:lpstr>Power Flow Topology Processing</vt:lpstr>
      <vt:lpstr>Topology Processing Algorithm</vt:lpstr>
      <vt:lpstr>Example of Island Formation</vt:lpstr>
      <vt:lpstr>Bus Branch versus Node Breaker</vt:lpstr>
      <vt:lpstr>Google View of a 345 kV Substation</vt:lpstr>
      <vt:lpstr>Example of Using a Disconnect to Break Load Current</vt:lpstr>
      <vt:lpstr>Substation Configurations</vt:lpstr>
      <vt:lpstr>Substation Configurations, cont.</vt:lpstr>
      <vt:lpstr>Ring Bus, Breaker and Half</vt:lpstr>
      <vt:lpstr>EMS and Planning Models</vt:lpstr>
      <vt:lpstr>Node-Breaker Consolidation</vt:lpstr>
      <vt:lpstr>Node-Breaker Example</vt:lpstr>
      <vt:lpstr>Node-Breaker Example</vt:lpstr>
      <vt:lpstr>Contingency Analysis</vt:lpstr>
      <vt:lpstr>Contingency Analysis</vt:lpstr>
      <vt:lpstr>Contingency Analysis in PowerWorld  </vt:lpstr>
      <vt:lpstr>Power System Control and Sensitivities</vt:lpstr>
      <vt:lpstr>Indirect Transmission Line Control</vt:lpstr>
      <vt:lpstr>Power Flow Simulation - Before</vt:lpstr>
      <vt:lpstr>Power Flow Simulation - After</vt:lpstr>
      <vt:lpstr>Analytic Calculation of Sensitivities</vt:lpstr>
      <vt:lpstr>Analytic Sensitivities</vt:lpstr>
      <vt:lpstr>Three Bus Sensitivity Example</vt:lpstr>
      <vt:lpstr>More General Sensitivity Analysis: Notation</vt:lpstr>
      <vt:lpstr>Notation, cont.</vt:lpstr>
      <vt:lpstr>Notation, cont.</vt:lpstr>
      <vt:lpstr>Analysis Example: Available Transfer Capability</vt:lpstr>
      <vt:lpstr>ATC and Its Key Components</vt:lpstr>
      <vt:lpstr>ATC and Its Key Components</vt:lpstr>
      <vt:lpstr>UTC (or TTC)  Evaluation</vt:lpstr>
      <vt:lpstr>Conceptual Solution Algorithm</vt:lpstr>
      <vt:lpstr>Conceptual Solution Algorithm, cont.</vt:lpstr>
      <vt:lpstr>Five Bus Example: Reference</vt:lpstr>
      <vt:lpstr>Five Bus Example: Reference</vt:lpstr>
      <vt:lpstr>Five Bus Example </vt:lpstr>
      <vt:lpstr>Five Bus: Maximum Base Case Transfer</vt:lpstr>
      <vt:lpstr>Five Bus: Maximum Contingency Transfer</vt:lpstr>
      <vt:lpstr>Computational Considerations</vt:lpstr>
      <vt:lpstr>Sensitivity Problem Formulation </vt:lpstr>
      <vt:lpstr>Sensitivity Problem Formulation</vt:lpstr>
      <vt:lpstr>Sensitivity Problem Formulation</vt:lpstr>
      <vt:lpstr>Sensitivity Problem Formulation</vt:lpstr>
      <vt:lpstr>Sensitivity Problem Formulation</vt:lpstr>
      <vt:lpstr>Sensitivity Problem Formulation</vt:lpstr>
      <vt:lpstr>Sensitivity Comments</vt:lpstr>
      <vt:lpstr>Sensitivity Comments, cont.</vt:lpstr>
      <vt:lpstr>Sensitivity Example in PowerWorld</vt:lpstr>
      <vt:lpstr>Sensitivity Example in PowerWorld</vt:lpstr>
    </vt:vector>
  </TitlesOfParts>
  <Company>ECE - 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Tom</cp:lastModifiedBy>
  <cp:revision>426</cp:revision>
  <cp:lastPrinted>2020-09-17T12:50:35Z</cp:lastPrinted>
  <dcterms:created xsi:type="dcterms:W3CDTF">2000-05-11T14:27:08Z</dcterms:created>
  <dcterms:modified xsi:type="dcterms:W3CDTF">2020-09-22T15:16:12Z</dcterms:modified>
</cp:coreProperties>
</file>