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56"/>
  </p:notesMasterIdLst>
  <p:handoutMasterIdLst>
    <p:handoutMasterId r:id="rId57"/>
  </p:handoutMasterIdLst>
  <p:sldIdLst>
    <p:sldId id="258" r:id="rId2"/>
    <p:sldId id="259" r:id="rId3"/>
    <p:sldId id="505" r:id="rId4"/>
    <p:sldId id="506" r:id="rId5"/>
    <p:sldId id="508" r:id="rId6"/>
    <p:sldId id="509" r:id="rId7"/>
    <p:sldId id="510" r:id="rId8"/>
    <p:sldId id="511" r:id="rId9"/>
    <p:sldId id="512" r:id="rId10"/>
    <p:sldId id="513" r:id="rId11"/>
    <p:sldId id="514" r:id="rId12"/>
    <p:sldId id="515" r:id="rId13"/>
    <p:sldId id="516" r:id="rId14"/>
    <p:sldId id="517" r:id="rId15"/>
    <p:sldId id="518" r:id="rId16"/>
    <p:sldId id="519" r:id="rId17"/>
    <p:sldId id="520" r:id="rId18"/>
    <p:sldId id="521" r:id="rId19"/>
    <p:sldId id="522" r:id="rId20"/>
    <p:sldId id="523" r:id="rId21"/>
    <p:sldId id="524" r:id="rId22"/>
    <p:sldId id="559" r:id="rId23"/>
    <p:sldId id="560" r:id="rId24"/>
    <p:sldId id="561" r:id="rId25"/>
    <p:sldId id="562" r:id="rId26"/>
    <p:sldId id="564" r:id="rId27"/>
    <p:sldId id="570" r:id="rId28"/>
    <p:sldId id="571" r:id="rId29"/>
    <p:sldId id="572" r:id="rId30"/>
    <p:sldId id="578" r:id="rId31"/>
    <p:sldId id="579" r:id="rId32"/>
    <p:sldId id="580" r:id="rId33"/>
    <p:sldId id="581" r:id="rId34"/>
    <p:sldId id="582" r:id="rId35"/>
    <p:sldId id="583" r:id="rId36"/>
    <p:sldId id="584" r:id="rId37"/>
    <p:sldId id="585" r:id="rId38"/>
    <p:sldId id="586" r:id="rId39"/>
    <p:sldId id="587" r:id="rId40"/>
    <p:sldId id="588" r:id="rId41"/>
    <p:sldId id="530" r:id="rId42"/>
    <p:sldId id="531" r:id="rId43"/>
    <p:sldId id="532" r:id="rId44"/>
    <p:sldId id="533" r:id="rId45"/>
    <p:sldId id="534" r:id="rId46"/>
    <p:sldId id="535" r:id="rId47"/>
    <p:sldId id="536" r:id="rId48"/>
    <p:sldId id="537" r:id="rId49"/>
    <p:sldId id="538" r:id="rId50"/>
    <p:sldId id="539" r:id="rId51"/>
    <p:sldId id="540" r:id="rId52"/>
    <p:sldId id="541" r:id="rId53"/>
    <p:sldId id="542" r:id="rId54"/>
    <p:sldId id="543" r:id="rId55"/>
  </p:sldIdLst>
  <p:sldSz cx="9144000" cy="6858000" type="screen4x3"/>
  <p:notesSz cx="7077075" cy="93630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E6"/>
    <a:srgbClr val="1E0000"/>
    <a:srgbClr val="500000"/>
    <a:srgbClr val="0099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12" autoAdjust="0"/>
    <p:restoredTop sz="94660" autoAdjust="0"/>
  </p:normalViewPr>
  <p:slideViewPr>
    <p:cSldViewPr>
      <p:cViewPr varScale="1">
        <p:scale>
          <a:sx n="107" d="100"/>
          <a:sy n="107" d="100"/>
        </p:scale>
        <p:origin x="-135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8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155"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09921" y="0"/>
            <a:ext cx="3067154"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894446"/>
            <a:ext cx="3067155"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09921" y="8894446"/>
            <a:ext cx="3067154"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wrap="square" lIns="93937" tIns="46968" rIns="93937" bIns="46968"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08339" y="0"/>
            <a:ext cx="3067155" cy="468629"/>
          </a:xfrm>
          <a:prstGeom prst="rect">
            <a:avLst/>
          </a:prstGeom>
        </p:spPr>
        <p:txBody>
          <a:bodyPr vert="horz" wrap="square" lIns="93937" tIns="46968" rIns="93937" bIns="46968" numCol="1" anchor="t" anchorCtr="0" compatLnSpc="1">
            <a:prstTxWarp prst="textNoShape">
              <a:avLst/>
            </a:prstTxWarp>
          </a:bodyPr>
          <a:lstStyle>
            <a:lvl1pPr algn="r">
              <a:defRPr sz="1200"/>
            </a:lvl1pPr>
          </a:lstStyle>
          <a:p>
            <a:pPr>
              <a:defRPr/>
            </a:pPr>
            <a:fld id="{24C5774C-03E1-499A-B4E4-895282C04360}" type="datetimeFigureOut">
              <a:rPr lang="en-US"/>
              <a:pPr>
                <a:defRPr/>
              </a:pPr>
              <a:t>9/3/2020</a:t>
            </a:fld>
            <a:endParaRPr lang="en-US"/>
          </a:p>
        </p:txBody>
      </p:sp>
      <p:sp>
        <p:nvSpPr>
          <p:cNvPr id="4" name="Slide Image Placeholder 3"/>
          <p:cNvSpPr>
            <a:spLocks noGrp="1" noRot="1" noChangeAspect="1"/>
          </p:cNvSpPr>
          <p:nvPr>
            <p:ph type="sldImg" idx="2"/>
          </p:nvPr>
        </p:nvSpPr>
        <p:spPr>
          <a:xfrm>
            <a:off x="1198563" y="703263"/>
            <a:ext cx="4679950" cy="3509962"/>
          </a:xfrm>
          <a:prstGeom prst="rect">
            <a:avLst/>
          </a:prstGeom>
          <a:noFill/>
          <a:ln w="12700">
            <a:solidFill>
              <a:prstClr val="black"/>
            </a:solidFill>
          </a:ln>
        </p:spPr>
        <p:txBody>
          <a:bodyPr vert="horz" lIns="93937" tIns="46968" rIns="93937" bIns="46968" rtlCol="0" anchor="ctr"/>
          <a:lstStyle/>
          <a:p>
            <a:pPr lvl="0"/>
            <a:endParaRPr lang="en-US" noProof="0"/>
          </a:p>
        </p:txBody>
      </p:sp>
      <p:sp>
        <p:nvSpPr>
          <p:cNvPr id="5" name="Notes Placeholder 4"/>
          <p:cNvSpPr>
            <a:spLocks noGrp="1"/>
          </p:cNvSpPr>
          <p:nvPr>
            <p:ph type="body" sz="quarter" idx="3"/>
          </p:nvPr>
        </p:nvSpPr>
        <p:spPr>
          <a:xfrm>
            <a:off x="707075" y="4447224"/>
            <a:ext cx="5662925" cy="4212908"/>
          </a:xfrm>
          <a:prstGeom prst="rect">
            <a:avLst/>
          </a:prstGeom>
        </p:spPr>
        <p:txBody>
          <a:bodyPr vert="horz" lIns="93937" tIns="46968" rIns="93937"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2863"/>
            <a:ext cx="3067155" cy="468629"/>
          </a:xfrm>
          <a:prstGeom prst="rect">
            <a:avLst/>
          </a:prstGeom>
        </p:spPr>
        <p:txBody>
          <a:bodyPr vert="horz" wrap="square" lIns="93937" tIns="46968" rIns="93937" bIns="46968"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08339" y="8892863"/>
            <a:ext cx="3067155" cy="468629"/>
          </a:xfrm>
          <a:prstGeom prst="rect">
            <a:avLst/>
          </a:prstGeom>
        </p:spPr>
        <p:txBody>
          <a:bodyPr vert="horz" wrap="square" lIns="93937" tIns="46968" rIns="93937" bIns="46968"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0647" indent="-284864" eaLnBrk="0" hangingPunct="0">
              <a:defRPr sz="2800">
                <a:solidFill>
                  <a:schemeClr val="tx1"/>
                </a:solidFill>
                <a:latin typeface="Times New Roman" pitchFamily="18" charset="0"/>
              </a:defRPr>
            </a:lvl2pPr>
            <a:lvl3pPr marL="1139457" indent="-227891" eaLnBrk="0" hangingPunct="0">
              <a:defRPr sz="2800">
                <a:solidFill>
                  <a:schemeClr val="tx1"/>
                </a:solidFill>
                <a:latin typeface="Times New Roman" pitchFamily="18" charset="0"/>
              </a:defRPr>
            </a:lvl3pPr>
            <a:lvl4pPr marL="1595239" indent="-227891" eaLnBrk="0" hangingPunct="0">
              <a:defRPr sz="2800">
                <a:solidFill>
                  <a:schemeClr val="tx1"/>
                </a:solidFill>
                <a:latin typeface="Times New Roman" pitchFamily="18" charset="0"/>
              </a:defRPr>
            </a:lvl4pPr>
            <a:lvl5pPr marL="2051022" indent="-227891" eaLnBrk="0" hangingPunct="0">
              <a:defRPr sz="2800">
                <a:solidFill>
                  <a:schemeClr val="tx1"/>
                </a:solidFill>
                <a:latin typeface="Times New Roman" pitchFamily="18" charset="0"/>
              </a:defRPr>
            </a:lvl5pPr>
            <a:lvl6pPr marL="2506805"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62587"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18370"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74153"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dirty="0"/>
          </a:p>
        </p:txBody>
      </p:sp>
    </p:spTree>
    <p:extLst>
      <p:ext uri="{BB962C8B-B14F-4D97-AF65-F5344CB8AC3E}">
        <p14:creationId xmlns:p14="http://schemas.microsoft.com/office/powerpoint/2010/main" val="1770369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20" indent="-294469" eaLnBrk="0" hangingPunct="0">
              <a:defRPr sz="2900">
                <a:solidFill>
                  <a:schemeClr val="tx1"/>
                </a:solidFill>
                <a:latin typeface="Times New Roman" pitchFamily="18" charset="0"/>
              </a:defRPr>
            </a:lvl2pPr>
            <a:lvl3pPr marL="1177876" indent="-235575" eaLnBrk="0" hangingPunct="0">
              <a:defRPr sz="2900">
                <a:solidFill>
                  <a:schemeClr val="tx1"/>
                </a:solidFill>
                <a:latin typeface="Times New Roman" pitchFamily="18" charset="0"/>
              </a:defRPr>
            </a:lvl3pPr>
            <a:lvl4pPr marL="1649027" indent="-235575" eaLnBrk="0" hangingPunct="0">
              <a:defRPr sz="2900">
                <a:solidFill>
                  <a:schemeClr val="tx1"/>
                </a:solidFill>
                <a:latin typeface="Times New Roman" pitchFamily="18" charset="0"/>
              </a:defRPr>
            </a:lvl4pPr>
            <a:lvl5pPr marL="2120178" indent="-235575" eaLnBrk="0" hangingPunct="0">
              <a:defRPr sz="2900">
                <a:solidFill>
                  <a:schemeClr val="tx1"/>
                </a:solidFill>
                <a:latin typeface="Times New Roman" pitchFamily="18" charset="0"/>
              </a:defRPr>
            </a:lvl5pPr>
            <a:lvl6pPr marL="2591328"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79"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63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8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57DC3E27-3DDE-4B4D-9EA7-AAF28D78C41C}" type="slidenum">
              <a:rPr lang="en-US" sz="1200"/>
              <a:pPr eaLnBrk="1" hangingPunct="1"/>
              <a:t>15</a:t>
            </a:fld>
            <a:endParaRPr lang="en-US" sz="1200"/>
          </a:p>
        </p:txBody>
      </p:sp>
    </p:spTree>
    <p:extLst>
      <p:ext uri="{BB962C8B-B14F-4D97-AF65-F5344CB8AC3E}">
        <p14:creationId xmlns:p14="http://schemas.microsoft.com/office/powerpoint/2010/main" val="3579208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20" indent="-294469" eaLnBrk="0" hangingPunct="0">
              <a:defRPr sz="2900">
                <a:solidFill>
                  <a:schemeClr val="tx1"/>
                </a:solidFill>
                <a:latin typeface="Times New Roman" pitchFamily="18" charset="0"/>
              </a:defRPr>
            </a:lvl2pPr>
            <a:lvl3pPr marL="1177876" indent="-235575" eaLnBrk="0" hangingPunct="0">
              <a:defRPr sz="2900">
                <a:solidFill>
                  <a:schemeClr val="tx1"/>
                </a:solidFill>
                <a:latin typeface="Times New Roman" pitchFamily="18" charset="0"/>
              </a:defRPr>
            </a:lvl3pPr>
            <a:lvl4pPr marL="1649027" indent="-235575" eaLnBrk="0" hangingPunct="0">
              <a:defRPr sz="2900">
                <a:solidFill>
                  <a:schemeClr val="tx1"/>
                </a:solidFill>
                <a:latin typeface="Times New Roman" pitchFamily="18" charset="0"/>
              </a:defRPr>
            </a:lvl4pPr>
            <a:lvl5pPr marL="2120178" indent="-235575" eaLnBrk="0" hangingPunct="0">
              <a:defRPr sz="2900">
                <a:solidFill>
                  <a:schemeClr val="tx1"/>
                </a:solidFill>
                <a:latin typeface="Times New Roman" pitchFamily="18" charset="0"/>
              </a:defRPr>
            </a:lvl5pPr>
            <a:lvl6pPr marL="2591328"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79"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63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8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1AAF35E2-55DE-42BA-B100-63CA573B17E4}" type="slidenum">
              <a:rPr lang="en-US" sz="1200"/>
              <a:pPr eaLnBrk="1" hangingPunct="1"/>
              <a:t>16</a:t>
            </a:fld>
            <a:endParaRPr lang="en-US" sz="1200"/>
          </a:p>
        </p:txBody>
      </p:sp>
    </p:spTree>
    <p:extLst>
      <p:ext uri="{BB962C8B-B14F-4D97-AF65-F5344CB8AC3E}">
        <p14:creationId xmlns:p14="http://schemas.microsoft.com/office/powerpoint/2010/main" val="3599113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20" indent="-294469" eaLnBrk="0" hangingPunct="0">
              <a:defRPr sz="2900">
                <a:solidFill>
                  <a:schemeClr val="tx1"/>
                </a:solidFill>
                <a:latin typeface="Times New Roman" pitchFamily="18" charset="0"/>
              </a:defRPr>
            </a:lvl2pPr>
            <a:lvl3pPr marL="1177876" indent="-235575" eaLnBrk="0" hangingPunct="0">
              <a:defRPr sz="2900">
                <a:solidFill>
                  <a:schemeClr val="tx1"/>
                </a:solidFill>
                <a:latin typeface="Times New Roman" pitchFamily="18" charset="0"/>
              </a:defRPr>
            </a:lvl3pPr>
            <a:lvl4pPr marL="1649027" indent="-235575" eaLnBrk="0" hangingPunct="0">
              <a:defRPr sz="2900">
                <a:solidFill>
                  <a:schemeClr val="tx1"/>
                </a:solidFill>
                <a:latin typeface="Times New Roman" pitchFamily="18" charset="0"/>
              </a:defRPr>
            </a:lvl4pPr>
            <a:lvl5pPr marL="2120178" indent="-235575" eaLnBrk="0" hangingPunct="0">
              <a:defRPr sz="2900">
                <a:solidFill>
                  <a:schemeClr val="tx1"/>
                </a:solidFill>
                <a:latin typeface="Times New Roman" pitchFamily="18" charset="0"/>
              </a:defRPr>
            </a:lvl5pPr>
            <a:lvl6pPr marL="2591328"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79"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63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8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546FBB69-7DD2-4D73-8944-4A9DFE85F7C5}" type="slidenum">
              <a:rPr lang="en-US" sz="1200"/>
              <a:pPr eaLnBrk="1" hangingPunct="1"/>
              <a:t>17</a:t>
            </a:fld>
            <a:endParaRPr lang="en-US" sz="1200"/>
          </a:p>
        </p:txBody>
      </p:sp>
    </p:spTree>
    <p:extLst>
      <p:ext uri="{BB962C8B-B14F-4D97-AF65-F5344CB8AC3E}">
        <p14:creationId xmlns:p14="http://schemas.microsoft.com/office/powerpoint/2010/main" val="2060553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20" indent="-294469" eaLnBrk="0" hangingPunct="0">
              <a:defRPr sz="2900">
                <a:solidFill>
                  <a:schemeClr val="tx1"/>
                </a:solidFill>
                <a:latin typeface="Times New Roman" pitchFamily="18" charset="0"/>
              </a:defRPr>
            </a:lvl2pPr>
            <a:lvl3pPr marL="1177876" indent="-235575" eaLnBrk="0" hangingPunct="0">
              <a:defRPr sz="2900">
                <a:solidFill>
                  <a:schemeClr val="tx1"/>
                </a:solidFill>
                <a:latin typeface="Times New Roman" pitchFamily="18" charset="0"/>
              </a:defRPr>
            </a:lvl3pPr>
            <a:lvl4pPr marL="1649027" indent="-235575" eaLnBrk="0" hangingPunct="0">
              <a:defRPr sz="2900">
                <a:solidFill>
                  <a:schemeClr val="tx1"/>
                </a:solidFill>
                <a:latin typeface="Times New Roman" pitchFamily="18" charset="0"/>
              </a:defRPr>
            </a:lvl4pPr>
            <a:lvl5pPr marL="2120178" indent="-235575" eaLnBrk="0" hangingPunct="0">
              <a:defRPr sz="2900">
                <a:solidFill>
                  <a:schemeClr val="tx1"/>
                </a:solidFill>
                <a:latin typeface="Times New Roman" pitchFamily="18" charset="0"/>
              </a:defRPr>
            </a:lvl5pPr>
            <a:lvl6pPr marL="2591328"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79"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63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8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811FBBDC-CE73-4324-A037-14E9CF5D3810}" type="slidenum">
              <a:rPr lang="en-US" sz="1200"/>
              <a:pPr eaLnBrk="1" hangingPunct="1"/>
              <a:t>18</a:t>
            </a:fld>
            <a:endParaRPr lang="en-US" sz="1200"/>
          </a:p>
        </p:txBody>
      </p:sp>
    </p:spTree>
    <p:extLst>
      <p:ext uri="{BB962C8B-B14F-4D97-AF65-F5344CB8AC3E}">
        <p14:creationId xmlns:p14="http://schemas.microsoft.com/office/powerpoint/2010/main" val="1631250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20" indent="-294469" eaLnBrk="0" hangingPunct="0">
              <a:defRPr sz="2900">
                <a:solidFill>
                  <a:schemeClr val="tx1"/>
                </a:solidFill>
                <a:latin typeface="Times New Roman" pitchFamily="18" charset="0"/>
              </a:defRPr>
            </a:lvl2pPr>
            <a:lvl3pPr marL="1177876" indent="-235575" eaLnBrk="0" hangingPunct="0">
              <a:defRPr sz="2900">
                <a:solidFill>
                  <a:schemeClr val="tx1"/>
                </a:solidFill>
                <a:latin typeface="Times New Roman" pitchFamily="18" charset="0"/>
              </a:defRPr>
            </a:lvl3pPr>
            <a:lvl4pPr marL="1649027" indent="-235575" eaLnBrk="0" hangingPunct="0">
              <a:defRPr sz="2900">
                <a:solidFill>
                  <a:schemeClr val="tx1"/>
                </a:solidFill>
                <a:latin typeface="Times New Roman" pitchFamily="18" charset="0"/>
              </a:defRPr>
            </a:lvl4pPr>
            <a:lvl5pPr marL="2120178" indent="-235575" eaLnBrk="0" hangingPunct="0">
              <a:defRPr sz="2900">
                <a:solidFill>
                  <a:schemeClr val="tx1"/>
                </a:solidFill>
                <a:latin typeface="Times New Roman" pitchFamily="18" charset="0"/>
              </a:defRPr>
            </a:lvl5pPr>
            <a:lvl6pPr marL="2591328"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79"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63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8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46305593-0952-401C-A018-E688C85206B5}" type="slidenum">
              <a:rPr lang="en-US" sz="1200"/>
              <a:pPr eaLnBrk="1" hangingPunct="1"/>
              <a:t>19</a:t>
            </a:fld>
            <a:endParaRPr lang="en-US" sz="1200"/>
          </a:p>
        </p:txBody>
      </p:sp>
    </p:spTree>
    <p:extLst>
      <p:ext uri="{BB962C8B-B14F-4D97-AF65-F5344CB8AC3E}">
        <p14:creationId xmlns:p14="http://schemas.microsoft.com/office/powerpoint/2010/main" val="3465957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20" indent="-294469" eaLnBrk="0" hangingPunct="0">
              <a:defRPr sz="2900">
                <a:solidFill>
                  <a:schemeClr val="tx1"/>
                </a:solidFill>
                <a:latin typeface="Times New Roman" pitchFamily="18" charset="0"/>
              </a:defRPr>
            </a:lvl2pPr>
            <a:lvl3pPr marL="1177876" indent="-235575" eaLnBrk="0" hangingPunct="0">
              <a:defRPr sz="2900">
                <a:solidFill>
                  <a:schemeClr val="tx1"/>
                </a:solidFill>
                <a:latin typeface="Times New Roman" pitchFamily="18" charset="0"/>
              </a:defRPr>
            </a:lvl3pPr>
            <a:lvl4pPr marL="1649027" indent="-235575" eaLnBrk="0" hangingPunct="0">
              <a:defRPr sz="2900">
                <a:solidFill>
                  <a:schemeClr val="tx1"/>
                </a:solidFill>
                <a:latin typeface="Times New Roman" pitchFamily="18" charset="0"/>
              </a:defRPr>
            </a:lvl4pPr>
            <a:lvl5pPr marL="2120178" indent="-235575" eaLnBrk="0" hangingPunct="0">
              <a:defRPr sz="2900">
                <a:solidFill>
                  <a:schemeClr val="tx1"/>
                </a:solidFill>
                <a:latin typeface="Times New Roman" pitchFamily="18" charset="0"/>
              </a:defRPr>
            </a:lvl5pPr>
            <a:lvl6pPr marL="2591328"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79"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63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8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41C6A2B9-6532-4BE1-B75C-D3C3ECD8F983}" type="slidenum">
              <a:rPr lang="en-US" sz="1200"/>
              <a:pPr eaLnBrk="1" hangingPunct="1"/>
              <a:t>20</a:t>
            </a:fld>
            <a:endParaRPr lang="en-US" sz="1200"/>
          </a:p>
        </p:txBody>
      </p:sp>
    </p:spTree>
    <p:extLst>
      <p:ext uri="{BB962C8B-B14F-4D97-AF65-F5344CB8AC3E}">
        <p14:creationId xmlns:p14="http://schemas.microsoft.com/office/powerpoint/2010/main" val="3033821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8868" indent="-288026" eaLnBrk="0" hangingPunct="0">
              <a:defRPr sz="2800">
                <a:solidFill>
                  <a:schemeClr val="tx1"/>
                </a:solidFill>
                <a:latin typeface="Times New Roman" pitchFamily="18" charset="0"/>
              </a:defRPr>
            </a:lvl2pPr>
            <a:lvl3pPr marL="1152104" indent="-230420" eaLnBrk="0" hangingPunct="0">
              <a:defRPr sz="2800">
                <a:solidFill>
                  <a:schemeClr val="tx1"/>
                </a:solidFill>
                <a:latin typeface="Times New Roman" pitchFamily="18" charset="0"/>
              </a:defRPr>
            </a:lvl3pPr>
            <a:lvl4pPr marL="1612946" indent="-230420" eaLnBrk="0" hangingPunct="0">
              <a:defRPr sz="2800">
                <a:solidFill>
                  <a:schemeClr val="tx1"/>
                </a:solidFill>
                <a:latin typeface="Times New Roman" pitchFamily="18" charset="0"/>
              </a:defRPr>
            </a:lvl4pPr>
            <a:lvl5pPr marL="2073788" indent="-230420" eaLnBrk="0" hangingPunct="0">
              <a:defRPr sz="2800">
                <a:solidFill>
                  <a:schemeClr val="tx1"/>
                </a:solidFill>
                <a:latin typeface="Times New Roman" pitchFamily="18" charset="0"/>
              </a:defRPr>
            </a:lvl5pPr>
            <a:lvl6pPr marL="2534630" indent="-23042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95472" indent="-23042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56314" indent="-23042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917156" indent="-23042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8213BBFF-2E28-4137-842C-50573BA3000D}" type="slidenum">
              <a:rPr lang="en-US" sz="1200"/>
              <a:pPr eaLnBrk="1" hangingPunct="1"/>
              <a:t>21</a:t>
            </a:fld>
            <a:endParaRPr lang="en-US" sz="1200"/>
          </a:p>
        </p:txBody>
      </p:sp>
    </p:spTree>
    <p:extLst>
      <p:ext uri="{BB962C8B-B14F-4D97-AF65-F5344CB8AC3E}">
        <p14:creationId xmlns:p14="http://schemas.microsoft.com/office/powerpoint/2010/main" val="2279566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8868" indent="-288026" eaLnBrk="0" hangingPunct="0">
              <a:defRPr sz="2800">
                <a:solidFill>
                  <a:schemeClr val="tx1"/>
                </a:solidFill>
                <a:latin typeface="Times New Roman" pitchFamily="18" charset="0"/>
              </a:defRPr>
            </a:lvl2pPr>
            <a:lvl3pPr marL="1152104" indent="-230420" eaLnBrk="0" hangingPunct="0">
              <a:defRPr sz="2800">
                <a:solidFill>
                  <a:schemeClr val="tx1"/>
                </a:solidFill>
                <a:latin typeface="Times New Roman" pitchFamily="18" charset="0"/>
              </a:defRPr>
            </a:lvl3pPr>
            <a:lvl4pPr marL="1612946" indent="-230420" eaLnBrk="0" hangingPunct="0">
              <a:defRPr sz="2800">
                <a:solidFill>
                  <a:schemeClr val="tx1"/>
                </a:solidFill>
                <a:latin typeface="Times New Roman" pitchFamily="18" charset="0"/>
              </a:defRPr>
            </a:lvl4pPr>
            <a:lvl5pPr marL="2073788" indent="-230420" eaLnBrk="0" hangingPunct="0">
              <a:defRPr sz="2800">
                <a:solidFill>
                  <a:schemeClr val="tx1"/>
                </a:solidFill>
                <a:latin typeface="Times New Roman" pitchFamily="18" charset="0"/>
              </a:defRPr>
            </a:lvl5pPr>
            <a:lvl6pPr marL="2534630" indent="-23042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95472" indent="-23042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56314" indent="-23042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917156" indent="-23042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499D3723-62CA-4198-AC84-1F338185A2DA}" type="slidenum">
              <a:rPr lang="en-US" sz="1200"/>
              <a:pPr eaLnBrk="1" hangingPunct="1"/>
              <a:t>22</a:t>
            </a:fld>
            <a:endParaRPr lang="en-US" sz="1200"/>
          </a:p>
        </p:txBody>
      </p:sp>
    </p:spTree>
    <p:extLst>
      <p:ext uri="{BB962C8B-B14F-4D97-AF65-F5344CB8AC3E}">
        <p14:creationId xmlns:p14="http://schemas.microsoft.com/office/powerpoint/2010/main" val="4064104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8868" indent="-288026" eaLnBrk="0" hangingPunct="0">
              <a:defRPr sz="2800">
                <a:solidFill>
                  <a:schemeClr val="tx1"/>
                </a:solidFill>
                <a:latin typeface="Times New Roman" pitchFamily="18" charset="0"/>
              </a:defRPr>
            </a:lvl2pPr>
            <a:lvl3pPr marL="1152104" indent="-230420" eaLnBrk="0" hangingPunct="0">
              <a:defRPr sz="2800">
                <a:solidFill>
                  <a:schemeClr val="tx1"/>
                </a:solidFill>
                <a:latin typeface="Times New Roman" pitchFamily="18" charset="0"/>
              </a:defRPr>
            </a:lvl3pPr>
            <a:lvl4pPr marL="1612946" indent="-230420" eaLnBrk="0" hangingPunct="0">
              <a:defRPr sz="2800">
                <a:solidFill>
                  <a:schemeClr val="tx1"/>
                </a:solidFill>
                <a:latin typeface="Times New Roman" pitchFamily="18" charset="0"/>
              </a:defRPr>
            </a:lvl4pPr>
            <a:lvl5pPr marL="2073788" indent="-230420" eaLnBrk="0" hangingPunct="0">
              <a:defRPr sz="2800">
                <a:solidFill>
                  <a:schemeClr val="tx1"/>
                </a:solidFill>
                <a:latin typeface="Times New Roman" pitchFamily="18" charset="0"/>
              </a:defRPr>
            </a:lvl5pPr>
            <a:lvl6pPr marL="2534630" indent="-23042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95472" indent="-23042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56314" indent="-23042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917156" indent="-23042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44D30628-85AC-47D3-89AB-6F763D99BB79}" type="slidenum">
              <a:rPr lang="en-US" sz="1200"/>
              <a:pPr eaLnBrk="1" hangingPunct="1"/>
              <a:t>23</a:t>
            </a:fld>
            <a:endParaRPr lang="en-US" sz="1200"/>
          </a:p>
        </p:txBody>
      </p:sp>
    </p:spTree>
    <p:extLst>
      <p:ext uri="{BB962C8B-B14F-4D97-AF65-F5344CB8AC3E}">
        <p14:creationId xmlns:p14="http://schemas.microsoft.com/office/powerpoint/2010/main" val="4217139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3247" indent="-293556" eaLnBrk="0" hangingPunct="0">
              <a:defRPr sz="2900">
                <a:solidFill>
                  <a:schemeClr val="tx1"/>
                </a:solidFill>
                <a:latin typeface="Times New Roman" pitchFamily="18" charset="0"/>
              </a:defRPr>
            </a:lvl2pPr>
            <a:lvl3pPr marL="1174225" indent="-234845" eaLnBrk="0" hangingPunct="0">
              <a:defRPr sz="2900">
                <a:solidFill>
                  <a:schemeClr val="tx1"/>
                </a:solidFill>
                <a:latin typeface="Times New Roman" pitchFamily="18" charset="0"/>
              </a:defRPr>
            </a:lvl3pPr>
            <a:lvl4pPr marL="1643915" indent="-234845" eaLnBrk="0" hangingPunct="0">
              <a:defRPr sz="2900">
                <a:solidFill>
                  <a:schemeClr val="tx1"/>
                </a:solidFill>
                <a:latin typeface="Times New Roman" pitchFamily="18" charset="0"/>
              </a:defRPr>
            </a:lvl4pPr>
            <a:lvl5pPr marL="2113605" indent="-234845" eaLnBrk="0" hangingPunct="0">
              <a:defRPr sz="2900">
                <a:solidFill>
                  <a:schemeClr val="tx1"/>
                </a:solidFill>
                <a:latin typeface="Times New Roman" pitchFamily="18" charset="0"/>
              </a:defRPr>
            </a:lvl5pPr>
            <a:lvl6pPr marL="2583295" indent="-23484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52985" indent="-23484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22676" indent="-23484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3992365" indent="-23484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E06FCE04-01AC-445F-9275-47C0044EF7E2}" type="slidenum">
              <a:rPr lang="en-US" sz="1200"/>
              <a:pPr eaLnBrk="1" hangingPunct="1"/>
              <a:t>6</a:t>
            </a:fld>
            <a:endParaRPr lang="en-US" sz="1200"/>
          </a:p>
        </p:txBody>
      </p:sp>
    </p:spTree>
    <p:extLst>
      <p:ext uri="{BB962C8B-B14F-4D97-AF65-F5344CB8AC3E}">
        <p14:creationId xmlns:p14="http://schemas.microsoft.com/office/powerpoint/2010/main" val="1576053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3247" indent="-293556" eaLnBrk="0" hangingPunct="0">
              <a:defRPr sz="2900">
                <a:solidFill>
                  <a:schemeClr val="tx1"/>
                </a:solidFill>
                <a:latin typeface="Times New Roman" pitchFamily="18" charset="0"/>
              </a:defRPr>
            </a:lvl2pPr>
            <a:lvl3pPr marL="1174225" indent="-234845" eaLnBrk="0" hangingPunct="0">
              <a:defRPr sz="2900">
                <a:solidFill>
                  <a:schemeClr val="tx1"/>
                </a:solidFill>
                <a:latin typeface="Times New Roman" pitchFamily="18" charset="0"/>
              </a:defRPr>
            </a:lvl3pPr>
            <a:lvl4pPr marL="1643915" indent="-234845" eaLnBrk="0" hangingPunct="0">
              <a:defRPr sz="2900">
                <a:solidFill>
                  <a:schemeClr val="tx1"/>
                </a:solidFill>
                <a:latin typeface="Times New Roman" pitchFamily="18" charset="0"/>
              </a:defRPr>
            </a:lvl4pPr>
            <a:lvl5pPr marL="2113605" indent="-234845" eaLnBrk="0" hangingPunct="0">
              <a:defRPr sz="2900">
                <a:solidFill>
                  <a:schemeClr val="tx1"/>
                </a:solidFill>
                <a:latin typeface="Times New Roman" pitchFamily="18" charset="0"/>
              </a:defRPr>
            </a:lvl5pPr>
            <a:lvl6pPr marL="2583295" indent="-23484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52985" indent="-23484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22676" indent="-23484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3992365" indent="-23484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EFF7EE3D-867B-40BD-949B-B8C4E2E9D81B}" type="slidenum">
              <a:rPr lang="en-US" sz="1200"/>
              <a:pPr eaLnBrk="1" hangingPunct="1"/>
              <a:t>8</a:t>
            </a:fld>
            <a:endParaRPr lang="en-US" sz="1200"/>
          </a:p>
        </p:txBody>
      </p:sp>
    </p:spTree>
    <p:extLst>
      <p:ext uri="{BB962C8B-B14F-4D97-AF65-F5344CB8AC3E}">
        <p14:creationId xmlns:p14="http://schemas.microsoft.com/office/powerpoint/2010/main" val="274442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3247" indent="-293556" eaLnBrk="0" hangingPunct="0">
              <a:defRPr sz="2900">
                <a:solidFill>
                  <a:schemeClr val="tx1"/>
                </a:solidFill>
                <a:latin typeface="Times New Roman" pitchFamily="18" charset="0"/>
              </a:defRPr>
            </a:lvl2pPr>
            <a:lvl3pPr marL="1174225" indent="-234845" eaLnBrk="0" hangingPunct="0">
              <a:defRPr sz="2900">
                <a:solidFill>
                  <a:schemeClr val="tx1"/>
                </a:solidFill>
                <a:latin typeface="Times New Roman" pitchFamily="18" charset="0"/>
              </a:defRPr>
            </a:lvl3pPr>
            <a:lvl4pPr marL="1643915" indent="-234845" eaLnBrk="0" hangingPunct="0">
              <a:defRPr sz="2900">
                <a:solidFill>
                  <a:schemeClr val="tx1"/>
                </a:solidFill>
                <a:latin typeface="Times New Roman" pitchFamily="18" charset="0"/>
              </a:defRPr>
            </a:lvl4pPr>
            <a:lvl5pPr marL="2113605" indent="-234845" eaLnBrk="0" hangingPunct="0">
              <a:defRPr sz="2900">
                <a:solidFill>
                  <a:schemeClr val="tx1"/>
                </a:solidFill>
                <a:latin typeface="Times New Roman" pitchFamily="18" charset="0"/>
              </a:defRPr>
            </a:lvl5pPr>
            <a:lvl6pPr marL="2583295" indent="-23484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52985" indent="-23484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22676" indent="-23484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3992365" indent="-23484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7C3EAFFD-765C-43B0-A472-DDC0C35444BD}" type="slidenum">
              <a:rPr lang="en-US" sz="1200"/>
              <a:pPr eaLnBrk="1" hangingPunct="1"/>
              <a:t>9</a:t>
            </a:fld>
            <a:endParaRPr lang="en-US" sz="1200"/>
          </a:p>
        </p:txBody>
      </p:sp>
    </p:spTree>
    <p:extLst>
      <p:ext uri="{BB962C8B-B14F-4D97-AF65-F5344CB8AC3E}">
        <p14:creationId xmlns:p14="http://schemas.microsoft.com/office/powerpoint/2010/main" val="2644520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3247" indent="-293556" eaLnBrk="0" hangingPunct="0">
              <a:defRPr sz="2900">
                <a:solidFill>
                  <a:schemeClr val="tx1"/>
                </a:solidFill>
                <a:latin typeface="Times New Roman" pitchFamily="18" charset="0"/>
              </a:defRPr>
            </a:lvl2pPr>
            <a:lvl3pPr marL="1174225" indent="-234845" eaLnBrk="0" hangingPunct="0">
              <a:defRPr sz="2900">
                <a:solidFill>
                  <a:schemeClr val="tx1"/>
                </a:solidFill>
                <a:latin typeface="Times New Roman" pitchFamily="18" charset="0"/>
              </a:defRPr>
            </a:lvl3pPr>
            <a:lvl4pPr marL="1643915" indent="-234845" eaLnBrk="0" hangingPunct="0">
              <a:defRPr sz="2900">
                <a:solidFill>
                  <a:schemeClr val="tx1"/>
                </a:solidFill>
                <a:latin typeface="Times New Roman" pitchFamily="18" charset="0"/>
              </a:defRPr>
            </a:lvl4pPr>
            <a:lvl5pPr marL="2113605" indent="-234845" eaLnBrk="0" hangingPunct="0">
              <a:defRPr sz="2900">
                <a:solidFill>
                  <a:schemeClr val="tx1"/>
                </a:solidFill>
                <a:latin typeface="Times New Roman" pitchFamily="18" charset="0"/>
              </a:defRPr>
            </a:lvl5pPr>
            <a:lvl6pPr marL="2583295" indent="-23484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52985" indent="-23484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22676" indent="-23484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3992365" indent="-23484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412F5AC2-4ADA-483F-BF55-58F9A01C99FF}" type="slidenum">
              <a:rPr lang="en-US" sz="1200"/>
              <a:pPr eaLnBrk="1" hangingPunct="1"/>
              <a:t>10</a:t>
            </a:fld>
            <a:endParaRPr lang="en-US" sz="1200"/>
          </a:p>
        </p:txBody>
      </p:sp>
    </p:spTree>
    <p:extLst>
      <p:ext uri="{BB962C8B-B14F-4D97-AF65-F5344CB8AC3E}">
        <p14:creationId xmlns:p14="http://schemas.microsoft.com/office/powerpoint/2010/main" val="1047830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20" indent="-294469" eaLnBrk="0" hangingPunct="0">
              <a:defRPr sz="2900">
                <a:solidFill>
                  <a:schemeClr val="tx1"/>
                </a:solidFill>
                <a:latin typeface="Times New Roman" pitchFamily="18" charset="0"/>
              </a:defRPr>
            </a:lvl2pPr>
            <a:lvl3pPr marL="1177876" indent="-235575" eaLnBrk="0" hangingPunct="0">
              <a:defRPr sz="2900">
                <a:solidFill>
                  <a:schemeClr val="tx1"/>
                </a:solidFill>
                <a:latin typeface="Times New Roman" pitchFamily="18" charset="0"/>
              </a:defRPr>
            </a:lvl3pPr>
            <a:lvl4pPr marL="1649027" indent="-235575" eaLnBrk="0" hangingPunct="0">
              <a:defRPr sz="2900">
                <a:solidFill>
                  <a:schemeClr val="tx1"/>
                </a:solidFill>
                <a:latin typeface="Times New Roman" pitchFamily="18" charset="0"/>
              </a:defRPr>
            </a:lvl4pPr>
            <a:lvl5pPr marL="2120178" indent="-235575" eaLnBrk="0" hangingPunct="0">
              <a:defRPr sz="2900">
                <a:solidFill>
                  <a:schemeClr val="tx1"/>
                </a:solidFill>
                <a:latin typeface="Times New Roman" pitchFamily="18" charset="0"/>
              </a:defRPr>
            </a:lvl5pPr>
            <a:lvl6pPr marL="2591328"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79"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63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8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33E2637E-717A-4140-8637-72D5F61F3041}" type="slidenum">
              <a:rPr lang="en-US" sz="1200"/>
              <a:pPr eaLnBrk="1" hangingPunct="1"/>
              <a:t>11</a:t>
            </a:fld>
            <a:endParaRPr lang="en-US" sz="1200"/>
          </a:p>
        </p:txBody>
      </p:sp>
    </p:spTree>
    <p:extLst>
      <p:ext uri="{BB962C8B-B14F-4D97-AF65-F5344CB8AC3E}">
        <p14:creationId xmlns:p14="http://schemas.microsoft.com/office/powerpoint/2010/main" val="261592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20" indent="-294469" eaLnBrk="0" hangingPunct="0">
              <a:defRPr sz="2900">
                <a:solidFill>
                  <a:schemeClr val="tx1"/>
                </a:solidFill>
                <a:latin typeface="Times New Roman" pitchFamily="18" charset="0"/>
              </a:defRPr>
            </a:lvl2pPr>
            <a:lvl3pPr marL="1177876" indent="-235575" eaLnBrk="0" hangingPunct="0">
              <a:defRPr sz="2900">
                <a:solidFill>
                  <a:schemeClr val="tx1"/>
                </a:solidFill>
                <a:latin typeface="Times New Roman" pitchFamily="18" charset="0"/>
              </a:defRPr>
            </a:lvl3pPr>
            <a:lvl4pPr marL="1649027" indent="-235575" eaLnBrk="0" hangingPunct="0">
              <a:defRPr sz="2900">
                <a:solidFill>
                  <a:schemeClr val="tx1"/>
                </a:solidFill>
                <a:latin typeface="Times New Roman" pitchFamily="18" charset="0"/>
              </a:defRPr>
            </a:lvl4pPr>
            <a:lvl5pPr marL="2120178" indent="-235575" eaLnBrk="0" hangingPunct="0">
              <a:defRPr sz="2900">
                <a:solidFill>
                  <a:schemeClr val="tx1"/>
                </a:solidFill>
                <a:latin typeface="Times New Roman" pitchFamily="18" charset="0"/>
              </a:defRPr>
            </a:lvl5pPr>
            <a:lvl6pPr marL="2591328"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79"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63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8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701E9CD4-3E99-4B09-B236-B8DC64B29550}" type="slidenum">
              <a:rPr lang="en-US" sz="1200"/>
              <a:pPr eaLnBrk="1" hangingPunct="1"/>
              <a:t>12</a:t>
            </a:fld>
            <a:endParaRPr lang="en-US" sz="1200"/>
          </a:p>
        </p:txBody>
      </p:sp>
    </p:spTree>
    <p:extLst>
      <p:ext uri="{BB962C8B-B14F-4D97-AF65-F5344CB8AC3E}">
        <p14:creationId xmlns:p14="http://schemas.microsoft.com/office/powerpoint/2010/main" val="1725712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20" indent="-294469" eaLnBrk="0" hangingPunct="0">
              <a:defRPr sz="2900">
                <a:solidFill>
                  <a:schemeClr val="tx1"/>
                </a:solidFill>
                <a:latin typeface="Times New Roman" pitchFamily="18" charset="0"/>
              </a:defRPr>
            </a:lvl2pPr>
            <a:lvl3pPr marL="1177876" indent="-235575" eaLnBrk="0" hangingPunct="0">
              <a:defRPr sz="2900">
                <a:solidFill>
                  <a:schemeClr val="tx1"/>
                </a:solidFill>
                <a:latin typeface="Times New Roman" pitchFamily="18" charset="0"/>
              </a:defRPr>
            </a:lvl3pPr>
            <a:lvl4pPr marL="1649027" indent="-235575" eaLnBrk="0" hangingPunct="0">
              <a:defRPr sz="2900">
                <a:solidFill>
                  <a:schemeClr val="tx1"/>
                </a:solidFill>
                <a:latin typeface="Times New Roman" pitchFamily="18" charset="0"/>
              </a:defRPr>
            </a:lvl4pPr>
            <a:lvl5pPr marL="2120178" indent="-235575" eaLnBrk="0" hangingPunct="0">
              <a:defRPr sz="2900">
                <a:solidFill>
                  <a:schemeClr val="tx1"/>
                </a:solidFill>
                <a:latin typeface="Times New Roman" pitchFamily="18" charset="0"/>
              </a:defRPr>
            </a:lvl5pPr>
            <a:lvl6pPr marL="2591328"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79"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63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8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9BA1903D-19B2-4381-A7F0-AD0B01F455D4}" type="slidenum">
              <a:rPr lang="en-US" sz="1200"/>
              <a:pPr eaLnBrk="1" hangingPunct="1"/>
              <a:t>13</a:t>
            </a:fld>
            <a:endParaRPr lang="en-US" sz="1200"/>
          </a:p>
        </p:txBody>
      </p:sp>
    </p:spTree>
    <p:extLst>
      <p:ext uri="{BB962C8B-B14F-4D97-AF65-F5344CB8AC3E}">
        <p14:creationId xmlns:p14="http://schemas.microsoft.com/office/powerpoint/2010/main" val="2136990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defRPr>
            </a:lvl1pPr>
            <a:lvl2pPr marL="765620" indent="-294469" eaLnBrk="0" hangingPunct="0">
              <a:defRPr sz="2900">
                <a:solidFill>
                  <a:schemeClr val="tx1"/>
                </a:solidFill>
                <a:latin typeface="Times New Roman" pitchFamily="18" charset="0"/>
              </a:defRPr>
            </a:lvl2pPr>
            <a:lvl3pPr marL="1177876" indent="-235575" eaLnBrk="0" hangingPunct="0">
              <a:defRPr sz="2900">
                <a:solidFill>
                  <a:schemeClr val="tx1"/>
                </a:solidFill>
                <a:latin typeface="Times New Roman" pitchFamily="18" charset="0"/>
              </a:defRPr>
            </a:lvl3pPr>
            <a:lvl4pPr marL="1649027" indent="-235575" eaLnBrk="0" hangingPunct="0">
              <a:defRPr sz="2900">
                <a:solidFill>
                  <a:schemeClr val="tx1"/>
                </a:solidFill>
                <a:latin typeface="Times New Roman" pitchFamily="18" charset="0"/>
              </a:defRPr>
            </a:lvl4pPr>
            <a:lvl5pPr marL="2120178" indent="-235575" eaLnBrk="0" hangingPunct="0">
              <a:defRPr sz="2900">
                <a:solidFill>
                  <a:schemeClr val="tx1"/>
                </a:solidFill>
                <a:latin typeface="Times New Roman" pitchFamily="18" charset="0"/>
              </a:defRPr>
            </a:lvl5pPr>
            <a:lvl6pPr marL="2591328"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6pPr>
            <a:lvl7pPr marL="3062479"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7pPr>
            <a:lvl8pPr marL="353363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8pPr>
            <a:lvl9pPr marL="4004780" indent="-235575" eaLnBrk="0" fontAlgn="base" hangingPunct="0">
              <a:spcBef>
                <a:spcPct val="20000"/>
              </a:spcBef>
              <a:spcAft>
                <a:spcPct val="0"/>
              </a:spcAft>
              <a:buClr>
                <a:schemeClr val="tx1"/>
              </a:buClr>
              <a:buSzPct val="100000"/>
              <a:buFont typeface="Wingdings" pitchFamily="2" charset="2"/>
              <a:defRPr sz="2900">
                <a:solidFill>
                  <a:schemeClr val="tx1"/>
                </a:solidFill>
                <a:latin typeface="Times New Roman" pitchFamily="18" charset="0"/>
              </a:defRPr>
            </a:lvl9pPr>
          </a:lstStyle>
          <a:p>
            <a:pPr eaLnBrk="1" hangingPunct="1"/>
            <a:fld id="{8F12906B-C466-4808-AE09-5203E84979BB}" type="slidenum">
              <a:rPr lang="en-US" sz="1200"/>
              <a:pPr eaLnBrk="1" hangingPunct="1"/>
              <a:t>14</a:t>
            </a:fld>
            <a:endParaRPr lang="en-US" sz="1200"/>
          </a:p>
        </p:txBody>
      </p:sp>
    </p:spTree>
    <p:extLst>
      <p:ext uri="{BB962C8B-B14F-4D97-AF65-F5344CB8AC3E}">
        <p14:creationId xmlns:p14="http://schemas.microsoft.com/office/powerpoint/2010/main" val="2146929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685800" y="990600"/>
            <a:ext cx="51816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89916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dirty="0"/>
          </a:p>
        </p:txBody>
      </p:sp>
      <p:sp>
        <p:nvSpPr>
          <p:cNvPr id="10" name="Rectangle 4098"/>
          <p:cNvSpPr>
            <a:spLocks noGrp="1" noChangeArrowheads="1"/>
          </p:cNvSpPr>
          <p:nvPr>
            <p:ph type="ctrTitle" sz="quarter"/>
          </p:nvPr>
        </p:nvSpPr>
        <p:spPr>
          <a:xfrm>
            <a:off x="685800" y="228600"/>
            <a:ext cx="77724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447800" y="3124200"/>
            <a:ext cx="64008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304800" y="5791200"/>
            <a:ext cx="3200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505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382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365760" y="1280160"/>
            <a:ext cx="847344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rgbClr val="1E0000"/>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6540204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001000" cy="8382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524000"/>
            <a:ext cx="39243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524000"/>
            <a:ext cx="39243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rgbClr val="1E0000"/>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42231743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838200"/>
          </a:xfrm>
          <a:prstGeom prst="rect">
            <a:avLst/>
          </a:prstGeom>
        </p:spPr>
        <p:txBody>
          <a:bodyPr/>
          <a:lstStyle/>
          <a:p>
            <a:r>
              <a:rPr lang="en-US" dirty="0"/>
              <a:t>Click to edit Master title style</a:t>
            </a:r>
          </a:p>
        </p:txBody>
      </p:sp>
      <p:sp>
        <p:nvSpPr>
          <p:cNvPr id="4"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rgbClr val="1E0000"/>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1502422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762000" y="1143000"/>
            <a:ext cx="51054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228600" y="6629400"/>
            <a:ext cx="8683625"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8382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dirty="0"/>
          </a:p>
        </p:txBody>
      </p:sp>
      <p:sp>
        <p:nvSpPr>
          <p:cNvPr id="12" name="Rectangle 6"/>
          <p:cNvSpPr>
            <a:spLocks noGrp="1" noChangeArrowheads="1"/>
          </p:cNvSpPr>
          <p:nvPr>
            <p:ph type="title"/>
          </p:nvPr>
        </p:nvSpPr>
        <p:spPr bwMode="auto">
          <a:xfrm>
            <a:off x="457200" y="76200"/>
            <a:ext cx="8001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 name="Rectangle 7"/>
          <p:cNvSpPr>
            <a:spLocks noGrp="1" noChangeArrowheads="1"/>
          </p:cNvSpPr>
          <p:nvPr>
            <p:ph type="body" idx="1"/>
          </p:nvPr>
        </p:nvSpPr>
        <p:spPr bwMode="auto">
          <a:xfrm>
            <a:off x="365760" y="1280160"/>
            <a:ext cx="8001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488681" y="838200"/>
            <a:ext cx="609600" cy="609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misoenergy.org/markets-and-operations/real-time--market-data/real-time-displays/"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wmf"/></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6.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7.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8.wmf"/></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1.wmf"/><Relationship Id="rId5" Type="http://schemas.openxmlformats.org/officeDocument/2006/relationships/oleObject" Target="../embeddings/oleObject6.bin"/><Relationship Id="rId4" Type="http://schemas.openxmlformats.org/officeDocument/2006/relationships/image" Target="../media/image20.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3.wmf"/><Relationship Id="rId5" Type="http://schemas.openxmlformats.org/officeDocument/2006/relationships/oleObject" Target="../embeddings/oleObject8.bin"/><Relationship Id="rId4" Type="http://schemas.openxmlformats.org/officeDocument/2006/relationships/image" Target="../media/image22.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5.wmf"/><Relationship Id="rId5" Type="http://schemas.openxmlformats.org/officeDocument/2006/relationships/oleObject" Target="../embeddings/oleObject10.bin"/><Relationship Id="rId4" Type="http://schemas.openxmlformats.org/officeDocument/2006/relationships/image" Target="../media/image24.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6.wmf"/></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8.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2.wmf"/><Relationship Id="rId5" Type="http://schemas.openxmlformats.org/officeDocument/2006/relationships/oleObject" Target="../embeddings/oleObject14.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16.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6.wmf"/><Relationship Id="rId5" Type="http://schemas.openxmlformats.org/officeDocument/2006/relationships/oleObject" Target="../embeddings/oleObject18.bin"/><Relationship Id="rId4" Type="http://schemas.openxmlformats.org/officeDocument/2006/relationships/image" Target="../media/image35.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7.wmf"/></Relationships>
</file>

<file path=ppt/slides/_rels/slide51.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9.wmf"/><Relationship Id="rId5" Type="http://schemas.openxmlformats.org/officeDocument/2006/relationships/oleObject" Target="../embeddings/oleObject21.bin"/><Relationship Id="rId4" Type="http://schemas.openxmlformats.org/officeDocument/2006/relationships/image" Target="../media/image38.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76200" y="76200"/>
            <a:ext cx="9144000" cy="1646237"/>
          </a:xfrm>
          <a:noFill/>
        </p:spPr>
        <p:txBody>
          <a:bodyPr anchor="ctr"/>
          <a:lstStyle/>
          <a:p>
            <a:pPr algn="ctr" eaLnBrk="1" hangingPunct="1">
              <a:spcBef>
                <a:spcPct val="50000"/>
              </a:spcBef>
            </a:pPr>
            <a:r>
              <a:rPr lang="en-US" altLang="en-US" dirty="0" smtClean="0"/>
              <a:t>ECEN 615</a:t>
            </a:r>
            <a:r>
              <a:rPr lang="en-US" altLang="en-US" dirty="0"/>
              <a:t/>
            </a:r>
            <a:br>
              <a:rPr lang="en-US" altLang="en-US" dirty="0"/>
            </a:br>
            <a:r>
              <a:rPr lang="en-US" altLang="en-US" dirty="0" smtClean="0"/>
              <a:t>Methods of Electric Power </a:t>
            </a:r>
            <a:br>
              <a:rPr lang="en-US" altLang="en-US" dirty="0" smtClean="0"/>
            </a:br>
            <a:r>
              <a:rPr lang="en-US" altLang="en-US" dirty="0" smtClean="0"/>
              <a:t>Systems Analysis</a:t>
            </a:r>
            <a:endParaRPr lang="en-US" altLang="en-US" dirty="0"/>
          </a:p>
        </p:txBody>
      </p:sp>
      <p:sp>
        <p:nvSpPr>
          <p:cNvPr id="6" name="Rectangle 5"/>
          <p:cNvSpPr/>
          <p:nvPr/>
        </p:nvSpPr>
        <p:spPr>
          <a:xfrm>
            <a:off x="304800" y="1752600"/>
            <a:ext cx="8686800" cy="584775"/>
          </a:xfrm>
          <a:prstGeom prst="rect">
            <a:avLst/>
          </a:prstGeom>
        </p:spPr>
        <p:txBody>
          <a:bodyPr wrap="square">
            <a:spAutoFit/>
          </a:bodyPr>
          <a:lstStyle/>
          <a:p>
            <a:pPr algn="ctr"/>
            <a:r>
              <a:rPr lang="en-US" sz="3200" b="1" kern="0" dirty="0">
                <a:solidFill>
                  <a:srgbClr val="1E0000"/>
                </a:solidFill>
                <a:latin typeface="Arial" pitchFamily="34" charset="0"/>
                <a:cs typeface="Arial" pitchFamily="34" charset="0"/>
              </a:rPr>
              <a:t>Lecture </a:t>
            </a:r>
            <a:r>
              <a:rPr lang="en-US" sz="3200" b="1" kern="0" dirty="0" smtClean="0">
                <a:solidFill>
                  <a:srgbClr val="1E0000"/>
                </a:solidFill>
                <a:latin typeface="Arial" pitchFamily="34" charset="0"/>
                <a:cs typeface="Arial" pitchFamily="34" charset="0"/>
              </a:rPr>
              <a:t>6: </a:t>
            </a:r>
            <a:r>
              <a:rPr lang="en-US" sz="3200" b="1" kern="0" dirty="0" smtClean="0">
                <a:solidFill>
                  <a:srgbClr val="1E0000"/>
                </a:solidFill>
                <a:latin typeface="Arial" pitchFamily="34" charset="0"/>
                <a:cs typeface="Arial" pitchFamily="34" charset="0"/>
              </a:rPr>
              <a:t>Power </a:t>
            </a:r>
            <a:r>
              <a:rPr lang="en-US" sz="3200" b="1" kern="0" dirty="0" smtClean="0">
                <a:solidFill>
                  <a:srgbClr val="1E0000"/>
                </a:solidFill>
                <a:latin typeface="Arial" pitchFamily="34" charset="0"/>
                <a:cs typeface="Arial" pitchFamily="34" charset="0"/>
              </a:rPr>
              <a:t>Operations, Power Flow</a:t>
            </a:r>
            <a:endParaRPr lang="en-US" sz="3200" b="1" kern="0" dirty="0">
              <a:solidFill>
                <a:srgbClr val="1E0000"/>
              </a:solidFill>
              <a:latin typeface="Arial" pitchFamily="34" charset="0"/>
              <a:cs typeface="Arial" pitchFamily="34" charset="0"/>
            </a:endParaRPr>
          </a:p>
        </p:txBody>
      </p:sp>
      <p:sp>
        <p:nvSpPr>
          <p:cNvPr id="7" name="Subtitle 2"/>
          <p:cNvSpPr>
            <a:spLocks noGrp="1"/>
          </p:cNvSpPr>
          <p:nvPr>
            <p:ph type="subTitle" sz="quarter" idx="1"/>
          </p:nvPr>
        </p:nvSpPr>
        <p:spPr>
          <a:xfrm>
            <a:off x="228600" y="3251817"/>
            <a:ext cx="8534400" cy="1752600"/>
          </a:xfrm>
        </p:spPr>
        <p:txBody>
          <a:bodyPr/>
          <a:lstStyle/>
          <a:p>
            <a:r>
              <a:rPr lang="en-US" dirty="0"/>
              <a:t>Prof. Tom Overbye</a:t>
            </a:r>
          </a:p>
          <a:p>
            <a:r>
              <a:rPr lang="en-US" dirty="0"/>
              <a:t>Dept. of Electrical and Computer Engineering</a:t>
            </a:r>
          </a:p>
          <a:p>
            <a:r>
              <a:rPr lang="en-US" dirty="0"/>
              <a:t>Texas A&amp;M University</a:t>
            </a:r>
          </a:p>
          <a:p>
            <a:r>
              <a:rPr lang="en-US" dirty="0">
                <a:hlinkClick r:id="rId3"/>
              </a:rPr>
              <a:t>overbye@tamu.edu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noFill/>
        </p:spPr>
        <p:txBody>
          <a:bodyPr lIns="92075" tIns="46038" rIns="92075" bIns="46038" anchor="ctr"/>
          <a:lstStyle/>
          <a:p>
            <a:pPr eaLnBrk="1" hangingPunct="1"/>
            <a:r>
              <a:rPr lang="en-US" dirty="0" smtClean="0"/>
              <a:t>Automatic Generation Control </a:t>
            </a:r>
          </a:p>
        </p:txBody>
      </p:sp>
      <p:sp>
        <p:nvSpPr>
          <p:cNvPr id="28675" name="Rectangle 3"/>
          <p:cNvSpPr>
            <a:spLocks noGrp="1" noChangeArrowheads="1"/>
          </p:cNvSpPr>
          <p:nvPr>
            <p:ph idx="1"/>
          </p:nvPr>
        </p:nvSpPr>
        <p:spPr>
          <a:noFill/>
        </p:spPr>
        <p:txBody>
          <a:bodyPr lIns="92075" tIns="46038" rIns="92075" bIns="46038"/>
          <a:lstStyle/>
          <a:p>
            <a:pPr eaLnBrk="1" hangingPunct="1"/>
            <a:r>
              <a:rPr lang="en-US" dirty="0" smtClean="0"/>
              <a:t>Most utilities (ISOs) use automatic generation control (AGC) to automatically change their generation to keep their ACE close to zero.</a:t>
            </a:r>
          </a:p>
          <a:p>
            <a:pPr eaLnBrk="1" hangingPunct="1"/>
            <a:r>
              <a:rPr lang="en-US" dirty="0" smtClean="0"/>
              <a:t>Usually the control center calculates ACE based upon tie-line flows; then the AGC module sends control signals out to the generators every couple seconds.  </a:t>
            </a:r>
          </a:p>
        </p:txBody>
      </p:sp>
      <p:sp>
        <p:nvSpPr>
          <p:cNvPr id="4"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9</a:t>
            </a:fld>
            <a:endParaRPr lang="en-US" dirty="0">
              <a:solidFill>
                <a:srgbClr val="1E0000"/>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300196"/>
            <a:ext cx="7776985" cy="3576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8" name="Rectangle 2"/>
          <p:cNvSpPr>
            <a:spLocks noGrp="1" noChangeArrowheads="1"/>
          </p:cNvSpPr>
          <p:nvPr>
            <p:ph type="title"/>
          </p:nvPr>
        </p:nvSpPr>
        <p:spPr>
          <a:noFill/>
        </p:spPr>
        <p:txBody>
          <a:bodyPr lIns="92075" tIns="46038" rIns="92075" bIns="46038" anchor="ctr"/>
          <a:lstStyle/>
          <a:p>
            <a:pPr eaLnBrk="1" hangingPunct="1"/>
            <a:r>
              <a:rPr lang="en-US" dirty="0" smtClean="0"/>
              <a:t>Three Bus Case on AGC</a:t>
            </a:r>
          </a:p>
        </p:txBody>
      </p:sp>
      <p:sp>
        <p:nvSpPr>
          <p:cNvPr id="29702" name="Text Box 6"/>
          <p:cNvSpPr txBox="1">
            <a:spLocks noChangeArrowheads="1"/>
          </p:cNvSpPr>
          <p:nvPr/>
        </p:nvSpPr>
        <p:spPr bwMode="auto">
          <a:xfrm>
            <a:off x="6553200" y="4983033"/>
            <a:ext cx="2012089" cy="830997"/>
          </a:xfrm>
          <a:prstGeom prst="rect">
            <a:avLst/>
          </a:prstGeom>
          <a:solidFill>
            <a:srgbClr val="FFE6E6"/>
          </a:solidFill>
          <a:ln>
            <a:noFill/>
          </a:ln>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sz="2400" dirty="0">
                <a:solidFill>
                  <a:srgbClr val="1E0000"/>
                </a:solidFill>
              </a:rPr>
              <a:t>Net tie flow is </a:t>
            </a:r>
          </a:p>
          <a:p>
            <a:pPr>
              <a:spcBef>
                <a:spcPct val="0"/>
              </a:spcBef>
              <a:buClrTx/>
              <a:buSzTx/>
              <a:buFontTx/>
              <a:buNone/>
            </a:pPr>
            <a:r>
              <a:rPr lang="en-US" sz="2400" dirty="0">
                <a:solidFill>
                  <a:srgbClr val="1E0000"/>
                </a:solidFill>
              </a:rPr>
              <a:t>close to zero</a:t>
            </a:r>
          </a:p>
        </p:txBody>
      </p:sp>
      <p:sp>
        <p:nvSpPr>
          <p:cNvPr id="29705" name="Text Box 9"/>
          <p:cNvSpPr txBox="1">
            <a:spLocks noChangeArrowheads="1"/>
          </p:cNvSpPr>
          <p:nvPr/>
        </p:nvSpPr>
        <p:spPr bwMode="auto">
          <a:xfrm>
            <a:off x="381000" y="5029200"/>
            <a:ext cx="2351926" cy="1569660"/>
          </a:xfrm>
          <a:prstGeom prst="rect">
            <a:avLst/>
          </a:prstGeom>
          <a:solidFill>
            <a:srgbClr val="FFE6E6"/>
          </a:solidFill>
          <a:ln>
            <a:noFill/>
          </a:ln>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sz="2400" dirty="0">
                <a:solidFill>
                  <a:srgbClr val="1E0000"/>
                </a:solidFill>
              </a:rPr>
              <a:t>Generation</a:t>
            </a:r>
          </a:p>
          <a:p>
            <a:pPr>
              <a:spcBef>
                <a:spcPct val="0"/>
              </a:spcBef>
              <a:buClrTx/>
              <a:buSzTx/>
              <a:buFontTx/>
              <a:buNone/>
            </a:pPr>
            <a:r>
              <a:rPr lang="en-US" sz="2400" dirty="0">
                <a:solidFill>
                  <a:srgbClr val="1E0000"/>
                </a:solidFill>
              </a:rPr>
              <a:t>is automatically</a:t>
            </a:r>
          </a:p>
          <a:p>
            <a:pPr>
              <a:spcBef>
                <a:spcPct val="0"/>
              </a:spcBef>
              <a:buClrTx/>
              <a:buSzTx/>
              <a:buFontTx/>
              <a:buNone/>
            </a:pPr>
            <a:r>
              <a:rPr lang="en-US" sz="2400" dirty="0">
                <a:solidFill>
                  <a:srgbClr val="1E0000"/>
                </a:solidFill>
              </a:rPr>
              <a:t>changed to match</a:t>
            </a:r>
          </a:p>
          <a:p>
            <a:pPr>
              <a:spcBef>
                <a:spcPct val="0"/>
              </a:spcBef>
              <a:buClrTx/>
              <a:buSzTx/>
              <a:buFontTx/>
              <a:buNone/>
            </a:pPr>
            <a:r>
              <a:rPr lang="en-US" sz="2400" dirty="0">
                <a:solidFill>
                  <a:srgbClr val="1E0000"/>
                </a:solidFill>
              </a:rPr>
              <a:t>change in load</a:t>
            </a:r>
          </a:p>
        </p:txBody>
      </p:sp>
      <p:sp>
        <p:nvSpPr>
          <p:cNvPr id="11" name="Line 8"/>
          <p:cNvSpPr>
            <a:spLocks noChangeShapeType="1"/>
          </p:cNvSpPr>
          <p:nvPr/>
        </p:nvSpPr>
        <p:spPr bwMode="auto">
          <a:xfrm flipV="1">
            <a:off x="2209800" y="4572000"/>
            <a:ext cx="1626410" cy="609600"/>
          </a:xfrm>
          <a:prstGeom prst="line">
            <a:avLst/>
          </a:prstGeom>
          <a:noFill/>
          <a:ln w="25400">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 name="Line 8"/>
          <p:cNvSpPr>
            <a:spLocks noChangeShapeType="1"/>
          </p:cNvSpPr>
          <p:nvPr/>
        </p:nvSpPr>
        <p:spPr bwMode="auto">
          <a:xfrm flipV="1">
            <a:off x="1104900" y="3505200"/>
            <a:ext cx="647700" cy="1524000"/>
          </a:xfrm>
          <a:prstGeom prst="line">
            <a:avLst/>
          </a:prstGeom>
          <a:noFill/>
          <a:ln w="25400">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3" name="Line 8"/>
          <p:cNvSpPr>
            <a:spLocks noChangeShapeType="1"/>
          </p:cNvSpPr>
          <p:nvPr/>
        </p:nvSpPr>
        <p:spPr bwMode="auto">
          <a:xfrm flipH="1" flipV="1">
            <a:off x="6400800" y="2514600"/>
            <a:ext cx="762000" cy="2362200"/>
          </a:xfrm>
          <a:prstGeom prst="line">
            <a:avLst/>
          </a:prstGeom>
          <a:noFill/>
          <a:ln w="25400">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4" name="Line 8"/>
          <p:cNvSpPr>
            <a:spLocks noChangeShapeType="1"/>
          </p:cNvSpPr>
          <p:nvPr/>
        </p:nvSpPr>
        <p:spPr bwMode="auto">
          <a:xfrm flipH="1" flipV="1">
            <a:off x="5829702" y="3505200"/>
            <a:ext cx="1028297" cy="1371600"/>
          </a:xfrm>
          <a:prstGeom prst="line">
            <a:avLst/>
          </a:prstGeom>
          <a:noFill/>
          <a:ln w="25400">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0"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10</a:t>
            </a:fld>
            <a:endParaRPr lang="en-US" dirty="0">
              <a:solidFill>
                <a:srgbClr val="1E0000"/>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p:spPr>
        <p:txBody>
          <a:bodyPr lIns="92075" tIns="46038" rIns="92075" bIns="46038" anchor="ctr"/>
          <a:lstStyle/>
          <a:p>
            <a:pPr eaLnBrk="1" hangingPunct="1"/>
            <a:r>
              <a:rPr lang="en-US" smtClean="0"/>
              <a:t>Generator Costs</a:t>
            </a:r>
          </a:p>
        </p:txBody>
      </p:sp>
      <p:sp>
        <p:nvSpPr>
          <p:cNvPr id="30723" name="Rectangle 3"/>
          <p:cNvSpPr>
            <a:spLocks noGrp="1" noChangeArrowheads="1"/>
          </p:cNvSpPr>
          <p:nvPr>
            <p:ph idx="1"/>
          </p:nvPr>
        </p:nvSpPr>
        <p:spPr>
          <a:xfrm>
            <a:off x="365760" y="1280160"/>
            <a:ext cx="8625840" cy="4114800"/>
          </a:xfrm>
          <a:noFill/>
        </p:spPr>
        <p:txBody>
          <a:bodyPr lIns="92075" tIns="46038" rIns="92075" bIns="46038"/>
          <a:lstStyle/>
          <a:p>
            <a:pPr eaLnBrk="1" hangingPunct="1"/>
            <a:r>
              <a:rPr lang="en-US" dirty="0" smtClean="0"/>
              <a:t>There are many fixed and variable costs associated with power system operation</a:t>
            </a:r>
          </a:p>
          <a:p>
            <a:pPr eaLnBrk="1" hangingPunct="1"/>
            <a:r>
              <a:rPr lang="en-US" dirty="0" smtClean="0"/>
              <a:t>The major variable cost is associated with generation.</a:t>
            </a:r>
          </a:p>
          <a:p>
            <a:pPr eaLnBrk="1" hangingPunct="1"/>
            <a:r>
              <a:rPr lang="en-US" dirty="0" smtClean="0"/>
              <a:t>Cost to generate a MWh can vary widely</a:t>
            </a:r>
          </a:p>
          <a:p>
            <a:pPr eaLnBrk="1" hangingPunct="1"/>
            <a:r>
              <a:rPr lang="en-US" dirty="0" smtClean="0"/>
              <a:t>For some types of units (such as hydro and nuclear) it is difficult to quantify</a:t>
            </a:r>
          </a:p>
          <a:p>
            <a:pPr eaLnBrk="1" hangingPunct="1"/>
            <a:r>
              <a:rPr lang="en-US" dirty="0" smtClean="0"/>
              <a:t>More others such as wind and solar the marginal cost of energy is essentially zero (actually negative for wind!)</a:t>
            </a:r>
            <a:endParaRPr lang="en-US" dirty="0"/>
          </a:p>
          <a:p>
            <a:pPr eaLnBrk="1" hangingPunct="1"/>
            <a:r>
              <a:rPr lang="en-US" dirty="0" smtClean="0"/>
              <a:t>For thermal units it is straightforward to determine  </a:t>
            </a:r>
          </a:p>
          <a:p>
            <a:pPr eaLnBrk="1" hangingPunct="1"/>
            <a:r>
              <a:rPr lang="en-US" dirty="0"/>
              <a:t>Many markets have moved from cost-based to price-based generator costs</a:t>
            </a:r>
          </a:p>
          <a:p>
            <a:pPr eaLnBrk="1" hangingPunct="1"/>
            <a:endParaRPr lang="en-US" dirty="0" smtClean="0"/>
          </a:p>
        </p:txBody>
      </p:sp>
      <p:sp>
        <p:nvSpPr>
          <p:cNvPr id="4"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11</a:t>
            </a:fld>
            <a:endParaRPr lang="en-US" dirty="0">
              <a:solidFill>
                <a:srgbClr val="1E0000"/>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p:spPr>
        <p:txBody>
          <a:bodyPr lIns="92075" tIns="46038" rIns="92075" bIns="46038" anchor="ctr"/>
          <a:lstStyle/>
          <a:p>
            <a:pPr eaLnBrk="1" hangingPunct="1"/>
            <a:r>
              <a:rPr lang="en-US" smtClean="0"/>
              <a:t>Economic Dispatch</a:t>
            </a:r>
          </a:p>
        </p:txBody>
      </p:sp>
      <p:sp>
        <p:nvSpPr>
          <p:cNvPr id="31747" name="Rectangle 3"/>
          <p:cNvSpPr>
            <a:spLocks noGrp="1" noChangeArrowheads="1"/>
          </p:cNvSpPr>
          <p:nvPr>
            <p:ph idx="1"/>
          </p:nvPr>
        </p:nvSpPr>
        <p:spPr>
          <a:noFill/>
        </p:spPr>
        <p:txBody>
          <a:bodyPr lIns="92075" tIns="46038" rIns="92075" bIns="46038"/>
          <a:lstStyle/>
          <a:p>
            <a:pPr eaLnBrk="1" hangingPunct="1"/>
            <a:r>
              <a:rPr lang="en-US" dirty="0" smtClean="0"/>
              <a:t>Economic dispatch (ED) determines the least cost dispatch of generation for an area.</a:t>
            </a:r>
          </a:p>
          <a:p>
            <a:pPr eaLnBrk="1" hangingPunct="1"/>
            <a:r>
              <a:rPr lang="en-US" dirty="0" smtClean="0"/>
              <a:t>For a lossless system, the ED occurs when all the generators have equal marginal costs.</a:t>
            </a:r>
            <a:br>
              <a:rPr lang="en-US" dirty="0" smtClean="0"/>
            </a:br>
            <a:r>
              <a:rPr lang="en-US" sz="3200" dirty="0" smtClean="0"/>
              <a:t/>
            </a:r>
            <a:br>
              <a:rPr lang="en-US" sz="3200" dirty="0" smtClean="0"/>
            </a:br>
            <a:r>
              <a:rPr lang="en-US" sz="3200" dirty="0" smtClean="0"/>
              <a:t> </a:t>
            </a:r>
            <a:r>
              <a:rPr lang="en-US" dirty="0" smtClean="0"/>
              <a:t>IC</a:t>
            </a:r>
            <a:r>
              <a:rPr lang="en-US" baseline="-25000" dirty="0" smtClean="0"/>
              <a:t>1</a:t>
            </a:r>
            <a:r>
              <a:rPr lang="en-US" dirty="0" smtClean="0"/>
              <a:t>(P</a:t>
            </a:r>
            <a:r>
              <a:rPr lang="en-US" baseline="-25000" dirty="0" smtClean="0"/>
              <a:t>G,1</a:t>
            </a:r>
            <a:r>
              <a:rPr lang="en-US" dirty="0" smtClean="0"/>
              <a:t>) = IC</a:t>
            </a:r>
            <a:r>
              <a:rPr lang="en-US" baseline="-25000" dirty="0" smtClean="0"/>
              <a:t>2</a:t>
            </a:r>
            <a:r>
              <a:rPr lang="en-US" dirty="0" smtClean="0"/>
              <a:t>(P</a:t>
            </a:r>
            <a:r>
              <a:rPr lang="en-US" baseline="-25000" dirty="0" smtClean="0"/>
              <a:t>G,2</a:t>
            </a:r>
            <a:r>
              <a:rPr lang="en-US" dirty="0" smtClean="0"/>
              <a:t>) = …  = </a:t>
            </a:r>
            <a:r>
              <a:rPr lang="en-US" dirty="0" err="1" smtClean="0"/>
              <a:t>IC</a:t>
            </a:r>
            <a:r>
              <a:rPr lang="en-US" baseline="-25000" dirty="0" err="1" smtClean="0"/>
              <a:t>m</a:t>
            </a:r>
            <a:r>
              <a:rPr lang="en-US" dirty="0" smtClean="0"/>
              <a:t>(</a:t>
            </a:r>
            <a:r>
              <a:rPr lang="en-US" dirty="0" err="1" smtClean="0"/>
              <a:t>P</a:t>
            </a:r>
            <a:r>
              <a:rPr lang="en-US" baseline="-25000" dirty="0" err="1" smtClean="0"/>
              <a:t>G,m</a:t>
            </a:r>
            <a:r>
              <a:rPr lang="en-US" dirty="0" smtClean="0"/>
              <a:t>)</a:t>
            </a:r>
          </a:p>
        </p:txBody>
      </p:sp>
      <p:sp>
        <p:nvSpPr>
          <p:cNvPr id="4"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12</a:t>
            </a:fld>
            <a:endParaRPr lang="en-US" dirty="0">
              <a:solidFill>
                <a:srgbClr val="1E0000"/>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p:spPr>
        <p:txBody>
          <a:bodyPr lIns="92075" tIns="46038" rIns="92075" bIns="46038" anchor="ctr"/>
          <a:lstStyle/>
          <a:p>
            <a:pPr eaLnBrk="1" hangingPunct="1"/>
            <a:r>
              <a:rPr lang="en-US" smtClean="0"/>
              <a:t>Power Transactions</a:t>
            </a:r>
          </a:p>
        </p:txBody>
      </p:sp>
      <p:sp>
        <p:nvSpPr>
          <p:cNvPr id="32771" name="Rectangle 3"/>
          <p:cNvSpPr>
            <a:spLocks noGrp="1" noChangeArrowheads="1"/>
          </p:cNvSpPr>
          <p:nvPr>
            <p:ph idx="1"/>
          </p:nvPr>
        </p:nvSpPr>
        <p:spPr>
          <a:noFill/>
        </p:spPr>
        <p:txBody>
          <a:bodyPr lIns="92075" tIns="46038" rIns="92075" bIns="46038"/>
          <a:lstStyle/>
          <a:p>
            <a:pPr eaLnBrk="1" hangingPunct="1"/>
            <a:r>
              <a:rPr lang="en-US" dirty="0" smtClean="0"/>
              <a:t>Power transactions are contracts between areas to do power transactions.</a:t>
            </a:r>
          </a:p>
          <a:p>
            <a:pPr eaLnBrk="1" hangingPunct="1"/>
            <a:r>
              <a:rPr lang="en-US" dirty="0" smtClean="0"/>
              <a:t>Contracts can be for any amount of time at any price for any amount of power.  </a:t>
            </a:r>
          </a:p>
          <a:p>
            <a:pPr eaLnBrk="1" hangingPunct="1"/>
            <a:r>
              <a:rPr lang="en-US" dirty="0" smtClean="0"/>
              <a:t>Scheduled power transactions are implemented by modifying the area ACE:</a:t>
            </a:r>
            <a:br>
              <a:rPr lang="en-US" dirty="0" smtClean="0"/>
            </a:br>
            <a:r>
              <a:rPr lang="en-US" dirty="0" smtClean="0"/>
              <a:t/>
            </a:r>
            <a:br>
              <a:rPr lang="en-US" dirty="0" smtClean="0"/>
            </a:br>
            <a:r>
              <a:rPr lang="en-US" dirty="0" smtClean="0"/>
              <a:t>ACE = P</a:t>
            </a:r>
            <a:r>
              <a:rPr lang="en-US" baseline="-25000" dirty="0" smtClean="0"/>
              <a:t>actual,tie-flow</a:t>
            </a:r>
            <a:r>
              <a:rPr lang="en-US" dirty="0" smtClean="0"/>
              <a:t> - P</a:t>
            </a:r>
            <a:r>
              <a:rPr lang="en-US" baseline="-25000" dirty="0" smtClean="0"/>
              <a:t>sched</a:t>
            </a:r>
            <a:r>
              <a:rPr lang="en-US" dirty="0" smtClean="0"/>
              <a:t>  </a:t>
            </a:r>
          </a:p>
        </p:txBody>
      </p:sp>
      <p:sp>
        <p:nvSpPr>
          <p:cNvPr id="4"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13</a:t>
            </a:fld>
            <a:endParaRPr lang="en-US" dirty="0">
              <a:solidFill>
                <a:srgbClr val="1E0000"/>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261" y="1295400"/>
            <a:ext cx="8380535" cy="3856529"/>
          </a:xfrm>
          <a:prstGeom prst="rect">
            <a:avLst/>
          </a:prstGeom>
        </p:spPr>
      </p:pic>
      <p:sp>
        <p:nvSpPr>
          <p:cNvPr id="33794" name="Rectangle 2"/>
          <p:cNvSpPr>
            <a:spLocks noGrp="1" noChangeArrowheads="1"/>
          </p:cNvSpPr>
          <p:nvPr>
            <p:ph type="title"/>
          </p:nvPr>
        </p:nvSpPr>
        <p:spPr/>
        <p:txBody>
          <a:bodyPr/>
          <a:lstStyle/>
          <a:p>
            <a:pPr eaLnBrk="1" hangingPunct="1"/>
            <a:r>
              <a:rPr lang="en-US" smtClean="0"/>
              <a:t>100 MW Transaction</a:t>
            </a:r>
          </a:p>
        </p:txBody>
      </p:sp>
      <p:sp>
        <p:nvSpPr>
          <p:cNvPr id="33796" name="Text Box 4"/>
          <p:cNvSpPr txBox="1">
            <a:spLocks noChangeArrowheads="1"/>
          </p:cNvSpPr>
          <p:nvPr/>
        </p:nvSpPr>
        <p:spPr bwMode="auto">
          <a:xfrm>
            <a:off x="609600" y="5353676"/>
            <a:ext cx="4141711" cy="1200329"/>
          </a:xfrm>
          <a:prstGeom prst="rect">
            <a:avLst/>
          </a:prstGeom>
          <a:solidFill>
            <a:srgbClr val="FFE6E6"/>
          </a:solidFill>
          <a:ln>
            <a:noFill/>
          </a:ln>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sz="2400" dirty="0" smtClean="0">
                <a:solidFill>
                  <a:srgbClr val="1E0000"/>
                </a:solidFill>
              </a:rPr>
              <a:t>Scheduled 100 MW transaction </a:t>
            </a:r>
            <a:br>
              <a:rPr lang="en-US" sz="2400" dirty="0" smtClean="0">
                <a:solidFill>
                  <a:srgbClr val="1E0000"/>
                </a:solidFill>
              </a:rPr>
            </a:br>
            <a:r>
              <a:rPr lang="en-US" sz="2400" dirty="0" smtClean="0">
                <a:solidFill>
                  <a:srgbClr val="1E0000"/>
                </a:solidFill>
              </a:rPr>
              <a:t>from the Home Area to the</a:t>
            </a:r>
            <a:br>
              <a:rPr lang="en-US" sz="2400" dirty="0" smtClean="0">
                <a:solidFill>
                  <a:srgbClr val="1E0000"/>
                </a:solidFill>
              </a:rPr>
            </a:br>
            <a:r>
              <a:rPr lang="en-US" sz="2400" dirty="0" smtClean="0">
                <a:solidFill>
                  <a:srgbClr val="1E0000"/>
                </a:solidFill>
              </a:rPr>
              <a:t>Other Area</a:t>
            </a:r>
            <a:endParaRPr lang="en-US" sz="2400" dirty="0">
              <a:solidFill>
                <a:srgbClr val="1E0000"/>
              </a:solidFill>
            </a:endParaRPr>
          </a:p>
        </p:txBody>
      </p:sp>
      <p:sp>
        <p:nvSpPr>
          <p:cNvPr id="33797" name="Text Box 5"/>
          <p:cNvSpPr txBox="1">
            <a:spLocks noChangeArrowheads="1"/>
          </p:cNvSpPr>
          <p:nvPr/>
        </p:nvSpPr>
        <p:spPr bwMode="auto">
          <a:xfrm>
            <a:off x="6629400" y="4953000"/>
            <a:ext cx="1638590" cy="1200329"/>
          </a:xfrm>
          <a:prstGeom prst="rect">
            <a:avLst/>
          </a:prstGeom>
          <a:solidFill>
            <a:srgbClr val="FFE6E6"/>
          </a:solidFill>
          <a:ln>
            <a:noFill/>
          </a:ln>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sz="2400" dirty="0">
                <a:solidFill>
                  <a:srgbClr val="1E0000"/>
                </a:solidFill>
              </a:rPr>
              <a:t>Net tie-line</a:t>
            </a:r>
          </a:p>
          <a:p>
            <a:pPr>
              <a:spcBef>
                <a:spcPct val="0"/>
              </a:spcBef>
              <a:buClrTx/>
              <a:buSzTx/>
              <a:buFontTx/>
              <a:buNone/>
            </a:pPr>
            <a:r>
              <a:rPr lang="en-US" sz="2400" dirty="0">
                <a:solidFill>
                  <a:srgbClr val="1E0000"/>
                </a:solidFill>
              </a:rPr>
              <a:t>flow is now</a:t>
            </a:r>
          </a:p>
          <a:p>
            <a:pPr>
              <a:spcBef>
                <a:spcPct val="0"/>
              </a:spcBef>
              <a:buClrTx/>
              <a:buSzTx/>
              <a:buFontTx/>
              <a:buNone/>
            </a:pPr>
            <a:r>
              <a:rPr lang="en-US" sz="2400" dirty="0">
                <a:solidFill>
                  <a:srgbClr val="1E0000"/>
                </a:solidFill>
              </a:rPr>
              <a:t>100 MW</a:t>
            </a:r>
          </a:p>
        </p:txBody>
      </p:sp>
      <p:sp>
        <p:nvSpPr>
          <p:cNvPr id="6"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14</a:t>
            </a:fld>
            <a:endParaRPr lang="en-US" dirty="0">
              <a:solidFill>
                <a:srgbClr val="1E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p:spPr>
        <p:txBody>
          <a:bodyPr lIns="92075" tIns="46038" rIns="92075" bIns="46038" anchor="ctr"/>
          <a:lstStyle/>
          <a:p>
            <a:pPr eaLnBrk="1" hangingPunct="1"/>
            <a:r>
              <a:rPr lang="en-US" dirty="0" smtClean="0"/>
              <a:t>Security Constrained ED</a:t>
            </a:r>
          </a:p>
        </p:txBody>
      </p:sp>
      <p:sp>
        <p:nvSpPr>
          <p:cNvPr id="34819" name="Rectangle 3"/>
          <p:cNvSpPr>
            <a:spLocks noGrp="1" noChangeArrowheads="1"/>
          </p:cNvSpPr>
          <p:nvPr>
            <p:ph idx="1"/>
          </p:nvPr>
        </p:nvSpPr>
        <p:spPr>
          <a:noFill/>
        </p:spPr>
        <p:txBody>
          <a:bodyPr lIns="92075" tIns="46038" rIns="92075" bIns="46038"/>
          <a:lstStyle/>
          <a:p>
            <a:pPr eaLnBrk="1" hangingPunct="1"/>
            <a:r>
              <a:rPr lang="en-US" dirty="0" smtClean="0"/>
              <a:t>Transmission constraints often limit system economic operation.</a:t>
            </a:r>
          </a:p>
          <a:p>
            <a:pPr eaLnBrk="1" hangingPunct="1"/>
            <a:r>
              <a:rPr lang="en-US" dirty="0" smtClean="0"/>
              <a:t>Such limits required a constrained dispatch in order to maintain system security.</a:t>
            </a:r>
          </a:p>
          <a:p>
            <a:pPr eaLnBrk="1" hangingPunct="1"/>
            <a:r>
              <a:rPr lang="en-US" dirty="0" smtClean="0"/>
              <a:t>In the three bus case the generation at bus 3 must be constrained to avoid overloading the line from bus 2 to bus 3.  </a:t>
            </a:r>
          </a:p>
        </p:txBody>
      </p:sp>
      <p:sp>
        <p:nvSpPr>
          <p:cNvPr id="4"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15</a:t>
            </a:fld>
            <a:endParaRPr lang="en-US" dirty="0">
              <a:solidFill>
                <a:srgbClr val="1E0000"/>
              </a:solidFill>
            </a:endParaRPr>
          </a:p>
        </p:txBody>
      </p:sp>
    </p:spTree>
    <p:extLst>
      <p:ext uri="{BB962C8B-B14F-4D97-AF65-F5344CB8AC3E}">
        <p14:creationId xmlns:p14="http://schemas.microsoft.com/office/powerpoint/2010/main" val="371938899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Security Constrained Dispatch</a:t>
            </a:r>
          </a:p>
        </p:txBody>
      </p:sp>
      <p:sp>
        <p:nvSpPr>
          <p:cNvPr id="35844" name="Text Box 4"/>
          <p:cNvSpPr txBox="1">
            <a:spLocks noChangeArrowheads="1"/>
          </p:cNvSpPr>
          <p:nvPr/>
        </p:nvSpPr>
        <p:spPr bwMode="auto">
          <a:xfrm>
            <a:off x="685800" y="5486400"/>
            <a:ext cx="7354899" cy="830997"/>
          </a:xfrm>
          <a:prstGeom prst="rect">
            <a:avLst/>
          </a:prstGeom>
          <a:solidFill>
            <a:srgbClr val="FFE6E6"/>
          </a:solidFill>
          <a:ln>
            <a:noFill/>
          </a:ln>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sz="2400" dirty="0">
                <a:solidFill>
                  <a:srgbClr val="1E0000"/>
                </a:solidFill>
              </a:rPr>
              <a:t>Dispatch is no longer optimal due to need to keep </a:t>
            </a:r>
            <a:r>
              <a:rPr lang="en-US" sz="2400" dirty="0" smtClean="0">
                <a:solidFill>
                  <a:srgbClr val="1E0000"/>
                </a:solidFill>
              </a:rPr>
              <a:t>the line </a:t>
            </a:r>
            <a:endParaRPr lang="en-US" sz="2400" dirty="0">
              <a:solidFill>
                <a:srgbClr val="1E0000"/>
              </a:solidFill>
            </a:endParaRPr>
          </a:p>
          <a:p>
            <a:pPr>
              <a:spcBef>
                <a:spcPct val="0"/>
              </a:spcBef>
              <a:buClrTx/>
              <a:buSzTx/>
              <a:buFontTx/>
              <a:buNone/>
            </a:pPr>
            <a:r>
              <a:rPr lang="en-US" sz="2400" dirty="0">
                <a:solidFill>
                  <a:srgbClr val="1E0000"/>
                </a:solidFill>
              </a:rPr>
              <a:t>from bus 2 to bus 3 from overloading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295400"/>
            <a:ext cx="8610600" cy="3962400"/>
          </a:xfrm>
          <a:prstGeom prst="rect">
            <a:avLst/>
          </a:prstGeom>
        </p:spPr>
      </p:pic>
      <p:sp>
        <p:nvSpPr>
          <p:cNvPr id="5"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16</a:t>
            </a:fld>
            <a:endParaRPr lang="en-US" dirty="0">
              <a:solidFill>
                <a:srgbClr val="1E0000"/>
              </a:solidFill>
            </a:endParaRPr>
          </a:p>
        </p:txBody>
      </p:sp>
    </p:spTree>
    <p:extLst>
      <p:ext uri="{BB962C8B-B14F-4D97-AF65-F5344CB8AC3E}">
        <p14:creationId xmlns:p14="http://schemas.microsoft.com/office/powerpoint/2010/main" val="1802643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p:spPr>
        <p:txBody>
          <a:bodyPr lIns="92075" tIns="46038" rIns="92075" bIns="46038" anchor="ctr"/>
          <a:lstStyle/>
          <a:p>
            <a:pPr eaLnBrk="1" hangingPunct="1"/>
            <a:r>
              <a:rPr lang="en-US" smtClean="0"/>
              <a:t>Multi-Area Operation</a:t>
            </a:r>
          </a:p>
        </p:txBody>
      </p:sp>
      <p:sp>
        <p:nvSpPr>
          <p:cNvPr id="36867" name="Rectangle 3"/>
          <p:cNvSpPr>
            <a:spLocks noGrp="1" noChangeArrowheads="1"/>
          </p:cNvSpPr>
          <p:nvPr>
            <p:ph idx="1"/>
          </p:nvPr>
        </p:nvSpPr>
        <p:spPr>
          <a:xfrm>
            <a:off x="365760" y="1280160"/>
            <a:ext cx="8549640" cy="3733800"/>
          </a:xfrm>
          <a:noFill/>
        </p:spPr>
        <p:txBody>
          <a:bodyPr lIns="92075" tIns="46038" rIns="92075" bIns="46038"/>
          <a:lstStyle/>
          <a:p>
            <a:pPr eaLnBrk="1" hangingPunct="1"/>
            <a:r>
              <a:rPr lang="en-US" dirty="0" smtClean="0"/>
              <a:t>If areas have direct interconnections then they may directly transact, up to the capacity of their tie-lines.</a:t>
            </a:r>
          </a:p>
          <a:p>
            <a:pPr eaLnBrk="1" hangingPunct="1"/>
            <a:r>
              <a:rPr lang="en-US" dirty="0" smtClean="0"/>
              <a:t>Actual power  flows through the entire network according to the impedance of the transmission lines.</a:t>
            </a:r>
          </a:p>
          <a:p>
            <a:pPr eaLnBrk="1" hangingPunct="1"/>
            <a:r>
              <a:rPr lang="en-US" dirty="0" smtClean="0"/>
              <a:t>Flow through other areas is known as “parallel path” or “loop flow.”  </a:t>
            </a:r>
          </a:p>
        </p:txBody>
      </p:sp>
      <p:sp>
        <p:nvSpPr>
          <p:cNvPr id="4"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17</a:t>
            </a:fld>
            <a:endParaRPr lang="en-US" dirty="0">
              <a:solidFill>
                <a:srgbClr val="1E0000"/>
              </a:solidFill>
            </a:endParaRPr>
          </a:p>
        </p:txBody>
      </p:sp>
    </p:spTree>
    <p:extLst>
      <p:ext uri="{BB962C8B-B14F-4D97-AF65-F5344CB8AC3E}">
        <p14:creationId xmlns:p14="http://schemas.microsoft.com/office/powerpoint/2010/main" val="167158519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849" r="4050"/>
          <a:stretch/>
        </p:blipFill>
        <p:spPr>
          <a:xfrm>
            <a:off x="1288512" y="1913858"/>
            <a:ext cx="7245887" cy="3427386"/>
          </a:xfrm>
          <a:prstGeom prst="rect">
            <a:avLst/>
          </a:prstGeom>
        </p:spPr>
      </p:pic>
      <p:sp>
        <p:nvSpPr>
          <p:cNvPr id="37890" name="Rectangle 2"/>
          <p:cNvSpPr>
            <a:spLocks noGrp="1" noChangeArrowheads="1"/>
          </p:cNvSpPr>
          <p:nvPr>
            <p:ph type="title"/>
          </p:nvPr>
        </p:nvSpPr>
        <p:spPr>
          <a:noFill/>
        </p:spPr>
        <p:txBody>
          <a:bodyPr lIns="92075" tIns="46038" rIns="92075" bIns="46038" anchor="ctr"/>
          <a:lstStyle/>
          <a:p>
            <a:pPr eaLnBrk="1" hangingPunct="1"/>
            <a:r>
              <a:rPr lang="en-US" dirty="0" smtClean="0"/>
              <a:t>Seven Bus Case: One-line</a:t>
            </a:r>
          </a:p>
        </p:txBody>
      </p:sp>
      <p:sp>
        <p:nvSpPr>
          <p:cNvPr id="37892" name="Text Box 4"/>
          <p:cNvSpPr txBox="1">
            <a:spLocks noChangeArrowheads="1"/>
          </p:cNvSpPr>
          <p:nvPr/>
        </p:nvSpPr>
        <p:spPr bwMode="auto">
          <a:xfrm>
            <a:off x="2824162" y="1156111"/>
            <a:ext cx="3538537" cy="523220"/>
          </a:xfrm>
          <a:prstGeom prst="rect">
            <a:avLst/>
          </a:prstGeom>
          <a:solidFill>
            <a:srgbClr val="FFE6E6"/>
          </a:solidFill>
          <a:ln>
            <a:noFill/>
          </a:ln>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dirty="0">
                <a:solidFill>
                  <a:srgbClr val="1E0000"/>
                </a:solidFill>
              </a:rPr>
              <a:t>System </a:t>
            </a:r>
            <a:r>
              <a:rPr lang="en-US" dirty="0" smtClean="0">
                <a:solidFill>
                  <a:srgbClr val="1E0000"/>
                </a:solidFill>
              </a:rPr>
              <a:t>has three </a:t>
            </a:r>
            <a:r>
              <a:rPr lang="en-US" dirty="0">
                <a:solidFill>
                  <a:srgbClr val="1E0000"/>
                </a:solidFill>
              </a:rPr>
              <a:t>areas</a:t>
            </a:r>
          </a:p>
        </p:txBody>
      </p:sp>
      <p:sp>
        <p:nvSpPr>
          <p:cNvPr id="37893" name="Text Box 5"/>
          <p:cNvSpPr txBox="1">
            <a:spLocks noChangeArrowheads="1"/>
          </p:cNvSpPr>
          <p:nvPr/>
        </p:nvSpPr>
        <p:spPr bwMode="auto">
          <a:xfrm>
            <a:off x="609600" y="5140474"/>
            <a:ext cx="1370888" cy="1200329"/>
          </a:xfrm>
          <a:prstGeom prst="rect">
            <a:avLst/>
          </a:prstGeom>
          <a:solidFill>
            <a:srgbClr val="FFE6E6"/>
          </a:solidFill>
          <a:ln>
            <a:noFill/>
          </a:ln>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sz="2400" dirty="0">
                <a:solidFill>
                  <a:srgbClr val="1E0000"/>
                </a:solidFill>
              </a:rPr>
              <a:t>Area </a:t>
            </a:r>
            <a:r>
              <a:rPr lang="en-US" sz="2400" dirty="0" smtClean="0">
                <a:solidFill>
                  <a:srgbClr val="1E0000"/>
                </a:solidFill>
              </a:rPr>
              <a:t>Left</a:t>
            </a:r>
            <a:endParaRPr lang="en-US" sz="2400" dirty="0">
              <a:solidFill>
                <a:srgbClr val="1E0000"/>
              </a:solidFill>
            </a:endParaRPr>
          </a:p>
          <a:p>
            <a:pPr>
              <a:spcBef>
                <a:spcPct val="0"/>
              </a:spcBef>
              <a:buClrTx/>
              <a:buSzTx/>
              <a:buFontTx/>
              <a:buNone/>
            </a:pPr>
            <a:r>
              <a:rPr lang="en-US" sz="2400" dirty="0">
                <a:solidFill>
                  <a:srgbClr val="1E0000"/>
                </a:solidFill>
              </a:rPr>
              <a:t>has one</a:t>
            </a:r>
          </a:p>
          <a:p>
            <a:pPr>
              <a:spcBef>
                <a:spcPct val="0"/>
              </a:spcBef>
              <a:buClrTx/>
              <a:buSzTx/>
              <a:buFontTx/>
              <a:buNone/>
            </a:pPr>
            <a:r>
              <a:rPr lang="en-US" sz="2400" dirty="0">
                <a:solidFill>
                  <a:srgbClr val="1E0000"/>
                </a:solidFill>
              </a:rPr>
              <a:t>bus</a:t>
            </a:r>
          </a:p>
        </p:txBody>
      </p:sp>
      <p:sp>
        <p:nvSpPr>
          <p:cNvPr id="37894" name="Text Box 6"/>
          <p:cNvSpPr txBox="1">
            <a:spLocks noChangeArrowheads="1"/>
          </p:cNvSpPr>
          <p:nvPr/>
        </p:nvSpPr>
        <p:spPr bwMode="auto">
          <a:xfrm>
            <a:off x="7223957" y="5211727"/>
            <a:ext cx="1462646" cy="1200329"/>
          </a:xfrm>
          <a:prstGeom prst="rect">
            <a:avLst/>
          </a:prstGeom>
          <a:solidFill>
            <a:srgbClr val="FFE6E6"/>
          </a:solidFill>
          <a:ln>
            <a:noFill/>
          </a:ln>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sz="2400" dirty="0">
                <a:solidFill>
                  <a:srgbClr val="1E0000"/>
                </a:solidFill>
              </a:rPr>
              <a:t>Area </a:t>
            </a:r>
            <a:r>
              <a:rPr lang="en-US" sz="2400" dirty="0" smtClean="0">
                <a:solidFill>
                  <a:srgbClr val="1E0000"/>
                </a:solidFill>
              </a:rPr>
              <a:t>Right </a:t>
            </a:r>
            <a:r>
              <a:rPr lang="en-US" sz="2400" dirty="0">
                <a:solidFill>
                  <a:srgbClr val="1E0000"/>
                </a:solidFill>
              </a:rPr>
              <a:t>has </a:t>
            </a:r>
            <a:r>
              <a:rPr lang="en-US" sz="2400" dirty="0" smtClean="0">
                <a:solidFill>
                  <a:srgbClr val="1E0000"/>
                </a:solidFill>
              </a:rPr>
              <a:t>one bus</a:t>
            </a:r>
            <a:endParaRPr lang="en-US" sz="2400" dirty="0">
              <a:solidFill>
                <a:srgbClr val="1E0000"/>
              </a:solidFill>
            </a:endParaRPr>
          </a:p>
        </p:txBody>
      </p:sp>
      <p:sp>
        <p:nvSpPr>
          <p:cNvPr id="37895" name="Text Box 7"/>
          <p:cNvSpPr txBox="1">
            <a:spLocks noChangeArrowheads="1"/>
          </p:cNvSpPr>
          <p:nvPr/>
        </p:nvSpPr>
        <p:spPr bwMode="auto">
          <a:xfrm>
            <a:off x="161238" y="1313694"/>
            <a:ext cx="1327799" cy="1200329"/>
          </a:xfrm>
          <a:prstGeom prst="rect">
            <a:avLst/>
          </a:prstGeom>
          <a:solidFill>
            <a:srgbClr val="FFE6E6"/>
          </a:solidFill>
          <a:ln>
            <a:noFill/>
          </a:ln>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sz="2400" dirty="0">
                <a:solidFill>
                  <a:srgbClr val="1E0000"/>
                </a:solidFill>
              </a:rPr>
              <a:t>Area </a:t>
            </a:r>
            <a:r>
              <a:rPr lang="en-US" sz="2400" dirty="0" smtClean="0">
                <a:solidFill>
                  <a:srgbClr val="1E0000"/>
                </a:solidFill>
              </a:rPr>
              <a:t>Top</a:t>
            </a:r>
            <a:endParaRPr lang="en-US" sz="2400" dirty="0">
              <a:solidFill>
                <a:srgbClr val="1E0000"/>
              </a:solidFill>
            </a:endParaRPr>
          </a:p>
          <a:p>
            <a:pPr>
              <a:spcBef>
                <a:spcPct val="0"/>
              </a:spcBef>
              <a:buClrTx/>
              <a:buSzTx/>
              <a:buFontTx/>
              <a:buNone/>
            </a:pPr>
            <a:r>
              <a:rPr lang="en-US" sz="2400" dirty="0">
                <a:solidFill>
                  <a:srgbClr val="1E0000"/>
                </a:solidFill>
              </a:rPr>
              <a:t>has five</a:t>
            </a:r>
          </a:p>
          <a:p>
            <a:pPr>
              <a:spcBef>
                <a:spcPct val="0"/>
              </a:spcBef>
              <a:buClrTx/>
              <a:buSzTx/>
              <a:buFontTx/>
              <a:buNone/>
            </a:pPr>
            <a:r>
              <a:rPr lang="en-US" sz="2400" dirty="0">
                <a:solidFill>
                  <a:srgbClr val="1E0000"/>
                </a:solidFill>
              </a:rPr>
              <a:t>buses</a:t>
            </a:r>
          </a:p>
        </p:txBody>
      </p:sp>
      <p:sp>
        <p:nvSpPr>
          <p:cNvPr id="8" name="TextBox 7"/>
          <p:cNvSpPr txBox="1"/>
          <p:nvPr/>
        </p:nvSpPr>
        <p:spPr>
          <a:xfrm>
            <a:off x="2486583" y="6079193"/>
            <a:ext cx="4003147" cy="523220"/>
          </a:xfrm>
          <a:prstGeom prst="rect">
            <a:avLst/>
          </a:prstGeom>
          <a:solidFill>
            <a:srgbClr val="FFE6E6"/>
          </a:solidFill>
        </p:spPr>
        <p:txBody>
          <a:bodyPr wrap="none" rtlCol="0">
            <a:spAutoFit/>
          </a:bodyPr>
          <a:lstStyle/>
          <a:p>
            <a:r>
              <a:rPr lang="en-US" dirty="0" smtClean="0">
                <a:solidFill>
                  <a:srgbClr val="1E0000"/>
                </a:solidFill>
              </a:rPr>
              <a:t>PowerWorld Case: </a:t>
            </a:r>
            <a:r>
              <a:rPr lang="en-US" b="1" dirty="0" smtClean="0">
                <a:solidFill>
                  <a:srgbClr val="1E0000"/>
                </a:solidFill>
              </a:rPr>
              <a:t>B7Flat</a:t>
            </a:r>
            <a:endParaRPr lang="en-US" b="1" dirty="0">
              <a:solidFill>
                <a:srgbClr val="1E0000"/>
              </a:solidFill>
            </a:endParaRPr>
          </a:p>
        </p:txBody>
      </p:sp>
      <p:sp>
        <p:nvSpPr>
          <p:cNvPr id="9"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18</a:t>
            </a:fld>
            <a:endParaRPr lang="en-US" dirty="0">
              <a:solidFill>
                <a:srgbClr val="1E0000"/>
              </a:solidFill>
            </a:endParaRPr>
          </a:p>
        </p:txBody>
      </p:sp>
    </p:spTree>
    <p:extLst>
      <p:ext uri="{BB962C8B-B14F-4D97-AF65-F5344CB8AC3E}">
        <p14:creationId xmlns:p14="http://schemas.microsoft.com/office/powerpoint/2010/main" val="152157493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365760" y="1280160"/>
            <a:ext cx="8001000" cy="3733800"/>
          </a:xfrm>
        </p:spPr>
        <p:txBody>
          <a:bodyPr/>
          <a:lstStyle/>
          <a:p>
            <a:r>
              <a:rPr lang="en-US" dirty="0" smtClean="0"/>
              <a:t>Read Chapter 6 from the </a:t>
            </a:r>
            <a:r>
              <a:rPr lang="en-US" dirty="0" smtClean="0"/>
              <a:t>book</a:t>
            </a:r>
          </a:p>
          <a:p>
            <a:pPr marL="971550" lvl="2" indent="-457200">
              <a:buSzPct val="100000"/>
            </a:pPr>
            <a:r>
              <a:rPr lang="en-US" dirty="0" smtClean="0"/>
              <a:t>The book formulates the </a:t>
            </a:r>
            <a:r>
              <a:rPr lang="en-US" dirty="0"/>
              <a:t>power flow using the polar form for the </a:t>
            </a:r>
            <a:r>
              <a:rPr lang="en-US" dirty="0" err="1"/>
              <a:t>Y</a:t>
            </a:r>
            <a:r>
              <a:rPr lang="en-US" baseline="-25000" dirty="0" err="1"/>
              <a:t>bus</a:t>
            </a:r>
            <a:r>
              <a:rPr lang="en-US" dirty="0"/>
              <a:t> elements </a:t>
            </a:r>
            <a:endParaRPr lang="en-US" dirty="0" smtClean="0"/>
          </a:p>
          <a:p>
            <a:pPr eaLnBrk="1" hangingPunct="1">
              <a:buFont typeface="Arial" charset="0"/>
              <a:buChar char="•"/>
            </a:pPr>
            <a:r>
              <a:rPr lang="en-US" dirty="0" smtClean="0"/>
              <a:t>Homework </a:t>
            </a:r>
            <a:r>
              <a:rPr lang="en-US" dirty="0" smtClean="0"/>
              <a:t>2 </a:t>
            </a:r>
            <a:r>
              <a:rPr lang="en-US" dirty="0" smtClean="0"/>
              <a:t>is due </a:t>
            </a:r>
            <a:r>
              <a:rPr lang="en-US" dirty="0" smtClean="0"/>
              <a:t>on Thursday September 17</a:t>
            </a:r>
          </a:p>
          <a:p>
            <a:pPr eaLnBrk="1" hangingPunct="1">
              <a:buFont typeface="Arial" charset="0"/>
              <a:buChar char="•"/>
            </a:pPr>
            <a:endParaRPr lang="en-US" altLang="en-US" dirty="0"/>
          </a:p>
          <a:p>
            <a:pPr eaLnBrk="1" hangingPunct="1">
              <a:buFont typeface="Arial" charset="0"/>
              <a:buChar char="•"/>
            </a:pPr>
            <a:endParaRPr lang="en-US" altLang="en-US" dirty="0" smtClean="0"/>
          </a:p>
          <a:p>
            <a:pPr eaLnBrk="1" hangingPunct="1">
              <a:buFont typeface="Arial" charset="0"/>
              <a:buChar char="•"/>
            </a:pPr>
            <a:endParaRPr lang="en-US" altLang="en-US" dirty="0"/>
          </a:p>
          <a:p>
            <a:pPr eaLnBrk="1" hangingPunct="1">
              <a:buFont typeface="Arial" charset="0"/>
              <a:buChar char="•"/>
            </a:pPr>
            <a:endParaRPr lang="en-US" altLang="en-US" dirty="0"/>
          </a:p>
          <a:p>
            <a:pPr marL="457200" lvl="1" indent="0" eaLnBrk="1" hangingPunct="1">
              <a:buNone/>
            </a:pPr>
            <a:endParaRPr lang="en-US" altLang="en-US" dirty="0"/>
          </a:p>
          <a:p>
            <a:pPr eaLnBrk="1" hangingPunct="1">
              <a:buFont typeface="Arial" charset="0"/>
              <a:buChar char="•"/>
            </a:pPr>
            <a:endParaRPr lang="en-US" altLang="en-US" dirty="0"/>
          </a:p>
          <a:p>
            <a:endParaRPr lang="en-US" dirty="0"/>
          </a:p>
        </p:txBody>
      </p:sp>
      <p:sp>
        <p:nvSpPr>
          <p:cNvPr id="5"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1</a:t>
            </a:fld>
            <a:endParaRPr lang="en-US" dirty="0">
              <a:solidFill>
                <a:srgbClr val="1E0000"/>
              </a:solidFill>
            </a:endParaRPr>
          </a:p>
        </p:txBody>
      </p:sp>
    </p:spTree>
    <p:extLst>
      <p:ext uri="{BB962C8B-B14F-4D97-AF65-F5344CB8AC3E}">
        <p14:creationId xmlns:p14="http://schemas.microsoft.com/office/powerpoint/2010/main" val="3109638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8001" r="6000"/>
          <a:stretch/>
        </p:blipFill>
        <p:spPr>
          <a:xfrm>
            <a:off x="1847607" y="1581012"/>
            <a:ext cx="5250722" cy="2704517"/>
          </a:xfrm>
          <a:prstGeom prst="rect">
            <a:avLst/>
          </a:prstGeom>
        </p:spPr>
      </p:pic>
      <p:sp>
        <p:nvSpPr>
          <p:cNvPr id="38914" name="Rectangle 2"/>
          <p:cNvSpPr>
            <a:spLocks noGrp="1" noChangeArrowheads="1"/>
          </p:cNvSpPr>
          <p:nvPr>
            <p:ph type="title"/>
          </p:nvPr>
        </p:nvSpPr>
        <p:spPr/>
        <p:txBody>
          <a:bodyPr/>
          <a:lstStyle/>
          <a:p>
            <a:pPr eaLnBrk="1" hangingPunct="1"/>
            <a:r>
              <a:rPr lang="en-US" smtClean="0"/>
              <a:t>Seven Bus Case: Area View </a:t>
            </a:r>
          </a:p>
        </p:txBody>
      </p:sp>
      <p:sp>
        <p:nvSpPr>
          <p:cNvPr id="38915" name="Text Box 3"/>
          <p:cNvSpPr txBox="1">
            <a:spLocks noChangeArrowheads="1"/>
          </p:cNvSpPr>
          <p:nvPr/>
        </p:nvSpPr>
        <p:spPr bwMode="auto">
          <a:xfrm>
            <a:off x="141423" y="2086335"/>
            <a:ext cx="1816523" cy="1200329"/>
          </a:xfrm>
          <a:prstGeom prst="rect">
            <a:avLst/>
          </a:prstGeom>
          <a:solidFill>
            <a:srgbClr val="FFE6E6"/>
          </a:solidFill>
          <a:ln>
            <a:noFill/>
          </a:ln>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sz="2400" dirty="0">
                <a:solidFill>
                  <a:srgbClr val="1E0000"/>
                </a:solidFill>
              </a:rPr>
              <a:t>System has</a:t>
            </a:r>
          </a:p>
          <a:p>
            <a:pPr>
              <a:spcBef>
                <a:spcPct val="0"/>
              </a:spcBef>
              <a:buClrTx/>
              <a:buSzTx/>
              <a:buFontTx/>
              <a:buNone/>
            </a:pPr>
            <a:r>
              <a:rPr lang="en-US" sz="2400" dirty="0">
                <a:solidFill>
                  <a:srgbClr val="1E0000"/>
                </a:solidFill>
              </a:rPr>
              <a:t>40 MW of</a:t>
            </a:r>
          </a:p>
          <a:p>
            <a:pPr>
              <a:spcBef>
                <a:spcPct val="0"/>
              </a:spcBef>
              <a:buClrTx/>
              <a:buSzTx/>
              <a:buFontTx/>
              <a:buNone/>
            </a:pPr>
            <a:r>
              <a:rPr lang="en-US" sz="2400" dirty="0">
                <a:solidFill>
                  <a:srgbClr val="1E0000"/>
                </a:solidFill>
              </a:rPr>
              <a:t>“Loop Flow”</a:t>
            </a:r>
          </a:p>
        </p:txBody>
      </p:sp>
      <p:sp>
        <p:nvSpPr>
          <p:cNvPr id="38916" name="Text Box 4"/>
          <p:cNvSpPr txBox="1">
            <a:spLocks noChangeArrowheads="1"/>
          </p:cNvSpPr>
          <p:nvPr/>
        </p:nvSpPr>
        <p:spPr bwMode="auto">
          <a:xfrm>
            <a:off x="7104185" y="1295400"/>
            <a:ext cx="1208985" cy="1569660"/>
          </a:xfrm>
          <a:prstGeom prst="rect">
            <a:avLst/>
          </a:prstGeom>
          <a:solidFill>
            <a:srgbClr val="FFE6E6"/>
          </a:solidFill>
          <a:ln>
            <a:noFill/>
          </a:ln>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sz="2400" dirty="0">
                <a:solidFill>
                  <a:srgbClr val="1E0000"/>
                </a:solidFill>
              </a:rPr>
              <a:t>Actual</a:t>
            </a:r>
          </a:p>
          <a:p>
            <a:pPr>
              <a:spcBef>
                <a:spcPct val="0"/>
              </a:spcBef>
              <a:buClrTx/>
              <a:buSzTx/>
              <a:buFontTx/>
              <a:buNone/>
            </a:pPr>
            <a:r>
              <a:rPr lang="en-US" sz="2400" dirty="0">
                <a:solidFill>
                  <a:srgbClr val="1E0000"/>
                </a:solidFill>
              </a:rPr>
              <a:t>flow</a:t>
            </a:r>
          </a:p>
          <a:p>
            <a:pPr>
              <a:spcBef>
                <a:spcPct val="0"/>
              </a:spcBef>
              <a:buClrTx/>
              <a:buSzTx/>
              <a:buFontTx/>
              <a:buNone/>
            </a:pPr>
            <a:r>
              <a:rPr lang="en-US" sz="2400" dirty="0">
                <a:solidFill>
                  <a:srgbClr val="1E0000"/>
                </a:solidFill>
              </a:rPr>
              <a:t>between</a:t>
            </a:r>
          </a:p>
          <a:p>
            <a:pPr>
              <a:spcBef>
                <a:spcPct val="0"/>
              </a:spcBef>
              <a:buClrTx/>
              <a:buSzTx/>
              <a:buFontTx/>
              <a:buNone/>
            </a:pPr>
            <a:r>
              <a:rPr lang="en-US" sz="2400" dirty="0">
                <a:solidFill>
                  <a:srgbClr val="1E0000"/>
                </a:solidFill>
              </a:rPr>
              <a:t>areas</a:t>
            </a:r>
          </a:p>
        </p:txBody>
      </p:sp>
      <p:sp>
        <p:nvSpPr>
          <p:cNvPr id="38920" name="Line 8"/>
          <p:cNvSpPr>
            <a:spLocks noChangeShapeType="1"/>
          </p:cNvSpPr>
          <p:nvPr/>
        </p:nvSpPr>
        <p:spPr bwMode="auto">
          <a:xfrm flipH="1">
            <a:off x="6019757" y="1676400"/>
            <a:ext cx="1096645" cy="659545"/>
          </a:xfrm>
          <a:prstGeom prst="line">
            <a:avLst/>
          </a:prstGeom>
          <a:noFill/>
          <a:ln w="25400">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38921" name="Text Box 9"/>
          <p:cNvSpPr txBox="1">
            <a:spLocks noChangeArrowheads="1"/>
          </p:cNvSpPr>
          <p:nvPr/>
        </p:nvSpPr>
        <p:spPr bwMode="auto">
          <a:xfrm>
            <a:off x="7339047" y="3238706"/>
            <a:ext cx="1465466" cy="830997"/>
          </a:xfrm>
          <a:prstGeom prst="rect">
            <a:avLst/>
          </a:prstGeom>
          <a:solidFill>
            <a:srgbClr val="FFE6E6"/>
          </a:solidFill>
          <a:ln>
            <a:noFill/>
          </a:ln>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sz="2400" dirty="0">
                <a:solidFill>
                  <a:srgbClr val="1E0000"/>
                </a:solidFill>
              </a:rPr>
              <a:t>Scheduled</a:t>
            </a:r>
          </a:p>
          <a:p>
            <a:pPr>
              <a:spcBef>
                <a:spcPct val="0"/>
              </a:spcBef>
              <a:buClrTx/>
              <a:buSzTx/>
              <a:buFontTx/>
              <a:buNone/>
            </a:pPr>
            <a:r>
              <a:rPr lang="en-US" sz="2400" dirty="0">
                <a:solidFill>
                  <a:srgbClr val="1E0000"/>
                </a:solidFill>
              </a:rPr>
              <a:t>flow</a:t>
            </a:r>
          </a:p>
        </p:txBody>
      </p:sp>
      <p:sp>
        <p:nvSpPr>
          <p:cNvPr id="12" name="Line 8"/>
          <p:cNvSpPr>
            <a:spLocks noChangeShapeType="1"/>
          </p:cNvSpPr>
          <p:nvPr/>
        </p:nvSpPr>
        <p:spPr bwMode="auto">
          <a:xfrm flipH="1" flipV="1">
            <a:off x="6019758" y="2786078"/>
            <a:ext cx="1198930" cy="616805"/>
          </a:xfrm>
          <a:prstGeom prst="line">
            <a:avLst/>
          </a:prstGeom>
          <a:noFill/>
          <a:ln w="25400">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4" name="Line 8"/>
          <p:cNvSpPr>
            <a:spLocks noChangeShapeType="1"/>
          </p:cNvSpPr>
          <p:nvPr/>
        </p:nvSpPr>
        <p:spPr bwMode="auto">
          <a:xfrm>
            <a:off x="1829533" y="2727324"/>
            <a:ext cx="1142267" cy="290135"/>
          </a:xfrm>
          <a:prstGeom prst="line">
            <a:avLst/>
          </a:prstGeom>
          <a:noFill/>
          <a:ln w="25400">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0"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19</a:t>
            </a:fld>
            <a:endParaRPr lang="en-US" dirty="0">
              <a:solidFill>
                <a:srgbClr val="1E0000"/>
              </a:solidFill>
            </a:endParaRPr>
          </a:p>
        </p:txBody>
      </p:sp>
    </p:spTree>
    <p:extLst>
      <p:ext uri="{BB962C8B-B14F-4D97-AF65-F5344CB8AC3E}">
        <p14:creationId xmlns:p14="http://schemas.microsoft.com/office/powerpoint/2010/main" val="37993393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8000" r="7001"/>
          <a:stretch/>
        </p:blipFill>
        <p:spPr>
          <a:xfrm>
            <a:off x="1181100" y="2007337"/>
            <a:ext cx="6553200" cy="3415101"/>
          </a:xfrm>
          <a:prstGeom prst="rect">
            <a:avLst/>
          </a:prstGeom>
        </p:spPr>
      </p:pic>
      <p:sp>
        <p:nvSpPr>
          <p:cNvPr id="39938" name="Rectangle 2"/>
          <p:cNvSpPr>
            <a:spLocks noGrp="1" noChangeArrowheads="1"/>
          </p:cNvSpPr>
          <p:nvPr>
            <p:ph type="title"/>
          </p:nvPr>
        </p:nvSpPr>
        <p:spPr>
          <a:noFill/>
        </p:spPr>
        <p:txBody>
          <a:bodyPr lIns="92075" tIns="46038" rIns="92075" bIns="46038" anchor="ctr"/>
          <a:lstStyle/>
          <a:p>
            <a:pPr eaLnBrk="1" hangingPunct="1"/>
            <a:r>
              <a:rPr lang="en-US" dirty="0" smtClean="0"/>
              <a:t>Seven Bus - Loop Flow?</a:t>
            </a:r>
          </a:p>
        </p:txBody>
      </p:sp>
      <p:sp>
        <p:nvSpPr>
          <p:cNvPr id="39941" name="Text Box 5"/>
          <p:cNvSpPr txBox="1">
            <a:spLocks noChangeArrowheads="1"/>
          </p:cNvSpPr>
          <p:nvPr/>
        </p:nvSpPr>
        <p:spPr bwMode="auto">
          <a:xfrm>
            <a:off x="3504282" y="5867400"/>
            <a:ext cx="3078087" cy="830997"/>
          </a:xfrm>
          <a:prstGeom prst="rect">
            <a:avLst/>
          </a:prstGeom>
          <a:solidFill>
            <a:srgbClr val="FFE6E6"/>
          </a:solidFill>
          <a:ln>
            <a:noFill/>
          </a:ln>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sz="2400" dirty="0">
                <a:solidFill>
                  <a:srgbClr val="1E0000"/>
                </a:solidFill>
              </a:rPr>
              <a:t>100 MW Transaction</a:t>
            </a:r>
          </a:p>
          <a:p>
            <a:pPr>
              <a:spcBef>
                <a:spcPct val="0"/>
              </a:spcBef>
              <a:buClrTx/>
              <a:buSzTx/>
              <a:buFontTx/>
              <a:buNone/>
            </a:pPr>
            <a:r>
              <a:rPr lang="en-US" sz="2400" dirty="0">
                <a:solidFill>
                  <a:srgbClr val="1E0000"/>
                </a:solidFill>
              </a:rPr>
              <a:t>between Left and Right</a:t>
            </a:r>
          </a:p>
        </p:txBody>
      </p:sp>
      <p:sp>
        <p:nvSpPr>
          <p:cNvPr id="39943" name="Text Box 7"/>
          <p:cNvSpPr txBox="1">
            <a:spLocks noChangeArrowheads="1"/>
          </p:cNvSpPr>
          <p:nvPr/>
        </p:nvSpPr>
        <p:spPr bwMode="auto">
          <a:xfrm>
            <a:off x="196850" y="1262106"/>
            <a:ext cx="2470150" cy="1200329"/>
          </a:xfrm>
          <a:prstGeom prst="rect">
            <a:avLst/>
          </a:prstGeom>
          <a:solidFill>
            <a:srgbClr val="FFE6E6"/>
          </a:solidFill>
          <a:ln>
            <a:noFill/>
          </a:ln>
          <a:ex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sz="2400" dirty="0">
                <a:solidFill>
                  <a:srgbClr val="1E0000"/>
                </a:solidFill>
              </a:rPr>
              <a:t>Transaction has actually decreased</a:t>
            </a:r>
          </a:p>
          <a:p>
            <a:pPr>
              <a:spcBef>
                <a:spcPct val="0"/>
              </a:spcBef>
              <a:buClrTx/>
              <a:buSzTx/>
              <a:buFontTx/>
              <a:buNone/>
            </a:pPr>
            <a:r>
              <a:rPr lang="en-US" sz="2400" dirty="0">
                <a:solidFill>
                  <a:srgbClr val="1E0000"/>
                </a:solidFill>
              </a:rPr>
              <a:t>the loop flow</a:t>
            </a:r>
          </a:p>
        </p:txBody>
      </p:sp>
      <p:sp>
        <p:nvSpPr>
          <p:cNvPr id="39945" name="Text Box 9"/>
          <p:cNvSpPr txBox="1">
            <a:spLocks noChangeArrowheads="1"/>
          </p:cNvSpPr>
          <p:nvPr/>
        </p:nvSpPr>
        <p:spPr bwMode="auto">
          <a:xfrm>
            <a:off x="7506927" y="1372017"/>
            <a:ext cx="1597745" cy="2677656"/>
          </a:xfrm>
          <a:prstGeom prst="rect">
            <a:avLst/>
          </a:prstGeom>
          <a:solidFill>
            <a:srgbClr val="FFE6E6"/>
          </a:solidFill>
          <a:ln>
            <a:noFill/>
          </a:ln>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sz="2400" dirty="0">
                <a:solidFill>
                  <a:srgbClr val="1E0000"/>
                </a:solidFill>
              </a:rPr>
              <a:t>Note that</a:t>
            </a:r>
          </a:p>
          <a:p>
            <a:pPr>
              <a:spcBef>
                <a:spcPct val="0"/>
              </a:spcBef>
              <a:buClrTx/>
              <a:buSzTx/>
              <a:buFontTx/>
              <a:buNone/>
            </a:pPr>
            <a:r>
              <a:rPr lang="en-US" sz="2400" dirty="0">
                <a:solidFill>
                  <a:srgbClr val="1E0000"/>
                </a:solidFill>
              </a:rPr>
              <a:t>Top’s </a:t>
            </a:r>
          </a:p>
          <a:p>
            <a:pPr>
              <a:spcBef>
                <a:spcPct val="0"/>
              </a:spcBef>
              <a:buClrTx/>
              <a:buSzTx/>
              <a:buFontTx/>
              <a:buNone/>
            </a:pPr>
            <a:r>
              <a:rPr lang="en-US" sz="2400" dirty="0">
                <a:solidFill>
                  <a:srgbClr val="1E0000"/>
                </a:solidFill>
              </a:rPr>
              <a:t>l</a:t>
            </a:r>
            <a:r>
              <a:rPr lang="en-US" sz="2400" dirty="0" smtClean="0">
                <a:solidFill>
                  <a:srgbClr val="1E0000"/>
                </a:solidFill>
              </a:rPr>
              <a:t>osses </a:t>
            </a:r>
            <a:r>
              <a:rPr lang="en-US" sz="2400" dirty="0">
                <a:solidFill>
                  <a:srgbClr val="1E0000"/>
                </a:solidFill>
              </a:rPr>
              <a:t>have</a:t>
            </a:r>
          </a:p>
          <a:p>
            <a:pPr>
              <a:spcBef>
                <a:spcPct val="0"/>
              </a:spcBef>
              <a:buClrTx/>
              <a:buSzTx/>
              <a:buFontTx/>
              <a:buNone/>
            </a:pPr>
            <a:r>
              <a:rPr lang="en-US" sz="2400" dirty="0">
                <a:solidFill>
                  <a:srgbClr val="1E0000"/>
                </a:solidFill>
              </a:rPr>
              <a:t>increased</a:t>
            </a:r>
          </a:p>
          <a:p>
            <a:pPr>
              <a:spcBef>
                <a:spcPct val="0"/>
              </a:spcBef>
              <a:buClrTx/>
              <a:buSzTx/>
              <a:buFontTx/>
              <a:buNone/>
            </a:pPr>
            <a:r>
              <a:rPr lang="en-US" sz="2400" dirty="0">
                <a:solidFill>
                  <a:srgbClr val="1E0000"/>
                </a:solidFill>
              </a:rPr>
              <a:t>from </a:t>
            </a:r>
          </a:p>
          <a:p>
            <a:pPr>
              <a:spcBef>
                <a:spcPct val="0"/>
              </a:spcBef>
              <a:buClrTx/>
              <a:buSzTx/>
              <a:buFontTx/>
              <a:buNone/>
            </a:pPr>
            <a:r>
              <a:rPr lang="en-US" sz="2400" dirty="0" smtClean="0">
                <a:solidFill>
                  <a:srgbClr val="1E0000"/>
                </a:solidFill>
              </a:rPr>
              <a:t>7.1 MW </a:t>
            </a:r>
            <a:r>
              <a:rPr lang="en-US" sz="2400" dirty="0">
                <a:solidFill>
                  <a:srgbClr val="1E0000"/>
                </a:solidFill>
              </a:rPr>
              <a:t>to</a:t>
            </a:r>
          </a:p>
          <a:p>
            <a:pPr>
              <a:spcBef>
                <a:spcPct val="0"/>
              </a:spcBef>
              <a:buClrTx/>
              <a:buSzTx/>
              <a:buFontTx/>
              <a:buNone/>
            </a:pPr>
            <a:r>
              <a:rPr lang="en-US" sz="2400" dirty="0" smtClean="0">
                <a:solidFill>
                  <a:srgbClr val="1E0000"/>
                </a:solidFill>
              </a:rPr>
              <a:t>9.6 </a:t>
            </a:r>
            <a:r>
              <a:rPr lang="en-US" sz="2400" dirty="0">
                <a:solidFill>
                  <a:srgbClr val="1E0000"/>
                </a:solidFill>
              </a:rPr>
              <a:t>MW</a:t>
            </a:r>
          </a:p>
        </p:txBody>
      </p:sp>
      <p:sp>
        <p:nvSpPr>
          <p:cNvPr id="11" name="Line 8"/>
          <p:cNvSpPr>
            <a:spLocks noChangeShapeType="1"/>
          </p:cNvSpPr>
          <p:nvPr/>
        </p:nvSpPr>
        <p:spPr bwMode="auto">
          <a:xfrm flipV="1">
            <a:off x="4343400" y="5428585"/>
            <a:ext cx="1808" cy="515015"/>
          </a:xfrm>
          <a:prstGeom prst="line">
            <a:avLst/>
          </a:prstGeom>
          <a:noFill/>
          <a:ln w="25400">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2" name="Line 8"/>
          <p:cNvSpPr>
            <a:spLocks noChangeShapeType="1"/>
          </p:cNvSpPr>
          <p:nvPr/>
        </p:nvSpPr>
        <p:spPr bwMode="auto">
          <a:xfrm>
            <a:off x="1752600" y="2462436"/>
            <a:ext cx="135792" cy="425832"/>
          </a:xfrm>
          <a:prstGeom prst="line">
            <a:avLst/>
          </a:prstGeom>
          <a:noFill/>
          <a:ln w="25400">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3" name="Line 8"/>
          <p:cNvSpPr>
            <a:spLocks noChangeShapeType="1"/>
          </p:cNvSpPr>
          <p:nvPr/>
        </p:nvSpPr>
        <p:spPr bwMode="auto">
          <a:xfrm flipH="1" flipV="1">
            <a:off x="6285766" y="2819400"/>
            <a:ext cx="1181833" cy="533400"/>
          </a:xfrm>
          <a:prstGeom prst="line">
            <a:avLst/>
          </a:prstGeom>
          <a:noFill/>
          <a:ln w="25400">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0"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20</a:t>
            </a:fld>
            <a:endParaRPr lang="en-US" dirty="0">
              <a:solidFill>
                <a:srgbClr val="1E0000"/>
              </a:solidFill>
            </a:endParaRPr>
          </a:p>
        </p:txBody>
      </p:sp>
    </p:spTree>
    <p:extLst>
      <p:ext uri="{BB962C8B-B14F-4D97-AF65-F5344CB8AC3E}">
        <p14:creationId xmlns:p14="http://schemas.microsoft.com/office/powerpoint/2010/main" val="375685225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smtClean="0"/>
              <a:t>Pricing Electricity</a:t>
            </a:r>
          </a:p>
        </p:txBody>
      </p:sp>
      <p:sp>
        <p:nvSpPr>
          <p:cNvPr id="40963" name="Rectangle 3"/>
          <p:cNvSpPr>
            <a:spLocks noGrp="1" noChangeArrowheads="1"/>
          </p:cNvSpPr>
          <p:nvPr>
            <p:ph idx="1"/>
          </p:nvPr>
        </p:nvSpPr>
        <p:spPr>
          <a:xfrm>
            <a:off x="365760" y="1280160"/>
            <a:ext cx="8625840" cy="3733800"/>
          </a:xfrm>
        </p:spPr>
        <p:txBody>
          <a:bodyPr/>
          <a:lstStyle/>
          <a:p>
            <a:pPr eaLnBrk="1" hangingPunct="1"/>
            <a:r>
              <a:rPr lang="en-US" dirty="0" smtClean="0"/>
              <a:t>Cost to supply electricity to bus is called the locational marginal price (LMP)</a:t>
            </a:r>
          </a:p>
          <a:p>
            <a:pPr eaLnBrk="1" hangingPunct="1"/>
            <a:r>
              <a:rPr lang="en-US" dirty="0" smtClean="0"/>
              <a:t>Presently some electric markets post LMPs on the web</a:t>
            </a:r>
          </a:p>
          <a:p>
            <a:pPr eaLnBrk="1" hangingPunct="1"/>
            <a:r>
              <a:rPr lang="en-US" dirty="0" smtClean="0"/>
              <a:t>In an ideal electricity market with no transmission limitations the LMPs are equal</a:t>
            </a:r>
          </a:p>
          <a:p>
            <a:pPr eaLnBrk="1" hangingPunct="1"/>
            <a:r>
              <a:rPr lang="en-US" dirty="0" smtClean="0"/>
              <a:t>Transmission constraints can segment a market, resulting in differing LMP</a:t>
            </a:r>
          </a:p>
          <a:p>
            <a:pPr eaLnBrk="1" hangingPunct="1"/>
            <a:r>
              <a:rPr lang="en-US" dirty="0" smtClean="0"/>
              <a:t>Determination of LMPs requires the solution on an Optimal Power Flow (OPF), which will be covered later in the semester</a:t>
            </a:r>
          </a:p>
        </p:txBody>
      </p:sp>
      <p:sp>
        <p:nvSpPr>
          <p:cNvPr id="4"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21</a:t>
            </a:fld>
            <a:endParaRPr lang="en-US" dirty="0">
              <a:solidFill>
                <a:srgbClr val="1E0000"/>
              </a:solidFill>
            </a:endParaRPr>
          </a:p>
        </p:txBody>
      </p:sp>
    </p:spTree>
    <p:extLst>
      <p:ext uri="{BB962C8B-B14F-4D97-AF65-F5344CB8AC3E}">
        <p14:creationId xmlns:p14="http://schemas.microsoft.com/office/powerpoint/2010/main" val="37237268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76200"/>
            <a:ext cx="8763000" cy="838200"/>
          </a:xfrm>
        </p:spPr>
        <p:txBody>
          <a:bodyPr/>
          <a:lstStyle/>
          <a:p>
            <a:pPr eaLnBrk="1" hangingPunct="1"/>
            <a:r>
              <a:rPr lang="en-US" dirty="0" smtClean="0"/>
              <a:t>Three Bus LMPs – Constraints Ignored</a:t>
            </a:r>
          </a:p>
        </p:txBody>
      </p:sp>
      <p:pic>
        <p:nvPicPr>
          <p:cNvPr id="4198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19200" y="1285875"/>
            <a:ext cx="6759575" cy="4318000"/>
          </a:xfrm>
          <a:noFill/>
        </p:spPr>
      </p:pic>
      <p:sp>
        <p:nvSpPr>
          <p:cNvPr id="41988" name="Text Box 4"/>
          <p:cNvSpPr txBox="1">
            <a:spLocks noChangeArrowheads="1"/>
          </p:cNvSpPr>
          <p:nvPr/>
        </p:nvSpPr>
        <p:spPr bwMode="auto">
          <a:xfrm>
            <a:off x="1512887" y="5286091"/>
            <a:ext cx="6172200" cy="830997"/>
          </a:xfrm>
          <a:prstGeom prst="rect">
            <a:avLst/>
          </a:prstGeom>
          <a:solidFill>
            <a:srgbClr val="FFE6E6"/>
          </a:solidFill>
          <a:ln>
            <a:noFill/>
          </a:ln>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sz="2400" dirty="0">
                <a:solidFill>
                  <a:srgbClr val="1E0000"/>
                </a:solidFill>
                <a:latin typeface="+mn-lt"/>
              </a:rPr>
              <a:t>Line from Bus 1 to Bus 3 is over-loaded; all buses have same marginal cost</a:t>
            </a:r>
          </a:p>
        </p:txBody>
      </p:sp>
      <p:sp>
        <p:nvSpPr>
          <p:cNvPr id="41989" name="Text Box 5"/>
          <p:cNvSpPr txBox="1">
            <a:spLocks noChangeArrowheads="1"/>
          </p:cNvSpPr>
          <p:nvPr/>
        </p:nvSpPr>
        <p:spPr bwMode="auto">
          <a:xfrm>
            <a:off x="7643949" y="2133600"/>
            <a:ext cx="1134285" cy="1938992"/>
          </a:xfrm>
          <a:prstGeom prst="rect">
            <a:avLst/>
          </a:prstGeom>
          <a:solidFill>
            <a:srgbClr val="FFE6E6"/>
          </a:solidFill>
          <a:ln>
            <a:noFill/>
          </a:ln>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sz="2400" dirty="0">
                <a:solidFill>
                  <a:srgbClr val="000000"/>
                </a:solidFill>
                <a:latin typeface="+mn-lt"/>
              </a:rPr>
              <a:t>Gen 1’s</a:t>
            </a:r>
          </a:p>
          <a:p>
            <a:pPr>
              <a:spcBef>
                <a:spcPct val="0"/>
              </a:spcBef>
              <a:buClrTx/>
              <a:buSzTx/>
              <a:buFontTx/>
              <a:buNone/>
            </a:pPr>
            <a:r>
              <a:rPr lang="en-US" sz="2400" dirty="0">
                <a:solidFill>
                  <a:srgbClr val="000000"/>
                </a:solidFill>
                <a:latin typeface="+mn-lt"/>
              </a:rPr>
              <a:t>cost</a:t>
            </a:r>
          </a:p>
          <a:p>
            <a:pPr>
              <a:spcBef>
                <a:spcPct val="0"/>
              </a:spcBef>
              <a:buClrTx/>
              <a:buSzTx/>
              <a:buFontTx/>
              <a:buNone/>
            </a:pPr>
            <a:r>
              <a:rPr lang="en-US" sz="2400" dirty="0">
                <a:solidFill>
                  <a:srgbClr val="000000"/>
                </a:solidFill>
                <a:latin typeface="+mn-lt"/>
              </a:rPr>
              <a:t>is $10</a:t>
            </a:r>
          </a:p>
          <a:p>
            <a:pPr>
              <a:spcBef>
                <a:spcPct val="0"/>
              </a:spcBef>
              <a:buClrTx/>
              <a:buSzTx/>
              <a:buFontTx/>
              <a:buNone/>
            </a:pPr>
            <a:r>
              <a:rPr lang="en-US" sz="2400" dirty="0">
                <a:solidFill>
                  <a:srgbClr val="000000"/>
                </a:solidFill>
                <a:latin typeface="+mn-lt"/>
              </a:rPr>
              <a:t>per </a:t>
            </a:r>
          </a:p>
          <a:p>
            <a:pPr>
              <a:spcBef>
                <a:spcPct val="0"/>
              </a:spcBef>
              <a:buClrTx/>
              <a:buSzTx/>
              <a:buFontTx/>
              <a:buNone/>
            </a:pPr>
            <a:r>
              <a:rPr lang="en-US" sz="2400" dirty="0">
                <a:solidFill>
                  <a:srgbClr val="000000"/>
                </a:solidFill>
                <a:latin typeface="+mn-lt"/>
              </a:rPr>
              <a:t>MWh</a:t>
            </a:r>
          </a:p>
        </p:txBody>
      </p:sp>
      <p:sp>
        <p:nvSpPr>
          <p:cNvPr id="41990" name="Text Box 6"/>
          <p:cNvSpPr txBox="1">
            <a:spLocks noChangeArrowheads="1"/>
          </p:cNvSpPr>
          <p:nvPr/>
        </p:nvSpPr>
        <p:spPr bwMode="auto">
          <a:xfrm>
            <a:off x="195263" y="1773238"/>
            <a:ext cx="1134285" cy="1938992"/>
          </a:xfrm>
          <a:prstGeom prst="rect">
            <a:avLst/>
          </a:prstGeom>
          <a:solidFill>
            <a:srgbClr val="FFE6E6"/>
          </a:solidFill>
          <a:ln>
            <a:noFill/>
          </a:ln>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sz="2400" dirty="0">
                <a:solidFill>
                  <a:srgbClr val="1E0000"/>
                </a:solidFill>
                <a:latin typeface="+mn-lt"/>
              </a:rPr>
              <a:t>Gen 2’s</a:t>
            </a:r>
          </a:p>
          <a:p>
            <a:pPr>
              <a:spcBef>
                <a:spcPct val="0"/>
              </a:spcBef>
              <a:buClrTx/>
              <a:buSzTx/>
              <a:buFontTx/>
              <a:buNone/>
            </a:pPr>
            <a:r>
              <a:rPr lang="en-US" sz="2400" dirty="0">
                <a:solidFill>
                  <a:srgbClr val="1E0000"/>
                </a:solidFill>
                <a:latin typeface="+mn-lt"/>
              </a:rPr>
              <a:t>cost</a:t>
            </a:r>
          </a:p>
          <a:p>
            <a:pPr>
              <a:spcBef>
                <a:spcPct val="0"/>
              </a:spcBef>
              <a:buClrTx/>
              <a:buSzTx/>
              <a:buFontTx/>
              <a:buNone/>
            </a:pPr>
            <a:r>
              <a:rPr lang="en-US" sz="2400" dirty="0">
                <a:solidFill>
                  <a:srgbClr val="1E0000"/>
                </a:solidFill>
                <a:latin typeface="+mn-lt"/>
              </a:rPr>
              <a:t>is $12</a:t>
            </a:r>
          </a:p>
          <a:p>
            <a:pPr>
              <a:spcBef>
                <a:spcPct val="0"/>
              </a:spcBef>
              <a:buClrTx/>
              <a:buSzTx/>
              <a:buFontTx/>
              <a:buNone/>
            </a:pPr>
            <a:r>
              <a:rPr lang="en-US" sz="2400" dirty="0">
                <a:solidFill>
                  <a:srgbClr val="1E0000"/>
                </a:solidFill>
                <a:latin typeface="+mn-lt"/>
              </a:rPr>
              <a:t>per </a:t>
            </a:r>
          </a:p>
          <a:p>
            <a:pPr>
              <a:spcBef>
                <a:spcPct val="0"/>
              </a:spcBef>
              <a:buClrTx/>
              <a:buSzTx/>
              <a:buFontTx/>
              <a:buNone/>
            </a:pPr>
            <a:r>
              <a:rPr lang="en-US" sz="2400" dirty="0">
                <a:solidFill>
                  <a:srgbClr val="1E0000"/>
                </a:solidFill>
                <a:latin typeface="+mn-lt"/>
              </a:rPr>
              <a:t>MWh</a:t>
            </a:r>
          </a:p>
        </p:txBody>
      </p:sp>
      <p:sp>
        <p:nvSpPr>
          <p:cNvPr id="7" name="TextBox 6"/>
          <p:cNvSpPr txBox="1"/>
          <p:nvPr/>
        </p:nvSpPr>
        <p:spPr>
          <a:xfrm>
            <a:off x="1892559" y="6182518"/>
            <a:ext cx="3842847" cy="523220"/>
          </a:xfrm>
          <a:prstGeom prst="rect">
            <a:avLst/>
          </a:prstGeom>
          <a:solidFill>
            <a:srgbClr val="FFE6E6"/>
          </a:solidFill>
        </p:spPr>
        <p:txBody>
          <a:bodyPr wrap="none" rtlCol="0">
            <a:spAutoFit/>
          </a:bodyPr>
          <a:lstStyle/>
          <a:p>
            <a:r>
              <a:rPr lang="en-US" dirty="0" smtClean="0">
                <a:solidFill>
                  <a:srgbClr val="1E0000"/>
                </a:solidFill>
              </a:rPr>
              <a:t>PowerWorld Case: </a:t>
            </a:r>
            <a:r>
              <a:rPr lang="en-US" b="1" dirty="0" smtClean="0">
                <a:solidFill>
                  <a:srgbClr val="1E0000"/>
                </a:solidFill>
              </a:rPr>
              <a:t>B3LP</a:t>
            </a:r>
            <a:endParaRPr lang="en-US" b="1" dirty="0">
              <a:solidFill>
                <a:srgbClr val="1E0000"/>
              </a:solidFill>
            </a:endParaRPr>
          </a:p>
        </p:txBody>
      </p:sp>
      <p:sp>
        <p:nvSpPr>
          <p:cNvPr id="8"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22</a:t>
            </a:fld>
            <a:endParaRPr lang="en-US" dirty="0">
              <a:solidFill>
                <a:srgbClr val="1E0000"/>
              </a:solidFill>
            </a:endParaRPr>
          </a:p>
        </p:txBody>
      </p:sp>
    </p:spTree>
    <p:extLst>
      <p:ext uri="{BB962C8B-B14F-4D97-AF65-F5344CB8AC3E}">
        <p14:creationId xmlns:p14="http://schemas.microsoft.com/office/powerpoint/2010/main" val="3732390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65463" y="76200"/>
            <a:ext cx="8978537" cy="1066800"/>
          </a:xfrm>
        </p:spPr>
        <p:txBody>
          <a:bodyPr/>
          <a:lstStyle/>
          <a:p>
            <a:r>
              <a:rPr lang="en-US" dirty="0"/>
              <a:t>Three Bus LMPs – </a:t>
            </a:r>
            <a:r>
              <a:rPr lang="en-US" dirty="0" smtClean="0"/>
              <a:t>Constraint Unforced</a:t>
            </a:r>
          </a:p>
        </p:txBody>
      </p:sp>
      <p:pic>
        <p:nvPicPr>
          <p:cNvPr id="4301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16152" y="1280160"/>
            <a:ext cx="7010400" cy="4645025"/>
          </a:xfrm>
          <a:noFill/>
        </p:spPr>
      </p:pic>
      <p:sp>
        <p:nvSpPr>
          <p:cNvPr id="43012" name="Text Box 4"/>
          <p:cNvSpPr txBox="1">
            <a:spLocks noChangeArrowheads="1"/>
          </p:cNvSpPr>
          <p:nvPr/>
        </p:nvSpPr>
        <p:spPr bwMode="auto">
          <a:xfrm>
            <a:off x="1027652" y="5707856"/>
            <a:ext cx="6743384" cy="830997"/>
          </a:xfrm>
          <a:prstGeom prst="rect">
            <a:avLst/>
          </a:prstGeom>
          <a:solidFill>
            <a:srgbClr val="FFE6E6"/>
          </a:solidFill>
          <a:ln>
            <a:noFill/>
          </a:ln>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a:spcBef>
                <a:spcPct val="0"/>
              </a:spcBef>
              <a:buClrTx/>
              <a:buSzTx/>
              <a:buFontTx/>
              <a:buNone/>
            </a:pPr>
            <a:r>
              <a:rPr lang="en-US" sz="2400" dirty="0">
                <a:solidFill>
                  <a:srgbClr val="000000"/>
                </a:solidFill>
                <a:latin typeface="+mn-lt"/>
              </a:rPr>
              <a:t>Line from 1 to 3 is no longer overloaded, but now</a:t>
            </a:r>
          </a:p>
          <a:p>
            <a:pPr>
              <a:spcBef>
                <a:spcPct val="0"/>
              </a:spcBef>
              <a:buClrTx/>
              <a:buSzTx/>
              <a:buFontTx/>
              <a:buNone/>
            </a:pPr>
            <a:r>
              <a:rPr lang="en-US" sz="2400" dirty="0">
                <a:solidFill>
                  <a:srgbClr val="000000"/>
                </a:solidFill>
                <a:latin typeface="+mn-lt"/>
              </a:rPr>
              <a:t>the marginal cost of electricity at </a:t>
            </a:r>
            <a:r>
              <a:rPr lang="en-US" sz="2400" dirty="0" smtClean="0">
                <a:solidFill>
                  <a:srgbClr val="000000"/>
                </a:solidFill>
                <a:latin typeface="+mn-lt"/>
              </a:rPr>
              <a:t>bus 3 </a:t>
            </a:r>
            <a:r>
              <a:rPr lang="en-US" sz="2400" dirty="0">
                <a:solidFill>
                  <a:srgbClr val="000000"/>
                </a:solidFill>
                <a:latin typeface="+mn-lt"/>
              </a:rPr>
              <a:t>is $14 / MWh</a:t>
            </a:r>
          </a:p>
        </p:txBody>
      </p:sp>
      <p:sp>
        <p:nvSpPr>
          <p:cNvPr id="5"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23</a:t>
            </a:fld>
            <a:endParaRPr lang="en-US" dirty="0">
              <a:solidFill>
                <a:srgbClr val="1E0000"/>
              </a:solidFill>
            </a:endParaRPr>
          </a:p>
        </p:txBody>
      </p:sp>
    </p:spTree>
    <p:extLst>
      <p:ext uri="{BB962C8B-B14F-4D97-AF65-F5344CB8AC3E}">
        <p14:creationId xmlns:p14="http://schemas.microsoft.com/office/powerpoint/2010/main" val="12657736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MISO LMPs on </a:t>
            </a:r>
            <a:r>
              <a:rPr lang="en-US" dirty="0" smtClean="0"/>
              <a:t>9/3/2020, </a:t>
            </a:r>
            <a:r>
              <a:rPr lang="en-US" dirty="0" smtClean="0"/>
              <a:t>4</a:t>
            </a:r>
            <a:r>
              <a:rPr lang="en-US" dirty="0" smtClean="0"/>
              <a:t>:30 </a:t>
            </a:r>
            <a:r>
              <a:rPr lang="en-US" dirty="0" smtClean="0"/>
              <a:t>PM</a:t>
            </a:r>
            <a:endParaRPr lang="en-US" dirty="0"/>
          </a:p>
        </p:txBody>
      </p:sp>
      <p:sp>
        <p:nvSpPr>
          <p:cNvPr id="4" name="TextBox 3"/>
          <p:cNvSpPr txBox="1"/>
          <p:nvPr/>
        </p:nvSpPr>
        <p:spPr>
          <a:xfrm>
            <a:off x="7315200" y="1849785"/>
            <a:ext cx="1600200" cy="3539430"/>
          </a:xfrm>
          <a:prstGeom prst="rect">
            <a:avLst/>
          </a:prstGeom>
          <a:solidFill>
            <a:srgbClr val="FFE6E6"/>
          </a:solidFill>
        </p:spPr>
        <p:txBody>
          <a:bodyPr wrap="square" rtlCol="0">
            <a:spAutoFit/>
          </a:bodyPr>
          <a:lstStyle/>
          <a:p>
            <a:r>
              <a:rPr lang="en-US" dirty="0" smtClean="0">
                <a:solidFill>
                  <a:srgbClr val="1E0000"/>
                </a:solidFill>
              </a:rPr>
              <a:t>Five minute</a:t>
            </a:r>
            <a:br>
              <a:rPr lang="en-US" dirty="0" smtClean="0">
                <a:solidFill>
                  <a:srgbClr val="1E0000"/>
                </a:solidFill>
              </a:rPr>
            </a:br>
            <a:r>
              <a:rPr lang="en-US" dirty="0" smtClean="0">
                <a:solidFill>
                  <a:srgbClr val="1E0000"/>
                </a:solidFill>
              </a:rPr>
              <a:t>LMPs are</a:t>
            </a:r>
            <a:br>
              <a:rPr lang="en-US" dirty="0" smtClean="0">
                <a:solidFill>
                  <a:srgbClr val="1E0000"/>
                </a:solidFill>
              </a:rPr>
            </a:br>
            <a:r>
              <a:rPr lang="en-US" dirty="0" smtClean="0">
                <a:solidFill>
                  <a:srgbClr val="1E0000"/>
                </a:solidFill>
              </a:rPr>
              <a:t>posted online</a:t>
            </a:r>
            <a:br>
              <a:rPr lang="en-US" dirty="0" smtClean="0">
                <a:solidFill>
                  <a:srgbClr val="1E0000"/>
                </a:solidFill>
              </a:rPr>
            </a:br>
            <a:r>
              <a:rPr lang="en-US" dirty="0" smtClean="0">
                <a:solidFill>
                  <a:srgbClr val="1E0000"/>
                </a:solidFill>
              </a:rPr>
              <a:t>for the MISO</a:t>
            </a:r>
            <a:br>
              <a:rPr lang="en-US" dirty="0" smtClean="0">
                <a:solidFill>
                  <a:srgbClr val="1E0000"/>
                </a:solidFill>
              </a:rPr>
            </a:br>
            <a:r>
              <a:rPr lang="en-US" dirty="0" smtClean="0">
                <a:solidFill>
                  <a:srgbClr val="1E0000"/>
                </a:solidFill>
              </a:rPr>
              <a:t>footprint</a:t>
            </a:r>
          </a:p>
        </p:txBody>
      </p:sp>
      <p:sp>
        <p:nvSpPr>
          <p:cNvPr id="5" name="TextBox 4"/>
          <p:cNvSpPr txBox="1"/>
          <p:nvPr/>
        </p:nvSpPr>
        <p:spPr>
          <a:xfrm>
            <a:off x="914400" y="6440491"/>
            <a:ext cx="7611956" cy="307777"/>
          </a:xfrm>
          <a:prstGeom prst="rect">
            <a:avLst/>
          </a:prstGeom>
          <a:noFill/>
        </p:spPr>
        <p:txBody>
          <a:bodyPr wrap="none" rtlCol="0">
            <a:spAutoFit/>
          </a:bodyPr>
          <a:lstStyle/>
          <a:p>
            <a:r>
              <a:rPr lang="en-US" sz="1400" dirty="0" smtClean="0">
                <a:solidFill>
                  <a:srgbClr val="1E0000"/>
                </a:solidFill>
              </a:rPr>
              <a:t>Source: </a:t>
            </a:r>
            <a:r>
              <a:rPr lang="en-US" sz="1400" dirty="0">
                <a:hlinkClick r:id="rId2"/>
              </a:rPr>
              <a:t>https://www.misoenergy.org/markets-and-operations/real-time--market-data/real-time-displays</a:t>
            </a:r>
            <a:r>
              <a:rPr lang="en-US" sz="1200" dirty="0">
                <a:hlinkClick r:id="rId2"/>
              </a:rPr>
              <a:t>/</a:t>
            </a:r>
            <a:endParaRPr lang="en-US" sz="1200" dirty="0"/>
          </a:p>
        </p:txBody>
      </p:sp>
      <p:pic>
        <p:nvPicPr>
          <p:cNvPr id="768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501" t="25820" r="51500" b="17234"/>
          <a:stretch/>
        </p:blipFill>
        <p:spPr bwMode="auto">
          <a:xfrm>
            <a:off x="1447800" y="1280160"/>
            <a:ext cx="4648200" cy="512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24</a:t>
            </a:fld>
            <a:endParaRPr lang="en-US" dirty="0">
              <a:solidFill>
                <a:srgbClr val="1E0000"/>
              </a:solidFill>
            </a:endParaRPr>
          </a:p>
        </p:txBody>
      </p:sp>
    </p:spTree>
    <p:extLst>
      <p:ext uri="{BB962C8B-B14F-4D97-AF65-F5344CB8AC3E}">
        <p14:creationId xmlns:p14="http://schemas.microsoft.com/office/powerpoint/2010/main" val="23084693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Power Flow</a:t>
            </a:r>
            <a:endParaRPr lang="en-US" dirty="0"/>
          </a:p>
        </p:txBody>
      </p:sp>
      <p:sp>
        <p:nvSpPr>
          <p:cNvPr id="3" name="Content Placeholder 2"/>
          <p:cNvSpPr>
            <a:spLocks noGrp="1"/>
          </p:cNvSpPr>
          <p:nvPr>
            <p:ph idx="1"/>
          </p:nvPr>
        </p:nvSpPr>
        <p:spPr>
          <a:xfrm>
            <a:off x="365760" y="1280160"/>
            <a:ext cx="8549640" cy="3733800"/>
          </a:xfrm>
        </p:spPr>
        <p:txBody>
          <a:bodyPr/>
          <a:lstStyle/>
          <a:p>
            <a:r>
              <a:rPr lang="en-US" dirty="0" smtClean="0"/>
              <a:t>Next slides cover some more advanced power flow topics that need to be considered in many commercial power flow studies</a:t>
            </a:r>
          </a:p>
          <a:p>
            <a:r>
              <a:rPr lang="en-US" dirty="0" smtClean="0"/>
              <a:t>An important consideration in the power flow is the assumed time scale of the response, and the assumed model of operator actions</a:t>
            </a:r>
          </a:p>
          <a:p>
            <a:pPr lvl="1"/>
            <a:r>
              <a:rPr lang="en-US" dirty="0" smtClean="0"/>
              <a:t>Planning power flow studies usually assume automatic modeling of operator actions and a longer time frame of response (controls have time to reach steady-state)</a:t>
            </a:r>
          </a:p>
          <a:p>
            <a:pPr lvl="2"/>
            <a:r>
              <a:rPr lang="en-US" dirty="0" smtClean="0"/>
              <a:t>For example, who is actually doing the volt/var control</a:t>
            </a:r>
          </a:p>
          <a:p>
            <a:pPr lvl="1"/>
            <a:r>
              <a:rPr lang="en-US" dirty="0" smtClean="0"/>
              <a:t> In real-time applications operator actions are usually not automated and controls may be more limited in time</a:t>
            </a:r>
            <a:endParaRPr lang="en-US" dirty="0"/>
          </a:p>
        </p:txBody>
      </p:sp>
      <p:sp>
        <p:nvSpPr>
          <p:cNvPr id="4"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25</a:t>
            </a:fld>
            <a:endParaRPr lang="en-US" dirty="0">
              <a:solidFill>
                <a:srgbClr val="1E0000"/>
              </a:solidFill>
            </a:endParaRPr>
          </a:p>
        </p:txBody>
      </p:sp>
    </p:spTree>
    <p:extLst>
      <p:ext uri="{BB962C8B-B14F-4D97-AF65-F5344CB8AC3E}">
        <p14:creationId xmlns:p14="http://schemas.microsoft.com/office/powerpoint/2010/main" val="3348630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Quasi-Newton Power Flow Methods</a:t>
            </a:r>
          </a:p>
        </p:txBody>
      </p:sp>
      <p:sp>
        <p:nvSpPr>
          <p:cNvPr id="3" name="Content Placeholder 2"/>
          <p:cNvSpPr>
            <a:spLocks noGrp="1"/>
          </p:cNvSpPr>
          <p:nvPr>
            <p:ph idx="1"/>
          </p:nvPr>
        </p:nvSpPr>
        <p:spPr>
          <a:xfrm>
            <a:off x="365760" y="1280160"/>
            <a:ext cx="8549640" cy="3733800"/>
          </a:xfrm>
        </p:spPr>
        <p:txBody>
          <a:bodyPr/>
          <a:lstStyle/>
          <a:p>
            <a:pPr>
              <a:spcBef>
                <a:spcPct val="0"/>
              </a:spcBef>
            </a:pPr>
            <a:r>
              <a:rPr lang="en-US" dirty="0" smtClean="0"/>
              <a:t>First we consider some </a:t>
            </a:r>
            <a:r>
              <a:rPr lang="en-US" dirty="0"/>
              <a:t>modified versions of the Newton power flow </a:t>
            </a:r>
            <a:r>
              <a:rPr lang="en-US" dirty="0">
                <a:latin typeface="Times" pitchFamily="-96" charset="0"/>
              </a:rPr>
              <a:t>(NPF) </a:t>
            </a:r>
          </a:p>
          <a:p>
            <a:pPr>
              <a:spcBef>
                <a:spcPct val="0"/>
              </a:spcBef>
            </a:pPr>
            <a:r>
              <a:rPr lang="en-US" dirty="0">
                <a:latin typeface="Times" pitchFamily="-96" charset="0"/>
              </a:rPr>
              <a:t>Since most of the computation in the NPF is associated with building and factoring the Jacobian matrix, </a:t>
            </a:r>
            <a:r>
              <a:rPr lang="en-US" b="1" dirty="0">
                <a:latin typeface="Times" pitchFamily="-96" charset="0"/>
              </a:rPr>
              <a:t>J</a:t>
            </a:r>
            <a:r>
              <a:rPr lang="en-US" dirty="0">
                <a:latin typeface="Times" pitchFamily="-96" charset="0"/>
              </a:rPr>
              <a:t>, the focus is on trying to reduce this computation</a:t>
            </a:r>
          </a:p>
          <a:p>
            <a:pPr>
              <a:spcBef>
                <a:spcPct val="0"/>
              </a:spcBef>
            </a:pPr>
            <a:r>
              <a:rPr lang="en-US" dirty="0">
                <a:latin typeface="Times" pitchFamily="-96" charset="0"/>
              </a:rPr>
              <a:t>In a pure NPF </a:t>
            </a:r>
            <a:r>
              <a:rPr lang="en-US" b="1" dirty="0">
                <a:latin typeface="Times" pitchFamily="-96" charset="0"/>
              </a:rPr>
              <a:t>J </a:t>
            </a:r>
            <a:r>
              <a:rPr lang="en-US" dirty="0">
                <a:latin typeface="Times" pitchFamily="-96" charset="0"/>
              </a:rPr>
              <a:t>is build and factored each iteration</a:t>
            </a:r>
          </a:p>
          <a:p>
            <a:pPr>
              <a:spcBef>
                <a:spcPct val="0"/>
              </a:spcBef>
            </a:pPr>
            <a:r>
              <a:rPr lang="en-US" dirty="0">
                <a:latin typeface="Times New Roman" panose="02020603050405020304" pitchFamily="18" charset="0"/>
                <a:cs typeface="Times New Roman" panose="02020603050405020304" pitchFamily="18" charset="0"/>
              </a:rPr>
              <a:t>Over the years pretty much every variation of the NPF has been tried; here we just touch on the most common</a:t>
            </a:r>
          </a:p>
          <a:p>
            <a:pPr>
              <a:spcBef>
                <a:spcPct val="0"/>
              </a:spcBef>
            </a:pPr>
            <a:r>
              <a:rPr lang="en-US" dirty="0">
                <a:latin typeface="Times New Roman" panose="02020603050405020304" pitchFamily="18" charset="0"/>
                <a:cs typeface="Times New Roman" panose="02020603050405020304" pitchFamily="18" charset="0"/>
              </a:rPr>
              <a:t>Whether a method is effective can be application dependent</a:t>
            </a:r>
          </a:p>
          <a:p>
            <a:pPr lvl="1">
              <a:spcBef>
                <a:spcPct val="0"/>
              </a:spcBef>
            </a:pPr>
            <a:r>
              <a:rPr lang="en-US" dirty="0">
                <a:latin typeface="Times New Roman" panose="02020603050405020304" pitchFamily="18" charset="0"/>
                <a:cs typeface="Times New Roman" panose="02020603050405020304" pitchFamily="18" charset="0"/>
              </a:rPr>
              <a:t>For example, in contingency analysis we are usually just resolving a solved case with </a:t>
            </a:r>
            <a:r>
              <a:rPr lang="en-US" dirty="0" smtClean="0">
                <a:latin typeface="Times New Roman" panose="02020603050405020304" pitchFamily="18" charset="0"/>
                <a:cs typeface="Times New Roman" panose="02020603050405020304" pitchFamily="18" charset="0"/>
              </a:rPr>
              <a:t>an </a:t>
            </a:r>
            <a:r>
              <a:rPr lang="en-US" dirty="0">
                <a:latin typeface="Times New Roman" panose="02020603050405020304" pitchFamily="18" charset="0"/>
                <a:cs typeface="Times New Roman" panose="02020603050405020304" pitchFamily="18" charset="0"/>
              </a:rPr>
              <a:t>often small perturbation </a:t>
            </a:r>
          </a:p>
          <a:p>
            <a:endParaRPr lang="en-US" dirty="0"/>
          </a:p>
        </p:txBody>
      </p:sp>
      <p:sp>
        <p:nvSpPr>
          <p:cNvPr id="4"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26</a:t>
            </a:fld>
            <a:endParaRPr lang="en-US" dirty="0">
              <a:solidFill>
                <a:srgbClr val="1E0000"/>
              </a:solidFill>
            </a:endParaRPr>
          </a:p>
        </p:txBody>
      </p:sp>
    </p:spTree>
    <p:extLst>
      <p:ext uri="{BB962C8B-B14F-4D97-AF65-F5344CB8AC3E}">
        <p14:creationId xmlns:p14="http://schemas.microsoft.com/office/powerpoint/2010/main" val="32319711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Quasi-Newton Power Flow Methods</a:t>
            </a:r>
          </a:p>
        </p:txBody>
      </p:sp>
      <p:sp>
        <p:nvSpPr>
          <p:cNvPr id="3" name="Content Placeholder 2"/>
          <p:cNvSpPr>
            <a:spLocks noGrp="1"/>
          </p:cNvSpPr>
          <p:nvPr>
            <p:ph idx="1"/>
          </p:nvPr>
        </p:nvSpPr>
        <p:spPr>
          <a:xfrm>
            <a:off x="365760" y="1280160"/>
            <a:ext cx="8625840" cy="3733800"/>
          </a:xfrm>
        </p:spPr>
        <p:txBody>
          <a:bodyPr/>
          <a:lstStyle/>
          <a:p>
            <a:pPr>
              <a:spcBef>
                <a:spcPct val="0"/>
              </a:spcBef>
            </a:pPr>
            <a:r>
              <a:rPr lang="en-US" dirty="0"/>
              <a:t>The simplest modification of the NPF results when </a:t>
            </a:r>
            <a:r>
              <a:rPr lang="en-US" b="1" dirty="0"/>
              <a:t>J </a:t>
            </a:r>
            <a:r>
              <a:rPr lang="en-US" dirty="0"/>
              <a:t>is kept constant for a number of iterations, say k iterations</a:t>
            </a:r>
          </a:p>
          <a:p>
            <a:pPr lvl="1">
              <a:spcBef>
                <a:spcPct val="0"/>
              </a:spcBef>
            </a:pPr>
            <a:r>
              <a:rPr lang="en-US" dirty="0"/>
              <a:t>Sometimes known as the Dishonest Newton </a:t>
            </a:r>
          </a:p>
          <a:p>
            <a:pPr>
              <a:spcBef>
                <a:spcPct val="0"/>
              </a:spcBef>
            </a:pPr>
            <a:r>
              <a:rPr lang="en-US" dirty="0"/>
              <a:t>The approach balances increased speed per iteration, with potentially more iterations to perform</a:t>
            </a:r>
          </a:p>
          <a:p>
            <a:pPr>
              <a:spcBef>
                <a:spcPct val="0"/>
              </a:spcBef>
            </a:pPr>
            <a:r>
              <a:rPr lang="en-US" dirty="0"/>
              <a:t>There is also an increased possibility for divergence</a:t>
            </a:r>
          </a:p>
          <a:p>
            <a:pPr>
              <a:spcBef>
                <a:spcPct val="0"/>
              </a:spcBef>
            </a:pPr>
            <a:r>
              <a:rPr lang="en-US" dirty="0"/>
              <a:t>Since the mismatch equations are not modified, if it converges it should converge to the same solution as the NPF</a:t>
            </a:r>
          </a:p>
          <a:p>
            <a:pPr>
              <a:spcBef>
                <a:spcPct val="0"/>
              </a:spcBef>
            </a:pPr>
            <a:r>
              <a:rPr lang="en-US" dirty="0"/>
              <a:t>These methods are not commonly used</a:t>
            </a:r>
            <a:r>
              <a:rPr lang="en-US" dirty="0" smtClean="0"/>
              <a:t>, except in very short duration, sequential power flows with small mismatches</a:t>
            </a:r>
            <a:endParaRPr lang="en-US" dirty="0"/>
          </a:p>
          <a:p>
            <a:endParaRPr lang="en-US" dirty="0"/>
          </a:p>
        </p:txBody>
      </p:sp>
      <p:sp>
        <p:nvSpPr>
          <p:cNvPr id="4"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27</a:t>
            </a:fld>
            <a:endParaRPr lang="en-US" dirty="0">
              <a:solidFill>
                <a:srgbClr val="1E0000"/>
              </a:solidFill>
            </a:endParaRPr>
          </a:p>
        </p:txBody>
      </p:sp>
    </p:spTree>
    <p:extLst>
      <p:ext uri="{BB962C8B-B14F-4D97-AF65-F5344CB8AC3E}">
        <p14:creationId xmlns:p14="http://schemas.microsoft.com/office/powerpoint/2010/main" val="3957178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Dishonest N-R </a:t>
            </a:r>
            <a:r>
              <a:rPr lang="en-US" altLang="en-US" dirty="0" smtClean="0"/>
              <a:t>Example</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996348254"/>
              </p:ext>
            </p:extLst>
          </p:nvPr>
        </p:nvGraphicFramePr>
        <p:xfrm>
          <a:off x="365125" y="1279525"/>
          <a:ext cx="5994400" cy="4699000"/>
        </p:xfrm>
        <a:graphic>
          <a:graphicData uri="http://schemas.openxmlformats.org/presentationml/2006/ole">
            <mc:AlternateContent xmlns:mc="http://schemas.openxmlformats.org/markup-compatibility/2006">
              <mc:Choice xmlns:v="urn:schemas-microsoft-com:vml" Requires="v">
                <p:oleObj spid="_x0000_s77831" name="Equation" r:id="rId3" imgW="5994360" imgH="4698720" progId="Equation.DSMT4">
                  <p:embed/>
                </p:oleObj>
              </mc:Choice>
              <mc:Fallback>
                <p:oleObj name="Equation" r:id="rId3" imgW="5994360" imgH="46987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5" y="1279525"/>
                        <a:ext cx="5994400" cy="469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Rectangle 6"/>
          <p:cNvSpPr/>
          <p:nvPr/>
        </p:nvSpPr>
        <p:spPr>
          <a:xfrm>
            <a:off x="6172200" y="2743200"/>
            <a:ext cx="2667000" cy="3539430"/>
          </a:xfrm>
          <a:prstGeom prst="rect">
            <a:avLst/>
          </a:prstGeom>
          <a:solidFill>
            <a:srgbClr val="FFE6E6"/>
          </a:solidFill>
        </p:spPr>
        <p:txBody>
          <a:bodyPr wrap="square">
            <a:spAutoFit/>
          </a:bodyPr>
          <a:lstStyle/>
          <a:p>
            <a:pPr eaLnBrk="1" hangingPunct="1">
              <a:spcBef>
                <a:spcPts val="0"/>
              </a:spcBef>
            </a:pPr>
            <a:r>
              <a:rPr lang="en-US" altLang="en-US" dirty="0">
                <a:solidFill>
                  <a:srgbClr val="1E0000"/>
                </a:solidFill>
              </a:rPr>
              <a:t>We pay a price</a:t>
            </a:r>
          </a:p>
          <a:p>
            <a:pPr eaLnBrk="1" hangingPunct="1">
              <a:spcBef>
                <a:spcPts val="0"/>
              </a:spcBef>
            </a:pPr>
            <a:r>
              <a:rPr lang="en-US" altLang="en-US" dirty="0">
                <a:solidFill>
                  <a:srgbClr val="1E0000"/>
                </a:solidFill>
              </a:rPr>
              <a:t>in increased </a:t>
            </a:r>
          </a:p>
          <a:p>
            <a:pPr eaLnBrk="1" hangingPunct="1">
              <a:spcBef>
                <a:spcPts val="0"/>
              </a:spcBef>
            </a:pPr>
            <a:r>
              <a:rPr lang="en-US" altLang="en-US" dirty="0">
                <a:solidFill>
                  <a:srgbClr val="1E0000"/>
                </a:solidFill>
              </a:rPr>
              <a:t>iterations, but</a:t>
            </a:r>
          </a:p>
          <a:p>
            <a:pPr eaLnBrk="1" hangingPunct="1">
              <a:spcBef>
                <a:spcPts val="0"/>
              </a:spcBef>
            </a:pPr>
            <a:r>
              <a:rPr lang="en-US" altLang="en-US" dirty="0">
                <a:solidFill>
                  <a:srgbClr val="1E0000"/>
                </a:solidFill>
              </a:rPr>
              <a:t>with decreased </a:t>
            </a:r>
          </a:p>
          <a:p>
            <a:pPr eaLnBrk="1" hangingPunct="1">
              <a:spcBef>
                <a:spcPts val="0"/>
              </a:spcBef>
            </a:pPr>
            <a:r>
              <a:rPr lang="en-US" altLang="en-US" dirty="0">
                <a:solidFill>
                  <a:srgbClr val="1E0000"/>
                </a:solidFill>
              </a:rPr>
              <a:t>computation</a:t>
            </a:r>
          </a:p>
          <a:p>
            <a:pPr eaLnBrk="1" hangingPunct="1">
              <a:spcBef>
                <a:spcPts val="0"/>
              </a:spcBef>
            </a:pPr>
            <a:r>
              <a:rPr lang="en-US" altLang="en-US" dirty="0">
                <a:solidFill>
                  <a:srgbClr val="1E0000"/>
                </a:solidFill>
              </a:rPr>
              <a:t>per </a:t>
            </a:r>
            <a:r>
              <a:rPr lang="en-US" altLang="en-US" dirty="0" smtClean="0">
                <a:solidFill>
                  <a:srgbClr val="1E0000"/>
                </a:solidFill>
              </a:rPr>
              <a:t>iteration; that</a:t>
            </a:r>
            <a:br>
              <a:rPr lang="en-US" altLang="en-US" dirty="0" smtClean="0">
                <a:solidFill>
                  <a:srgbClr val="1E0000"/>
                </a:solidFill>
              </a:rPr>
            </a:br>
            <a:r>
              <a:rPr lang="en-US" altLang="en-US" dirty="0" smtClean="0">
                <a:solidFill>
                  <a:srgbClr val="1E0000"/>
                </a:solidFill>
              </a:rPr>
              <a:t>price is too high</a:t>
            </a:r>
            <a:br>
              <a:rPr lang="en-US" altLang="en-US" dirty="0" smtClean="0">
                <a:solidFill>
                  <a:srgbClr val="1E0000"/>
                </a:solidFill>
              </a:rPr>
            </a:br>
            <a:r>
              <a:rPr lang="en-US" altLang="en-US" dirty="0" smtClean="0">
                <a:solidFill>
                  <a:srgbClr val="1E0000"/>
                </a:solidFill>
              </a:rPr>
              <a:t>in this example</a:t>
            </a:r>
            <a:endParaRPr lang="en-US" altLang="en-US" dirty="0">
              <a:solidFill>
                <a:srgbClr val="1E0000"/>
              </a:solidFill>
            </a:endParaRPr>
          </a:p>
        </p:txBody>
      </p:sp>
      <p:sp>
        <p:nvSpPr>
          <p:cNvPr id="5"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28</a:t>
            </a:fld>
            <a:endParaRPr lang="en-US" dirty="0">
              <a:solidFill>
                <a:srgbClr val="1E0000"/>
              </a:solidFill>
            </a:endParaRPr>
          </a:p>
        </p:txBody>
      </p:sp>
    </p:spTree>
    <p:extLst>
      <p:ext uri="{BB962C8B-B14F-4D97-AF65-F5344CB8AC3E}">
        <p14:creationId xmlns:p14="http://schemas.microsoft.com/office/powerpoint/2010/main" val="2407135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1066800"/>
          </a:xfrm>
        </p:spPr>
        <p:txBody>
          <a:bodyPr/>
          <a:lstStyle/>
          <a:p>
            <a:r>
              <a:rPr lang="en-US" dirty="0"/>
              <a:t>Three Bus PowerWorld Simulator Case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l="5215" r="5089"/>
          <a:stretch>
            <a:fillRect/>
          </a:stretch>
        </p:blipFill>
        <p:spPr bwMode="auto">
          <a:xfrm>
            <a:off x="1676400" y="1600200"/>
            <a:ext cx="6670675"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5"/>
          <p:cNvSpPr>
            <a:spLocks noChangeShapeType="1"/>
          </p:cNvSpPr>
          <p:nvPr/>
        </p:nvSpPr>
        <p:spPr bwMode="auto">
          <a:xfrm>
            <a:off x="1676400" y="2219325"/>
            <a:ext cx="919162" cy="381000"/>
          </a:xfrm>
          <a:prstGeom prst="line">
            <a:avLst/>
          </a:prstGeom>
          <a:noFill/>
          <a:ln w="34925">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endParaRPr lang="en-US" dirty="0"/>
          </a:p>
        </p:txBody>
      </p:sp>
      <p:sp>
        <p:nvSpPr>
          <p:cNvPr id="7" name="Text Box 6"/>
          <p:cNvSpPr txBox="1">
            <a:spLocks noChangeArrowheads="1"/>
          </p:cNvSpPr>
          <p:nvPr/>
        </p:nvSpPr>
        <p:spPr bwMode="auto">
          <a:xfrm>
            <a:off x="149225" y="1497013"/>
            <a:ext cx="1439818" cy="2677656"/>
          </a:xfrm>
          <a:prstGeom prst="rect">
            <a:avLst/>
          </a:prstGeom>
          <a:solidFill>
            <a:srgbClr val="FFE6E6"/>
          </a:solidFill>
          <a:ln>
            <a:noFill/>
          </a:ln>
          <a:extLst/>
        </p:spPr>
        <p:txBody>
          <a:bodyPr wrap="none">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spcBef>
                <a:spcPct val="0"/>
              </a:spcBef>
              <a:buClrTx/>
              <a:buSzTx/>
              <a:buFontTx/>
              <a:buNone/>
            </a:pPr>
            <a:r>
              <a:rPr lang="en-US" altLang="en-US" sz="2400" dirty="0">
                <a:solidFill>
                  <a:srgbClr val="1E0000"/>
                </a:solidFill>
              </a:rPr>
              <a:t>Load with</a:t>
            </a:r>
          </a:p>
          <a:p>
            <a:pPr>
              <a:spcBef>
                <a:spcPct val="0"/>
              </a:spcBef>
              <a:buClrTx/>
              <a:buSzTx/>
              <a:buFontTx/>
              <a:buNone/>
            </a:pPr>
            <a:r>
              <a:rPr lang="en-US" altLang="en-US" sz="2400" dirty="0">
                <a:solidFill>
                  <a:srgbClr val="1E0000"/>
                </a:solidFill>
              </a:rPr>
              <a:t>green</a:t>
            </a:r>
          </a:p>
          <a:p>
            <a:pPr>
              <a:spcBef>
                <a:spcPct val="0"/>
              </a:spcBef>
              <a:buClrTx/>
              <a:buSzTx/>
              <a:buFontTx/>
              <a:buNone/>
            </a:pPr>
            <a:r>
              <a:rPr lang="en-US" altLang="en-US" sz="2400" dirty="0">
                <a:solidFill>
                  <a:srgbClr val="1E0000"/>
                </a:solidFill>
              </a:rPr>
              <a:t>arrows </a:t>
            </a:r>
          </a:p>
          <a:p>
            <a:pPr>
              <a:spcBef>
                <a:spcPct val="0"/>
              </a:spcBef>
              <a:buClrTx/>
              <a:buSzTx/>
              <a:buFontTx/>
              <a:buNone/>
            </a:pPr>
            <a:r>
              <a:rPr lang="en-US" altLang="en-US" sz="2400" dirty="0">
                <a:solidFill>
                  <a:srgbClr val="1E0000"/>
                </a:solidFill>
              </a:rPr>
              <a:t>indicating</a:t>
            </a:r>
          </a:p>
          <a:p>
            <a:pPr>
              <a:spcBef>
                <a:spcPct val="0"/>
              </a:spcBef>
              <a:buClrTx/>
              <a:buSzTx/>
              <a:buFontTx/>
              <a:buNone/>
            </a:pPr>
            <a:r>
              <a:rPr lang="en-US" altLang="en-US" sz="2400" dirty="0">
                <a:solidFill>
                  <a:srgbClr val="1E0000"/>
                </a:solidFill>
              </a:rPr>
              <a:t>amount</a:t>
            </a:r>
          </a:p>
          <a:p>
            <a:pPr>
              <a:spcBef>
                <a:spcPct val="0"/>
              </a:spcBef>
              <a:buClrTx/>
              <a:buSzTx/>
              <a:buFontTx/>
              <a:buNone/>
            </a:pPr>
            <a:r>
              <a:rPr lang="en-US" altLang="en-US" sz="2400" dirty="0">
                <a:solidFill>
                  <a:srgbClr val="1E0000"/>
                </a:solidFill>
              </a:rPr>
              <a:t>of MW</a:t>
            </a:r>
          </a:p>
          <a:p>
            <a:pPr>
              <a:spcBef>
                <a:spcPct val="0"/>
              </a:spcBef>
              <a:buClrTx/>
              <a:buSzTx/>
              <a:buFontTx/>
              <a:buNone/>
            </a:pPr>
            <a:r>
              <a:rPr lang="en-US" altLang="en-US" sz="2400" dirty="0">
                <a:solidFill>
                  <a:srgbClr val="1E0000"/>
                </a:solidFill>
              </a:rPr>
              <a:t>flow</a:t>
            </a:r>
          </a:p>
        </p:txBody>
      </p:sp>
      <p:sp>
        <p:nvSpPr>
          <p:cNvPr id="8" name="Text Box 7"/>
          <p:cNvSpPr txBox="1">
            <a:spLocks noChangeArrowheads="1"/>
          </p:cNvSpPr>
          <p:nvPr/>
        </p:nvSpPr>
        <p:spPr bwMode="auto">
          <a:xfrm>
            <a:off x="149225" y="4697413"/>
            <a:ext cx="1370888" cy="1569660"/>
          </a:xfrm>
          <a:prstGeom prst="rect">
            <a:avLst/>
          </a:prstGeom>
          <a:solidFill>
            <a:srgbClr val="FFE6E6"/>
          </a:solidFill>
          <a:ln>
            <a:noFill/>
          </a:ln>
          <a:extLst/>
        </p:spPr>
        <p:txBody>
          <a:bodyPr wrap="none">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spcBef>
                <a:spcPct val="0"/>
              </a:spcBef>
              <a:buClrTx/>
              <a:buSzTx/>
              <a:buFontTx/>
              <a:buNone/>
            </a:pPr>
            <a:r>
              <a:rPr lang="en-US" altLang="en-US" sz="2400" dirty="0">
                <a:solidFill>
                  <a:srgbClr val="1E0000"/>
                </a:solidFill>
              </a:rPr>
              <a:t>Used</a:t>
            </a:r>
          </a:p>
          <a:p>
            <a:pPr>
              <a:spcBef>
                <a:spcPct val="0"/>
              </a:spcBef>
              <a:buClrTx/>
              <a:buSzTx/>
              <a:buFontTx/>
              <a:buNone/>
            </a:pPr>
            <a:r>
              <a:rPr lang="en-US" altLang="en-US" sz="2400" dirty="0">
                <a:solidFill>
                  <a:srgbClr val="1E0000"/>
                </a:solidFill>
              </a:rPr>
              <a:t>to control</a:t>
            </a:r>
          </a:p>
          <a:p>
            <a:pPr>
              <a:spcBef>
                <a:spcPct val="0"/>
              </a:spcBef>
              <a:buClrTx/>
              <a:buSzTx/>
              <a:buFontTx/>
              <a:buNone/>
            </a:pPr>
            <a:r>
              <a:rPr lang="en-US" altLang="en-US" sz="2400" dirty="0">
                <a:solidFill>
                  <a:srgbClr val="1E0000"/>
                </a:solidFill>
              </a:rPr>
              <a:t>output of</a:t>
            </a:r>
          </a:p>
          <a:p>
            <a:pPr>
              <a:spcBef>
                <a:spcPct val="0"/>
              </a:spcBef>
              <a:buClrTx/>
              <a:buSzTx/>
              <a:buFontTx/>
              <a:buNone/>
            </a:pPr>
            <a:r>
              <a:rPr lang="en-US" altLang="en-US" sz="2400" dirty="0">
                <a:solidFill>
                  <a:srgbClr val="1E0000"/>
                </a:solidFill>
              </a:rPr>
              <a:t>generator</a:t>
            </a:r>
          </a:p>
        </p:txBody>
      </p:sp>
      <p:sp>
        <p:nvSpPr>
          <p:cNvPr id="9" name="Text Box 12"/>
          <p:cNvSpPr txBox="1">
            <a:spLocks noChangeArrowheads="1"/>
          </p:cNvSpPr>
          <p:nvPr/>
        </p:nvSpPr>
        <p:spPr bwMode="auto">
          <a:xfrm>
            <a:off x="7478712" y="4094163"/>
            <a:ext cx="1455738" cy="1570037"/>
          </a:xfrm>
          <a:prstGeom prst="rect">
            <a:avLst/>
          </a:prstGeom>
          <a:solidFill>
            <a:srgbClr val="FFE6E6"/>
          </a:solidFill>
          <a:ln>
            <a:noFill/>
          </a:ln>
          <a:extLst/>
        </p:spPr>
        <p:txBody>
          <a:bodyPr>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spcBef>
                <a:spcPct val="0"/>
              </a:spcBef>
              <a:buClrTx/>
              <a:buSzTx/>
              <a:buFontTx/>
              <a:buNone/>
            </a:pPr>
            <a:r>
              <a:rPr lang="en-US" altLang="en-US" sz="2400" dirty="0">
                <a:solidFill>
                  <a:srgbClr val="1E0000"/>
                </a:solidFill>
              </a:rPr>
              <a:t>Note the</a:t>
            </a:r>
          </a:p>
          <a:p>
            <a:pPr>
              <a:spcBef>
                <a:spcPct val="0"/>
              </a:spcBef>
              <a:buClrTx/>
              <a:buSzTx/>
              <a:buFontTx/>
              <a:buNone/>
            </a:pPr>
            <a:r>
              <a:rPr lang="en-US" altLang="en-US" sz="2400" dirty="0">
                <a:solidFill>
                  <a:srgbClr val="1E0000"/>
                </a:solidFill>
              </a:rPr>
              <a:t>power </a:t>
            </a:r>
          </a:p>
          <a:p>
            <a:pPr>
              <a:spcBef>
                <a:spcPct val="0"/>
              </a:spcBef>
              <a:buClrTx/>
              <a:buSzTx/>
              <a:buFontTx/>
              <a:buNone/>
            </a:pPr>
            <a:r>
              <a:rPr lang="en-US" altLang="en-US" sz="2400" dirty="0">
                <a:solidFill>
                  <a:srgbClr val="1E0000"/>
                </a:solidFill>
              </a:rPr>
              <a:t>balance at</a:t>
            </a:r>
          </a:p>
          <a:p>
            <a:pPr>
              <a:spcBef>
                <a:spcPct val="0"/>
              </a:spcBef>
              <a:buClrTx/>
              <a:buSzTx/>
              <a:buFontTx/>
              <a:buNone/>
            </a:pPr>
            <a:r>
              <a:rPr lang="en-US" altLang="en-US" sz="2400" dirty="0">
                <a:solidFill>
                  <a:srgbClr val="1E0000"/>
                </a:solidFill>
              </a:rPr>
              <a:t>each bus</a:t>
            </a:r>
          </a:p>
        </p:txBody>
      </p:sp>
      <p:sp>
        <p:nvSpPr>
          <p:cNvPr id="10" name="Line 5"/>
          <p:cNvSpPr>
            <a:spLocks noChangeShapeType="1"/>
          </p:cNvSpPr>
          <p:nvPr/>
        </p:nvSpPr>
        <p:spPr bwMode="auto">
          <a:xfrm flipV="1">
            <a:off x="1223962" y="3819525"/>
            <a:ext cx="912019" cy="1219200"/>
          </a:xfrm>
          <a:prstGeom prst="line">
            <a:avLst/>
          </a:prstGeom>
          <a:noFill/>
          <a:ln w="34925">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endParaRPr lang="en-US" dirty="0"/>
          </a:p>
        </p:txBody>
      </p:sp>
      <p:sp>
        <p:nvSpPr>
          <p:cNvPr id="11" name="Line 5"/>
          <p:cNvSpPr>
            <a:spLocks noChangeShapeType="1"/>
          </p:cNvSpPr>
          <p:nvPr/>
        </p:nvSpPr>
        <p:spPr bwMode="auto">
          <a:xfrm flipH="1" flipV="1">
            <a:off x="5011736" y="2943225"/>
            <a:ext cx="250825" cy="2535238"/>
          </a:xfrm>
          <a:prstGeom prst="line">
            <a:avLst/>
          </a:prstGeom>
          <a:noFill/>
          <a:ln w="34925">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endParaRPr lang="en-US" dirty="0"/>
          </a:p>
        </p:txBody>
      </p:sp>
      <p:sp>
        <p:nvSpPr>
          <p:cNvPr id="12" name="Line 5"/>
          <p:cNvSpPr>
            <a:spLocks noChangeShapeType="1"/>
          </p:cNvSpPr>
          <p:nvPr/>
        </p:nvSpPr>
        <p:spPr bwMode="auto">
          <a:xfrm flipH="1" flipV="1">
            <a:off x="7167561" y="3551088"/>
            <a:ext cx="685800" cy="593875"/>
          </a:xfrm>
          <a:prstGeom prst="line">
            <a:avLst/>
          </a:prstGeom>
          <a:noFill/>
          <a:ln w="34925">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endParaRPr lang="en-US" dirty="0"/>
          </a:p>
        </p:txBody>
      </p:sp>
      <p:sp>
        <p:nvSpPr>
          <p:cNvPr id="13" name="Text Box 10"/>
          <p:cNvSpPr txBox="1">
            <a:spLocks noChangeArrowheads="1"/>
          </p:cNvSpPr>
          <p:nvPr/>
        </p:nvSpPr>
        <p:spPr bwMode="auto">
          <a:xfrm>
            <a:off x="2112590" y="5564554"/>
            <a:ext cx="5700600" cy="1200329"/>
          </a:xfrm>
          <a:prstGeom prst="rect">
            <a:avLst/>
          </a:prstGeom>
          <a:solidFill>
            <a:srgbClr val="FFE6E6"/>
          </a:solidFill>
          <a:ln>
            <a:noFill/>
          </a:ln>
          <a:extLst/>
        </p:spPr>
        <p:txBody>
          <a:bodyPr wrap="none">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spcBef>
                <a:spcPct val="0"/>
              </a:spcBef>
              <a:buClrTx/>
              <a:buSzTx/>
              <a:buFontTx/>
              <a:buNone/>
            </a:pPr>
            <a:r>
              <a:rPr lang="en-US" altLang="en-US" sz="2400" dirty="0">
                <a:solidFill>
                  <a:srgbClr val="1E0000"/>
                </a:solidFill>
              </a:rPr>
              <a:t>Direction of </a:t>
            </a:r>
            <a:r>
              <a:rPr lang="en-US" altLang="en-US" sz="2400" dirty="0" smtClean="0">
                <a:solidFill>
                  <a:srgbClr val="1E0000"/>
                </a:solidFill>
              </a:rPr>
              <a:t>green arrow </a:t>
            </a:r>
            <a:r>
              <a:rPr lang="en-US" altLang="en-US" sz="2400" dirty="0">
                <a:solidFill>
                  <a:srgbClr val="1E0000"/>
                </a:solidFill>
              </a:rPr>
              <a:t>is used to indicate</a:t>
            </a:r>
          </a:p>
          <a:p>
            <a:pPr>
              <a:spcBef>
                <a:spcPct val="0"/>
              </a:spcBef>
              <a:buClrTx/>
              <a:buSzTx/>
              <a:buFontTx/>
              <a:buNone/>
            </a:pPr>
            <a:r>
              <a:rPr lang="en-US" altLang="en-US" sz="2400" dirty="0">
                <a:solidFill>
                  <a:srgbClr val="1E0000"/>
                </a:solidFill>
              </a:rPr>
              <a:t>direction of real power (MW) </a:t>
            </a:r>
            <a:r>
              <a:rPr lang="en-US" altLang="en-US" sz="2400" dirty="0" smtClean="0">
                <a:solidFill>
                  <a:srgbClr val="1E0000"/>
                </a:solidFill>
              </a:rPr>
              <a:t>flow; the blue </a:t>
            </a:r>
            <a:br>
              <a:rPr lang="en-US" altLang="en-US" sz="2400" dirty="0" smtClean="0">
                <a:solidFill>
                  <a:srgbClr val="1E0000"/>
                </a:solidFill>
              </a:rPr>
            </a:br>
            <a:r>
              <a:rPr lang="en-US" altLang="en-US" sz="2400" dirty="0" smtClean="0">
                <a:solidFill>
                  <a:srgbClr val="1E0000"/>
                </a:solidFill>
              </a:rPr>
              <a:t>arrows show the reactive power  </a:t>
            </a:r>
            <a:endParaRPr lang="en-US" altLang="en-US" sz="2400" dirty="0">
              <a:solidFill>
                <a:srgbClr val="1E0000"/>
              </a:solidFill>
            </a:endParaRPr>
          </a:p>
        </p:txBody>
      </p:sp>
      <p:sp>
        <p:nvSpPr>
          <p:cNvPr id="15" name="TextBox 14"/>
          <p:cNvSpPr txBox="1"/>
          <p:nvPr/>
        </p:nvSpPr>
        <p:spPr>
          <a:xfrm>
            <a:off x="2286000" y="1076980"/>
            <a:ext cx="5069145" cy="523220"/>
          </a:xfrm>
          <a:prstGeom prst="rect">
            <a:avLst/>
          </a:prstGeom>
          <a:solidFill>
            <a:srgbClr val="FFE6E6"/>
          </a:solidFill>
        </p:spPr>
        <p:txBody>
          <a:bodyPr wrap="none" rtlCol="0">
            <a:spAutoFit/>
          </a:bodyPr>
          <a:lstStyle/>
          <a:p>
            <a:r>
              <a:rPr lang="en-US" dirty="0" smtClean="0">
                <a:solidFill>
                  <a:srgbClr val="1E0000"/>
                </a:solidFill>
              </a:rPr>
              <a:t>PowerWorld Case Name: </a:t>
            </a:r>
            <a:r>
              <a:rPr lang="en-US" b="1" dirty="0" smtClean="0">
                <a:solidFill>
                  <a:srgbClr val="1E0000"/>
                </a:solidFill>
              </a:rPr>
              <a:t>B3Slow</a:t>
            </a:r>
          </a:p>
        </p:txBody>
      </p:sp>
      <p:sp>
        <p:nvSpPr>
          <p:cNvPr id="14"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2</a:t>
            </a:fld>
            <a:endParaRPr lang="en-US" dirty="0">
              <a:solidFill>
                <a:srgbClr val="1E0000"/>
              </a:solidFill>
            </a:endParaRPr>
          </a:p>
        </p:txBody>
      </p:sp>
    </p:spTree>
    <p:extLst>
      <p:ext uri="{BB962C8B-B14F-4D97-AF65-F5344CB8AC3E}">
        <p14:creationId xmlns:p14="http://schemas.microsoft.com/office/powerpoint/2010/main" val="23450913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Decoupled Power Flow</a:t>
            </a:r>
            <a:endParaRPr lang="en-US" dirty="0"/>
          </a:p>
        </p:txBody>
      </p:sp>
      <p:sp>
        <p:nvSpPr>
          <p:cNvPr id="3" name="Content Placeholder 2"/>
          <p:cNvSpPr>
            <a:spLocks noGrp="1"/>
          </p:cNvSpPr>
          <p:nvPr>
            <p:ph idx="1"/>
          </p:nvPr>
        </p:nvSpPr>
        <p:spPr>
          <a:xfrm>
            <a:off x="365760" y="1280160"/>
            <a:ext cx="8625840" cy="3733800"/>
          </a:xfrm>
        </p:spPr>
        <p:txBody>
          <a:bodyPr/>
          <a:lstStyle/>
          <a:p>
            <a:r>
              <a:rPr lang="en-US" altLang="en-US" dirty="0"/>
              <a:t>Rather than not updating the Jacobian, the decoupled power flow takes advantage of characteristics of the power grid in order to decouple the real and reactive power balance equations</a:t>
            </a:r>
          </a:p>
          <a:p>
            <a:pPr lvl="1"/>
            <a:r>
              <a:rPr lang="en-US" altLang="en-US" dirty="0"/>
              <a:t>There is a strong coupling between real power and voltage angle, and reactive power and voltage magnitude</a:t>
            </a:r>
          </a:p>
          <a:p>
            <a:pPr lvl="1"/>
            <a:r>
              <a:rPr lang="en-US" altLang="en-US" dirty="0"/>
              <a:t>There is a much weaker coupling between real power and voltage angle, and reactive power and voltage angle</a:t>
            </a:r>
          </a:p>
          <a:p>
            <a:r>
              <a:rPr lang="en-US" altLang="en-US" dirty="0"/>
              <a:t>Key reference is B. Stott, “Decoupled Newton Load Flow,” </a:t>
            </a:r>
            <a:r>
              <a:rPr lang="en-US" altLang="en-US" i="1" dirty="0"/>
              <a:t>IEEE Trans. Power. App and Syst</a:t>
            </a:r>
            <a:r>
              <a:rPr lang="en-US" altLang="en-US" dirty="0"/>
              <a:t>., Sept/Oct. 1972, pp. 1955-1959  </a:t>
            </a:r>
          </a:p>
        </p:txBody>
      </p:sp>
      <p:sp>
        <p:nvSpPr>
          <p:cNvPr id="4"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29</a:t>
            </a:fld>
            <a:endParaRPr lang="en-US" dirty="0">
              <a:solidFill>
                <a:srgbClr val="1E0000"/>
              </a:solidFill>
            </a:endParaRPr>
          </a:p>
        </p:txBody>
      </p:sp>
    </p:spTree>
    <p:extLst>
      <p:ext uri="{BB962C8B-B14F-4D97-AF65-F5344CB8AC3E}">
        <p14:creationId xmlns:p14="http://schemas.microsoft.com/office/powerpoint/2010/main" val="23004677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Decoupled Power Flow Formulation</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727041525"/>
              </p:ext>
            </p:extLst>
          </p:nvPr>
        </p:nvGraphicFramePr>
        <p:xfrm>
          <a:off x="358775" y="1279525"/>
          <a:ext cx="7353300" cy="5054600"/>
        </p:xfrm>
        <a:graphic>
          <a:graphicData uri="http://schemas.openxmlformats.org/presentationml/2006/ole">
            <mc:AlternateContent xmlns:mc="http://schemas.openxmlformats.org/markup-compatibility/2006">
              <mc:Choice xmlns:v="urn:schemas-microsoft-com:vml" Requires="v">
                <p:oleObj spid="_x0000_s78855" name="Equation" r:id="rId3" imgW="7353000" imgH="5054400" progId="Equation.DSMT4">
                  <p:embed/>
                </p:oleObj>
              </mc:Choice>
              <mc:Fallback>
                <p:oleObj name="Equation" r:id="rId3" imgW="7353000" imgH="5054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75" y="1279525"/>
                        <a:ext cx="7353300" cy="505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30</a:t>
            </a:fld>
            <a:endParaRPr lang="en-US" dirty="0">
              <a:solidFill>
                <a:srgbClr val="1E0000"/>
              </a:solidFill>
            </a:endParaRPr>
          </a:p>
        </p:txBody>
      </p:sp>
    </p:spTree>
    <p:extLst>
      <p:ext uri="{BB962C8B-B14F-4D97-AF65-F5344CB8AC3E}">
        <p14:creationId xmlns:p14="http://schemas.microsoft.com/office/powerpoint/2010/main" val="16594926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Decoupling Approximation</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605898851"/>
              </p:ext>
            </p:extLst>
          </p:nvPr>
        </p:nvGraphicFramePr>
        <p:xfrm>
          <a:off x="376238" y="1284288"/>
          <a:ext cx="8140700" cy="5275262"/>
        </p:xfrm>
        <a:graphic>
          <a:graphicData uri="http://schemas.openxmlformats.org/presentationml/2006/ole">
            <mc:AlternateContent xmlns:mc="http://schemas.openxmlformats.org/markup-compatibility/2006">
              <mc:Choice xmlns:v="urn:schemas-microsoft-com:vml" Requires="v">
                <p:oleObj spid="_x0000_s79879" name="Equation" r:id="rId3" imgW="8623080" imgH="5587920" progId="Equation.DSMT4">
                  <p:embed/>
                </p:oleObj>
              </mc:Choice>
              <mc:Fallback>
                <p:oleObj name="Equation" r:id="rId3" imgW="8623080" imgH="55879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8" y="1284288"/>
                        <a:ext cx="8140700" cy="5275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31</a:t>
            </a:fld>
            <a:endParaRPr lang="en-US" dirty="0">
              <a:solidFill>
                <a:srgbClr val="1E0000"/>
              </a:solidFill>
            </a:endParaRPr>
          </a:p>
        </p:txBody>
      </p:sp>
    </p:spTree>
    <p:extLst>
      <p:ext uri="{BB962C8B-B14F-4D97-AF65-F5344CB8AC3E}">
        <p14:creationId xmlns:p14="http://schemas.microsoft.com/office/powerpoint/2010/main" val="30700118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Off-diagonal Jacobian Terms</a:t>
            </a:r>
            <a:endParaRPr lang="en-US" dirty="0"/>
          </a:p>
        </p:txBody>
      </p:sp>
      <p:sp>
        <p:nvSpPr>
          <p:cNvPr id="4" name="Slide Number Placeholder 3"/>
          <p:cNvSpPr>
            <a:spLocks noGrp="1"/>
          </p:cNvSpPr>
          <p:nvPr>
            <p:ph type="sldNum" sz="quarter" idx="4294967295"/>
          </p:nvPr>
        </p:nvSpPr>
        <p:spPr>
          <a:xfrm>
            <a:off x="7086600" y="6324600"/>
            <a:ext cx="1905000" cy="457200"/>
          </a:xfrm>
          <a:prstGeom prst="rect">
            <a:avLst/>
          </a:prstGeom>
        </p:spPr>
        <p:txBody>
          <a:bodyPr/>
          <a:lstStyle/>
          <a:p>
            <a:pPr>
              <a:defRPr/>
            </a:pPr>
            <a:fld id="{0AF38EFD-512B-4531-8A51-5AEF24EFF359}" type="slidenum">
              <a:rPr lang="en-US" smtClean="0"/>
              <a:pPr>
                <a:defRPr/>
              </a:pPr>
              <a:t>32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8090856"/>
              </p:ext>
            </p:extLst>
          </p:nvPr>
        </p:nvGraphicFramePr>
        <p:xfrm>
          <a:off x="365125" y="1266825"/>
          <a:ext cx="7099300" cy="4419600"/>
        </p:xfrm>
        <a:graphic>
          <a:graphicData uri="http://schemas.openxmlformats.org/presentationml/2006/ole">
            <mc:AlternateContent xmlns:mc="http://schemas.openxmlformats.org/markup-compatibility/2006">
              <mc:Choice xmlns:v="urn:schemas-microsoft-com:vml" Requires="v">
                <p:oleObj spid="_x0000_s80903" name="Equation" r:id="rId3" imgW="7099200" imgH="4419360" progId="Equation.DSMT4">
                  <p:embed/>
                </p:oleObj>
              </mc:Choice>
              <mc:Fallback>
                <p:oleObj name="Equation" r:id="rId3" imgW="7099200" imgH="4419360" progId="Equation.DSMT4">
                  <p:embed/>
                  <p:pic>
                    <p:nvPicPr>
                      <p:cNvPr id="0" name=""/>
                      <p:cNvPicPr>
                        <a:picLocks noChangeAspect="1" noChangeArrowheads="1"/>
                      </p:cNvPicPr>
                      <p:nvPr/>
                    </p:nvPicPr>
                    <p:blipFill>
                      <a:blip r:embed="rId4"/>
                      <a:srcRect/>
                      <a:stretch>
                        <a:fillRect/>
                      </a:stretch>
                    </p:blipFill>
                    <p:spPr bwMode="auto">
                      <a:xfrm>
                        <a:off x="365125" y="1266825"/>
                        <a:ext cx="7099300" cy="441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Box 5"/>
          <p:cNvSpPr txBox="1"/>
          <p:nvPr/>
        </p:nvSpPr>
        <p:spPr>
          <a:xfrm>
            <a:off x="304800" y="5791200"/>
            <a:ext cx="8440131" cy="954107"/>
          </a:xfrm>
          <a:prstGeom prst="rect">
            <a:avLst/>
          </a:prstGeom>
          <a:solidFill>
            <a:srgbClr val="FFE6E6"/>
          </a:solidFill>
        </p:spPr>
        <p:txBody>
          <a:bodyPr wrap="none" rtlCol="0">
            <a:spAutoFit/>
          </a:bodyPr>
          <a:lstStyle/>
          <a:p>
            <a:r>
              <a:rPr lang="en-US" dirty="0" smtClean="0">
                <a:solidFill>
                  <a:srgbClr val="1E0000"/>
                </a:solidFill>
              </a:rPr>
              <a:t>By assuming ½ the elements are zero, we only have to do</a:t>
            </a:r>
            <a:br>
              <a:rPr lang="en-US" dirty="0" smtClean="0">
                <a:solidFill>
                  <a:srgbClr val="1E0000"/>
                </a:solidFill>
              </a:rPr>
            </a:br>
            <a:r>
              <a:rPr lang="en-US" dirty="0" smtClean="0">
                <a:solidFill>
                  <a:srgbClr val="1E0000"/>
                </a:solidFill>
              </a:rPr>
              <a:t>½ the computations</a:t>
            </a:r>
            <a:endParaRPr lang="en-US" dirty="0">
              <a:solidFill>
                <a:srgbClr val="1E0000"/>
              </a:solidFill>
            </a:endParaRPr>
          </a:p>
        </p:txBody>
      </p:sp>
      <p:sp>
        <p:nvSpPr>
          <p:cNvPr id="7"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32</a:t>
            </a:fld>
            <a:endParaRPr lang="en-US" dirty="0">
              <a:solidFill>
                <a:srgbClr val="1E0000"/>
              </a:solidFill>
            </a:endParaRPr>
          </a:p>
        </p:txBody>
      </p:sp>
    </p:spTree>
    <p:extLst>
      <p:ext uri="{BB962C8B-B14F-4D97-AF65-F5344CB8AC3E}">
        <p14:creationId xmlns:p14="http://schemas.microsoft.com/office/powerpoint/2010/main" val="29047509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1066800"/>
          </a:xfrm>
        </p:spPr>
        <p:txBody>
          <a:bodyPr/>
          <a:lstStyle/>
          <a:p>
            <a:r>
              <a:rPr lang="en-US" altLang="en-US" dirty="0"/>
              <a:t>Decoupled N-R Region of Convergence</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 y="1280160"/>
            <a:ext cx="6418672" cy="466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629400" y="1219200"/>
            <a:ext cx="2286000" cy="5262979"/>
          </a:xfrm>
          <a:prstGeom prst="rect">
            <a:avLst/>
          </a:prstGeom>
          <a:solidFill>
            <a:srgbClr val="FFE6E6"/>
          </a:solidFill>
        </p:spPr>
        <p:txBody>
          <a:bodyPr wrap="square" rtlCol="0">
            <a:spAutoFit/>
          </a:bodyPr>
          <a:lstStyle/>
          <a:p>
            <a:pPr>
              <a:spcBef>
                <a:spcPts val="0"/>
              </a:spcBef>
            </a:pPr>
            <a:r>
              <a:rPr lang="en-US" dirty="0" smtClean="0">
                <a:solidFill>
                  <a:srgbClr val="1E0000"/>
                </a:solidFill>
              </a:rPr>
              <a:t>The high</a:t>
            </a:r>
            <a:br>
              <a:rPr lang="en-US" dirty="0" smtClean="0">
                <a:solidFill>
                  <a:srgbClr val="1E0000"/>
                </a:solidFill>
              </a:rPr>
            </a:br>
            <a:r>
              <a:rPr lang="en-US" dirty="0" smtClean="0">
                <a:solidFill>
                  <a:srgbClr val="1E0000"/>
                </a:solidFill>
              </a:rPr>
              <a:t>solution ROC is actually</a:t>
            </a:r>
            <a:br>
              <a:rPr lang="en-US" dirty="0" smtClean="0">
                <a:solidFill>
                  <a:srgbClr val="1E0000"/>
                </a:solidFill>
              </a:rPr>
            </a:br>
            <a:r>
              <a:rPr lang="en-US" dirty="0" smtClean="0">
                <a:solidFill>
                  <a:srgbClr val="1E0000"/>
                </a:solidFill>
              </a:rPr>
              <a:t>larger than with the standard</a:t>
            </a:r>
            <a:br>
              <a:rPr lang="en-US" dirty="0" smtClean="0">
                <a:solidFill>
                  <a:srgbClr val="1E0000"/>
                </a:solidFill>
              </a:rPr>
            </a:br>
            <a:r>
              <a:rPr lang="en-US" dirty="0" smtClean="0">
                <a:solidFill>
                  <a:srgbClr val="1E0000"/>
                </a:solidFill>
              </a:rPr>
              <a:t>NPF. Obviously</a:t>
            </a:r>
            <a:br>
              <a:rPr lang="en-US" dirty="0" smtClean="0">
                <a:solidFill>
                  <a:srgbClr val="1E0000"/>
                </a:solidFill>
              </a:rPr>
            </a:br>
            <a:r>
              <a:rPr lang="en-US" dirty="0" smtClean="0">
                <a:solidFill>
                  <a:srgbClr val="1E0000"/>
                </a:solidFill>
              </a:rPr>
              <a:t>this is not</a:t>
            </a:r>
            <a:br>
              <a:rPr lang="en-US" dirty="0" smtClean="0">
                <a:solidFill>
                  <a:srgbClr val="1E0000"/>
                </a:solidFill>
              </a:rPr>
            </a:br>
            <a:r>
              <a:rPr lang="en-US" dirty="0" smtClean="0">
                <a:solidFill>
                  <a:srgbClr val="1E0000"/>
                </a:solidFill>
              </a:rPr>
              <a:t>a good a way to get the low</a:t>
            </a:r>
          </a:p>
          <a:p>
            <a:pPr>
              <a:spcBef>
                <a:spcPts val="0"/>
              </a:spcBef>
            </a:pPr>
            <a:r>
              <a:rPr lang="en-US" dirty="0" smtClean="0">
                <a:solidFill>
                  <a:srgbClr val="1E0000"/>
                </a:solidFill>
              </a:rPr>
              <a:t>solution</a:t>
            </a:r>
          </a:p>
        </p:txBody>
      </p:sp>
      <p:sp>
        <p:nvSpPr>
          <p:cNvPr id="7"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33</a:t>
            </a:fld>
            <a:endParaRPr lang="en-US" dirty="0">
              <a:solidFill>
                <a:srgbClr val="1E0000"/>
              </a:solidFill>
            </a:endParaRPr>
          </a:p>
        </p:txBody>
      </p:sp>
    </p:spTree>
    <p:extLst>
      <p:ext uri="{BB962C8B-B14F-4D97-AF65-F5344CB8AC3E}">
        <p14:creationId xmlns:p14="http://schemas.microsoft.com/office/powerpoint/2010/main" val="36133736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Fast Decoupled Power Flow</a:t>
            </a:r>
            <a:endParaRPr lang="en-US" dirty="0"/>
          </a:p>
        </p:txBody>
      </p:sp>
      <p:sp>
        <p:nvSpPr>
          <p:cNvPr id="3" name="Content Placeholder 2"/>
          <p:cNvSpPr>
            <a:spLocks noGrp="1"/>
          </p:cNvSpPr>
          <p:nvPr>
            <p:ph idx="1"/>
          </p:nvPr>
        </p:nvSpPr>
        <p:spPr>
          <a:xfrm>
            <a:off x="365760" y="1280160"/>
            <a:ext cx="8473440" cy="3733800"/>
          </a:xfrm>
        </p:spPr>
        <p:txBody>
          <a:bodyPr/>
          <a:lstStyle/>
          <a:p>
            <a:r>
              <a:rPr lang="en-US" altLang="en-US" dirty="0"/>
              <a:t>By continuing with our Jacobian approximations we can actually obtain a reasonable approximation that is independent of the voltage magnitudes/angles.</a:t>
            </a:r>
          </a:p>
          <a:p>
            <a:r>
              <a:rPr lang="en-US" altLang="en-US" dirty="0"/>
              <a:t>This means the Jacobian need only be built/inverted once per power flow solution</a:t>
            </a:r>
          </a:p>
          <a:p>
            <a:r>
              <a:rPr lang="en-US" altLang="en-US" dirty="0"/>
              <a:t>This approach is known as the fast decoupled power flow (FDPF)</a:t>
            </a:r>
          </a:p>
          <a:p>
            <a:endParaRPr lang="en-US" dirty="0"/>
          </a:p>
        </p:txBody>
      </p:sp>
      <p:sp>
        <p:nvSpPr>
          <p:cNvPr id="4"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34</a:t>
            </a:fld>
            <a:endParaRPr lang="en-US" dirty="0">
              <a:solidFill>
                <a:srgbClr val="1E0000"/>
              </a:solidFill>
            </a:endParaRPr>
          </a:p>
        </p:txBody>
      </p:sp>
    </p:spTree>
    <p:extLst>
      <p:ext uri="{BB962C8B-B14F-4D97-AF65-F5344CB8AC3E}">
        <p14:creationId xmlns:p14="http://schemas.microsoft.com/office/powerpoint/2010/main" val="2887799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Fast Decoupled Power Flow, cont.</a:t>
            </a:r>
            <a:endParaRPr lang="en-US" dirty="0"/>
          </a:p>
        </p:txBody>
      </p:sp>
      <p:sp>
        <p:nvSpPr>
          <p:cNvPr id="3" name="Content Placeholder 2"/>
          <p:cNvSpPr>
            <a:spLocks noGrp="1"/>
          </p:cNvSpPr>
          <p:nvPr>
            <p:ph idx="1"/>
          </p:nvPr>
        </p:nvSpPr>
        <p:spPr>
          <a:xfrm>
            <a:off x="365760" y="1280160"/>
            <a:ext cx="8702040" cy="3733800"/>
          </a:xfrm>
        </p:spPr>
        <p:txBody>
          <a:bodyPr/>
          <a:lstStyle/>
          <a:p>
            <a:r>
              <a:rPr lang="en-US" altLang="en-US" dirty="0"/>
              <a:t>FDPF uses the same mismatch equations as standard power flow (just scaled) so it should have same solution</a:t>
            </a:r>
          </a:p>
          <a:p>
            <a:r>
              <a:rPr lang="en-US" altLang="en-US" dirty="0"/>
              <a:t>The FDPF is widely used, though usually only when we only need an approximate solution</a:t>
            </a:r>
          </a:p>
          <a:p>
            <a:r>
              <a:rPr lang="en-US" dirty="0"/>
              <a:t>Key fast decoupled power flow reference is  B. Stott, O. </a:t>
            </a:r>
            <a:r>
              <a:rPr lang="en-US" dirty="0" err="1"/>
              <a:t>Alsac</a:t>
            </a:r>
            <a:r>
              <a:rPr lang="en-US" dirty="0"/>
              <a:t>, “Fast Decoupled Load Flow,” </a:t>
            </a:r>
            <a:r>
              <a:rPr lang="en-US" i="1" dirty="0"/>
              <a:t>IEEE Trans. Power App. and Syst</a:t>
            </a:r>
            <a:r>
              <a:rPr lang="en-US" dirty="0"/>
              <a:t>., May 1974, pp. </a:t>
            </a:r>
            <a:r>
              <a:rPr lang="en-US" dirty="0" smtClean="0"/>
              <a:t>859-869</a:t>
            </a:r>
          </a:p>
          <a:p>
            <a:r>
              <a:rPr lang="en-US" dirty="0" smtClean="0"/>
              <a:t>Modified </a:t>
            </a:r>
            <a:r>
              <a:rPr lang="en-US" dirty="0"/>
              <a:t>versions also exist, such as D. </a:t>
            </a:r>
            <a:r>
              <a:rPr lang="en-US" dirty="0" err="1"/>
              <a:t>Jajicic</a:t>
            </a:r>
            <a:r>
              <a:rPr lang="en-US" dirty="0"/>
              <a:t> and A. Bose, “A Modification to the Fast Decoupled Power Flow for Networks with High R/X Ratios, “</a:t>
            </a:r>
            <a:r>
              <a:rPr lang="en-US" i="1" dirty="0"/>
              <a:t>IEEE Transactions on Power Sys</a:t>
            </a:r>
            <a:r>
              <a:rPr lang="en-US" dirty="0"/>
              <a:t>., May 1988, pp. 743-746</a:t>
            </a:r>
          </a:p>
          <a:p>
            <a:endParaRPr lang="en-US" dirty="0"/>
          </a:p>
        </p:txBody>
      </p:sp>
      <p:sp>
        <p:nvSpPr>
          <p:cNvPr id="4"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35</a:t>
            </a:fld>
            <a:endParaRPr lang="en-US" dirty="0">
              <a:solidFill>
                <a:srgbClr val="1E0000"/>
              </a:solidFill>
            </a:endParaRPr>
          </a:p>
        </p:txBody>
      </p:sp>
    </p:spTree>
    <p:extLst>
      <p:ext uri="{BB962C8B-B14F-4D97-AF65-F5344CB8AC3E}">
        <p14:creationId xmlns:p14="http://schemas.microsoft.com/office/powerpoint/2010/main" val="14823048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FDPF Approximations</a:t>
            </a:r>
            <a:endParaRPr lang="en-US" dirty="0"/>
          </a:p>
        </p:txBody>
      </p:sp>
      <p:graphicFrame>
        <p:nvGraphicFramePr>
          <p:cNvPr id="5" name="Object 3"/>
          <p:cNvGraphicFramePr>
            <a:graphicFrameLocks noChangeAspect="1"/>
          </p:cNvGraphicFramePr>
          <p:nvPr>
            <p:extLst>
              <p:ext uri="{D42A27DB-BD31-4B8C-83A1-F6EECF244321}">
                <p14:modId xmlns:p14="http://schemas.microsoft.com/office/powerpoint/2010/main" val="34879418"/>
              </p:ext>
            </p:extLst>
          </p:nvPr>
        </p:nvGraphicFramePr>
        <p:xfrm>
          <a:off x="365759" y="1280160"/>
          <a:ext cx="7298631" cy="2453640"/>
        </p:xfrm>
        <a:graphic>
          <a:graphicData uri="http://schemas.openxmlformats.org/presentationml/2006/ole">
            <mc:AlternateContent xmlns:mc="http://schemas.openxmlformats.org/markup-compatibility/2006">
              <mc:Choice xmlns:v="urn:schemas-microsoft-com:vml" Requires="v">
                <p:oleObj spid="_x0000_s81932" name="Equation" r:id="rId3" imgW="6845040" imgH="2705040" progId="Equation.DSMT4">
                  <p:embed/>
                </p:oleObj>
              </mc:Choice>
              <mc:Fallback>
                <p:oleObj name="Equation" r:id="rId3" imgW="6845040" imgH="2705040" progId="Equation.DSMT4">
                  <p:embed/>
                  <p:pic>
                    <p:nvPicPr>
                      <p:cNvPr id="0" name=""/>
                      <p:cNvPicPr>
                        <a:picLocks noChangeAspect="1" noChangeArrowheads="1"/>
                      </p:cNvPicPr>
                      <p:nvPr/>
                    </p:nvPicPr>
                    <p:blipFill>
                      <a:blip r:embed="rId4"/>
                      <a:srcRect/>
                      <a:stretch>
                        <a:fillRect/>
                      </a:stretch>
                    </p:blipFill>
                    <p:spPr bwMode="auto">
                      <a:xfrm>
                        <a:off x="365759" y="1280160"/>
                        <a:ext cx="7298631" cy="2453640"/>
                      </a:xfrm>
                      <a:prstGeom prst="rect">
                        <a:avLst/>
                      </a:prstGeom>
                      <a:noFill/>
                      <a:ln>
                        <a:noFill/>
                      </a:ln>
                      <a:effectLs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24940019"/>
              </p:ext>
            </p:extLst>
          </p:nvPr>
        </p:nvGraphicFramePr>
        <p:xfrm>
          <a:off x="457200" y="3886200"/>
          <a:ext cx="6767513" cy="2560638"/>
        </p:xfrm>
        <a:graphic>
          <a:graphicData uri="http://schemas.openxmlformats.org/presentationml/2006/ole">
            <mc:AlternateContent xmlns:mc="http://schemas.openxmlformats.org/markup-compatibility/2006">
              <mc:Choice xmlns:v="urn:schemas-microsoft-com:vml" Requires="v">
                <p:oleObj spid="_x0000_s81933" name="Equation" r:id="rId5" imgW="6883200" imgH="2603160" progId="Equation.DSMT4">
                  <p:embed/>
                </p:oleObj>
              </mc:Choice>
              <mc:Fallback>
                <p:oleObj name="Equation" r:id="rId5" imgW="6883200" imgH="2603160" progId="Equation.DSMT4">
                  <p:embed/>
                  <p:pic>
                    <p:nvPicPr>
                      <p:cNvPr id="0" name=""/>
                      <p:cNvPicPr>
                        <a:picLocks noChangeAspect="1" noChangeArrowheads="1"/>
                      </p:cNvPicPr>
                      <p:nvPr/>
                    </p:nvPicPr>
                    <p:blipFill>
                      <a:blip r:embed="rId6"/>
                      <a:srcRect/>
                      <a:stretch>
                        <a:fillRect/>
                      </a:stretch>
                    </p:blipFill>
                    <p:spPr bwMode="auto">
                      <a:xfrm>
                        <a:off x="457200" y="3886200"/>
                        <a:ext cx="6767513" cy="2560638"/>
                      </a:xfrm>
                      <a:prstGeom prst="rect">
                        <a:avLst/>
                      </a:prstGeom>
                      <a:noFill/>
                      <a:ln>
                        <a:noFill/>
                      </a:ln>
                      <a:effectLst/>
                    </p:spPr>
                  </p:pic>
                </p:oleObj>
              </mc:Fallback>
            </mc:AlternateContent>
          </a:graphicData>
        </a:graphic>
      </p:graphicFrame>
      <p:sp>
        <p:nvSpPr>
          <p:cNvPr id="7" name="TextBox 6"/>
          <p:cNvSpPr txBox="1"/>
          <p:nvPr/>
        </p:nvSpPr>
        <p:spPr>
          <a:xfrm>
            <a:off x="365760" y="3505200"/>
            <a:ext cx="7725769" cy="523220"/>
          </a:xfrm>
          <a:prstGeom prst="rect">
            <a:avLst/>
          </a:prstGeom>
          <a:noFill/>
        </p:spPr>
        <p:txBody>
          <a:bodyPr wrap="none" rtlCol="0">
            <a:spAutoFit/>
          </a:bodyPr>
          <a:lstStyle/>
          <a:p>
            <a:r>
              <a:rPr lang="en-US" sz="2800" dirty="0" smtClean="0">
                <a:solidFill>
                  <a:srgbClr val="1E0000"/>
                </a:solidFill>
                <a:latin typeface="+mn-lt"/>
              </a:rPr>
              <a:t>To see the impact on the real power equations recall </a:t>
            </a:r>
            <a:endParaRPr lang="en-US" sz="2800" dirty="0">
              <a:solidFill>
                <a:srgbClr val="1E0000"/>
              </a:solidFill>
              <a:latin typeface="+mn-lt"/>
            </a:endParaRPr>
          </a:p>
        </p:txBody>
      </p:sp>
      <p:sp>
        <p:nvSpPr>
          <p:cNvPr id="8"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36</a:t>
            </a:fld>
            <a:endParaRPr lang="en-US" dirty="0">
              <a:solidFill>
                <a:srgbClr val="1E0000"/>
              </a:solidFill>
            </a:endParaRPr>
          </a:p>
        </p:txBody>
      </p:sp>
    </p:spTree>
    <p:extLst>
      <p:ext uri="{BB962C8B-B14F-4D97-AF65-F5344CB8AC3E}">
        <p14:creationId xmlns:p14="http://schemas.microsoft.com/office/powerpoint/2010/main" val="23417865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FDPF Approximations</a:t>
            </a:r>
          </a:p>
        </p:txBody>
      </p:sp>
      <p:sp>
        <p:nvSpPr>
          <p:cNvPr id="3" name="Content Placeholder 2"/>
          <p:cNvSpPr>
            <a:spLocks noGrp="1"/>
          </p:cNvSpPr>
          <p:nvPr>
            <p:ph idx="1"/>
          </p:nvPr>
        </p:nvSpPr>
        <p:spPr/>
        <p:txBody>
          <a:bodyPr/>
          <a:lstStyle/>
          <a:p>
            <a:r>
              <a:rPr lang="en-US" dirty="0"/>
              <a:t>With the approximations for the diagonal term we get</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a:p>
            <a:r>
              <a:rPr lang="en-US" dirty="0"/>
              <a:t>Hence the Jacobian for the real equations can be approximated as –</a:t>
            </a:r>
            <a:r>
              <a:rPr lang="en-US" b="1" dirty="0"/>
              <a:t>B</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1404083"/>
              </p:ext>
            </p:extLst>
          </p:nvPr>
        </p:nvGraphicFramePr>
        <p:xfrm>
          <a:off x="914400" y="2286000"/>
          <a:ext cx="3225800" cy="1727200"/>
        </p:xfrm>
        <a:graphic>
          <a:graphicData uri="http://schemas.openxmlformats.org/presentationml/2006/ole">
            <mc:AlternateContent xmlns:mc="http://schemas.openxmlformats.org/markup-compatibility/2006">
              <mc:Choice xmlns:v="urn:schemas-microsoft-com:vml" Requires="v">
                <p:oleObj spid="_x0000_s82956" name="Equation" r:id="rId3" imgW="3225600" imgH="1726920" progId="Equation.DSMT4">
                  <p:embed/>
                </p:oleObj>
              </mc:Choice>
              <mc:Fallback>
                <p:oleObj name="Equation" r:id="rId3" imgW="3225600" imgH="17269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86000"/>
                        <a:ext cx="3225800" cy="172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315855038"/>
              </p:ext>
            </p:extLst>
          </p:nvPr>
        </p:nvGraphicFramePr>
        <p:xfrm>
          <a:off x="609600" y="3581400"/>
          <a:ext cx="7977188" cy="1398588"/>
        </p:xfrm>
        <a:graphic>
          <a:graphicData uri="http://schemas.openxmlformats.org/presentationml/2006/ole">
            <mc:AlternateContent xmlns:mc="http://schemas.openxmlformats.org/markup-compatibility/2006">
              <mc:Choice xmlns:v="urn:schemas-microsoft-com:vml" Requires="v">
                <p:oleObj spid="_x0000_s82957" name="Equation" r:id="rId5" imgW="8115120" imgH="1422360" progId="Equation.DSMT4">
                  <p:embed/>
                </p:oleObj>
              </mc:Choice>
              <mc:Fallback>
                <p:oleObj name="Equation" r:id="rId5" imgW="8115120" imgH="14223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581400"/>
                        <a:ext cx="7977188"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37</a:t>
            </a:fld>
            <a:endParaRPr lang="en-US" dirty="0">
              <a:solidFill>
                <a:srgbClr val="1E0000"/>
              </a:solidFill>
            </a:endParaRPr>
          </a:p>
        </p:txBody>
      </p:sp>
    </p:spTree>
    <p:extLst>
      <p:ext uri="{BB962C8B-B14F-4D97-AF65-F5344CB8AC3E}">
        <p14:creationId xmlns:p14="http://schemas.microsoft.com/office/powerpoint/2010/main" val="9783105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FPDF Approximations</a:t>
            </a:r>
          </a:p>
        </p:txBody>
      </p:sp>
      <p:sp>
        <p:nvSpPr>
          <p:cNvPr id="3" name="Content Placeholder 2"/>
          <p:cNvSpPr>
            <a:spLocks noGrp="1"/>
          </p:cNvSpPr>
          <p:nvPr>
            <p:ph idx="1"/>
          </p:nvPr>
        </p:nvSpPr>
        <p:spPr>
          <a:xfrm>
            <a:off x="365760" y="1280160"/>
            <a:ext cx="8549640" cy="3733800"/>
          </a:xfrm>
        </p:spPr>
        <p:txBody>
          <a:bodyPr/>
          <a:lstStyle/>
          <a:p>
            <a:r>
              <a:rPr lang="en-US" dirty="0"/>
              <a:t>For the reactive power equations we also scale by V</a:t>
            </a:r>
            <a:r>
              <a:rPr lang="en-US" baseline="-25000" dirty="0"/>
              <a:t>i</a:t>
            </a:r>
            <a:br>
              <a:rPr lang="en-US" baseline="-25000" dirty="0"/>
            </a:br>
            <a:endParaRPr lang="en-US" baseline="-25000" dirty="0"/>
          </a:p>
          <a:p>
            <a:endParaRPr lang="en-US" baseline="-25000" dirty="0"/>
          </a:p>
          <a:p>
            <a:endParaRPr lang="en-US" baseline="-25000" dirty="0"/>
          </a:p>
          <a:p>
            <a:endParaRPr lang="en-US" baseline="-25000" dirty="0"/>
          </a:p>
          <a:p>
            <a:endParaRPr lang="en-US" baseline="-25000" dirty="0"/>
          </a:p>
          <a:p>
            <a:endParaRPr lang="en-US" baseline="-25000" dirty="0"/>
          </a:p>
          <a:p>
            <a:endParaRPr lang="en-US" baseline="-25000" dirty="0"/>
          </a:p>
          <a:p>
            <a:r>
              <a:rPr lang="en-US" dirty="0"/>
              <a:t>For the Jacobian off-diagonals we get</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91854371"/>
              </p:ext>
            </p:extLst>
          </p:nvPr>
        </p:nvGraphicFramePr>
        <p:xfrm>
          <a:off x="685800" y="1905000"/>
          <a:ext cx="7239000" cy="2082800"/>
        </p:xfrm>
        <a:graphic>
          <a:graphicData uri="http://schemas.openxmlformats.org/presentationml/2006/ole">
            <mc:AlternateContent xmlns:mc="http://schemas.openxmlformats.org/markup-compatibility/2006">
              <mc:Choice xmlns:v="urn:schemas-microsoft-com:vml" Requires="v">
                <p:oleObj spid="_x0000_s83980" name="Equation" r:id="rId3" imgW="7238880" imgH="2082600" progId="Equation.DSMT4">
                  <p:embed/>
                </p:oleObj>
              </mc:Choice>
              <mc:Fallback>
                <p:oleObj name="Equation" r:id="rId3" imgW="7238880" imgH="2082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905000"/>
                        <a:ext cx="7239000" cy="208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35721027"/>
              </p:ext>
            </p:extLst>
          </p:nvPr>
        </p:nvGraphicFramePr>
        <p:xfrm>
          <a:off x="838200" y="4724400"/>
          <a:ext cx="3944938" cy="898525"/>
        </p:xfrm>
        <a:graphic>
          <a:graphicData uri="http://schemas.openxmlformats.org/presentationml/2006/ole">
            <mc:AlternateContent xmlns:mc="http://schemas.openxmlformats.org/markup-compatibility/2006">
              <mc:Choice xmlns:v="urn:schemas-microsoft-com:vml" Requires="v">
                <p:oleObj spid="_x0000_s83981" name="Equation" r:id="rId5" imgW="4012920" imgH="914400" progId="Equation.DSMT4">
                  <p:embed/>
                </p:oleObj>
              </mc:Choice>
              <mc:Fallback>
                <p:oleObj name="Equation" r:id="rId5" imgW="4012920" imgH="914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724400"/>
                        <a:ext cx="394493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38</a:t>
            </a:fld>
            <a:endParaRPr lang="en-US" dirty="0">
              <a:solidFill>
                <a:srgbClr val="1E0000"/>
              </a:solidFill>
            </a:endParaRPr>
          </a:p>
        </p:txBody>
      </p:sp>
    </p:spTree>
    <p:extLst>
      <p:ext uri="{BB962C8B-B14F-4D97-AF65-F5344CB8AC3E}">
        <p14:creationId xmlns:p14="http://schemas.microsoft.com/office/powerpoint/2010/main" val="3569909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Power Control</a:t>
            </a:r>
            <a:endParaRPr lang="en-US" dirty="0"/>
          </a:p>
        </p:txBody>
      </p:sp>
      <p:sp>
        <p:nvSpPr>
          <p:cNvPr id="5" name="Rectangle 3"/>
          <p:cNvSpPr>
            <a:spLocks noGrp="1" noChangeArrowheads="1"/>
          </p:cNvSpPr>
          <p:nvPr>
            <p:ph idx="1"/>
          </p:nvPr>
        </p:nvSpPr>
        <p:spPr>
          <a:noFill/>
        </p:spPr>
        <p:txBody>
          <a:bodyPr lIns="92075" tIns="46038" rIns="92075" bIns="46038"/>
          <a:lstStyle/>
          <a:p>
            <a:pPr>
              <a:spcBef>
                <a:spcPct val="55000"/>
              </a:spcBef>
            </a:pPr>
            <a:r>
              <a:rPr lang="en-US" dirty="0" smtClean="0"/>
              <a:t>Opening a circuit breaker causes the power flow to instantaneously (nearly) change.</a:t>
            </a:r>
          </a:p>
          <a:p>
            <a:pPr>
              <a:spcBef>
                <a:spcPct val="55000"/>
              </a:spcBef>
            </a:pPr>
            <a:r>
              <a:rPr lang="en-US" dirty="0" smtClean="0"/>
              <a:t>No other way to directly control power flow in a transmission line.</a:t>
            </a:r>
          </a:p>
          <a:p>
            <a:pPr>
              <a:spcBef>
                <a:spcPct val="55000"/>
              </a:spcBef>
            </a:pPr>
            <a:r>
              <a:rPr lang="en-US" dirty="0" smtClean="0"/>
              <a:t>By changing generation we can indirectly change this flow.</a:t>
            </a:r>
          </a:p>
          <a:p>
            <a:pPr>
              <a:spcBef>
                <a:spcPct val="55000"/>
              </a:spcBef>
            </a:pPr>
            <a:r>
              <a:rPr lang="en-US" dirty="0"/>
              <a:t>Power flow in transmission line is limited by heating </a:t>
            </a:r>
            <a:r>
              <a:rPr lang="en-US" dirty="0" smtClean="0"/>
              <a:t>considerations</a:t>
            </a:r>
          </a:p>
          <a:p>
            <a:pPr>
              <a:spcBef>
                <a:spcPct val="55000"/>
              </a:spcBef>
            </a:pPr>
            <a:r>
              <a:rPr lang="en-US" dirty="0"/>
              <a:t>Losses (I^2 R) can heat up the line, causing it to sag.</a:t>
            </a:r>
          </a:p>
          <a:p>
            <a:pPr>
              <a:spcBef>
                <a:spcPct val="55000"/>
              </a:spcBef>
            </a:pPr>
            <a:endParaRPr lang="en-US" dirty="0" smtClean="0"/>
          </a:p>
        </p:txBody>
      </p:sp>
      <p:sp>
        <p:nvSpPr>
          <p:cNvPr id="4"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3</a:t>
            </a:fld>
            <a:endParaRPr lang="en-US" dirty="0">
              <a:solidFill>
                <a:srgbClr val="1E0000"/>
              </a:solidFill>
            </a:endParaRPr>
          </a:p>
        </p:txBody>
      </p:sp>
    </p:spTree>
    <p:extLst>
      <p:ext uri="{BB962C8B-B14F-4D97-AF65-F5344CB8AC3E}">
        <p14:creationId xmlns:p14="http://schemas.microsoft.com/office/powerpoint/2010/main" val="7882850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FDPF Approximations</a:t>
            </a:r>
          </a:p>
        </p:txBody>
      </p:sp>
      <p:sp>
        <p:nvSpPr>
          <p:cNvPr id="3" name="Content Placeholder 2"/>
          <p:cNvSpPr>
            <a:spLocks noGrp="1"/>
          </p:cNvSpPr>
          <p:nvPr>
            <p:ph idx="1"/>
          </p:nvPr>
        </p:nvSpPr>
        <p:spPr>
          <a:xfrm>
            <a:off x="365760" y="1280160"/>
            <a:ext cx="8702040" cy="3733800"/>
          </a:xfrm>
        </p:spPr>
        <p:txBody>
          <a:bodyPr/>
          <a:lstStyle/>
          <a:p>
            <a:r>
              <a:rPr lang="en-US" dirty="0"/>
              <a:t>And for the reactive power Jacobian diagonal we get</a:t>
            </a:r>
            <a:br>
              <a:rPr lang="en-US" dirty="0"/>
            </a:br>
            <a:r>
              <a:rPr lang="en-US" dirty="0"/>
              <a:t/>
            </a:r>
            <a:br>
              <a:rPr lang="en-US" dirty="0"/>
            </a:br>
            <a:r>
              <a:rPr lang="en-US" dirty="0"/>
              <a:t/>
            </a:r>
            <a:br>
              <a:rPr lang="en-US" dirty="0"/>
            </a:br>
            <a:r>
              <a:rPr lang="en-US" dirty="0"/>
              <a:t/>
            </a:r>
            <a:br>
              <a:rPr lang="en-US" dirty="0"/>
            </a:br>
            <a:endParaRPr lang="en-US" dirty="0"/>
          </a:p>
          <a:p>
            <a:r>
              <a:rPr lang="en-US" dirty="0"/>
              <a:t>As derived the real and reactive equations have a constant Jacobian equal to –</a:t>
            </a:r>
            <a:r>
              <a:rPr lang="en-US" b="1" dirty="0"/>
              <a:t>B</a:t>
            </a:r>
          </a:p>
          <a:p>
            <a:pPr lvl="1"/>
            <a:r>
              <a:rPr lang="en-US" dirty="0"/>
              <a:t>Usually modifications are made to omit from the real power matrix elements that affect reactive flow (like shunts) and from the reactive power matrix elements that affect real power flow, like phase shifters</a:t>
            </a:r>
          </a:p>
          <a:p>
            <a:pPr lvl="1"/>
            <a:r>
              <a:rPr lang="en-US" dirty="0"/>
              <a:t>We’ll call the real power matrix </a:t>
            </a:r>
            <a:r>
              <a:rPr lang="en-US" b="1" dirty="0"/>
              <a:t>B</a:t>
            </a:r>
            <a:r>
              <a:rPr lang="en-US" dirty="0"/>
              <a:t>’ and the reactive </a:t>
            </a:r>
            <a:r>
              <a:rPr lang="en-US" b="1" dirty="0"/>
              <a:t>B</a:t>
            </a:r>
            <a:r>
              <a:rPr lang="en-US" dirty="0"/>
              <a:t>”</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202207124"/>
              </p:ext>
            </p:extLst>
          </p:nvPr>
        </p:nvGraphicFramePr>
        <p:xfrm>
          <a:off x="838200" y="1905000"/>
          <a:ext cx="4305300" cy="1295400"/>
        </p:xfrm>
        <a:graphic>
          <a:graphicData uri="http://schemas.openxmlformats.org/presentationml/2006/ole">
            <mc:AlternateContent xmlns:mc="http://schemas.openxmlformats.org/markup-compatibility/2006">
              <mc:Choice xmlns:v="urn:schemas-microsoft-com:vml" Requires="v">
                <p:oleObj spid="_x0000_s84999" name="Equation" r:id="rId3" imgW="4305240" imgH="1295280" progId="Equation.DSMT4">
                  <p:embed/>
                </p:oleObj>
              </mc:Choice>
              <mc:Fallback>
                <p:oleObj name="Equation" r:id="rId3" imgW="4305240" imgH="1295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905000"/>
                        <a:ext cx="43053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39</a:t>
            </a:fld>
            <a:endParaRPr lang="en-US" dirty="0">
              <a:solidFill>
                <a:srgbClr val="1E0000"/>
              </a:solidFill>
            </a:endParaRPr>
          </a:p>
        </p:txBody>
      </p:sp>
    </p:spTree>
    <p:extLst>
      <p:ext uri="{BB962C8B-B14F-4D97-AF65-F5344CB8AC3E}">
        <p14:creationId xmlns:p14="http://schemas.microsoft.com/office/powerpoint/2010/main" val="16616288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FDPF Region of Convergence</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 y="1280160"/>
            <a:ext cx="7254240" cy="527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40</a:t>
            </a:fld>
            <a:endParaRPr lang="en-US" dirty="0">
              <a:solidFill>
                <a:srgbClr val="1E0000"/>
              </a:solidFill>
            </a:endParaRPr>
          </a:p>
        </p:txBody>
      </p:sp>
    </p:spTree>
    <p:extLst>
      <p:ext uri="{BB962C8B-B14F-4D97-AF65-F5344CB8AC3E}">
        <p14:creationId xmlns:p14="http://schemas.microsoft.com/office/powerpoint/2010/main" val="18954517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FDPF Cautions</a:t>
            </a:r>
          </a:p>
        </p:txBody>
      </p:sp>
      <p:sp>
        <p:nvSpPr>
          <p:cNvPr id="3" name="Content Placeholder 2"/>
          <p:cNvSpPr>
            <a:spLocks noGrp="1"/>
          </p:cNvSpPr>
          <p:nvPr>
            <p:ph idx="1"/>
          </p:nvPr>
        </p:nvSpPr>
        <p:spPr>
          <a:xfrm>
            <a:off x="365760" y="1280160"/>
            <a:ext cx="8549640" cy="3733800"/>
          </a:xfrm>
        </p:spPr>
        <p:txBody>
          <a:bodyPr/>
          <a:lstStyle/>
          <a:p>
            <a:r>
              <a:rPr lang="en-US" dirty="0"/>
              <a:t>The FDPF works well as long as the previous approximations hold for the entire system</a:t>
            </a:r>
          </a:p>
          <a:p>
            <a:r>
              <a:rPr lang="en-US" dirty="0"/>
              <a:t>With the movement towards modeling larger systems, with more of the lower voltage portions of the system represented (for which r/x ratios are higher) it is quite common for the FDPF to get stuck because small portions of the system are ill-behaved</a:t>
            </a:r>
          </a:p>
          <a:p>
            <a:r>
              <a:rPr lang="en-US" dirty="0"/>
              <a:t>The FDPF is commonly used to provide an initial guess of the solution or for contingency analysis </a:t>
            </a:r>
          </a:p>
          <a:p>
            <a:endParaRPr lang="en-US" dirty="0"/>
          </a:p>
        </p:txBody>
      </p:sp>
      <p:sp>
        <p:nvSpPr>
          <p:cNvPr id="4"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41</a:t>
            </a:fld>
            <a:endParaRPr lang="en-US" dirty="0">
              <a:solidFill>
                <a:srgbClr val="1E0000"/>
              </a:solidFill>
            </a:endParaRPr>
          </a:p>
        </p:txBody>
      </p:sp>
    </p:spTree>
    <p:extLst>
      <p:ext uri="{BB962C8B-B14F-4D97-AF65-F5344CB8AC3E}">
        <p14:creationId xmlns:p14="http://schemas.microsoft.com/office/powerpoint/2010/main" val="12751934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 Power Flow</a:t>
            </a:r>
            <a:endParaRPr lang="en-US" dirty="0"/>
          </a:p>
        </p:txBody>
      </p:sp>
      <p:sp>
        <p:nvSpPr>
          <p:cNvPr id="3" name="Content Placeholder 2"/>
          <p:cNvSpPr>
            <a:spLocks noGrp="1"/>
          </p:cNvSpPr>
          <p:nvPr>
            <p:ph idx="1"/>
          </p:nvPr>
        </p:nvSpPr>
        <p:spPr>
          <a:xfrm>
            <a:off x="365760" y="1280160"/>
            <a:ext cx="8702040" cy="3733800"/>
          </a:xfrm>
        </p:spPr>
        <p:txBody>
          <a:bodyPr/>
          <a:lstStyle/>
          <a:p>
            <a:r>
              <a:rPr lang="en-US" altLang="en-US" dirty="0"/>
              <a:t>The “DC” power flow makes the most severe approximations:</a:t>
            </a:r>
          </a:p>
          <a:p>
            <a:pPr lvl="1"/>
            <a:r>
              <a:rPr lang="en-US" altLang="en-US" dirty="0"/>
              <a:t>completely ignore reactive power, assume all the voltages are always 1.0 per unit, ignore line conductance</a:t>
            </a:r>
          </a:p>
          <a:p>
            <a:r>
              <a:rPr lang="en-US" altLang="en-US" dirty="0"/>
              <a:t>This makes the power flow a linear set of equations, which can be solved directly</a:t>
            </a:r>
            <a:br>
              <a:rPr lang="en-US" altLang="en-US" dirty="0"/>
            </a:br>
            <a:r>
              <a:rPr lang="en-US" altLang="en-US" dirty="0" smtClean="0"/>
              <a:t/>
            </a:r>
            <a:br>
              <a:rPr lang="en-US" altLang="en-US" dirty="0" smtClean="0"/>
            </a:br>
            <a:endParaRPr lang="en-US" altLang="en-US" dirty="0"/>
          </a:p>
          <a:p>
            <a:r>
              <a:rPr lang="en-US" altLang="en-US" dirty="0"/>
              <a:t>The term dc power flow actually dates from the time of the old network analyzers (going back into the 1930’s)</a:t>
            </a:r>
          </a:p>
          <a:p>
            <a:r>
              <a:rPr lang="en-US" altLang="en-US" dirty="0"/>
              <a:t>Not to be confused with the inclusion of HVDC lines in the standard NPF</a:t>
            </a:r>
            <a:endParaRPr lang="en-US" dirty="0"/>
          </a:p>
        </p:txBody>
      </p:sp>
      <p:sp>
        <p:nvSpPr>
          <p:cNvPr id="5" name="TextBox 4"/>
          <p:cNvSpPr txBox="1"/>
          <p:nvPr/>
        </p:nvSpPr>
        <p:spPr>
          <a:xfrm>
            <a:off x="5029200" y="3810000"/>
            <a:ext cx="3733800" cy="954107"/>
          </a:xfrm>
          <a:prstGeom prst="rect">
            <a:avLst/>
          </a:prstGeom>
          <a:solidFill>
            <a:srgbClr val="FFE6E6"/>
          </a:solidFill>
        </p:spPr>
        <p:txBody>
          <a:bodyPr wrap="square" rtlCol="0">
            <a:spAutoFit/>
          </a:bodyPr>
          <a:lstStyle/>
          <a:p>
            <a:r>
              <a:rPr lang="en-US" b="1" dirty="0">
                <a:solidFill>
                  <a:srgbClr val="1E0000"/>
                </a:solidFill>
              </a:rPr>
              <a:t>P</a:t>
            </a:r>
            <a:r>
              <a:rPr lang="en-US" dirty="0">
                <a:solidFill>
                  <a:srgbClr val="1E0000"/>
                </a:solidFill>
              </a:rPr>
              <a:t> sign convention is generation is positive </a:t>
            </a:r>
          </a:p>
        </p:txBody>
      </p:sp>
      <p:graphicFrame>
        <p:nvGraphicFramePr>
          <p:cNvPr id="6" name="Object 5"/>
          <p:cNvGraphicFramePr>
            <a:graphicFrameLocks noChangeAspect="1"/>
          </p:cNvGraphicFramePr>
          <p:nvPr>
            <p:extLst>
              <p:ext uri="{D42A27DB-BD31-4B8C-83A1-F6EECF244321}">
                <p14:modId xmlns:p14="http://schemas.microsoft.com/office/powerpoint/2010/main" val="1703836529"/>
              </p:ext>
            </p:extLst>
          </p:nvPr>
        </p:nvGraphicFramePr>
        <p:xfrm>
          <a:off x="1104900" y="4038600"/>
          <a:ext cx="1920875" cy="914400"/>
        </p:xfrm>
        <a:graphic>
          <a:graphicData uri="http://schemas.openxmlformats.org/presentationml/2006/ole">
            <mc:AlternateContent xmlns:mc="http://schemas.openxmlformats.org/markup-compatibility/2006">
              <mc:Choice xmlns:v="urn:schemas-microsoft-com:vml" Requires="v">
                <p:oleObj spid="_x0000_s86023" name="Equation" r:id="rId3" imgW="1600200" imgH="965160" progId="Equation.DSMT4">
                  <p:embed/>
                </p:oleObj>
              </mc:Choice>
              <mc:Fallback>
                <p:oleObj name="Equation" r:id="rId3" imgW="1600200" imgH="965160" progId="Equation.DSMT4">
                  <p:embed/>
                  <p:pic>
                    <p:nvPicPr>
                      <p:cNvPr id="0" name=""/>
                      <p:cNvPicPr>
                        <a:picLocks noChangeAspect="1" noChangeArrowheads="1"/>
                      </p:cNvPicPr>
                      <p:nvPr/>
                    </p:nvPicPr>
                    <p:blipFill>
                      <a:blip r:embed="rId4"/>
                      <a:srcRect/>
                      <a:stretch>
                        <a:fillRect/>
                      </a:stretch>
                    </p:blipFill>
                    <p:spPr bwMode="auto">
                      <a:xfrm>
                        <a:off x="1104900" y="4038600"/>
                        <a:ext cx="1920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42</a:t>
            </a:fld>
            <a:endParaRPr lang="en-US" dirty="0">
              <a:solidFill>
                <a:srgbClr val="1E0000"/>
              </a:solidFill>
            </a:endParaRPr>
          </a:p>
        </p:txBody>
      </p:sp>
    </p:spTree>
    <p:extLst>
      <p:ext uri="{BB962C8B-B14F-4D97-AF65-F5344CB8AC3E}">
        <p14:creationId xmlns:p14="http://schemas.microsoft.com/office/powerpoint/2010/main" val="26510615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 Power Flow References</a:t>
            </a:r>
            <a:endParaRPr lang="en-US" dirty="0"/>
          </a:p>
        </p:txBody>
      </p:sp>
      <p:sp>
        <p:nvSpPr>
          <p:cNvPr id="3" name="Content Placeholder 2"/>
          <p:cNvSpPr>
            <a:spLocks noGrp="1"/>
          </p:cNvSpPr>
          <p:nvPr>
            <p:ph idx="1"/>
          </p:nvPr>
        </p:nvSpPr>
        <p:spPr>
          <a:xfrm>
            <a:off x="365760" y="1280160"/>
            <a:ext cx="8625840" cy="3733800"/>
          </a:xfrm>
        </p:spPr>
        <p:txBody>
          <a:bodyPr/>
          <a:lstStyle/>
          <a:p>
            <a:r>
              <a:rPr lang="en-US" dirty="0"/>
              <a:t>I don’t think a classic dc power flow paper exists; a nice formulation is given in </a:t>
            </a:r>
            <a:r>
              <a:rPr lang="en-US" dirty="0" smtClean="0"/>
              <a:t>our book </a:t>
            </a:r>
            <a:r>
              <a:rPr lang="en-US" i="1" dirty="0" smtClean="0"/>
              <a:t>Power </a:t>
            </a:r>
            <a:r>
              <a:rPr lang="en-US" i="1" dirty="0"/>
              <a:t>Generation and Control </a:t>
            </a:r>
            <a:r>
              <a:rPr lang="en-US" dirty="0"/>
              <a:t>book by </a:t>
            </a:r>
            <a:r>
              <a:rPr lang="en-US" dirty="0" smtClean="0"/>
              <a:t>Wood, </a:t>
            </a:r>
            <a:r>
              <a:rPr lang="en-US" dirty="0" err="1" smtClean="0"/>
              <a:t>Wollenberg</a:t>
            </a:r>
            <a:r>
              <a:rPr lang="en-US" dirty="0" smtClean="0"/>
              <a:t> and </a:t>
            </a:r>
            <a:r>
              <a:rPr lang="en-US" dirty="0" err="1" smtClean="0"/>
              <a:t>Sheble</a:t>
            </a:r>
            <a:endParaRPr lang="en-US" dirty="0" smtClean="0"/>
          </a:p>
          <a:p>
            <a:r>
              <a:rPr lang="en-US" dirty="0" smtClean="0"/>
              <a:t>The </a:t>
            </a:r>
            <a:r>
              <a:rPr lang="en-US" dirty="0"/>
              <a:t>August 2009 paper in IEEE Transactions on Power Systems, “DC Power Flow Revisited” (by Stott, </a:t>
            </a:r>
            <a:r>
              <a:rPr lang="en-US" dirty="0" err="1"/>
              <a:t>Jardim</a:t>
            </a:r>
            <a:r>
              <a:rPr lang="en-US" dirty="0"/>
              <a:t> and </a:t>
            </a:r>
            <a:r>
              <a:rPr lang="en-US" dirty="0" err="1"/>
              <a:t>Alsac</a:t>
            </a:r>
            <a:r>
              <a:rPr lang="en-US" dirty="0"/>
              <a:t>) provides good </a:t>
            </a:r>
            <a:r>
              <a:rPr lang="en-US" dirty="0" smtClean="0"/>
              <a:t>coverage</a:t>
            </a:r>
            <a:endParaRPr lang="en-US" dirty="0"/>
          </a:p>
          <a:p>
            <a:r>
              <a:rPr lang="en-US" dirty="0"/>
              <a:t>T. J. Overbye, X. Cheng, and Y. Sun, “A comparison of the AC </a:t>
            </a:r>
            <a:r>
              <a:rPr lang="en-US" dirty="0" smtClean="0"/>
              <a:t>and DC </a:t>
            </a:r>
            <a:r>
              <a:rPr lang="en-US" dirty="0"/>
              <a:t>power flow models for LMP Calculations,” in </a:t>
            </a:r>
            <a:r>
              <a:rPr lang="en-US" i="1" dirty="0"/>
              <a:t>Proc. 37th Hawaii Int. Conf. System Sciences</a:t>
            </a:r>
            <a:r>
              <a:rPr lang="en-US" dirty="0"/>
              <a:t>, 2004, compares the accuracy of the approach</a:t>
            </a:r>
          </a:p>
        </p:txBody>
      </p:sp>
      <p:sp>
        <p:nvSpPr>
          <p:cNvPr id="4"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43</a:t>
            </a:fld>
            <a:endParaRPr lang="en-US" dirty="0">
              <a:solidFill>
                <a:srgbClr val="1E0000"/>
              </a:solidFill>
            </a:endParaRPr>
          </a:p>
        </p:txBody>
      </p:sp>
    </p:spTree>
    <p:extLst>
      <p:ext uri="{BB962C8B-B14F-4D97-AF65-F5344CB8AC3E}">
        <p14:creationId xmlns:p14="http://schemas.microsoft.com/office/powerpoint/2010/main" val="31783043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 Power Flow Example</a:t>
            </a:r>
          </a:p>
        </p:txBody>
      </p:sp>
      <p:pic>
        <p:nvPicPr>
          <p:cNvPr id="5"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7477" t="29063" r="11963" b="27188"/>
          <a:stretch>
            <a:fillRect/>
          </a:stretch>
        </p:blipFill>
        <p:spPr>
          <a:xfrm>
            <a:off x="152400" y="1219200"/>
            <a:ext cx="8620125" cy="3733800"/>
          </a:xfrm>
          <a:noFill/>
        </p:spPr>
      </p:pic>
      <p:sp>
        <p:nvSpPr>
          <p:cNvPr id="6" name="TextBox 5"/>
          <p:cNvSpPr txBox="1"/>
          <p:nvPr/>
        </p:nvSpPr>
        <p:spPr>
          <a:xfrm>
            <a:off x="152400" y="6248400"/>
            <a:ext cx="8763000" cy="369332"/>
          </a:xfrm>
          <a:prstGeom prst="rect">
            <a:avLst/>
          </a:prstGeom>
          <a:noFill/>
        </p:spPr>
        <p:txBody>
          <a:bodyPr wrap="square" rtlCol="0">
            <a:spAutoFit/>
          </a:bodyPr>
          <a:lstStyle/>
          <a:p>
            <a:r>
              <a:rPr lang="en-US" sz="1800" dirty="0" smtClean="0">
                <a:solidFill>
                  <a:srgbClr val="1E0000"/>
                </a:solidFill>
              </a:rPr>
              <a:t>Example from Power System Analysis and Design, by Glover, Overbye, Sarma, 6</a:t>
            </a:r>
            <a:r>
              <a:rPr lang="en-US" sz="1800" baseline="30000" dirty="0" smtClean="0">
                <a:solidFill>
                  <a:srgbClr val="1E0000"/>
                </a:solidFill>
              </a:rPr>
              <a:t>th</a:t>
            </a:r>
            <a:r>
              <a:rPr lang="en-US" sz="1800" dirty="0" smtClean="0">
                <a:solidFill>
                  <a:srgbClr val="1E0000"/>
                </a:solidFill>
              </a:rPr>
              <a:t> Edition</a:t>
            </a:r>
            <a:endParaRPr lang="en-US" sz="1800" dirty="0">
              <a:solidFill>
                <a:srgbClr val="1E0000"/>
              </a:solidFill>
            </a:endParaRPr>
          </a:p>
        </p:txBody>
      </p:sp>
      <p:sp>
        <p:nvSpPr>
          <p:cNvPr id="7"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44</a:t>
            </a:fld>
            <a:endParaRPr lang="en-US" dirty="0">
              <a:solidFill>
                <a:srgbClr val="1E0000"/>
              </a:solidFill>
            </a:endParaRPr>
          </a:p>
        </p:txBody>
      </p:sp>
    </p:spTree>
    <p:extLst>
      <p:ext uri="{BB962C8B-B14F-4D97-AF65-F5344CB8AC3E}">
        <p14:creationId xmlns:p14="http://schemas.microsoft.com/office/powerpoint/2010/main" val="29870186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 Power Flow in PowerWorld</a:t>
            </a:r>
          </a:p>
        </p:txBody>
      </p:sp>
      <p:sp>
        <p:nvSpPr>
          <p:cNvPr id="3" name="Content Placeholder 2"/>
          <p:cNvSpPr>
            <a:spLocks noGrp="1"/>
          </p:cNvSpPr>
          <p:nvPr>
            <p:ph idx="1"/>
          </p:nvPr>
        </p:nvSpPr>
        <p:spPr/>
        <p:txBody>
          <a:bodyPr/>
          <a:lstStyle/>
          <a:p>
            <a:r>
              <a:rPr lang="en-US" dirty="0"/>
              <a:t>PowerWorld allows for easy switching between the dc and ac power </a:t>
            </a:r>
            <a:r>
              <a:rPr lang="en-US" dirty="0" smtClean="0"/>
              <a:t>flows (case </a:t>
            </a:r>
            <a:r>
              <a:rPr lang="en-US" b="1" dirty="0" smtClean="0"/>
              <a:t>Aggieland37</a:t>
            </a:r>
            <a:r>
              <a:rPr lang="en-US" dirty="0" smtClean="0"/>
              <a:t>)</a:t>
            </a:r>
            <a:endParaRPr lang="en-US" dirty="0"/>
          </a:p>
          <a:p>
            <a:endParaRPr lang="en-US" dirty="0"/>
          </a:p>
        </p:txBody>
      </p:sp>
      <p:sp>
        <p:nvSpPr>
          <p:cNvPr id="4" name="Slide Number Placeholder 3"/>
          <p:cNvSpPr>
            <a:spLocks noGrp="1"/>
          </p:cNvSpPr>
          <p:nvPr>
            <p:ph type="sldNum" sz="quarter" idx="4294967295"/>
          </p:nvPr>
        </p:nvSpPr>
        <p:spPr>
          <a:xfrm>
            <a:off x="7086600" y="6324600"/>
            <a:ext cx="1905000" cy="457200"/>
          </a:xfrm>
          <a:prstGeom prst="rect">
            <a:avLst/>
          </a:prstGeom>
        </p:spPr>
        <p:txBody>
          <a:bodyPr/>
          <a:lstStyle/>
          <a:p>
            <a:pPr>
              <a:defRPr/>
            </a:pPr>
            <a:fld id="{0AF38EFD-512B-4531-8A51-5AEF24EFF359}" type="slidenum">
              <a:rPr lang="en-US" smtClean="0"/>
              <a:pPr>
                <a:defRPr/>
              </a:pPr>
              <a:t>45</a:t>
            </a:fld>
            <a:endParaRPr lang="en-US" dirty="0"/>
          </a:p>
        </p:txBody>
      </p:sp>
      <p:sp>
        <p:nvSpPr>
          <p:cNvPr id="5" name="TextBox 4"/>
          <p:cNvSpPr txBox="1"/>
          <p:nvPr/>
        </p:nvSpPr>
        <p:spPr>
          <a:xfrm>
            <a:off x="6705600" y="2362200"/>
            <a:ext cx="2360070" cy="4401205"/>
          </a:xfrm>
          <a:prstGeom prst="rect">
            <a:avLst/>
          </a:prstGeom>
          <a:solidFill>
            <a:srgbClr val="FFE6E6"/>
          </a:solidFill>
        </p:spPr>
        <p:txBody>
          <a:bodyPr wrap="none" rtlCol="0">
            <a:spAutoFit/>
          </a:bodyPr>
          <a:lstStyle/>
          <a:p>
            <a:pPr>
              <a:spcBef>
                <a:spcPts val="0"/>
              </a:spcBef>
            </a:pPr>
            <a:r>
              <a:rPr lang="en-US" dirty="0" smtClean="0">
                <a:solidFill>
                  <a:srgbClr val="1E0000"/>
                </a:solidFill>
              </a:rPr>
              <a:t>To use the </a:t>
            </a:r>
            <a:br>
              <a:rPr lang="en-US" dirty="0" smtClean="0">
                <a:solidFill>
                  <a:srgbClr val="1E0000"/>
                </a:solidFill>
              </a:rPr>
            </a:br>
            <a:r>
              <a:rPr lang="en-US" dirty="0" smtClean="0">
                <a:solidFill>
                  <a:srgbClr val="1E0000"/>
                </a:solidFill>
              </a:rPr>
              <a:t>dc approach</a:t>
            </a:r>
            <a:br>
              <a:rPr lang="en-US" dirty="0" smtClean="0">
                <a:solidFill>
                  <a:srgbClr val="1E0000"/>
                </a:solidFill>
              </a:rPr>
            </a:br>
            <a:r>
              <a:rPr lang="en-US" dirty="0" smtClean="0">
                <a:solidFill>
                  <a:srgbClr val="1E0000"/>
                </a:solidFill>
              </a:rPr>
              <a:t>in PowerWorld</a:t>
            </a:r>
            <a:br>
              <a:rPr lang="en-US" dirty="0" smtClean="0">
                <a:solidFill>
                  <a:srgbClr val="1E0000"/>
                </a:solidFill>
              </a:rPr>
            </a:br>
            <a:r>
              <a:rPr lang="en-US" dirty="0" smtClean="0">
                <a:solidFill>
                  <a:srgbClr val="1E0000"/>
                </a:solidFill>
              </a:rPr>
              <a:t>select </a:t>
            </a:r>
            <a:r>
              <a:rPr lang="en-US" b="1" dirty="0" smtClean="0">
                <a:solidFill>
                  <a:srgbClr val="1E0000"/>
                </a:solidFill>
              </a:rPr>
              <a:t>Tools,</a:t>
            </a:r>
            <a:br>
              <a:rPr lang="en-US" b="1" dirty="0" smtClean="0">
                <a:solidFill>
                  <a:srgbClr val="1E0000"/>
                </a:solidFill>
              </a:rPr>
            </a:br>
            <a:r>
              <a:rPr lang="en-US" b="1" dirty="0" smtClean="0">
                <a:solidFill>
                  <a:srgbClr val="1E0000"/>
                </a:solidFill>
              </a:rPr>
              <a:t>Solve, DC</a:t>
            </a:r>
            <a:br>
              <a:rPr lang="en-US" b="1" dirty="0" smtClean="0">
                <a:solidFill>
                  <a:srgbClr val="1E0000"/>
                </a:solidFill>
              </a:rPr>
            </a:br>
            <a:r>
              <a:rPr lang="en-US" b="1" dirty="0" smtClean="0">
                <a:solidFill>
                  <a:srgbClr val="1E0000"/>
                </a:solidFill>
              </a:rPr>
              <a:t>Power Flow</a:t>
            </a:r>
          </a:p>
          <a:p>
            <a:pPr>
              <a:spcBef>
                <a:spcPts val="0"/>
              </a:spcBef>
            </a:pPr>
            <a:endParaRPr lang="en-US" dirty="0">
              <a:solidFill>
                <a:srgbClr val="1E0000"/>
              </a:solidFill>
            </a:endParaRPr>
          </a:p>
          <a:p>
            <a:pPr>
              <a:spcBef>
                <a:spcPts val="0"/>
              </a:spcBef>
            </a:pPr>
            <a:r>
              <a:rPr lang="en-US" dirty="0" smtClean="0">
                <a:solidFill>
                  <a:srgbClr val="1E0000"/>
                </a:solidFill>
              </a:rPr>
              <a:t>Notice there</a:t>
            </a:r>
            <a:br>
              <a:rPr lang="en-US" dirty="0" smtClean="0">
                <a:solidFill>
                  <a:srgbClr val="1E0000"/>
                </a:solidFill>
              </a:rPr>
            </a:br>
            <a:r>
              <a:rPr lang="en-US" dirty="0" smtClean="0">
                <a:solidFill>
                  <a:srgbClr val="1E0000"/>
                </a:solidFill>
              </a:rPr>
              <a:t>are no </a:t>
            </a:r>
            <a:br>
              <a:rPr lang="en-US" dirty="0" smtClean="0">
                <a:solidFill>
                  <a:srgbClr val="1E0000"/>
                </a:solidFill>
              </a:rPr>
            </a:br>
            <a:r>
              <a:rPr lang="en-US" dirty="0" smtClean="0">
                <a:solidFill>
                  <a:srgbClr val="1E0000"/>
                </a:solidFill>
              </a:rPr>
              <a:t>losses</a:t>
            </a:r>
            <a:endParaRPr lang="en-US" dirty="0">
              <a:solidFill>
                <a:srgbClr val="1E0000"/>
              </a:solidFill>
            </a:endParaRPr>
          </a:p>
        </p:txBody>
      </p:sp>
      <p:pic>
        <p:nvPicPr>
          <p:cNvPr id="6" name="Picture 5"/>
          <p:cNvPicPr>
            <a:picLocks noChangeAspect="1"/>
          </p:cNvPicPr>
          <p:nvPr/>
        </p:nvPicPr>
        <p:blipFill rotWithShape="1">
          <a:blip r:embed="rId2"/>
          <a:srcRect l="4500" r="35500"/>
          <a:stretch/>
        </p:blipFill>
        <p:spPr>
          <a:xfrm>
            <a:off x="365760" y="2286000"/>
            <a:ext cx="5996391" cy="4343400"/>
          </a:xfrm>
          <a:prstGeom prst="rect">
            <a:avLst/>
          </a:prstGeom>
        </p:spPr>
      </p:pic>
      <p:sp>
        <p:nvSpPr>
          <p:cNvPr id="7"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45</a:t>
            </a:fld>
            <a:endParaRPr lang="en-US" dirty="0">
              <a:solidFill>
                <a:srgbClr val="1E0000"/>
              </a:solidFill>
            </a:endParaRPr>
          </a:p>
        </p:txBody>
      </p:sp>
    </p:spTree>
    <p:extLst>
      <p:ext uri="{BB962C8B-B14F-4D97-AF65-F5344CB8AC3E}">
        <p14:creationId xmlns:p14="http://schemas.microsoft.com/office/powerpoint/2010/main" val="21798206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Transformers with Off-Nominal Taps and Phase Shifts</a:t>
            </a:r>
          </a:p>
        </p:txBody>
      </p:sp>
      <p:sp>
        <p:nvSpPr>
          <p:cNvPr id="3" name="Content Placeholder 2"/>
          <p:cNvSpPr>
            <a:spLocks noGrp="1"/>
          </p:cNvSpPr>
          <p:nvPr>
            <p:ph idx="1"/>
          </p:nvPr>
        </p:nvSpPr>
        <p:spPr>
          <a:xfrm>
            <a:off x="365760" y="1280160"/>
            <a:ext cx="8625840" cy="3733800"/>
          </a:xfrm>
        </p:spPr>
        <p:txBody>
          <a:bodyPr/>
          <a:lstStyle/>
          <a:p>
            <a:r>
              <a:rPr lang="en-US" dirty="0"/>
              <a:t>If </a:t>
            </a:r>
            <a:r>
              <a:rPr lang="en-US" dirty="0" smtClean="0"/>
              <a:t>transformers </a:t>
            </a:r>
            <a:r>
              <a:rPr lang="en-US" dirty="0"/>
              <a:t>have a turns ratio that matches the ratio of the per unit voltages than transformers are modeled in a manner similar to transmission lines.</a:t>
            </a:r>
          </a:p>
          <a:p>
            <a:r>
              <a:rPr lang="en-US" dirty="0"/>
              <a:t>However it is common for transformers to have a variable tap ratio; this is known as an “off-nominal” </a:t>
            </a:r>
            <a:r>
              <a:rPr lang="en-US" dirty="0" smtClean="0"/>
              <a:t>tap ratio</a:t>
            </a:r>
          </a:p>
          <a:p>
            <a:pPr lvl="1"/>
            <a:r>
              <a:rPr lang="en-US" dirty="0" smtClean="0"/>
              <a:t>The off-nominal tap is t, initially we’ll consider it a real number</a:t>
            </a:r>
          </a:p>
          <a:p>
            <a:pPr lvl="1"/>
            <a:r>
              <a:rPr lang="en-US" dirty="0" smtClean="0"/>
              <a:t>We’ll cover phase shifters shortly in which t is complex</a:t>
            </a:r>
            <a:endParaRPr lang="en-US" dirty="0"/>
          </a:p>
        </p:txBody>
      </p:sp>
      <p:sp>
        <p:nvSpPr>
          <p:cNvPr id="4"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46</a:t>
            </a:fld>
            <a:endParaRPr lang="en-US" dirty="0">
              <a:solidFill>
                <a:srgbClr val="1E0000"/>
              </a:solidFill>
            </a:endParaRPr>
          </a:p>
        </p:txBody>
      </p:sp>
    </p:spTree>
    <p:extLst>
      <p:ext uri="{BB962C8B-B14F-4D97-AF65-F5344CB8AC3E}">
        <p14:creationId xmlns:p14="http://schemas.microsoft.com/office/powerpoint/2010/main" val="5814819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Transformer Representation</a:t>
            </a:r>
            <a:endParaRPr lang="en-US" dirty="0"/>
          </a:p>
        </p:txBody>
      </p:sp>
      <p:sp>
        <p:nvSpPr>
          <p:cNvPr id="3" name="Content Placeholder 2"/>
          <p:cNvSpPr>
            <a:spLocks noGrp="1"/>
          </p:cNvSpPr>
          <p:nvPr>
            <p:ph idx="1"/>
          </p:nvPr>
        </p:nvSpPr>
        <p:spPr>
          <a:xfrm>
            <a:off x="365760" y="1280160"/>
            <a:ext cx="8549640" cy="3733800"/>
          </a:xfrm>
        </p:spPr>
        <p:txBody>
          <a:bodyPr/>
          <a:lstStyle/>
          <a:p>
            <a:r>
              <a:rPr lang="en-US" dirty="0"/>
              <a:t>The one–line diagram of a branch with a variable tap </a:t>
            </a:r>
            <a:r>
              <a:rPr lang="en-US" dirty="0" smtClean="0"/>
              <a:t>transformer</a:t>
            </a:r>
          </a:p>
          <a:p>
            <a:endParaRPr lang="en-US" dirty="0"/>
          </a:p>
          <a:p>
            <a:endParaRPr lang="en-US" dirty="0" smtClean="0"/>
          </a:p>
          <a:p>
            <a:r>
              <a:rPr lang="en-US" dirty="0"/>
              <a:t>The network representation of a branch with off–nominal turns ratio transformer is</a:t>
            </a:r>
          </a:p>
          <a:p>
            <a:endParaRPr lang="en-US" dirty="0" smtClean="0"/>
          </a:p>
          <a:p>
            <a:endParaRPr lang="en-US" dirty="0"/>
          </a:p>
          <a:p>
            <a:endParaRPr lang="en-US" dirty="0" smtClean="0"/>
          </a:p>
          <a:p>
            <a:endParaRPr lang="en-US" dirty="0"/>
          </a:p>
          <a:p>
            <a:endParaRPr lang="en-US" dirty="0"/>
          </a:p>
          <a:p>
            <a:endParaRPr lang="en-US" dirty="0"/>
          </a:p>
        </p:txBody>
      </p:sp>
      <p:grpSp>
        <p:nvGrpSpPr>
          <p:cNvPr id="5" name="Group 100"/>
          <p:cNvGrpSpPr>
            <a:grpSpLocks/>
          </p:cNvGrpSpPr>
          <p:nvPr/>
        </p:nvGrpSpPr>
        <p:grpSpPr bwMode="auto">
          <a:xfrm>
            <a:off x="3139022" y="2091704"/>
            <a:ext cx="4170362" cy="931862"/>
            <a:chOff x="1660" y="1440"/>
            <a:chExt cx="2627" cy="587"/>
          </a:xfrm>
        </p:grpSpPr>
        <p:grpSp>
          <p:nvGrpSpPr>
            <p:cNvPr id="6" name="Group 97"/>
            <p:cNvGrpSpPr>
              <a:grpSpLocks/>
            </p:cNvGrpSpPr>
            <p:nvPr/>
          </p:nvGrpSpPr>
          <p:grpSpPr bwMode="auto">
            <a:xfrm>
              <a:off x="1660" y="1440"/>
              <a:ext cx="2627" cy="587"/>
              <a:chOff x="1660" y="1440"/>
              <a:chExt cx="2627" cy="587"/>
            </a:xfrm>
          </p:grpSpPr>
          <p:sp>
            <p:nvSpPr>
              <p:cNvPr id="8" name="Text Box 10"/>
              <p:cNvSpPr txBox="1">
                <a:spLocks noChangeArrowheads="1"/>
              </p:cNvSpPr>
              <p:nvPr/>
            </p:nvSpPr>
            <p:spPr bwMode="auto">
              <a:xfrm>
                <a:off x="1660" y="1741"/>
                <a:ext cx="42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r>
                  <a:rPr lang="en-US" sz="2800" i="1">
                    <a:latin typeface="Times New Roman" pitchFamily="18" charset="0"/>
                  </a:rPr>
                  <a:t>k</a:t>
                </a:r>
                <a:endParaRPr lang="en-US" sz="2800"/>
              </a:p>
            </p:txBody>
          </p:sp>
          <p:sp>
            <p:nvSpPr>
              <p:cNvPr id="9" name="Text Box 11"/>
              <p:cNvSpPr txBox="1">
                <a:spLocks noChangeArrowheads="1"/>
              </p:cNvSpPr>
              <p:nvPr/>
            </p:nvSpPr>
            <p:spPr bwMode="auto">
              <a:xfrm>
                <a:off x="3873" y="1710"/>
                <a:ext cx="41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r>
                  <a:rPr lang="en-US" sz="2800" i="1">
                    <a:latin typeface="Times New Roman" pitchFamily="18" charset="0"/>
                  </a:rPr>
                  <a:t>m</a:t>
                </a:r>
                <a:endParaRPr lang="en-US" sz="2800"/>
              </a:p>
            </p:txBody>
          </p:sp>
          <p:grpSp>
            <p:nvGrpSpPr>
              <p:cNvPr id="10" name="Group 96"/>
              <p:cNvGrpSpPr>
                <a:grpSpLocks/>
              </p:cNvGrpSpPr>
              <p:nvPr/>
            </p:nvGrpSpPr>
            <p:grpSpPr bwMode="auto">
              <a:xfrm>
                <a:off x="1776" y="1440"/>
                <a:ext cx="2231" cy="384"/>
                <a:chOff x="1961" y="1432"/>
                <a:chExt cx="1574" cy="271"/>
              </a:xfrm>
            </p:grpSpPr>
            <p:sp>
              <p:nvSpPr>
                <p:cNvPr id="11" name="Line 5"/>
                <p:cNvSpPr>
                  <a:spLocks noChangeShapeType="1"/>
                </p:cNvSpPr>
                <p:nvPr/>
              </p:nvSpPr>
              <p:spPr bwMode="auto">
                <a:xfrm>
                  <a:off x="2551" y="1555"/>
                  <a:ext cx="984"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Freeform 6"/>
                <p:cNvSpPr>
                  <a:spLocks/>
                </p:cNvSpPr>
                <p:nvPr/>
              </p:nvSpPr>
              <p:spPr bwMode="auto">
                <a:xfrm>
                  <a:off x="2455" y="1432"/>
                  <a:ext cx="118" cy="271"/>
                </a:xfrm>
                <a:custGeom>
                  <a:avLst/>
                  <a:gdLst>
                    <a:gd name="T0" fmla="*/ 39 w 132"/>
                    <a:gd name="T1" fmla="*/ 0 h 547"/>
                    <a:gd name="T2" fmla="*/ 5 w 132"/>
                    <a:gd name="T3" fmla="*/ 0 h 547"/>
                    <a:gd name="T4" fmla="*/ 10 w 132"/>
                    <a:gd name="T5" fmla="*/ 0 h 547"/>
                    <a:gd name="T6" fmla="*/ 34 w 132"/>
                    <a:gd name="T7" fmla="*/ 0 h 547"/>
                    <a:gd name="T8" fmla="*/ 19 w 132"/>
                    <a:gd name="T9" fmla="*/ 0 h 547"/>
                    <a:gd name="T10" fmla="*/ 5 w 132"/>
                    <a:gd name="T11" fmla="*/ 0 h 547"/>
                    <a:gd name="T12" fmla="*/ 10 w 132"/>
                    <a:gd name="T13" fmla="*/ 0 h 547"/>
                    <a:gd name="T14" fmla="*/ 15 w 132"/>
                    <a:gd name="T15" fmla="*/ 0 h 547"/>
                    <a:gd name="T16" fmla="*/ 39 w 132"/>
                    <a:gd name="T17" fmla="*/ 0 h 547"/>
                    <a:gd name="T18" fmla="*/ 24 w 132"/>
                    <a:gd name="T19" fmla="*/ 0 h 547"/>
                    <a:gd name="T20" fmla="*/ 0 w 132"/>
                    <a:gd name="T21" fmla="*/ 0 h 547"/>
                    <a:gd name="T22" fmla="*/ 34 w 132"/>
                    <a:gd name="T23" fmla="*/ 0 h 547"/>
                    <a:gd name="T24" fmla="*/ 30 w 132"/>
                    <a:gd name="T25" fmla="*/ 0 h 547"/>
                    <a:gd name="T26" fmla="*/ 0 w 132"/>
                    <a:gd name="T27" fmla="*/ 0 h 547"/>
                    <a:gd name="T28" fmla="*/ 34 w 132"/>
                    <a:gd name="T29" fmla="*/ 0 h 547"/>
                    <a:gd name="T30" fmla="*/ 15 w 132"/>
                    <a:gd name="T31" fmla="*/ 0 h 547"/>
                    <a:gd name="T32" fmla="*/ 0 w 132"/>
                    <a:gd name="T33" fmla="*/ 0 h 547"/>
                    <a:gd name="T34" fmla="*/ 10 w 132"/>
                    <a:gd name="T35" fmla="*/ 1 h 547"/>
                    <a:gd name="T36" fmla="*/ 24 w 132"/>
                    <a:gd name="T37" fmla="*/ 1 h 5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2"/>
                    <a:gd name="T58" fmla="*/ 0 h 547"/>
                    <a:gd name="T59" fmla="*/ 132 w 132"/>
                    <a:gd name="T60" fmla="*/ 547 h 5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2" h="547">
                      <a:moveTo>
                        <a:pt x="107" y="0"/>
                      </a:moveTo>
                      <a:cubicBezTo>
                        <a:pt x="74" y="7"/>
                        <a:pt x="26" y="10"/>
                        <a:pt x="14" y="53"/>
                      </a:cubicBezTo>
                      <a:cubicBezTo>
                        <a:pt x="8" y="70"/>
                        <a:pt x="22" y="89"/>
                        <a:pt x="27" y="107"/>
                      </a:cubicBezTo>
                      <a:cubicBezTo>
                        <a:pt x="49" y="102"/>
                        <a:pt x="81" y="111"/>
                        <a:pt x="94" y="93"/>
                      </a:cubicBezTo>
                      <a:cubicBezTo>
                        <a:pt x="102" y="79"/>
                        <a:pt x="69" y="64"/>
                        <a:pt x="54" y="67"/>
                      </a:cubicBezTo>
                      <a:cubicBezTo>
                        <a:pt x="35" y="70"/>
                        <a:pt x="27" y="93"/>
                        <a:pt x="14" y="107"/>
                      </a:cubicBezTo>
                      <a:cubicBezTo>
                        <a:pt x="18" y="124"/>
                        <a:pt x="22" y="142"/>
                        <a:pt x="27" y="160"/>
                      </a:cubicBezTo>
                      <a:cubicBezTo>
                        <a:pt x="30" y="173"/>
                        <a:pt x="26" y="195"/>
                        <a:pt x="40" y="200"/>
                      </a:cubicBezTo>
                      <a:cubicBezTo>
                        <a:pt x="61" y="207"/>
                        <a:pt x="84" y="191"/>
                        <a:pt x="107" y="187"/>
                      </a:cubicBezTo>
                      <a:cubicBezTo>
                        <a:pt x="93" y="178"/>
                        <a:pt x="83" y="160"/>
                        <a:pt x="67" y="160"/>
                      </a:cubicBezTo>
                      <a:cubicBezTo>
                        <a:pt x="37" y="160"/>
                        <a:pt x="11" y="209"/>
                        <a:pt x="0" y="227"/>
                      </a:cubicBezTo>
                      <a:cubicBezTo>
                        <a:pt x="15" y="300"/>
                        <a:pt x="11" y="333"/>
                        <a:pt x="94" y="307"/>
                      </a:cubicBezTo>
                      <a:cubicBezTo>
                        <a:pt x="89" y="293"/>
                        <a:pt x="92" y="273"/>
                        <a:pt x="80" y="267"/>
                      </a:cubicBezTo>
                      <a:cubicBezTo>
                        <a:pt x="37" y="245"/>
                        <a:pt x="7" y="337"/>
                        <a:pt x="0" y="360"/>
                      </a:cubicBezTo>
                      <a:cubicBezTo>
                        <a:pt x="20" y="419"/>
                        <a:pt x="36" y="421"/>
                        <a:pt x="94" y="440"/>
                      </a:cubicBezTo>
                      <a:cubicBezTo>
                        <a:pt x="106" y="401"/>
                        <a:pt x="132" y="360"/>
                        <a:pt x="40" y="413"/>
                      </a:cubicBezTo>
                      <a:cubicBezTo>
                        <a:pt x="20" y="424"/>
                        <a:pt x="6" y="474"/>
                        <a:pt x="0" y="493"/>
                      </a:cubicBezTo>
                      <a:cubicBezTo>
                        <a:pt x="9" y="506"/>
                        <a:pt x="14" y="522"/>
                        <a:pt x="27" y="533"/>
                      </a:cubicBezTo>
                      <a:cubicBezTo>
                        <a:pt x="37" y="541"/>
                        <a:pt x="67" y="547"/>
                        <a:pt x="67" y="547"/>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Line 8"/>
                <p:cNvSpPr>
                  <a:spLocks noChangeShapeType="1"/>
                </p:cNvSpPr>
                <p:nvPr/>
              </p:nvSpPr>
              <p:spPr bwMode="auto">
                <a:xfrm>
                  <a:off x="1961" y="1454"/>
                  <a:ext cx="0" cy="211"/>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9"/>
                <p:cNvSpPr>
                  <a:spLocks noChangeShapeType="1"/>
                </p:cNvSpPr>
                <p:nvPr/>
              </p:nvSpPr>
              <p:spPr bwMode="auto">
                <a:xfrm>
                  <a:off x="3535" y="1454"/>
                  <a:ext cx="0" cy="213"/>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5" name="Group 88"/>
                <p:cNvGrpSpPr>
                  <a:grpSpLocks/>
                </p:cNvGrpSpPr>
                <p:nvPr/>
              </p:nvGrpSpPr>
              <p:grpSpPr bwMode="auto">
                <a:xfrm>
                  <a:off x="1968" y="1562"/>
                  <a:ext cx="489" cy="0"/>
                  <a:chOff x="979" y="1655"/>
                  <a:chExt cx="1123" cy="0"/>
                </a:xfrm>
              </p:grpSpPr>
              <p:sp>
                <p:nvSpPr>
                  <p:cNvPr id="16" name="Line 7"/>
                  <p:cNvSpPr>
                    <a:spLocks noChangeShapeType="1"/>
                  </p:cNvSpPr>
                  <p:nvPr/>
                </p:nvSpPr>
                <p:spPr bwMode="auto">
                  <a:xfrm>
                    <a:off x="979" y="1655"/>
                    <a:ext cx="1117"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Line 87"/>
                  <p:cNvSpPr>
                    <a:spLocks noChangeShapeType="1"/>
                  </p:cNvSpPr>
                  <p:nvPr/>
                </p:nvSpPr>
                <p:spPr bwMode="auto">
                  <a:xfrm>
                    <a:off x="2018" y="1655"/>
                    <a:ext cx="84"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grpSp>
        <p:sp>
          <p:nvSpPr>
            <p:cNvPr id="7" name="Line 98"/>
            <p:cNvSpPr>
              <a:spLocks noChangeShapeType="1"/>
            </p:cNvSpPr>
            <p:nvPr/>
          </p:nvSpPr>
          <p:spPr bwMode="auto">
            <a:xfrm>
              <a:off x="2420" y="1622"/>
              <a:ext cx="57" cy="0"/>
            </a:xfrm>
            <a:prstGeom prst="line">
              <a:avLst/>
            </a:prstGeom>
            <a:noFill/>
            <a:ln w="635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9" name="Group 7"/>
          <p:cNvGrpSpPr>
            <a:grpSpLocks/>
          </p:cNvGrpSpPr>
          <p:nvPr/>
        </p:nvGrpSpPr>
        <p:grpSpPr bwMode="auto">
          <a:xfrm>
            <a:off x="672072" y="4171513"/>
            <a:ext cx="7534333" cy="2072970"/>
            <a:chOff x="103" y="2560"/>
            <a:chExt cx="5177" cy="1649"/>
          </a:xfrm>
        </p:grpSpPr>
        <p:sp>
          <p:nvSpPr>
            <p:cNvPr id="20" name="Text Box 8"/>
            <p:cNvSpPr txBox="1">
              <a:spLocks noChangeArrowheads="1"/>
            </p:cNvSpPr>
            <p:nvPr/>
          </p:nvSpPr>
          <p:spPr bwMode="auto">
            <a:xfrm>
              <a:off x="103" y="3472"/>
              <a:ext cx="2276"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457200" indent="-457200"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buFont typeface="Wingdings" pitchFamily="2" charset="2"/>
                <a:buNone/>
              </a:pPr>
              <a:r>
                <a:rPr lang="en-US" sz="2800" dirty="0"/>
                <a:t>	</a:t>
              </a:r>
              <a:r>
                <a:rPr lang="en-US" sz="2800" i="1" dirty="0">
                  <a:latin typeface="Times New Roman" pitchFamily="18" charset="0"/>
                  <a:cs typeface="Times New Roman" pitchFamily="18" charset="0"/>
                </a:rPr>
                <a:t>the tap is on </a:t>
              </a:r>
            </a:p>
            <a:p>
              <a:pPr>
                <a:spcBef>
                  <a:spcPct val="50000"/>
                </a:spcBef>
                <a:buFont typeface="Wingdings" pitchFamily="2" charset="2"/>
                <a:buNone/>
              </a:pPr>
              <a:r>
                <a:rPr lang="en-US" sz="2800" i="1" dirty="0">
                  <a:latin typeface="Times New Roman" pitchFamily="18" charset="0"/>
                  <a:cs typeface="Times New Roman" pitchFamily="18" charset="0"/>
                </a:rPr>
                <a:t>	the side of bus </a:t>
              </a:r>
              <a:r>
                <a:rPr lang="en-US" sz="2800" i="1" dirty="0">
                  <a:latin typeface="Times New Roman" pitchFamily="18" charset="0"/>
                </a:rPr>
                <a:t>k</a:t>
              </a:r>
            </a:p>
          </p:txBody>
        </p:sp>
        <p:sp>
          <p:nvSpPr>
            <p:cNvPr id="21" name="Line 9"/>
            <p:cNvSpPr>
              <a:spLocks noChangeShapeType="1"/>
            </p:cNvSpPr>
            <p:nvPr/>
          </p:nvSpPr>
          <p:spPr bwMode="auto">
            <a:xfrm>
              <a:off x="1995" y="2974"/>
              <a:ext cx="707"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Freeform 10"/>
            <p:cNvSpPr>
              <a:spLocks/>
            </p:cNvSpPr>
            <p:nvPr/>
          </p:nvSpPr>
          <p:spPr bwMode="auto">
            <a:xfrm>
              <a:off x="1917" y="3064"/>
              <a:ext cx="139" cy="273"/>
            </a:xfrm>
            <a:custGeom>
              <a:avLst/>
              <a:gdLst>
                <a:gd name="T0" fmla="*/ 171 w 132"/>
                <a:gd name="T1" fmla="*/ 0 h 547"/>
                <a:gd name="T2" fmla="*/ 23 w 132"/>
                <a:gd name="T3" fmla="*/ 0 h 547"/>
                <a:gd name="T4" fmla="*/ 43 w 132"/>
                <a:gd name="T5" fmla="*/ 0 h 547"/>
                <a:gd name="T6" fmla="*/ 150 w 132"/>
                <a:gd name="T7" fmla="*/ 0 h 547"/>
                <a:gd name="T8" fmla="*/ 86 w 132"/>
                <a:gd name="T9" fmla="*/ 0 h 547"/>
                <a:gd name="T10" fmla="*/ 23 w 132"/>
                <a:gd name="T11" fmla="*/ 0 h 547"/>
                <a:gd name="T12" fmla="*/ 43 w 132"/>
                <a:gd name="T13" fmla="*/ 0 h 547"/>
                <a:gd name="T14" fmla="*/ 63 w 132"/>
                <a:gd name="T15" fmla="*/ 0 h 547"/>
                <a:gd name="T16" fmla="*/ 171 w 132"/>
                <a:gd name="T17" fmla="*/ 0 h 547"/>
                <a:gd name="T18" fmla="*/ 107 w 132"/>
                <a:gd name="T19" fmla="*/ 0 h 547"/>
                <a:gd name="T20" fmla="*/ 0 w 132"/>
                <a:gd name="T21" fmla="*/ 0 h 547"/>
                <a:gd name="T22" fmla="*/ 150 w 132"/>
                <a:gd name="T23" fmla="*/ 0 h 547"/>
                <a:gd name="T24" fmla="*/ 126 w 132"/>
                <a:gd name="T25" fmla="*/ 0 h 547"/>
                <a:gd name="T26" fmla="*/ 0 w 132"/>
                <a:gd name="T27" fmla="*/ 0 h 547"/>
                <a:gd name="T28" fmla="*/ 150 w 132"/>
                <a:gd name="T29" fmla="*/ 0 h 547"/>
                <a:gd name="T30" fmla="*/ 63 w 132"/>
                <a:gd name="T31" fmla="*/ 0 h 547"/>
                <a:gd name="T32" fmla="*/ 0 w 132"/>
                <a:gd name="T33" fmla="*/ 0 h 547"/>
                <a:gd name="T34" fmla="*/ 43 w 132"/>
                <a:gd name="T35" fmla="*/ 1 h 547"/>
                <a:gd name="T36" fmla="*/ 107 w 132"/>
                <a:gd name="T37" fmla="*/ 1 h 5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2"/>
                <a:gd name="T58" fmla="*/ 0 h 547"/>
                <a:gd name="T59" fmla="*/ 132 w 132"/>
                <a:gd name="T60" fmla="*/ 547 h 5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2" h="547">
                  <a:moveTo>
                    <a:pt x="107" y="0"/>
                  </a:moveTo>
                  <a:cubicBezTo>
                    <a:pt x="74" y="7"/>
                    <a:pt x="26" y="10"/>
                    <a:pt x="14" y="53"/>
                  </a:cubicBezTo>
                  <a:cubicBezTo>
                    <a:pt x="8" y="70"/>
                    <a:pt x="22" y="89"/>
                    <a:pt x="27" y="107"/>
                  </a:cubicBezTo>
                  <a:cubicBezTo>
                    <a:pt x="49" y="102"/>
                    <a:pt x="81" y="111"/>
                    <a:pt x="94" y="93"/>
                  </a:cubicBezTo>
                  <a:cubicBezTo>
                    <a:pt x="102" y="79"/>
                    <a:pt x="69" y="64"/>
                    <a:pt x="54" y="67"/>
                  </a:cubicBezTo>
                  <a:cubicBezTo>
                    <a:pt x="35" y="70"/>
                    <a:pt x="27" y="93"/>
                    <a:pt x="14" y="107"/>
                  </a:cubicBezTo>
                  <a:cubicBezTo>
                    <a:pt x="18" y="124"/>
                    <a:pt x="22" y="142"/>
                    <a:pt x="27" y="160"/>
                  </a:cubicBezTo>
                  <a:cubicBezTo>
                    <a:pt x="30" y="173"/>
                    <a:pt x="26" y="195"/>
                    <a:pt x="40" y="200"/>
                  </a:cubicBezTo>
                  <a:cubicBezTo>
                    <a:pt x="61" y="207"/>
                    <a:pt x="84" y="191"/>
                    <a:pt x="107" y="187"/>
                  </a:cubicBezTo>
                  <a:cubicBezTo>
                    <a:pt x="93" y="178"/>
                    <a:pt x="83" y="160"/>
                    <a:pt x="67" y="160"/>
                  </a:cubicBezTo>
                  <a:cubicBezTo>
                    <a:pt x="37" y="160"/>
                    <a:pt x="11" y="209"/>
                    <a:pt x="0" y="227"/>
                  </a:cubicBezTo>
                  <a:cubicBezTo>
                    <a:pt x="15" y="300"/>
                    <a:pt x="11" y="333"/>
                    <a:pt x="94" y="307"/>
                  </a:cubicBezTo>
                  <a:cubicBezTo>
                    <a:pt x="89" y="293"/>
                    <a:pt x="92" y="273"/>
                    <a:pt x="80" y="267"/>
                  </a:cubicBezTo>
                  <a:cubicBezTo>
                    <a:pt x="37" y="245"/>
                    <a:pt x="7" y="337"/>
                    <a:pt x="0" y="360"/>
                  </a:cubicBezTo>
                  <a:cubicBezTo>
                    <a:pt x="20" y="419"/>
                    <a:pt x="36" y="421"/>
                    <a:pt x="94" y="440"/>
                  </a:cubicBezTo>
                  <a:cubicBezTo>
                    <a:pt x="106" y="401"/>
                    <a:pt x="132" y="360"/>
                    <a:pt x="40" y="413"/>
                  </a:cubicBezTo>
                  <a:cubicBezTo>
                    <a:pt x="20" y="424"/>
                    <a:pt x="6" y="474"/>
                    <a:pt x="0" y="493"/>
                  </a:cubicBezTo>
                  <a:cubicBezTo>
                    <a:pt x="9" y="506"/>
                    <a:pt x="14" y="522"/>
                    <a:pt x="27" y="533"/>
                  </a:cubicBezTo>
                  <a:cubicBezTo>
                    <a:pt x="37" y="541"/>
                    <a:pt x="67" y="547"/>
                    <a:pt x="67" y="547"/>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Line 11"/>
            <p:cNvSpPr>
              <a:spLocks noChangeShapeType="1"/>
            </p:cNvSpPr>
            <p:nvPr/>
          </p:nvSpPr>
          <p:spPr bwMode="auto">
            <a:xfrm>
              <a:off x="427" y="3034"/>
              <a:ext cx="0" cy="273"/>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2"/>
            <p:cNvSpPr>
              <a:spLocks noChangeShapeType="1"/>
            </p:cNvSpPr>
            <p:nvPr/>
          </p:nvSpPr>
          <p:spPr bwMode="auto">
            <a:xfrm>
              <a:off x="5242" y="2842"/>
              <a:ext cx="0" cy="274"/>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Text Box 13"/>
            <p:cNvSpPr txBox="1">
              <a:spLocks noChangeArrowheads="1"/>
            </p:cNvSpPr>
            <p:nvPr/>
          </p:nvSpPr>
          <p:spPr bwMode="auto">
            <a:xfrm>
              <a:off x="300" y="3260"/>
              <a:ext cx="452"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r>
                <a:rPr lang="en-US" sz="2800" i="1">
                  <a:latin typeface="Times New Roman" pitchFamily="18" charset="0"/>
                </a:rPr>
                <a:t>k</a:t>
              </a:r>
              <a:endParaRPr lang="en-US" sz="2800"/>
            </a:p>
          </p:txBody>
        </p:sp>
        <p:sp>
          <p:nvSpPr>
            <p:cNvPr id="26" name="Line 14"/>
            <p:cNvSpPr>
              <a:spLocks noChangeShapeType="1"/>
            </p:cNvSpPr>
            <p:nvPr/>
          </p:nvSpPr>
          <p:spPr bwMode="auto">
            <a:xfrm flipH="1">
              <a:off x="1991" y="2964"/>
              <a:ext cx="0" cy="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5"/>
            <p:cNvSpPr>
              <a:spLocks noChangeShapeType="1"/>
            </p:cNvSpPr>
            <p:nvPr/>
          </p:nvSpPr>
          <p:spPr bwMode="auto">
            <a:xfrm>
              <a:off x="4412" y="2977"/>
              <a:ext cx="836"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Text Box 16"/>
            <p:cNvSpPr txBox="1">
              <a:spLocks noChangeArrowheads="1"/>
            </p:cNvSpPr>
            <p:nvPr/>
          </p:nvSpPr>
          <p:spPr bwMode="auto">
            <a:xfrm>
              <a:off x="820" y="2882"/>
              <a:ext cx="484"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endParaRPr lang="en-US"/>
            </a:p>
          </p:txBody>
        </p:sp>
        <p:sp>
          <p:nvSpPr>
            <p:cNvPr id="29" name="Line 17"/>
            <p:cNvSpPr>
              <a:spLocks noChangeShapeType="1"/>
            </p:cNvSpPr>
            <p:nvPr/>
          </p:nvSpPr>
          <p:spPr bwMode="auto">
            <a:xfrm>
              <a:off x="1987" y="3373"/>
              <a:ext cx="0" cy="23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18"/>
            <p:cNvSpPr>
              <a:spLocks noChangeShapeType="1"/>
            </p:cNvSpPr>
            <p:nvPr/>
          </p:nvSpPr>
          <p:spPr bwMode="auto">
            <a:xfrm>
              <a:off x="1826" y="3606"/>
              <a:ext cx="333"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19"/>
            <p:cNvSpPr>
              <a:spLocks noChangeShapeType="1"/>
            </p:cNvSpPr>
            <p:nvPr/>
          </p:nvSpPr>
          <p:spPr bwMode="auto">
            <a:xfrm>
              <a:off x="1873" y="3643"/>
              <a:ext cx="229"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20"/>
            <p:cNvSpPr>
              <a:spLocks noChangeShapeType="1"/>
            </p:cNvSpPr>
            <p:nvPr/>
          </p:nvSpPr>
          <p:spPr bwMode="auto">
            <a:xfrm>
              <a:off x="1945" y="3694"/>
              <a:ext cx="75"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33" name="Object 21"/>
            <p:cNvGraphicFramePr>
              <a:graphicFrameLocks noChangeAspect="1"/>
            </p:cNvGraphicFramePr>
            <p:nvPr>
              <p:extLst>
                <p:ext uri="{D42A27DB-BD31-4B8C-83A1-F6EECF244321}">
                  <p14:modId xmlns:p14="http://schemas.microsoft.com/office/powerpoint/2010/main" val="2504319284"/>
                </p:ext>
              </p:extLst>
            </p:nvPr>
          </p:nvGraphicFramePr>
          <p:xfrm>
            <a:off x="2831" y="2850"/>
            <a:ext cx="1449" cy="253"/>
          </p:xfrm>
          <a:graphic>
            <a:graphicData uri="http://schemas.openxmlformats.org/presentationml/2006/ole">
              <mc:AlternateContent xmlns:mc="http://schemas.openxmlformats.org/markup-compatibility/2006">
                <mc:Choice xmlns:v="urn:schemas-microsoft-com:vml" Requires="v">
                  <p:oleObj spid="_x0000_s87062" name="Equation" r:id="rId3" imgW="1066680" imgH="228600" progId="Equation.DSMT4">
                    <p:embed/>
                  </p:oleObj>
                </mc:Choice>
                <mc:Fallback>
                  <p:oleObj name="Equation" r:id="rId3" imgW="1066680" imgH="228600" progId="Equation.DSMT4">
                    <p:embed/>
                    <p:pic>
                      <p:nvPicPr>
                        <p:cNvPr id="0" name=""/>
                        <p:cNvPicPr>
                          <a:picLocks noChangeAspect="1" noChangeArrowheads="1"/>
                        </p:cNvPicPr>
                        <p:nvPr/>
                      </p:nvPicPr>
                      <p:blipFill>
                        <a:blip r:embed="rId4"/>
                        <a:srcRect/>
                        <a:stretch>
                          <a:fillRect/>
                        </a:stretch>
                      </p:blipFill>
                      <p:spPr bwMode="auto">
                        <a:xfrm>
                          <a:off x="2831" y="2850"/>
                          <a:ext cx="1449"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Rectangle 22"/>
            <p:cNvSpPr>
              <a:spLocks noChangeArrowheads="1"/>
            </p:cNvSpPr>
            <p:nvPr/>
          </p:nvSpPr>
          <p:spPr bwMode="auto">
            <a:xfrm>
              <a:off x="2711" y="2830"/>
              <a:ext cx="1705" cy="316"/>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spcBef>
                  <a:spcPct val="50000"/>
                </a:spcBef>
              </a:pPr>
              <a:endParaRPr lang="en-US"/>
            </a:p>
          </p:txBody>
        </p:sp>
        <p:graphicFrame>
          <p:nvGraphicFramePr>
            <p:cNvPr id="35" name="Object 23"/>
            <p:cNvGraphicFramePr>
              <a:graphicFrameLocks noChangeAspect="1"/>
            </p:cNvGraphicFramePr>
            <p:nvPr/>
          </p:nvGraphicFramePr>
          <p:xfrm>
            <a:off x="4830" y="2658"/>
            <a:ext cx="450" cy="327"/>
          </p:xfrm>
          <a:graphic>
            <a:graphicData uri="http://schemas.openxmlformats.org/presentationml/2006/ole">
              <mc:AlternateContent xmlns:mc="http://schemas.openxmlformats.org/markup-compatibility/2006">
                <mc:Choice xmlns:v="urn:schemas-microsoft-com:vml" Requires="v">
                  <p:oleObj spid="_x0000_s87063" name="Equation" r:id="rId5" imgW="203112" imgH="228501" progId="Equation.DSMT4">
                    <p:embed/>
                  </p:oleObj>
                </mc:Choice>
                <mc:Fallback>
                  <p:oleObj name="Equation" r:id="rId5" imgW="203112" imgH="228501"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0" y="2658"/>
                          <a:ext cx="4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24"/>
            <p:cNvGraphicFramePr>
              <a:graphicFrameLocks noChangeAspect="1"/>
            </p:cNvGraphicFramePr>
            <p:nvPr/>
          </p:nvGraphicFramePr>
          <p:xfrm>
            <a:off x="2318" y="3405"/>
            <a:ext cx="354" cy="254"/>
          </p:xfrm>
          <a:graphic>
            <a:graphicData uri="http://schemas.openxmlformats.org/presentationml/2006/ole">
              <mc:AlternateContent xmlns:mc="http://schemas.openxmlformats.org/markup-compatibility/2006">
                <mc:Choice xmlns:v="urn:schemas-microsoft-com:vml" Requires="v">
                  <p:oleObj spid="_x0000_s87064" name="Equation" r:id="rId7" imgW="164814" imgH="177492" progId="Equation.DSMT4">
                    <p:embed/>
                  </p:oleObj>
                </mc:Choice>
                <mc:Fallback>
                  <p:oleObj name="Equation" r:id="rId7" imgW="164814" imgH="177492"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8" y="3405"/>
                          <a:ext cx="3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 name="Line 25"/>
            <p:cNvSpPr>
              <a:spLocks noChangeShapeType="1"/>
            </p:cNvSpPr>
            <p:nvPr/>
          </p:nvSpPr>
          <p:spPr bwMode="auto">
            <a:xfrm>
              <a:off x="2420" y="2798"/>
              <a:ext cx="0" cy="60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Text Box 26"/>
            <p:cNvSpPr txBox="1">
              <a:spLocks noChangeArrowheads="1"/>
            </p:cNvSpPr>
            <p:nvPr/>
          </p:nvSpPr>
          <p:spPr bwMode="auto">
            <a:xfrm>
              <a:off x="1732" y="2560"/>
              <a:ext cx="64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r>
                <a:rPr lang="en-US" sz="2200" i="1">
                  <a:latin typeface="Times New Roman" pitchFamily="18" charset="0"/>
                </a:rPr>
                <a:t>t </a:t>
              </a:r>
              <a:r>
                <a:rPr lang="en-US" sz="2200">
                  <a:latin typeface="Times New Roman" pitchFamily="18" charset="0"/>
                </a:rPr>
                <a:t>:1</a:t>
              </a:r>
            </a:p>
          </p:txBody>
        </p:sp>
        <p:graphicFrame>
          <p:nvGraphicFramePr>
            <p:cNvPr id="39" name="Object 27"/>
            <p:cNvGraphicFramePr>
              <a:graphicFrameLocks noChangeAspect="1"/>
            </p:cNvGraphicFramePr>
            <p:nvPr/>
          </p:nvGraphicFramePr>
          <p:xfrm>
            <a:off x="1006" y="2810"/>
            <a:ext cx="426" cy="353"/>
          </p:xfrm>
          <a:graphic>
            <a:graphicData uri="http://schemas.openxmlformats.org/presentationml/2006/ole">
              <mc:AlternateContent xmlns:mc="http://schemas.openxmlformats.org/markup-compatibility/2006">
                <mc:Choice xmlns:v="urn:schemas-microsoft-com:vml" Requires="v">
                  <p:oleObj spid="_x0000_s87065" name="Equation" r:id="rId9" imgW="177646" imgH="228402" progId="Equation.DSMT4">
                    <p:embed/>
                  </p:oleObj>
                </mc:Choice>
                <mc:Fallback>
                  <p:oleObj name="Equation" r:id="rId9" imgW="177646" imgH="228402"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6" y="2810"/>
                          <a:ext cx="426"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0" name="Group 28"/>
            <p:cNvGrpSpPr>
              <a:grpSpLocks/>
            </p:cNvGrpSpPr>
            <p:nvPr/>
          </p:nvGrpSpPr>
          <p:grpSpPr bwMode="auto">
            <a:xfrm>
              <a:off x="436" y="3155"/>
              <a:ext cx="1483" cy="1"/>
              <a:chOff x="436" y="3155"/>
              <a:chExt cx="1483" cy="1"/>
            </a:xfrm>
          </p:grpSpPr>
          <p:sp>
            <p:nvSpPr>
              <p:cNvPr id="47" name="Line 29"/>
              <p:cNvSpPr>
                <a:spLocks noChangeShapeType="1"/>
              </p:cNvSpPr>
              <p:nvPr/>
            </p:nvSpPr>
            <p:spPr bwMode="auto">
              <a:xfrm flipV="1">
                <a:off x="436" y="3155"/>
                <a:ext cx="1481"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 name="Line 30"/>
              <p:cNvSpPr>
                <a:spLocks noChangeShapeType="1"/>
              </p:cNvSpPr>
              <p:nvPr/>
            </p:nvSpPr>
            <p:spPr bwMode="auto">
              <a:xfrm>
                <a:off x="1833" y="3155"/>
                <a:ext cx="86" cy="1"/>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 name="Group 31"/>
            <p:cNvGrpSpPr>
              <a:grpSpLocks/>
            </p:cNvGrpSpPr>
            <p:nvPr/>
          </p:nvGrpSpPr>
          <p:grpSpPr bwMode="auto">
            <a:xfrm>
              <a:off x="4514" y="2890"/>
              <a:ext cx="310" cy="1"/>
              <a:chOff x="4430" y="2890"/>
              <a:chExt cx="310" cy="1"/>
            </a:xfrm>
          </p:grpSpPr>
          <p:sp>
            <p:nvSpPr>
              <p:cNvPr id="45" name="Line 32"/>
              <p:cNvSpPr>
                <a:spLocks noChangeShapeType="1"/>
              </p:cNvSpPr>
              <p:nvPr/>
            </p:nvSpPr>
            <p:spPr bwMode="auto">
              <a:xfrm flipH="1">
                <a:off x="4430" y="2890"/>
                <a:ext cx="310"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33"/>
              <p:cNvSpPr>
                <a:spLocks noChangeShapeType="1"/>
              </p:cNvSpPr>
              <p:nvPr/>
            </p:nvSpPr>
            <p:spPr bwMode="auto">
              <a:xfrm flipH="1">
                <a:off x="4430" y="2890"/>
                <a:ext cx="86" cy="1"/>
              </a:xfrm>
              <a:prstGeom prst="line">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2" name="Group 34"/>
            <p:cNvGrpSpPr>
              <a:grpSpLocks/>
            </p:cNvGrpSpPr>
            <p:nvPr/>
          </p:nvGrpSpPr>
          <p:grpSpPr bwMode="auto">
            <a:xfrm flipH="1">
              <a:off x="1422" y="3058"/>
              <a:ext cx="310" cy="1"/>
              <a:chOff x="4430" y="2890"/>
              <a:chExt cx="310" cy="1"/>
            </a:xfrm>
          </p:grpSpPr>
          <p:sp>
            <p:nvSpPr>
              <p:cNvPr id="43" name="Line 35"/>
              <p:cNvSpPr>
                <a:spLocks noChangeShapeType="1"/>
              </p:cNvSpPr>
              <p:nvPr/>
            </p:nvSpPr>
            <p:spPr bwMode="auto">
              <a:xfrm flipH="1">
                <a:off x="4430" y="2890"/>
                <a:ext cx="310"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36"/>
              <p:cNvSpPr>
                <a:spLocks noChangeShapeType="1"/>
              </p:cNvSpPr>
              <p:nvPr/>
            </p:nvSpPr>
            <p:spPr bwMode="auto">
              <a:xfrm flipH="1">
                <a:off x="4430" y="2890"/>
                <a:ext cx="86" cy="1"/>
              </a:xfrm>
              <a:prstGeom prst="line">
                <a:avLst/>
              </a:prstGeom>
              <a:noFill/>
              <a:ln w="508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49"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47</a:t>
            </a:fld>
            <a:endParaRPr lang="en-US" dirty="0">
              <a:solidFill>
                <a:srgbClr val="1E0000"/>
              </a:solidFill>
            </a:endParaRPr>
          </a:p>
        </p:txBody>
      </p:sp>
    </p:spTree>
    <p:extLst>
      <p:ext uri="{BB962C8B-B14F-4D97-AF65-F5344CB8AC3E}">
        <p14:creationId xmlns:p14="http://schemas.microsoft.com/office/powerpoint/2010/main" val="42151094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Transformer Nodal Equations</a:t>
            </a:r>
            <a:endParaRPr lang="en-US" dirty="0"/>
          </a:p>
        </p:txBody>
      </p:sp>
      <p:sp>
        <p:nvSpPr>
          <p:cNvPr id="3" name="Content Placeholder 2"/>
          <p:cNvSpPr>
            <a:spLocks noGrp="1"/>
          </p:cNvSpPr>
          <p:nvPr>
            <p:ph idx="1"/>
          </p:nvPr>
        </p:nvSpPr>
        <p:spPr/>
        <p:txBody>
          <a:bodyPr/>
          <a:lstStyle/>
          <a:p>
            <a:r>
              <a:rPr lang="en-US" dirty="0"/>
              <a:t>From the network </a:t>
            </a:r>
            <a:r>
              <a:rPr lang="en-US" dirty="0" smtClean="0"/>
              <a:t>representation</a:t>
            </a:r>
          </a:p>
          <a:p>
            <a:endParaRPr lang="en-US" dirty="0"/>
          </a:p>
          <a:p>
            <a:endParaRPr lang="en-US" dirty="0" smtClean="0"/>
          </a:p>
          <a:p>
            <a:endParaRPr lang="en-US" dirty="0"/>
          </a:p>
          <a:p>
            <a:endParaRPr lang="en-US" dirty="0" smtClean="0"/>
          </a:p>
          <a:p>
            <a:endParaRPr lang="en-US" dirty="0"/>
          </a:p>
          <a:p>
            <a:r>
              <a:rPr lang="en-US" dirty="0" smtClean="0"/>
              <a:t>Also</a:t>
            </a:r>
            <a:endParaRPr lang="en-US"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64025982"/>
              </p:ext>
            </p:extLst>
          </p:nvPr>
        </p:nvGraphicFramePr>
        <p:xfrm>
          <a:off x="990600" y="1752600"/>
          <a:ext cx="6975475" cy="2652713"/>
        </p:xfrm>
        <a:graphic>
          <a:graphicData uri="http://schemas.openxmlformats.org/presentationml/2006/ole">
            <mc:AlternateContent xmlns:mc="http://schemas.openxmlformats.org/markup-compatibility/2006">
              <mc:Choice xmlns:v="urn:schemas-microsoft-com:vml" Requires="v">
                <p:oleObj spid="_x0000_s88076" name="Equation" r:id="rId3" imgW="3136680" imgH="1193760" progId="Equation.DSMT4">
                  <p:embed/>
                </p:oleObj>
              </mc:Choice>
              <mc:Fallback>
                <p:oleObj name="Equation" r:id="rId3" imgW="3136680" imgH="119376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752600"/>
                        <a:ext cx="6975475"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95093607"/>
              </p:ext>
            </p:extLst>
          </p:nvPr>
        </p:nvGraphicFramePr>
        <p:xfrm>
          <a:off x="1676400" y="4953000"/>
          <a:ext cx="6213475" cy="1082675"/>
        </p:xfrm>
        <a:graphic>
          <a:graphicData uri="http://schemas.openxmlformats.org/presentationml/2006/ole">
            <mc:AlternateContent xmlns:mc="http://schemas.openxmlformats.org/markup-compatibility/2006">
              <mc:Choice xmlns:v="urn:schemas-microsoft-com:vml" Requires="v">
                <p:oleObj spid="_x0000_s88077" name="Equation" r:id="rId5" imgW="2743200" imgH="482400" progId="Equation.DSMT4">
                  <p:embed/>
                </p:oleObj>
              </mc:Choice>
              <mc:Fallback>
                <p:oleObj name="Equation" r:id="rId5" imgW="2743200" imgH="482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4953000"/>
                        <a:ext cx="62134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48</a:t>
            </a:fld>
            <a:endParaRPr lang="en-US" dirty="0">
              <a:solidFill>
                <a:srgbClr val="1E0000"/>
              </a:solidFill>
            </a:endParaRPr>
          </a:p>
        </p:txBody>
      </p:sp>
    </p:spTree>
    <p:extLst>
      <p:ext uri="{BB962C8B-B14F-4D97-AF65-F5344CB8AC3E}">
        <p14:creationId xmlns:p14="http://schemas.microsoft.com/office/powerpoint/2010/main" val="4114339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Transmission Line Limits</a:t>
            </a:r>
            <a:endParaRPr lang="en-US" dirty="0"/>
          </a:p>
        </p:txBody>
      </p:sp>
      <p:sp>
        <p:nvSpPr>
          <p:cNvPr id="3" name="Content Placeholder 2"/>
          <p:cNvSpPr>
            <a:spLocks noGrp="1"/>
          </p:cNvSpPr>
          <p:nvPr>
            <p:ph idx="1"/>
          </p:nvPr>
        </p:nvSpPr>
        <p:spPr/>
        <p:txBody>
          <a:bodyPr/>
          <a:lstStyle/>
          <a:p>
            <a:r>
              <a:rPr lang="en-US" altLang="en-US" dirty="0"/>
              <a:t>Power flow in transmission line is limited by heating considerations.</a:t>
            </a:r>
          </a:p>
          <a:p>
            <a:r>
              <a:rPr lang="en-US" altLang="en-US" dirty="0"/>
              <a:t>Losses (I</a:t>
            </a:r>
            <a:r>
              <a:rPr lang="en-US" altLang="en-US" baseline="30000" dirty="0"/>
              <a:t>2</a:t>
            </a:r>
            <a:r>
              <a:rPr lang="en-US" altLang="en-US" dirty="0"/>
              <a:t> R) can heat up the line, causing it to sag.</a:t>
            </a:r>
          </a:p>
          <a:p>
            <a:r>
              <a:rPr lang="en-US" altLang="en-US" dirty="0"/>
              <a:t>Each line has a limit; </a:t>
            </a:r>
            <a:r>
              <a:rPr lang="en-US" altLang="en-US" dirty="0" smtClean="0"/>
              <a:t>many </a:t>
            </a:r>
            <a:r>
              <a:rPr lang="en-US" altLang="en-US" dirty="0"/>
              <a:t>utilities use winter/summer limits.   </a:t>
            </a:r>
          </a:p>
          <a:p>
            <a:endParaRPr lang="en-US" dirty="0"/>
          </a:p>
        </p:txBody>
      </p:sp>
      <p:sp>
        <p:nvSpPr>
          <p:cNvPr id="4"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4</a:t>
            </a:fld>
            <a:endParaRPr lang="en-US" dirty="0">
              <a:solidFill>
                <a:srgbClr val="1E0000"/>
              </a:solidFill>
            </a:endParaRPr>
          </a:p>
        </p:txBody>
      </p:sp>
    </p:spTree>
    <p:extLst>
      <p:ext uri="{BB962C8B-B14F-4D97-AF65-F5344CB8AC3E}">
        <p14:creationId xmlns:p14="http://schemas.microsoft.com/office/powerpoint/2010/main" val="16043073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Transformer Nodal Equations</a:t>
            </a:r>
            <a:endParaRPr lang="en-US" dirty="0"/>
          </a:p>
        </p:txBody>
      </p:sp>
      <p:sp>
        <p:nvSpPr>
          <p:cNvPr id="3" name="Content Placeholder 2"/>
          <p:cNvSpPr>
            <a:spLocks noGrp="1"/>
          </p:cNvSpPr>
          <p:nvPr>
            <p:ph idx="1"/>
          </p:nvPr>
        </p:nvSpPr>
        <p:spPr>
          <a:xfrm>
            <a:off x="365760" y="1280160"/>
            <a:ext cx="8001000" cy="853440"/>
          </a:xfrm>
        </p:spPr>
        <p:txBody>
          <a:bodyPr/>
          <a:lstStyle/>
          <a:p>
            <a:r>
              <a:rPr lang="en-US" dirty="0"/>
              <a:t>We may rewrite these two equations as</a:t>
            </a:r>
          </a:p>
        </p:txBody>
      </p:sp>
      <p:graphicFrame>
        <p:nvGraphicFramePr>
          <p:cNvPr id="5" name="Object 4"/>
          <p:cNvGraphicFramePr>
            <a:graphicFrameLocks noGrp="1" noChangeAspect="1"/>
          </p:cNvGraphicFramePr>
          <p:nvPr>
            <p:extLst>
              <p:ext uri="{D42A27DB-BD31-4B8C-83A1-F6EECF244321}">
                <p14:modId xmlns:p14="http://schemas.microsoft.com/office/powerpoint/2010/main" val="3478872393"/>
              </p:ext>
            </p:extLst>
          </p:nvPr>
        </p:nvGraphicFramePr>
        <p:xfrm>
          <a:off x="685800" y="1912034"/>
          <a:ext cx="4551362" cy="1954213"/>
        </p:xfrm>
        <a:graphic>
          <a:graphicData uri="http://schemas.openxmlformats.org/presentationml/2006/ole">
            <mc:AlternateContent xmlns:mc="http://schemas.openxmlformats.org/markup-compatibility/2006">
              <mc:Choice xmlns:v="urn:schemas-microsoft-com:vml" Requires="v">
                <p:oleObj spid="_x0000_s89095" name="Equation" r:id="rId3" imgW="2247840" imgH="965160" progId="Equation.DSMT4">
                  <p:embed/>
                </p:oleObj>
              </mc:Choice>
              <mc:Fallback>
                <p:oleObj name="Equation" r:id="rId3" imgW="2247840" imgH="965160" progId="Equation.DSMT4">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912034"/>
                        <a:ext cx="4551362"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6" name="Rectangle 5"/>
          <p:cNvSpPr/>
          <p:nvPr/>
        </p:nvSpPr>
        <p:spPr>
          <a:xfrm>
            <a:off x="838200" y="4267200"/>
            <a:ext cx="7924800" cy="1815882"/>
          </a:xfrm>
          <a:prstGeom prst="rect">
            <a:avLst/>
          </a:prstGeom>
          <a:solidFill>
            <a:srgbClr val="FFE6E6"/>
          </a:solidFill>
        </p:spPr>
        <p:txBody>
          <a:bodyPr wrap="square">
            <a:spAutoFit/>
          </a:bodyPr>
          <a:lstStyle/>
          <a:p>
            <a:pPr>
              <a:spcBef>
                <a:spcPct val="0"/>
              </a:spcBef>
            </a:pPr>
            <a:r>
              <a:rPr lang="en-US" dirty="0">
                <a:solidFill>
                  <a:srgbClr val="1E0000"/>
                </a:solidFill>
              </a:rPr>
              <a:t>This approach </a:t>
            </a:r>
            <a:r>
              <a:rPr lang="en-US" dirty="0" smtClean="0">
                <a:solidFill>
                  <a:srgbClr val="1E0000"/>
                </a:solidFill>
              </a:rPr>
              <a:t>was first </a:t>
            </a:r>
            <a:r>
              <a:rPr lang="en-US" dirty="0">
                <a:solidFill>
                  <a:srgbClr val="1E0000"/>
                </a:solidFill>
              </a:rPr>
              <a:t>presented in F.L. Alvarado, “Formation of Y-Node using the Primitive Y-Node Concept,” IEEE Trans. Power App. and Syst., December 1982</a:t>
            </a:r>
          </a:p>
        </p:txBody>
      </p:sp>
      <p:sp>
        <p:nvSpPr>
          <p:cNvPr id="7" name="Rectangle 6"/>
          <p:cNvSpPr/>
          <p:nvPr/>
        </p:nvSpPr>
        <p:spPr>
          <a:xfrm>
            <a:off x="5486400" y="1905000"/>
            <a:ext cx="3352800" cy="1815882"/>
          </a:xfrm>
          <a:prstGeom prst="rect">
            <a:avLst/>
          </a:prstGeom>
          <a:solidFill>
            <a:srgbClr val="FFE6E6"/>
          </a:solidFill>
        </p:spPr>
        <p:txBody>
          <a:bodyPr wrap="square">
            <a:spAutoFit/>
          </a:bodyPr>
          <a:lstStyle/>
          <a:p>
            <a:pPr>
              <a:spcBef>
                <a:spcPct val="0"/>
              </a:spcBef>
            </a:pPr>
            <a:r>
              <a:rPr lang="en-US" b="1" dirty="0" err="1" smtClean="0">
                <a:solidFill>
                  <a:srgbClr val="1E0000"/>
                </a:solidFill>
              </a:rPr>
              <a:t>Y</a:t>
            </a:r>
            <a:r>
              <a:rPr lang="en-US" baseline="-25000" dirty="0" err="1" smtClean="0">
                <a:solidFill>
                  <a:srgbClr val="1E0000"/>
                </a:solidFill>
              </a:rPr>
              <a:t>bus</a:t>
            </a:r>
            <a:r>
              <a:rPr lang="en-US" dirty="0" smtClean="0">
                <a:solidFill>
                  <a:srgbClr val="1E0000"/>
                </a:solidFill>
              </a:rPr>
              <a:t> is still symmetric</a:t>
            </a:r>
            <a:br>
              <a:rPr lang="en-US" dirty="0" smtClean="0">
                <a:solidFill>
                  <a:srgbClr val="1E0000"/>
                </a:solidFill>
              </a:rPr>
            </a:br>
            <a:r>
              <a:rPr lang="en-US" dirty="0" smtClean="0">
                <a:solidFill>
                  <a:srgbClr val="1E0000"/>
                </a:solidFill>
              </a:rPr>
              <a:t>here (though this will</a:t>
            </a:r>
            <a:br>
              <a:rPr lang="en-US" dirty="0" smtClean="0">
                <a:solidFill>
                  <a:srgbClr val="1E0000"/>
                </a:solidFill>
              </a:rPr>
            </a:br>
            <a:r>
              <a:rPr lang="en-US" dirty="0" smtClean="0">
                <a:solidFill>
                  <a:srgbClr val="1E0000"/>
                </a:solidFill>
              </a:rPr>
              <a:t>change with phase</a:t>
            </a:r>
            <a:br>
              <a:rPr lang="en-US" dirty="0" smtClean="0">
                <a:solidFill>
                  <a:srgbClr val="1E0000"/>
                </a:solidFill>
              </a:rPr>
            </a:br>
            <a:r>
              <a:rPr lang="en-US" dirty="0" smtClean="0">
                <a:solidFill>
                  <a:srgbClr val="1E0000"/>
                </a:solidFill>
              </a:rPr>
              <a:t>shifters)</a:t>
            </a:r>
          </a:p>
        </p:txBody>
      </p:sp>
      <p:sp>
        <p:nvSpPr>
          <p:cNvPr id="8"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49</a:t>
            </a:fld>
            <a:endParaRPr lang="en-US" dirty="0">
              <a:solidFill>
                <a:srgbClr val="1E0000"/>
              </a:solidFill>
            </a:endParaRPr>
          </a:p>
        </p:txBody>
      </p:sp>
    </p:spTree>
    <p:extLst>
      <p:ext uri="{BB962C8B-B14F-4D97-AF65-F5344CB8AC3E}">
        <p14:creationId xmlns:p14="http://schemas.microsoft.com/office/powerpoint/2010/main" val="14337012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latin typeface="Symbol" panose="05050102010706020507" pitchFamily="18" charset="2"/>
              </a:rPr>
              <a:t>p</a:t>
            </a:r>
            <a:r>
              <a:rPr lang="en-US" dirty="0" smtClean="0"/>
              <a:t>-Equivalent Circuit for a Transformer Branch</a:t>
            </a:r>
            <a:endParaRPr lang="en-US" dirty="0"/>
          </a:p>
        </p:txBody>
      </p:sp>
      <p:grpSp>
        <p:nvGrpSpPr>
          <p:cNvPr id="5" name="Group 42"/>
          <p:cNvGrpSpPr>
            <a:grpSpLocks/>
          </p:cNvGrpSpPr>
          <p:nvPr/>
        </p:nvGrpSpPr>
        <p:grpSpPr bwMode="auto">
          <a:xfrm>
            <a:off x="365760" y="1280160"/>
            <a:ext cx="8397240" cy="4008438"/>
            <a:chOff x="105" y="1355"/>
            <a:chExt cx="5512" cy="2605"/>
          </a:xfrm>
        </p:grpSpPr>
        <p:sp>
          <p:nvSpPr>
            <p:cNvPr id="6" name="Line 5"/>
            <p:cNvSpPr>
              <a:spLocks noChangeAspect="1" noChangeShapeType="1"/>
            </p:cNvSpPr>
            <p:nvPr/>
          </p:nvSpPr>
          <p:spPr bwMode="auto">
            <a:xfrm>
              <a:off x="801" y="1885"/>
              <a:ext cx="0" cy="487"/>
            </a:xfrm>
            <a:prstGeom prst="line">
              <a:avLst/>
            </a:prstGeom>
            <a:noFill/>
            <a:ln w="1016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6"/>
            <p:cNvSpPr>
              <a:spLocks noChangeAspect="1" noChangeShapeType="1"/>
            </p:cNvSpPr>
            <p:nvPr/>
          </p:nvSpPr>
          <p:spPr bwMode="auto">
            <a:xfrm>
              <a:off x="5000" y="1885"/>
              <a:ext cx="0" cy="487"/>
            </a:xfrm>
            <a:prstGeom prst="line">
              <a:avLst/>
            </a:prstGeom>
            <a:noFill/>
            <a:ln w="1016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7"/>
            <p:cNvSpPr>
              <a:spLocks noChangeAspect="1" noChangeShapeType="1"/>
            </p:cNvSpPr>
            <p:nvPr/>
          </p:nvSpPr>
          <p:spPr bwMode="auto">
            <a:xfrm>
              <a:off x="801" y="2129"/>
              <a:ext cx="4199" cy="0"/>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8"/>
            <p:cNvSpPr>
              <a:spLocks noChangeAspect="1" noChangeArrowheads="1"/>
            </p:cNvSpPr>
            <p:nvPr/>
          </p:nvSpPr>
          <p:spPr bwMode="auto">
            <a:xfrm>
              <a:off x="2653" y="2007"/>
              <a:ext cx="494" cy="243"/>
            </a:xfrm>
            <a:prstGeom prst="rect">
              <a:avLst/>
            </a:prstGeom>
            <a:solidFill>
              <a:srgbClr val="FFFFFF"/>
            </a:solidFill>
            <a:ln w="44450">
              <a:solidFill>
                <a:srgbClr val="000000"/>
              </a:solidFill>
              <a:miter lim="800000"/>
              <a:headEnd/>
              <a:tailEnd/>
            </a:ln>
          </p:spPr>
          <p:txBody>
            <a:bodyPr/>
            <a:lstStyle/>
            <a:p>
              <a:pPr eaLnBrk="0" hangingPunct="0">
                <a:spcBef>
                  <a:spcPct val="50000"/>
                </a:spcBef>
              </a:pPr>
              <a:endParaRPr lang="en-US"/>
            </a:p>
          </p:txBody>
        </p:sp>
        <p:sp>
          <p:nvSpPr>
            <p:cNvPr id="10" name="Line 9"/>
            <p:cNvSpPr>
              <a:spLocks noChangeAspect="1" noChangeShapeType="1"/>
            </p:cNvSpPr>
            <p:nvPr/>
          </p:nvSpPr>
          <p:spPr bwMode="auto">
            <a:xfrm>
              <a:off x="1605" y="2142"/>
              <a:ext cx="0" cy="1738"/>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Rectangle 11"/>
            <p:cNvSpPr>
              <a:spLocks noChangeAspect="1" noChangeArrowheads="1"/>
            </p:cNvSpPr>
            <p:nvPr/>
          </p:nvSpPr>
          <p:spPr bwMode="auto">
            <a:xfrm>
              <a:off x="1473" y="2389"/>
              <a:ext cx="264" cy="1231"/>
            </a:xfrm>
            <a:prstGeom prst="rect">
              <a:avLst/>
            </a:prstGeom>
            <a:solidFill>
              <a:srgbClr val="FFFFFF"/>
            </a:solidFill>
            <a:ln w="44450">
              <a:solidFill>
                <a:srgbClr val="000000"/>
              </a:solidFill>
              <a:miter lim="800000"/>
              <a:headEnd/>
              <a:tailEnd/>
            </a:ln>
          </p:spPr>
          <p:txBody>
            <a:bodyPr/>
            <a:lstStyle/>
            <a:p>
              <a:pPr eaLnBrk="0" hangingPunct="0">
                <a:spcBef>
                  <a:spcPct val="50000"/>
                </a:spcBef>
              </a:pPr>
              <a:endParaRPr lang="en-US"/>
            </a:p>
          </p:txBody>
        </p:sp>
        <p:grpSp>
          <p:nvGrpSpPr>
            <p:cNvPr id="12" name="Group 34"/>
            <p:cNvGrpSpPr>
              <a:grpSpLocks/>
            </p:cNvGrpSpPr>
            <p:nvPr/>
          </p:nvGrpSpPr>
          <p:grpSpPr bwMode="auto">
            <a:xfrm>
              <a:off x="1490" y="3880"/>
              <a:ext cx="247" cy="80"/>
              <a:chOff x="1490" y="3462"/>
              <a:chExt cx="247" cy="80"/>
            </a:xfrm>
          </p:grpSpPr>
          <p:sp>
            <p:nvSpPr>
              <p:cNvPr id="28" name="Line 13"/>
              <p:cNvSpPr>
                <a:spLocks noChangeAspect="1" noChangeShapeType="1"/>
              </p:cNvSpPr>
              <p:nvPr/>
            </p:nvSpPr>
            <p:spPr bwMode="auto">
              <a:xfrm>
                <a:off x="1490" y="3462"/>
                <a:ext cx="247" cy="0"/>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14"/>
              <p:cNvSpPr>
                <a:spLocks noChangeAspect="1" noChangeShapeType="1"/>
              </p:cNvSpPr>
              <p:nvPr/>
            </p:nvSpPr>
            <p:spPr bwMode="auto">
              <a:xfrm flipV="1">
                <a:off x="1524" y="3540"/>
                <a:ext cx="163" cy="2"/>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 name="Text Box 18"/>
            <p:cNvSpPr txBox="1">
              <a:spLocks noChangeArrowheads="1"/>
            </p:cNvSpPr>
            <p:nvPr/>
          </p:nvSpPr>
          <p:spPr bwMode="auto">
            <a:xfrm>
              <a:off x="688" y="1558"/>
              <a:ext cx="307"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r>
                <a:rPr lang="en-US" sz="2800" i="1">
                  <a:latin typeface="Times New Roman" pitchFamily="18" charset="0"/>
                </a:rPr>
                <a:t>k</a:t>
              </a:r>
              <a:endParaRPr lang="en-US" sz="2800"/>
            </a:p>
          </p:txBody>
        </p:sp>
        <p:sp>
          <p:nvSpPr>
            <p:cNvPr id="14" name="Text Box 19"/>
            <p:cNvSpPr txBox="1">
              <a:spLocks noChangeArrowheads="1"/>
            </p:cNvSpPr>
            <p:nvPr/>
          </p:nvSpPr>
          <p:spPr bwMode="auto">
            <a:xfrm>
              <a:off x="4864" y="1574"/>
              <a:ext cx="41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r>
                <a:rPr lang="en-US" sz="2800" i="1">
                  <a:latin typeface="Times New Roman" pitchFamily="18" charset="0"/>
                </a:rPr>
                <a:t>m</a:t>
              </a:r>
              <a:endParaRPr lang="en-US" sz="2800"/>
            </a:p>
          </p:txBody>
        </p:sp>
        <p:sp>
          <p:nvSpPr>
            <p:cNvPr id="15" name="Text Box 20"/>
            <p:cNvSpPr txBox="1">
              <a:spLocks noChangeArrowheads="1"/>
            </p:cNvSpPr>
            <p:nvPr/>
          </p:nvSpPr>
          <p:spPr bwMode="auto">
            <a:xfrm>
              <a:off x="275" y="2447"/>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wrap="none">
              <a:spAutoFit/>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endParaRPr lang="en-US"/>
            </a:p>
          </p:txBody>
        </p:sp>
        <p:sp>
          <p:nvSpPr>
            <p:cNvPr id="16" name="Text Box 21"/>
            <p:cNvSpPr txBox="1">
              <a:spLocks noChangeArrowheads="1"/>
            </p:cNvSpPr>
            <p:nvPr/>
          </p:nvSpPr>
          <p:spPr bwMode="auto">
            <a:xfrm>
              <a:off x="4478" y="2447"/>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wrap="none">
              <a:spAutoFit/>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endParaRPr lang="en-US"/>
            </a:p>
          </p:txBody>
        </p:sp>
        <p:sp>
          <p:nvSpPr>
            <p:cNvPr id="17" name="Text Box 22"/>
            <p:cNvSpPr txBox="1">
              <a:spLocks noChangeArrowheads="1"/>
            </p:cNvSpPr>
            <p:nvPr/>
          </p:nvSpPr>
          <p:spPr bwMode="auto">
            <a:xfrm>
              <a:off x="2671" y="1414"/>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wrap="none">
              <a:spAutoFit/>
            </a:bodyPr>
            <a:lstStyle>
              <a:lvl1pPr eaLnBrk="0" hangingPunct="0">
                <a:defRPr b="1">
                  <a:solidFill>
                    <a:srgbClr val="000000"/>
                  </a:solidFill>
                  <a:latin typeface="Arial" pitchFamily="34" charset="0"/>
                </a:defRPr>
              </a:lvl1pPr>
              <a:lvl2pPr marL="742950" indent="-285750" eaLnBrk="0" hangingPunct="0">
                <a:defRPr b="1">
                  <a:solidFill>
                    <a:srgbClr val="000000"/>
                  </a:solidFill>
                  <a:latin typeface="Arial" pitchFamily="34" charset="0"/>
                </a:defRPr>
              </a:lvl2pPr>
              <a:lvl3pPr marL="1143000" indent="-228600" eaLnBrk="0" hangingPunct="0">
                <a:defRPr b="1">
                  <a:solidFill>
                    <a:srgbClr val="000000"/>
                  </a:solidFill>
                  <a:latin typeface="Arial" pitchFamily="34" charset="0"/>
                </a:defRPr>
              </a:lvl3pPr>
              <a:lvl4pPr marL="1600200" indent="-228600" eaLnBrk="0" hangingPunct="0">
                <a:defRPr b="1">
                  <a:solidFill>
                    <a:srgbClr val="000000"/>
                  </a:solidFill>
                  <a:latin typeface="Arial" pitchFamily="34" charset="0"/>
                </a:defRPr>
              </a:lvl4pPr>
              <a:lvl5pPr marL="2057400" indent="-228600" eaLnBrk="0" hangingPunct="0">
                <a:defRPr b="1">
                  <a:solidFill>
                    <a:srgbClr val="000000"/>
                  </a:solidFill>
                  <a:latin typeface="Arial" pitchFamily="34" charset="0"/>
                </a:defRPr>
              </a:lvl5pPr>
              <a:lvl6pPr marL="2514600" indent="-228600" eaLnBrk="0" fontAlgn="base" hangingPunct="0">
                <a:spcBef>
                  <a:spcPct val="0"/>
                </a:spcBef>
                <a:spcAft>
                  <a:spcPct val="0"/>
                </a:spcAft>
                <a:defRPr b="1">
                  <a:solidFill>
                    <a:srgbClr val="000000"/>
                  </a:solidFill>
                  <a:latin typeface="Arial" pitchFamily="34" charset="0"/>
                </a:defRPr>
              </a:lvl6pPr>
              <a:lvl7pPr marL="2971800" indent="-228600" eaLnBrk="0" fontAlgn="base" hangingPunct="0">
                <a:spcBef>
                  <a:spcPct val="0"/>
                </a:spcBef>
                <a:spcAft>
                  <a:spcPct val="0"/>
                </a:spcAft>
                <a:defRPr b="1">
                  <a:solidFill>
                    <a:srgbClr val="000000"/>
                  </a:solidFill>
                  <a:latin typeface="Arial" pitchFamily="34" charset="0"/>
                </a:defRPr>
              </a:lvl7pPr>
              <a:lvl8pPr marL="3429000" indent="-228600" eaLnBrk="0" fontAlgn="base" hangingPunct="0">
                <a:spcBef>
                  <a:spcPct val="0"/>
                </a:spcBef>
                <a:spcAft>
                  <a:spcPct val="0"/>
                </a:spcAft>
                <a:defRPr b="1">
                  <a:solidFill>
                    <a:srgbClr val="000000"/>
                  </a:solidFill>
                  <a:latin typeface="Arial" pitchFamily="34" charset="0"/>
                </a:defRPr>
              </a:lvl8pPr>
              <a:lvl9pPr marL="3886200" indent="-228600" eaLnBrk="0" fontAlgn="base" hangingPunct="0">
                <a:spcBef>
                  <a:spcPct val="0"/>
                </a:spcBef>
                <a:spcAft>
                  <a:spcPct val="0"/>
                </a:spcAft>
                <a:defRPr b="1">
                  <a:solidFill>
                    <a:srgbClr val="000000"/>
                  </a:solidFill>
                  <a:latin typeface="Arial" pitchFamily="34" charset="0"/>
                </a:defRPr>
              </a:lvl9pPr>
            </a:lstStyle>
            <a:p>
              <a:pPr>
                <a:spcBef>
                  <a:spcPct val="50000"/>
                </a:spcBef>
              </a:pPr>
              <a:endParaRPr lang="en-US"/>
            </a:p>
          </p:txBody>
        </p:sp>
        <p:graphicFrame>
          <p:nvGraphicFramePr>
            <p:cNvPr id="18" name="Object 23"/>
            <p:cNvGraphicFramePr>
              <a:graphicFrameLocks noChangeAspect="1"/>
            </p:cNvGraphicFramePr>
            <p:nvPr>
              <p:extLst>
                <p:ext uri="{D42A27DB-BD31-4B8C-83A1-F6EECF244321}">
                  <p14:modId xmlns:p14="http://schemas.microsoft.com/office/powerpoint/2010/main" val="3816398673"/>
                </p:ext>
              </p:extLst>
            </p:nvPr>
          </p:nvGraphicFramePr>
          <p:xfrm>
            <a:off x="2641" y="1355"/>
            <a:ext cx="446" cy="557"/>
          </p:xfrm>
          <a:graphic>
            <a:graphicData uri="http://schemas.openxmlformats.org/presentationml/2006/ole">
              <mc:AlternateContent xmlns:mc="http://schemas.openxmlformats.org/markup-compatibility/2006">
                <mc:Choice xmlns:v="urn:schemas-microsoft-com:vml" Requires="v">
                  <p:oleObj spid="_x0000_s90129" name="Equation" r:id="rId3" imgW="317160" imgH="393480" progId="Equation.DSMT4">
                    <p:embed/>
                  </p:oleObj>
                </mc:Choice>
                <mc:Fallback>
                  <p:oleObj name="Equation" r:id="rId3" imgW="317160" imgH="393480" progId="Equation.DSMT4">
                    <p:embed/>
                    <p:pic>
                      <p:nvPicPr>
                        <p:cNvPr id="0" name=""/>
                        <p:cNvPicPr>
                          <a:picLocks noChangeAspect="1" noChangeArrowheads="1"/>
                        </p:cNvPicPr>
                        <p:nvPr/>
                      </p:nvPicPr>
                      <p:blipFill>
                        <a:blip r:embed="rId4"/>
                        <a:srcRect/>
                        <a:stretch>
                          <a:fillRect/>
                        </a:stretch>
                      </p:blipFill>
                      <p:spPr bwMode="auto">
                        <a:xfrm>
                          <a:off x="2641" y="1355"/>
                          <a:ext cx="446"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pic>
                  </p:oleObj>
                </mc:Fallback>
              </mc:AlternateContent>
            </a:graphicData>
          </a:graphic>
        </p:graphicFrame>
        <p:graphicFrame>
          <p:nvGraphicFramePr>
            <p:cNvPr id="19" name="Object 25"/>
            <p:cNvGraphicFramePr>
              <a:graphicFrameLocks noChangeAspect="1"/>
            </p:cNvGraphicFramePr>
            <p:nvPr>
              <p:extLst>
                <p:ext uri="{D42A27DB-BD31-4B8C-83A1-F6EECF244321}">
                  <p14:modId xmlns:p14="http://schemas.microsoft.com/office/powerpoint/2010/main" val="328432938"/>
                </p:ext>
              </p:extLst>
            </p:nvPr>
          </p:nvGraphicFramePr>
          <p:xfrm>
            <a:off x="105" y="2448"/>
            <a:ext cx="1214" cy="621"/>
          </p:xfrm>
          <a:graphic>
            <a:graphicData uri="http://schemas.openxmlformats.org/presentationml/2006/ole">
              <mc:AlternateContent xmlns:mc="http://schemas.openxmlformats.org/markup-compatibility/2006">
                <mc:Choice xmlns:v="urn:schemas-microsoft-com:vml" Requires="v">
                  <p:oleObj spid="_x0000_s90130" name="Equation" r:id="rId5" imgW="838080" imgH="431640" progId="Equation.DSMT4">
                    <p:embed/>
                  </p:oleObj>
                </mc:Choice>
                <mc:Fallback>
                  <p:oleObj name="Equation" r:id="rId5" imgW="838080" imgH="431640" progId="Equation.DSMT4">
                    <p:embed/>
                    <p:pic>
                      <p:nvPicPr>
                        <p:cNvPr id="0" name=""/>
                        <p:cNvPicPr>
                          <a:picLocks noChangeAspect="1" noChangeArrowheads="1"/>
                        </p:cNvPicPr>
                        <p:nvPr/>
                      </p:nvPicPr>
                      <p:blipFill>
                        <a:blip r:embed="rId6"/>
                        <a:srcRect/>
                        <a:stretch>
                          <a:fillRect/>
                        </a:stretch>
                      </p:blipFill>
                      <p:spPr bwMode="auto">
                        <a:xfrm>
                          <a:off x="105" y="2448"/>
                          <a:ext cx="1214"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29"/>
            <p:cNvGraphicFramePr>
              <a:graphicFrameLocks noChangeAspect="1"/>
            </p:cNvGraphicFramePr>
            <p:nvPr>
              <p:extLst>
                <p:ext uri="{D42A27DB-BD31-4B8C-83A1-F6EECF244321}">
                  <p14:modId xmlns:p14="http://schemas.microsoft.com/office/powerpoint/2010/main" val="4117500019"/>
                </p:ext>
              </p:extLst>
            </p:nvPr>
          </p:nvGraphicFramePr>
          <p:xfrm>
            <a:off x="4515" y="2448"/>
            <a:ext cx="1102" cy="621"/>
          </p:xfrm>
          <a:graphic>
            <a:graphicData uri="http://schemas.openxmlformats.org/presentationml/2006/ole">
              <mc:AlternateContent xmlns:mc="http://schemas.openxmlformats.org/markup-compatibility/2006">
                <mc:Choice xmlns:v="urn:schemas-microsoft-com:vml" Requires="v">
                  <p:oleObj spid="_x0000_s90131" name="Equation" r:id="rId7" imgW="761760" imgH="431640" progId="Equation.DSMT4">
                    <p:embed/>
                  </p:oleObj>
                </mc:Choice>
                <mc:Fallback>
                  <p:oleObj name="Equation" r:id="rId7" imgW="761760" imgH="431640" progId="Equation.DSMT4">
                    <p:embed/>
                    <p:pic>
                      <p:nvPicPr>
                        <p:cNvPr id="0" name=""/>
                        <p:cNvPicPr>
                          <a:picLocks noChangeAspect="1" noChangeArrowheads="1"/>
                        </p:cNvPicPr>
                        <p:nvPr/>
                      </p:nvPicPr>
                      <p:blipFill>
                        <a:blip r:embed="rId8"/>
                        <a:srcRect/>
                        <a:stretch>
                          <a:fillRect/>
                        </a:stretch>
                      </p:blipFill>
                      <p:spPr bwMode="auto">
                        <a:xfrm>
                          <a:off x="4515" y="2448"/>
                          <a:ext cx="1102"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pic>
                  </p:oleObj>
                </mc:Fallback>
              </mc:AlternateContent>
            </a:graphicData>
          </a:graphic>
        </p:graphicFrame>
        <p:grpSp>
          <p:nvGrpSpPr>
            <p:cNvPr id="21" name="Group 40"/>
            <p:cNvGrpSpPr>
              <a:grpSpLocks/>
            </p:cNvGrpSpPr>
            <p:nvPr/>
          </p:nvGrpSpPr>
          <p:grpSpPr bwMode="auto">
            <a:xfrm>
              <a:off x="3865" y="2142"/>
              <a:ext cx="264" cy="1818"/>
              <a:chOff x="1569" y="2238"/>
              <a:chExt cx="264" cy="1818"/>
            </a:xfrm>
          </p:grpSpPr>
          <p:sp>
            <p:nvSpPr>
              <p:cNvPr id="23" name="Line 35"/>
              <p:cNvSpPr>
                <a:spLocks noChangeAspect="1" noChangeShapeType="1"/>
              </p:cNvSpPr>
              <p:nvPr/>
            </p:nvSpPr>
            <p:spPr bwMode="auto">
              <a:xfrm>
                <a:off x="1701" y="2238"/>
                <a:ext cx="0" cy="1738"/>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Rectangle 36"/>
              <p:cNvSpPr>
                <a:spLocks noChangeAspect="1" noChangeArrowheads="1"/>
              </p:cNvSpPr>
              <p:nvPr/>
            </p:nvSpPr>
            <p:spPr bwMode="auto">
              <a:xfrm>
                <a:off x="1569" y="2485"/>
                <a:ext cx="264" cy="1231"/>
              </a:xfrm>
              <a:prstGeom prst="rect">
                <a:avLst/>
              </a:prstGeom>
              <a:solidFill>
                <a:srgbClr val="FFFFFF"/>
              </a:solidFill>
              <a:ln w="44450">
                <a:solidFill>
                  <a:srgbClr val="000000"/>
                </a:solidFill>
                <a:miter lim="800000"/>
                <a:headEnd/>
                <a:tailEnd/>
              </a:ln>
            </p:spPr>
            <p:txBody>
              <a:bodyPr/>
              <a:lstStyle/>
              <a:p>
                <a:pPr eaLnBrk="0" hangingPunct="0">
                  <a:spcBef>
                    <a:spcPct val="50000"/>
                  </a:spcBef>
                </a:pPr>
                <a:endParaRPr lang="en-US"/>
              </a:p>
            </p:txBody>
          </p:sp>
          <p:grpSp>
            <p:nvGrpSpPr>
              <p:cNvPr id="25" name="Group 37"/>
              <p:cNvGrpSpPr>
                <a:grpSpLocks/>
              </p:cNvGrpSpPr>
              <p:nvPr/>
            </p:nvGrpSpPr>
            <p:grpSpPr bwMode="auto">
              <a:xfrm>
                <a:off x="1586" y="3976"/>
                <a:ext cx="247" cy="80"/>
                <a:chOff x="1490" y="3462"/>
                <a:chExt cx="247" cy="80"/>
              </a:xfrm>
            </p:grpSpPr>
            <p:sp>
              <p:nvSpPr>
                <p:cNvPr id="26" name="Line 38"/>
                <p:cNvSpPr>
                  <a:spLocks noChangeAspect="1" noChangeShapeType="1"/>
                </p:cNvSpPr>
                <p:nvPr/>
              </p:nvSpPr>
              <p:spPr bwMode="auto">
                <a:xfrm>
                  <a:off x="1490" y="3462"/>
                  <a:ext cx="247" cy="0"/>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9"/>
                <p:cNvSpPr>
                  <a:spLocks noChangeAspect="1" noChangeShapeType="1"/>
                </p:cNvSpPr>
                <p:nvPr/>
              </p:nvSpPr>
              <p:spPr bwMode="auto">
                <a:xfrm flipV="1">
                  <a:off x="1524" y="3540"/>
                  <a:ext cx="163" cy="2"/>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2" name="Rectangle 41"/>
            <p:cNvSpPr>
              <a:spLocks noChangeAspect="1" noChangeArrowheads="1"/>
            </p:cNvSpPr>
            <p:nvPr/>
          </p:nvSpPr>
          <p:spPr bwMode="auto">
            <a:xfrm rot="5400000">
              <a:off x="2704" y="1513"/>
              <a:ext cx="264" cy="1231"/>
            </a:xfrm>
            <a:prstGeom prst="rect">
              <a:avLst/>
            </a:prstGeom>
            <a:solidFill>
              <a:srgbClr val="FFFFFF"/>
            </a:solidFill>
            <a:ln w="44450">
              <a:solidFill>
                <a:srgbClr val="000000"/>
              </a:solidFill>
              <a:miter lim="800000"/>
              <a:headEnd/>
              <a:tailEnd/>
            </a:ln>
          </p:spPr>
          <p:txBody>
            <a:bodyPr/>
            <a:lstStyle/>
            <a:p>
              <a:pPr eaLnBrk="0" hangingPunct="0">
                <a:spcBef>
                  <a:spcPct val="50000"/>
                </a:spcBef>
              </a:pPr>
              <a:endParaRPr lang="en-US"/>
            </a:p>
          </p:txBody>
        </p:sp>
      </p:grpSp>
      <p:sp>
        <p:nvSpPr>
          <p:cNvPr id="30"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50</a:t>
            </a:fld>
            <a:endParaRPr lang="en-US" dirty="0">
              <a:solidFill>
                <a:srgbClr val="1E0000"/>
              </a:solidFill>
            </a:endParaRPr>
          </a:p>
        </p:txBody>
      </p:sp>
    </p:spTree>
    <p:extLst>
      <p:ext uri="{BB962C8B-B14F-4D97-AF65-F5344CB8AC3E}">
        <p14:creationId xmlns:p14="http://schemas.microsoft.com/office/powerpoint/2010/main" val="19721584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Tap Voltage Control</a:t>
            </a:r>
            <a:endParaRPr lang="en-US" dirty="0"/>
          </a:p>
        </p:txBody>
      </p:sp>
      <p:sp>
        <p:nvSpPr>
          <p:cNvPr id="3" name="Content Placeholder 2"/>
          <p:cNvSpPr>
            <a:spLocks noGrp="1"/>
          </p:cNvSpPr>
          <p:nvPr>
            <p:ph idx="1"/>
          </p:nvPr>
        </p:nvSpPr>
        <p:spPr>
          <a:xfrm>
            <a:off x="365760" y="1280160"/>
            <a:ext cx="8549640" cy="3733800"/>
          </a:xfrm>
        </p:spPr>
        <p:txBody>
          <a:bodyPr/>
          <a:lstStyle/>
          <a:p>
            <a:pPr>
              <a:spcBef>
                <a:spcPct val="0"/>
              </a:spcBef>
            </a:pPr>
            <a:r>
              <a:rPr lang="en-US" dirty="0"/>
              <a:t>A transformer with a variable tap, i.e., the variable t is not constant, may be used to control the voltage at either the bus on the side of the tap or  at the bus on the side away from the tap </a:t>
            </a:r>
          </a:p>
          <a:p>
            <a:pPr>
              <a:spcBef>
                <a:spcPct val="0"/>
              </a:spcBef>
            </a:pPr>
            <a:r>
              <a:rPr lang="en-US" dirty="0"/>
              <a:t>This constitutes an example of single criterion control since we adjust a single control </a:t>
            </a:r>
            <a:r>
              <a:rPr lang="en-US" dirty="0" smtClean="0"/>
              <a:t>variable (i.e., the </a:t>
            </a:r>
            <a:r>
              <a:rPr lang="en-US" dirty="0"/>
              <a:t>transformer tap </a:t>
            </a:r>
            <a:r>
              <a:rPr lang="en-US" dirty="0" smtClean="0"/>
              <a:t>t) to </a:t>
            </a:r>
            <a:r>
              <a:rPr lang="en-US" dirty="0"/>
              <a:t>achieve a specified criterion: the maintenance of a constant voltage at a designated </a:t>
            </a:r>
            <a:r>
              <a:rPr lang="en-US" dirty="0" smtClean="0"/>
              <a:t>bus</a:t>
            </a:r>
          </a:p>
          <a:p>
            <a:pPr>
              <a:spcBef>
                <a:spcPct val="0"/>
              </a:spcBef>
            </a:pPr>
            <a:r>
              <a:rPr lang="en-US" dirty="0" smtClean="0"/>
              <a:t>Names for this type of control are on-load tap changer (LTC) transformer or tap changing under load (TCUL)</a:t>
            </a:r>
          </a:p>
          <a:p>
            <a:pPr>
              <a:spcBef>
                <a:spcPct val="0"/>
              </a:spcBef>
            </a:pPr>
            <a:r>
              <a:rPr lang="en-US" dirty="0" smtClean="0"/>
              <a:t>Usually on low side; there may also be taps on high side that can be adjusted when it is de-energized </a:t>
            </a:r>
            <a:endParaRPr lang="en-US" dirty="0"/>
          </a:p>
          <a:p>
            <a:endParaRPr lang="en-US" dirty="0"/>
          </a:p>
        </p:txBody>
      </p:sp>
      <p:sp>
        <p:nvSpPr>
          <p:cNvPr id="4"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51</a:t>
            </a:fld>
            <a:endParaRPr lang="en-US" dirty="0">
              <a:solidFill>
                <a:srgbClr val="1E0000"/>
              </a:solidFill>
            </a:endParaRPr>
          </a:p>
        </p:txBody>
      </p:sp>
    </p:spTree>
    <p:extLst>
      <p:ext uri="{BB962C8B-B14F-4D97-AF65-F5344CB8AC3E}">
        <p14:creationId xmlns:p14="http://schemas.microsoft.com/office/powerpoint/2010/main" val="25339382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Tap Voltage Control</a:t>
            </a:r>
            <a:endParaRPr lang="en-US" dirty="0"/>
          </a:p>
        </p:txBody>
      </p:sp>
      <p:sp>
        <p:nvSpPr>
          <p:cNvPr id="3" name="Content Placeholder 2"/>
          <p:cNvSpPr>
            <a:spLocks noGrp="1"/>
          </p:cNvSpPr>
          <p:nvPr>
            <p:ph idx="1"/>
          </p:nvPr>
        </p:nvSpPr>
        <p:spPr>
          <a:xfrm>
            <a:off x="365760" y="1280160"/>
            <a:ext cx="8549640" cy="3733800"/>
          </a:xfrm>
        </p:spPr>
        <p:txBody>
          <a:bodyPr/>
          <a:lstStyle/>
          <a:p>
            <a:pPr>
              <a:spcBef>
                <a:spcPct val="0"/>
              </a:spcBef>
            </a:pPr>
            <a:r>
              <a:rPr lang="en-US" dirty="0" smtClean="0"/>
              <a:t>An LTC is a discrete control, often with </a:t>
            </a:r>
            <a:r>
              <a:rPr lang="en-US" dirty="0" smtClean="0">
                <a:latin typeface="Times New Roman" pitchFamily="18" charset="0"/>
              </a:rPr>
              <a:t>32</a:t>
            </a:r>
            <a:r>
              <a:rPr lang="en-US" dirty="0" smtClean="0"/>
              <a:t> </a:t>
            </a:r>
            <a:r>
              <a:rPr lang="en-US" dirty="0"/>
              <a:t>incremental steps of </a:t>
            </a:r>
            <a:r>
              <a:rPr lang="en-US" dirty="0" smtClean="0"/>
              <a:t>0.625</a:t>
            </a:r>
            <a:r>
              <a:rPr lang="en-US" i="1" dirty="0">
                <a:latin typeface="Times New Roman" pitchFamily="18" charset="0"/>
              </a:rPr>
              <a:t>%</a:t>
            </a:r>
            <a:r>
              <a:rPr lang="en-US" dirty="0"/>
              <a:t> each, giving an automatic range of </a:t>
            </a:r>
            <a:r>
              <a:rPr lang="en-US" dirty="0">
                <a:sym typeface="Symbol" pitchFamily="18" charset="2"/>
              </a:rPr>
              <a:t></a:t>
            </a:r>
            <a:r>
              <a:rPr lang="en-US" dirty="0"/>
              <a:t> </a:t>
            </a:r>
            <a:r>
              <a:rPr lang="en-US" dirty="0">
                <a:latin typeface="Times New Roman" pitchFamily="18" charset="0"/>
              </a:rPr>
              <a:t>10</a:t>
            </a:r>
            <a:r>
              <a:rPr lang="en-US" i="1" dirty="0">
                <a:latin typeface="Times New Roman" pitchFamily="18" charset="0"/>
              </a:rPr>
              <a:t>%</a:t>
            </a:r>
            <a:endParaRPr lang="en-US" dirty="0"/>
          </a:p>
          <a:p>
            <a:pPr>
              <a:spcBef>
                <a:spcPct val="0"/>
              </a:spcBef>
            </a:pPr>
            <a:r>
              <a:rPr lang="en-US" dirty="0"/>
              <a:t>It follows from the </a:t>
            </a:r>
            <a:r>
              <a:rPr lang="en-US" i="1" dirty="0">
                <a:sym typeface="Symbol" pitchFamily="18" charset="2"/>
              </a:rPr>
              <a:t></a:t>
            </a:r>
            <a:r>
              <a:rPr lang="en-US" sz="1200" i="1" dirty="0">
                <a:sym typeface="Symbol" pitchFamily="18" charset="2"/>
              </a:rPr>
              <a:t> </a:t>
            </a:r>
            <a:r>
              <a:rPr lang="en-US" dirty="0">
                <a:cs typeface="Arial" pitchFamily="34" charset="0"/>
              </a:rPr>
              <a:t>–</a:t>
            </a:r>
            <a:r>
              <a:rPr lang="en-US" sz="1200" i="1" dirty="0">
                <a:sym typeface="Symbol" pitchFamily="18" charset="2"/>
              </a:rPr>
              <a:t> </a:t>
            </a:r>
            <a:r>
              <a:rPr lang="en-US" dirty="0"/>
              <a:t>equivalent model for the transformer that the transfer admittance between the buses of the transformer branch and the contribution to the self admittance at the bus away from the tap explicitly depend on </a:t>
            </a:r>
            <a:r>
              <a:rPr lang="en-US" i="1" dirty="0">
                <a:latin typeface="Times New Roman" pitchFamily="18" charset="0"/>
              </a:rPr>
              <a:t>t</a:t>
            </a:r>
            <a:r>
              <a:rPr lang="en-US" dirty="0"/>
              <a:t> </a:t>
            </a:r>
          </a:p>
          <a:p>
            <a:pPr>
              <a:spcBef>
                <a:spcPct val="0"/>
              </a:spcBef>
            </a:pPr>
            <a:r>
              <a:rPr lang="en-US" dirty="0"/>
              <a:t>However, the tap changes in discrete steps; there is also a built in time delay in how fast they respond </a:t>
            </a:r>
          </a:p>
          <a:p>
            <a:pPr>
              <a:spcBef>
                <a:spcPct val="0"/>
              </a:spcBef>
            </a:pPr>
            <a:r>
              <a:rPr lang="en-US" dirty="0"/>
              <a:t>Voltage regulators are devices with a unity nominal ratio, and then a similar tap range</a:t>
            </a:r>
          </a:p>
        </p:txBody>
      </p:sp>
      <p:sp>
        <p:nvSpPr>
          <p:cNvPr id="5"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52</a:t>
            </a:fld>
            <a:endParaRPr lang="en-US" dirty="0">
              <a:solidFill>
                <a:srgbClr val="1E0000"/>
              </a:solidFill>
            </a:endParaRPr>
          </a:p>
        </p:txBody>
      </p:sp>
    </p:spTree>
    <p:extLst>
      <p:ext uri="{BB962C8B-B14F-4D97-AF65-F5344CB8AC3E}">
        <p14:creationId xmlns:p14="http://schemas.microsoft.com/office/powerpoint/2010/main" val="3809309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Ameren </a:t>
            </a:r>
            <a:r>
              <a:rPr lang="en-US" dirty="0" smtClean="0"/>
              <a:t>Champaign (IL) </a:t>
            </a:r>
            <a:r>
              <a:rPr lang="en-US" dirty="0"/>
              <a:t>Test Facility Voltage Regulators</a:t>
            </a:r>
          </a:p>
        </p:txBody>
      </p:sp>
      <p:pic>
        <p:nvPicPr>
          <p:cNvPr id="5" name="Picture 2" descr="C:\Users\Thomas Overbye\AppData\Local\Microsoft\Windows\Temporary Internet Files\Content.Outlook\KCEW9DZF\IMG-20130821-0005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a:stretch/>
        </p:blipFill>
        <p:spPr bwMode="auto">
          <a:xfrm>
            <a:off x="304800" y="1272073"/>
            <a:ext cx="5337754" cy="51598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91200" y="1341566"/>
            <a:ext cx="3150221" cy="2677656"/>
          </a:xfrm>
          <a:prstGeom prst="rect">
            <a:avLst/>
          </a:prstGeom>
          <a:solidFill>
            <a:srgbClr val="FFE6E6"/>
          </a:solidFill>
        </p:spPr>
        <p:txBody>
          <a:bodyPr wrap="none" rtlCol="0">
            <a:spAutoFit/>
          </a:bodyPr>
          <a:lstStyle/>
          <a:p>
            <a:r>
              <a:rPr lang="en-US" dirty="0" smtClean="0">
                <a:solidFill>
                  <a:srgbClr val="1E0000"/>
                </a:solidFill>
              </a:rPr>
              <a:t>These are connected</a:t>
            </a:r>
            <a:br>
              <a:rPr lang="en-US" dirty="0" smtClean="0">
                <a:solidFill>
                  <a:srgbClr val="1E0000"/>
                </a:solidFill>
              </a:rPr>
            </a:br>
            <a:r>
              <a:rPr lang="en-US" dirty="0" smtClean="0">
                <a:solidFill>
                  <a:srgbClr val="1E0000"/>
                </a:solidFill>
              </a:rPr>
              <a:t>on the low side of a </a:t>
            </a:r>
            <a:br>
              <a:rPr lang="en-US" dirty="0" smtClean="0">
                <a:solidFill>
                  <a:srgbClr val="1E0000"/>
                </a:solidFill>
              </a:rPr>
            </a:br>
            <a:r>
              <a:rPr lang="en-US" dirty="0" smtClean="0">
                <a:solidFill>
                  <a:srgbClr val="1E0000"/>
                </a:solidFill>
              </a:rPr>
              <a:t>69/12.4 kV </a:t>
            </a:r>
            <a:br>
              <a:rPr lang="en-US" dirty="0" smtClean="0">
                <a:solidFill>
                  <a:srgbClr val="1E0000"/>
                </a:solidFill>
              </a:rPr>
            </a:br>
            <a:r>
              <a:rPr lang="en-US" dirty="0" smtClean="0">
                <a:solidFill>
                  <a:srgbClr val="1E0000"/>
                </a:solidFill>
              </a:rPr>
              <a:t>transformer; each</a:t>
            </a:r>
            <a:br>
              <a:rPr lang="en-US" dirty="0" smtClean="0">
                <a:solidFill>
                  <a:srgbClr val="1E0000"/>
                </a:solidFill>
              </a:rPr>
            </a:br>
            <a:r>
              <a:rPr lang="en-US" dirty="0" smtClean="0">
                <a:solidFill>
                  <a:srgbClr val="1E0000"/>
                </a:solidFill>
              </a:rPr>
              <a:t>phase can be</a:t>
            </a:r>
            <a:br>
              <a:rPr lang="en-US" dirty="0" smtClean="0">
                <a:solidFill>
                  <a:srgbClr val="1E0000"/>
                </a:solidFill>
              </a:rPr>
            </a:br>
            <a:r>
              <a:rPr lang="en-US" dirty="0" smtClean="0">
                <a:solidFill>
                  <a:srgbClr val="1E0000"/>
                </a:solidFill>
              </a:rPr>
              <a:t>regulated separately </a:t>
            </a:r>
            <a:endParaRPr lang="en-US" dirty="0">
              <a:solidFill>
                <a:srgbClr val="1E0000"/>
              </a:solidFill>
            </a:endParaRPr>
          </a:p>
        </p:txBody>
      </p:sp>
      <p:sp>
        <p:nvSpPr>
          <p:cNvPr id="7"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53</a:t>
            </a:fld>
            <a:endParaRPr lang="en-US" dirty="0">
              <a:solidFill>
                <a:srgbClr val="1E0000"/>
              </a:solidFill>
            </a:endParaRPr>
          </a:p>
        </p:txBody>
      </p:sp>
    </p:spTree>
    <p:extLst>
      <p:ext uri="{BB962C8B-B14F-4D97-AF65-F5344CB8AC3E}">
        <p14:creationId xmlns:p14="http://schemas.microsoft.com/office/powerpoint/2010/main" val="583274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Overloaded Transmission Line</a:t>
            </a:r>
            <a:endParaRPr lang="en-US" dirty="0"/>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89" r="2019"/>
          <a:stretch/>
        </p:blipFill>
        <p:spPr bwMode="auto">
          <a:xfrm>
            <a:off x="304800" y="1447800"/>
            <a:ext cx="8686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5</a:t>
            </a:fld>
            <a:endParaRPr lang="en-US" dirty="0">
              <a:solidFill>
                <a:srgbClr val="1E0000"/>
              </a:solidFill>
            </a:endParaRPr>
          </a:p>
        </p:txBody>
      </p:sp>
    </p:spTree>
    <p:extLst>
      <p:ext uri="{BB962C8B-B14F-4D97-AF65-F5344CB8AC3E}">
        <p14:creationId xmlns:p14="http://schemas.microsoft.com/office/powerpoint/2010/main" val="3859229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p:spPr>
        <p:txBody>
          <a:bodyPr lIns="92075" tIns="46038" rIns="92075" bIns="46038" anchor="ctr"/>
          <a:lstStyle/>
          <a:p>
            <a:pPr eaLnBrk="1" hangingPunct="1"/>
            <a:r>
              <a:rPr lang="en-US" dirty="0" smtClean="0"/>
              <a:t>Interconnected Operation</a:t>
            </a:r>
            <a:br>
              <a:rPr lang="en-US" dirty="0" smtClean="0"/>
            </a:br>
            <a:r>
              <a:rPr lang="en-US" dirty="0" smtClean="0"/>
              <a:t>Balancing Authority (BA) Areas</a:t>
            </a:r>
          </a:p>
        </p:txBody>
      </p:sp>
      <p:sp>
        <p:nvSpPr>
          <p:cNvPr id="26627" name="Rectangle 3"/>
          <p:cNvSpPr>
            <a:spLocks noGrp="1" noChangeArrowheads="1"/>
          </p:cNvSpPr>
          <p:nvPr>
            <p:ph idx="1"/>
          </p:nvPr>
        </p:nvSpPr>
        <p:spPr>
          <a:noFill/>
        </p:spPr>
        <p:txBody>
          <a:bodyPr lIns="92075" tIns="46038" rIns="92075" bIns="46038"/>
          <a:lstStyle/>
          <a:p>
            <a:pPr eaLnBrk="1" hangingPunct="1"/>
            <a:r>
              <a:rPr lang="en-US" dirty="0" smtClean="0"/>
              <a:t>North American Eastern and Western grids are divided into balancing authority areas (BA)</a:t>
            </a:r>
          </a:p>
          <a:p>
            <a:pPr lvl="1"/>
            <a:r>
              <a:rPr lang="en-US" dirty="0" smtClean="0"/>
              <a:t>Often just called an area</a:t>
            </a:r>
          </a:p>
          <a:p>
            <a:pPr eaLnBrk="1" hangingPunct="1"/>
            <a:r>
              <a:rPr lang="en-US" dirty="0" smtClean="0"/>
              <a:t>Transmission lines that join two areas are known as tie-lines.  </a:t>
            </a:r>
          </a:p>
          <a:p>
            <a:pPr eaLnBrk="1" hangingPunct="1"/>
            <a:r>
              <a:rPr lang="en-US" dirty="0" smtClean="0"/>
              <a:t>The net power out of an area is the sum of the flow on its tie-lines.</a:t>
            </a:r>
          </a:p>
          <a:p>
            <a:pPr eaLnBrk="1" hangingPunct="1"/>
            <a:r>
              <a:rPr lang="en-US" dirty="0" smtClean="0"/>
              <a:t>The flow out of an area is equal to </a:t>
            </a:r>
            <a:br>
              <a:rPr lang="en-US" dirty="0" smtClean="0"/>
            </a:br>
            <a:r>
              <a:rPr lang="en-US" dirty="0" smtClean="0"/>
              <a:t/>
            </a:r>
            <a:br>
              <a:rPr lang="en-US" dirty="0" smtClean="0"/>
            </a:br>
            <a:r>
              <a:rPr lang="en-US" dirty="0" smtClean="0"/>
              <a:t>total gen - total load - total losses = tie-flow</a:t>
            </a:r>
          </a:p>
          <a:p>
            <a:pPr marL="0" indent="0" eaLnBrk="1" hangingPunct="1">
              <a:buNone/>
            </a:pPr>
            <a:endParaRPr lang="en-US" dirty="0"/>
          </a:p>
        </p:txBody>
      </p:sp>
      <p:sp>
        <p:nvSpPr>
          <p:cNvPr id="4"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6</a:t>
            </a:fld>
            <a:endParaRPr lang="en-US" dirty="0">
              <a:solidFill>
                <a:srgbClr val="1E000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1069848"/>
          </a:xfrm>
        </p:spPr>
        <p:txBody>
          <a:bodyPr/>
          <a:lstStyle/>
          <a:p>
            <a:r>
              <a:rPr lang="en-US" dirty="0" smtClean="0"/>
              <a:t>US Balancing Authorities</a:t>
            </a:r>
            <a:endParaRPr lang="en-US" dirty="0"/>
          </a:p>
        </p:txBody>
      </p:sp>
      <p:pic>
        <p:nvPicPr>
          <p:cNvPr id="129026" name="Picture 2" descr="map of U.S. power system, as explained in the article 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269" y="1447800"/>
            <a:ext cx="8534397" cy="42672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7</a:t>
            </a:fld>
            <a:endParaRPr lang="en-US" dirty="0">
              <a:solidFill>
                <a:srgbClr val="1E0000"/>
              </a:solidFill>
            </a:endParaRPr>
          </a:p>
        </p:txBody>
      </p:sp>
    </p:spTree>
    <p:extLst>
      <p:ext uri="{BB962C8B-B14F-4D97-AF65-F5344CB8AC3E}">
        <p14:creationId xmlns:p14="http://schemas.microsoft.com/office/powerpoint/2010/main" val="1540202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p:spPr>
        <p:txBody>
          <a:bodyPr lIns="92075" tIns="46038" rIns="92075" bIns="46038" anchor="ctr"/>
          <a:lstStyle/>
          <a:p>
            <a:pPr eaLnBrk="1" hangingPunct="1"/>
            <a:r>
              <a:rPr lang="en-US" dirty="0" smtClean="0"/>
              <a:t>Area Control Error (ACE)</a:t>
            </a:r>
          </a:p>
        </p:txBody>
      </p:sp>
      <p:sp>
        <p:nvSpPr>
          <p:cNvPr id="27651" name="Rectangle 3"/>
          <p:cNvSpPr>
            <a:spLocks noGrp="1" noChangeArrowheads="1"/>
          </p:cNvSpPr>
          <p:nvPr>
            <p:ph idx="1"/>
          </p:nvPr>
        </p:nvSpPr>
        <p:spPr>
          <a:noFill/>
        </p:spPr>
        <p:txBody>
          <a:bodyPr lIns="92075" tIns="46038" rIns="92075" bIns="46038"/>
          <a:lstStyle/>
          <a:p>
            <a:pPr eaLnBrk="1" hangingPunct="1"/>
            <a:r>
              <a:rPr lang="en-US" dirty="0" smtClean="0"/>
              <a:t>The area control error is the difference between the actual flow out of an area, and the scheduled flow</a:t>
            </a:r>
          </a:p>
          <a:p>
            <a:pPr lvl="1" eaLnBrk="1" hangingPunct="1"/>
            <a:r>
              <a:rPr lang="en-US" dirty="0" smtClean="0"/>
              <a:t>ACE also includes a frequency component that we will probably consider later in the semester</a:t>
            </a:r>
          </a:p>
          <a:p>
            <a:pPr eaLnBrk="1" hangingPunct="1"/>
            <a:r>
              <a:rPr lang="en-US" dirty="0" smtClean="0"/>
              <a:t>Ideally the ACE should always be zero</a:t>
            </a:r>
          </a:p>
          <a:p>
            <a:pPr eaLnBrk="1" hangingPunct="1"/>
            <a:r>
              <a:rPr lang="en-US" dirty="0" smtClean="0"/>
              <a:t>Because the load is constantly changing, each utility (or ISO) must constantly change its generation to “chase” the ACE</a:t>
            </a:r>
          </a:p>
          <a:p>
            <a:pPr eaLnBrk="1" hangingPunct="1"/>
            <a:r>
              <a:rPr lang="en-US" dirty="0" smtClean="0"/>
              <a:t>ACE was originally computed by utilities; increasingly it is computed by larger organizations such as ISOs</a:t>
            </a:r>
          </a:p>
        </p:txBody>
      </p:sp>
      <p:sp>
        <p:nvSpPr>
          <p:cNvPr id="4" name="Slide Number Placeholder 5"/>
          <p:cNvSpPr>
            <a:spLocks noGrp="1"/>
          </p:cNvSpPr>
          <p:nvPr>
            <p:ph type="sldNum" sz="quarter" idx="12"/>
          </p:nvPr>
        </p:nvSpPr>
        <p:spPr>
          <a:xfrm>
            <a:off x="6858000" y="6492240"/>
            <a:ext cx="2133600" cy="251418"/>
          </a:xfrm>
          <a:prstGeom prst="rect">
            <a:avLst/>
          </a:prstGeom>
        </p:spPr>
        <p:txBody>
          <a:bodyPr/>
          <a:lstStyle>
            <a:lvl1pPr algn="r">
              <a:defRPr sz="1800" baseline="0">
                <a:solidFill>
                  <a:schemeClr val="tx1"/>
                </a:solidFill>
              </a:defRPr>
            </a:lvl1pPr>
          </a:lstStyle>
          <a:p>
            <a:fld id="{F06A5241-12CB-C64D-AE38-6540AC6C648E}" type="slidenum">
              <a:rPr lang="en-US" smtClean="0">
                <a:solidFill>
                  <a:srgbClr val="1E0000"/>
                </a:solidFill>
              </a:rPr>
              <a:pPr/>
              <a:t>8</a:t>
            </a:fld>
            <a:endParaRPr lang="en-US" dirty="0">
              <a:solidFill>
                <a:srgbClr val="1E0000"/>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3748</TotalTime>
  <Words>2448</Words>
  <Application>Microsoft Office PowerPoint</Application>
  <PresentationFormat>On-screen Show (4:3)</PresentationFormat>
  <Paragraphs>366</Paragraphs>
  <Slides>54</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Capsules</vt:lpstr>
      <vt:lpstr>Equation</vt:lpstr>
      <vt:lpstr>ECEN 615 Methods of Electric Power  Systems Analysis</vt:lpstr>
      <vt:lpstr>Announcements</vt:lpstr>
      <vt:lpstr>Three Bus PowerWorld Simulator Case</vt:lpstr>
      <vt:lpstr>Basic Power Control</vt:lpstr>
      <vt:lpstr>Transmission Line Limits</vt:lpstr>
      <vt:lpstr>Overloaded Transmission Line</vt:lpstr>
      <vt:lpstr>Interconnected Operation Balancing Authority (BA) Areas</vt:lpstr>
      <vt:lpstr>US Balancing Authorities</vt:lpstr>
      <vt:lpstr>Area Control Error (ACE)</vt:lpstr>
      <vt:lpstr>Automatic Generation Control </vt:lpstr>
      <vt:lpstr>Three Bus Case on AGC</vt:lpstr>
      <vt:lpstr>Generator Costs</vt:lpstr>
      <vt:lpstr>Economic Dispatch</vt:lpstr>
      <vt:lpstr>Power Transactions</vt:lpstr>
      <vt:lpstr>100 MW Transaction</vt:lpstr>
      <vt:lpstr>Security Constrained ED</vt:lpstr>
      <vt:lpstr>Security Constrained Dispatch</vt:lpstr>
      <vt:lpstr>Multi-Area Operation</vt:lpstr>
      <vt:lpstr>Seven Bus Case: One-line</vt:lpstr>
      <vt:lpstr>Seven Bus Case: Area View </vt:lpstr>
      <vt:lpstr>Seven Bus - Loop Flow?</vt:lpstr>
      <vt:lpstr>Pricing Electricity</vt:lpstr>
      <vt:lpstr>Three Bus LMPs – Constraints Ignored</vt:lpstr>
      <vt:lpstr>Three Bus LMPs – Constraint Unforced</vt:lpstr>
      <vt:lpstr>MISO LMPs on 9/3/2020, 4:30 PM</vt:lpstr>
      <vt:lpstr>Advanced Power Flow</vt:lpstr>
      <vt:lpstr>Quasi-Newton Power Flow Methods</vt:lpstr>
      <vt:lpstr>Quasi-Newton Power Flow Methods</vt:lpstr>
      <vt:lpstr>Dishonest N-R Example</vt:lpstr>
      <vt:lpstr>Decoupled Power Flow</vt:lpstr>
      <vt:lpstr>Decoupled Power Flow Formulation</vt:lpstr>
      <vt:lpstr>Decoupling Approximation</vt:lpstr>
      <vt:lpstr>Off-diagonal Jacobian Terms</vt:lpstr>
      <vt:lpstr>Decoupled N-R Region of Convergence</vt:lpstr>
      <vt:lpstr>Fast Decoupled Power Flow</vt:lpstr>
      <vt:lpstr>Fast Decoupled Power Flow, cont.</vt:lpstr>
      <vt:lpstr>FDPF Approximations</vt:lpstr>
      <vt:lpstr>FDPF Approximations</vt:lpstr>
      <vt:lpstr>FPDF Approximations</vt:lpstr>
      <vt:lpstr>FDPF Approximations</vt:lpstr>
      <vt:lpstr>FDPF Region of Convergence</vt:lpstr>
      <vt:lpstr>FDPF Cautions</vt:lpstr>
      <vt:lpstr>DC Power Flow</vt:lpstr>
      <vt:lpstr>DC Power Flow References</vt:lpstr>
      <vt:lpstr>DC Power Flow Example</vt:lpstr>
      <vt:lpstr>DC Power Flow in PowerWorld</vt:lpstr>
      <vt:lpstr>Modeling Transformers with Off-Nominal Taps and Phase Shifts</vt:lpstr>
      <vt:lpstr>Transformer Representation</vt:lpstr>
      <vt:lpstr>Transformer Nodal Equations</vt:lpstr>
      <vt:lpstr>Transformer Nodal Equations</vt:lpstr>
      <vt:lpstr>The p-Equivalent Circuit for a Transformer Branch</vt:lpstr>
      <vt:lpstr>Variable Tap Voltage Control</vt:lpstr>
      <vt:lpstr>Variable Tap Voltage Control</vt:lpstr>
      <vt:lpstr>Ameren Champaign (IL) Test Facility Voltage Regulators</vt:lpstr>
    </vt:vector>
  </TitlesOfParts>
  <Company>ECE - 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615_Lect1</dc:title>
  <dc:creator>ECE Publications</dc:creator>
  <cp:lastModifiedBy>Tom</cp:lastModifiedBy>
  <cp:revision>390</cp:revision>
  <cp:lastPrinted>2020-09-03T12:10:01Z</cp:lastPrinted>
  <dcterms:created xsi:type="dcterms:W3CDTF">2000-05-11T14:27:08Z</dcterms:created>
  <dcterms:modified xsi:type="dcterms:W3CDTF">2020-09-03T21:39:06Z</dcterms:modified>
</cp:coreProperties>
</file>