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62" r:id="rId1"/>
  </p:sldMasterIdLst>
  <p:notesMasterIdLst>
    <p:notesMasterId r:id="rId64"/>
  </p:notesMasterIdLst>
  <p:handoutMasterIdLst>
    <p:handoutMasterId r:id="rId65"/>
  </p:handoutMasterIdLst>
  <p:sldIdLst>
    <p:sldId id="258" r:id="rId2"/>
    <p:sldId id="259" r:id="rId3"/>
    <p:sldId id="534" r:id="rId4"/>
    <p:sldId id="535" r:id="rId5"/>
    <p:sldId id="549" r:id="rId6"/>
    <p:sldId id="550" r:id="rId7"/>
    <p:sldId id="551" r:id="rId8"/>
    <p:sldId id="552" r:id="rId9"/>
    <p:sldId id="553" r:id="rId10"/>
    <p:sldId id="554" r:id="rId11"/>
    <p:sldId id="555" r:id="rId12"/>
    <p:sldId id="556" r:id="rId13"/>
    <p:sldId id="557" r:id="rId14"/>
    <p:sldId id="593" r:id="rId15"/>
    <p:sldId id="570" r:id="rId16"/>
    <p:sldId id="571" r:id="rId17"/>
    <p:sldId id="572" r:id="rId18"/>
    <p:sldId id="573" r:id="rId19"/>
    <p:sldId id="574" r:id="rId20"/>
    <p:sldId id="575" r:id="rId21"/>
    <p:sldId id="576" r:id="rId22"/>
    <p:sldId id="577" r:id="rId23"/>
    <p:sldId id="578" r:id="rId24"/>
    <p:sldId id="579" r:id="rId25"/>
    <p:sldId id="580" r:id="rId26"/>
    <p:sldId id="581" r:id="rId27"/>
    <p:sldId id="582" r:id="rId28"/>
    <p:sldId id="583" r:id="rId29"/>
    <p:sldId id="584" r:id="rId30"/>
    <p:sldId id="585" r:id="rId31"/>
    <p:sldId id="586" r:id="rId32"/>
    <p:sldId id="587" r:id="rId33"/>
    <p:sldId id="588" r:id="rId34"/>
    <p:sldId id="589" r:id="rId35"/>
    <p:sldId id="590" r:id="rId36"/>
    <p:sldId id="591" r:id="rId37"/>
    <p:sldId id="592" r:id="rId38"/>
    <p:sldId id="597" r:id="rId39"/>
    <p:sldId id="598" r:id="rId40"/>
    <p:sldId id="599" r:id="rId41"/>
    <p:sldId id="600" r:id="rId42"/>
    <p:sldId id="601" r:id="rId43"/>
    <p:sldId id="602" r:id="rId44"/>
    <p:sldId id="603" r:id="rId45"/>
    <p:sldId id="604" r:id="rId46"/>
    <p:sldId id="605" r:id="rId47"/>
    <p:sldId id="606" r:id="rId48"/>
    <p:sldId id="607" r:id="rId49"/>
    <p:sldId id="608" r:id="rId50"/>
    <p:sldId id="609" r:id="rId51"/>
    <p:sldId id="611" r:id="rId52"/>
    <p:sldId id="612" r:id="rId53"/>
    <p:sldId id="613" r:id="rId54"/>
    <p:sldId id="614" r:id="rId55"/>
    <p:sldId id="615" r:id="rId56"/>
    <p:sldId id="616" r:id="rId57"/>
    <p:sldId id="617" r:id="rId58"/>
    <p:sldId id="618" r:id="rId59"/>
    <p:sldId id="619" r:id="rId60"/>
    <p:sldId id="620" r:id="rId61"/>
    <p:sldId id="621" r:id="rId62"/>
    <p:sldId id="622" r:id="rId63"/>
  </p:sldIdLst>
  <p:sldSz cx="9144000" cy="6858000" type="screen4x3"/>
  <p:notesSz cx="7077075" cy="9363075"/>
  <p:defaultTextStyle>
    <a:defPPr>
      <a:defRPr lang="en-US"/>
    </a:defPPr>
    <a:lvl1pPr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E6"/>
    <a:srgbClr val="1E0000"/>
    <a:srgbClr val="500000"/>
    <a:srgbClr val="0099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6812" autoAdjust="0"/>
    <p:restoredTop sz="94660" autoAdjust="0"/>
  </p:normalViewPr>
  <p:slideViewPr>
    <p:cSldViewPr>
      <p:cViewPr varScale="1">
        <p:scale>
          <a:sx n="107" d="100"/>
          <a:sy n="107" d="100"/>
        </p:scale>
        <p:origin x="-135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14"/>
    </p:cViewPr>
  </p:sorterViewPr>
  <p:notesViewPr>
    <p:cSldViewPr>
      <p:cViewPr varScale="1">
        <p:scale>
          <a:sx n="86" d="100"/>
          <a:sy n="86" d="100"/>
        </p:scale>
        <p:origin x="3804"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67155" cy="468629"/>
          </a:xfrm>
          <a:prstGeom prst="rect">
            <a:avLst/>
          </a:prstGeom>
          <a:noFill/>
          <a:ln w="9525">
            <a:noFill/>
            <a:miter lim="800000"/>
            <a:headEnd/>
            <a:tailEnd/>
          </a:ln>
          <a:effectLst/>
        </p:spPr>
        <p:txBody>
          <a:bodyPr vert="horz" wrap="square" lIns="93937" tIns="46968" rIns="93937" bIns="46968" numCol="1" anchor="t" anchorCtr="0" compatLnSpc="1">
            <a:prstTxWarp prst="textNoShape">
              <a:avLst/>
            </a:prstTxWarp>
          </a:bodyPr>
          <a:lstStyle>
            <a:lvl1pPr>
              <a:spcBef>
                <a:spcPct val="0"/>
              </a:spcBef>
              <a:buClrTx/>
              <a:buSzTx/>
              <a:buFontTx/>
              <a:buNone/>
              <a:defRPr sz="1200"/>
            </a:lvl1pPr>
          </a:lstStyle>
          <a:p>
            <a:pPr>
              <a:defRPr/>
            </a:pPr>
            <a:endParaRPr lang="en-US"/>
          </a:p>
        </p:txBody>
      </p:sp>
      <p:sp>
        <p:nvSpPr>
          <p:cNvPr id="28675" name="Rectangle 3"/>
          <p:cNvSpPr>
            <a:spLocks noGrp="1" noChangeArrowheads="1"/>
          </p:cNvSpPr>
          <p:nvPr>
            <p:ph type="dt" sz="quarter" idx="1"/>
          </p:nvPr>
        </p:nvSpPr>
        <p:spPr bwMode="auto">
          <a:xfrm>
            <a:off x="4009921" y="0"/>
            <a:ext cx="3067154" cy="468629"/>
          </a:xfrm>
          <a:prstGeom prst="rect">
            <a:avLst/>
          </a:prstGeom>
          <a:noFill/>
          <a:ln w="9525">
            <a:noFill/>
            <a:miter lim="800000"/>
            <a:headEnd/>
            <a:tailEnd/>
          </a:ln>
          <a:effectLst/>
        </p:spPr>
        <p:txBody>
          <a:bodyPr vert="horz" wrap="square" lIns="93937" tIns="46968" rIns="93937" bIns="46968" numCol="1" anchor="t" anchorCtr="0" compatLnSpc="1">
            <a:prstTxWarp prst="textNoShape">
              <a:avLst/>
            </a:prstTxWarp>
          </a:bodyPr>
          <a:lstStyle>
            <a:lvl1pPr algn="r">
              <a:spcBef>
                <a:spcPct val="0"/>
              </a:spcBef>
              <a:buClrTx/>
              <a:buSzTx/>
              <a:buFontTx/>
              <a:buNone/>
              <a:defRPr sz="1200"/>
            </a:lvl1pPr>
          </a:lstStyle>
          <a:p>
            <a:pPr>
              <a:defRPr/>
            </a:pPr>
            <a:endParaRPr lang="en-US"/>
          </a:p>
        </p:txBody>
      </p:sp>
      <p:sp>
        <p:nvSpPr>
          <p:cNvPr id="28676" name="Rectangle 4"/>
          <p:cNvSpPr>
            <a:spLocks noGrp="1" noChangeArrowheads="1"/>
          </p:cNvSpPr>
          <p:nvPr>
            <p:ph type="ftr" sz="quarter" idx="2"/>
          </p:nvPr>
        </p:nvSpPr>
        <p:spPr bwMode="auto">
          <a:xfrm>
            <a:off x="0" y="8894446"/>
            <a:ext cx="3067155" cy="468629"/>
          </a:xfrm>
          <a:prstGeom prst="rect">
            <a:avLst/>
          </a:prstGeom>
          <a:noFill/>
          <a:ln w="9525">
            <a:noFill/>
            <a:miter lim="800000"/>
            <a:headEnd/>
            <a:tailEnd/>
          </a:ln>
          <a:effectLst/>
        </p:spPr>
        <p:txBody>
          <a:bodyPr vert="horz" wrap="square" lIns="93937" tIns="46968" rIns="93937" bIns="46968" numCol="1" anchor="b" anchorCtr="0" compatLnSpc="1">
            <a:prstTxWarp prst="textNoShape">
              <a:avLst/>
            </a:prstTxWarp>
          </a:bodyPr>
          <a:lstStyle>
            <a:lvl1pPr>
              <a:spcBef>
                <a:spcPct val="0"/>
              </a:spcBef>
              <a:buClrTx/>
              <a:buSzTx/>
              <a:buFontTx/>
              <a:buNone/>
              <a:defRPr sz="1200"/>
            </a:lvl1pPr>
          </a:lstStyle>
          <a:p>
            <a:pPr>
              <a:defRPr/>
            </a:pPr>
            <a:endParaRPr lang="en-US"/>
          </a:p>
        </p:txBody>
      </p:sp>
      <p:sp>
        <p:nvSpPr>
          <p:cNvPr id="28677" name="Rectangle 5"/>
          <p:cNvSpPr>
            <a:spLocks noGrp="1" noChangeArrowheads="1"/>
          </p:cNvSpPr>
          <p:nvPr>
            <p:ph type="sldNum" sz="quarter" idx="3"/>
          </p:nvPr>
        </p:nvSpPr>
        <p:spPr bwMode="auto">
          <a:xfrm>
            <a:off x="4009921" y="8894446"/>
            <a:ext cx="3067154" cy="468629"/>
          </a:xfrm>
          <a:prstGeom prst="rect">
            <a:avLst/>
          </a:prstGeom>
          <a:noFill/>
          <a:ln w="9525">
            <a:noFill/>
            <a:miter lim="800000"/>
            <a:headEnd/>
            <a:tailEnd/>
          </a:ln>
          <a:effectLst/>
        </p:spPr>
        <p:txBody>
          <a:bodyPr vert="horz" wrap="square" lIns="93937" tIns="46968" rIns="93937" bIns="46968" numCol="1" anchor="b" anchorCtr="0" compatLnSpc="1">
            <a:prstTxWarp prst="textNoShape">
              <a:avLst/>
            </a:prstTxWarp>
          </a:bodyPr>
          <a:lstStyle>
            <a:lvl1pPr algn="r">
              <a:spcBef>
                <a:spcPct val="0"/>
              </a:spcBef>
              <a:buClrTx/>
              <a:buSzTx/>
              <a:buFontTx/>
              <a:buNone/>
              <a:defRPr sz="1200"/>
            </a:lvl1pPr>
          </a:lstStyle>
          <a:p>
            <a:pPr>
              <a:defRPr/>
            </a:pPr>
            <a:fld id="{3B7227E4-51F8-45C2-83C1-D251491FB81E}" type="slidenum">
              <a:rPr lang="en-US"/>
              <a:pPr>
                <a:defRPr/>
              </a:pPr>
              <a:t>‹#›</a:t>
            </a:fld>
            <a:endParaRPr lang="en-US"/>
          </a:p>
        </p:txBody>
      </p:sp>
    </p:spTree>
    <p:extLst>
      <p:ext uri="{BB962C8B-B14F-4D97-AF65-F5344CB8AC3E}">
        <p14:creationId xmlns:p14="http://schemas.microsoft.com/office/powerpoint/2010/main" val="1714397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155" cy="468629"/>
          </a:xfrm>
          <a:prstGeom prst="rect">
            <a:avLst/>
          </a:prstGeom>
        </p:spPr>
        <p:txBody>
          <a:bodyPr vert="horz" wrap="square" lIns="93937" tIns="46968" rIns="93937" bIns="46968"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4008339" y="0"/>
            <a:ext cx="3067155" cy="468629"/>
          </a:xfrm>
          <a:prstGeom prst="rect">
            <a:avLst/>
          </a:prstGeom>
        </p:spPr>
        <p:txBody>
          <a:bodyPr vert="horz" wrap="square" lIns="93937" tIns="46968" rIns="93937" bIns="46968" numCol="1" anchor="t" anchorCtr="0" compatLnSpc="1">
            <a:prstTxWarp prst="textNoShape">
              <a:avLst/>
            </a:prstTxWarp>
          </a:bodyPr>
          <a:lstStyle>
            <a:lvl1pPr algn="r">
              <a:defRPr sz="1200"/>
            </a:lvl1pPr>
          </a:lstStyle>
          <a:p>
            <a:pPr>
              <a:defRPr/>
            </a:pPr>
            <a:fld id="{24C5774C-03E1-499A-B4E4-895282C04360}" type="datetimeFigureOut">
              <a:rPr lang="en-US"/>
              <a:pPr>
                <a:defRPr/>
              </a:pPr>
              <a:t>9/8/2020</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3937" tIns="46968" rIns="93937" bIns="46968" rtlCol="0" anchor="ctr"/>
          <a:lstStyle/>
          <a:p>
            <a:pPr lvl="0"/>
            <a:endParaRPr lang="en-US" noProof="0"/>
          </a:p>
        </p:txBody>
      </p:sp>
      <p:sp>
        <p:nvSpPr>
          <p:cNvPr id="5" name="Notes Placeholder 4"/>
          <p:cNvSpPr>
            <a:spLocks noGrp="1"/>
          </p:cNvSpPr>
          <p:nvPr>
            <p:ph type="body" sz="quarter" idx="3"/>
          </p:nvPr>
        </p:nvSpPr>
        <p:spPr>
          <a:xfrm>
            <a:off x="707075" y="4447224"/>
            <a:ext cx="5662925" cy="4212908"/>
          </a:xfrm>
          <a:prstGeom prst="rect">
            <a:avLst/>
          </a:prstGeom>
        </p:spPr>
        <p:txBody>
          <a:bodyPr vert="horz" lIns="93937" tIns="46968" rIns="93937" bIns="4696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92863"/>
            <a:ext cx="3067155" cy="468629"/>
          </a:xfrm>
          <a:prstGeom prst="rect">
            <a:avLst/>
          </a:prstGeom>
        </p:spPr>
        <p:txBody>
          <a:bodyPr vert="horz" wrap="square" lIns="93937" tIns="46968" rIns="93937" bIns="46968"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4008339" y="8892863"/>
            <a:ext cx="3067155" cy="468629"/>
          </a:xfrm>
          <a:prstGeom prst="rect">
            <a:avLst/>
          </a:prstGeom>
        </p:spPr>
        <p:txBody>
          <a:bodyPr vert="horz" wrap="square" lIns="93937" tIns="46968" rIns="93937" bIns="46968" numCol="1" anchor="b" anchorCtr="0" compatLnSpc="1">
            <a:prstTxWarp prst="textNoShape">
              <a:avLst/>
            </a:prstTxWarp>
          </a:bodyPr>
          <a:lstStyle>
            <a:lvl1pPr algn="r">
              <a:defRPr sz="1200"/>
            </a:lvl1pPr>
          </a:lstStyle>
          <a:p>
            <a:pPr>
              <a:defRPr/>
            </a:pPr>
            <a:fld id="{169181FC-D85A-4591-8BD1-5E6A6B17461A}" type="slidenum">
              <a:rPr lang="en-US"/>
              <a:pPr>
                <a:defRPr/>
              </a:pPr>
              <a:t>‹#›</a:t>
            </a:fld>
            <a:endParaRPr lang="en-US"/>
          </a:p>
        </p:txBody>
      </p:sp>
    </p:spTree>
    <p:extLst>
      <p:ext uri="{BB962C8B-B14F-4D97-AF65-F5344CB8AC3E}">
        <p14:creationId xmlns:p14="http://schemas.microsoft.com/office/powerpoint/2010/main" val="3570609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imes New Roman" pitchFamily="18" charset="0"/>
              </a:defRPr>
            </a:lvl1pPr>
            <a:lvl2pPr marL="740647" indent="-284864" eaLnBrk="0" hangingPunct="0">
              <a:defRPr sz="2800">
                <a:solidFill>
                  <a:schemeClr val="tx1"/>
                </a:solidFill>
                <a:latin typeface="Times New Roman" pitchFamily="18" charset="0"/>
              </a:defRPr>
            </a:lvl2pPr>
            <a:lvl3pPr marL="1139457" indent="-227891" eaLnBrk="0" hangingPunct="0">
              <a:defRPr sz="2800">
                <a:solidFill>
                  <a:schemeClr val="tx1"/>
                </a:solidFill>
                <a:latin typeface="Times New Roman" pitchFamily="18" charset="0"/>
              </a:defRPr>
            </a:lvl3pPr>
            <a:lvl4pPr marL="1595239" indent="-227891" eaLnBrk="0" hangingPunct="0">
              <a:defRPr sz="2800">
                <a:solidFill>
                  <a:schemeClr val="tx1"/>
                </a:solidFill>
                <a:latin typeface="Times New Roman" pitchFamily="18" charset="0"/>
              </a:defRPr>
            </a:lvl4pPr>
            <a:lvl5pPr marL="2051022" indent="-227891" eaLnBrk="0" hangingPunct="0">
              <a:defRPr sz="2800">
                <a:solidFill>
                  <a:schemeClr val="tx1"/>
                </a:solidFill>
                <a:latin typeface="Times New Roman" pitchFamily="18" charset="0"/>
              </a:defRPr>
            </a:lvl5pPr>
            <a:lvl6pPr marL="2506805" indent="-227891" eaLnBrk="0" fontAlgn="base" hangingPunct="0">
              <a:spcBef>
                <a:spcPct val="20000"/>
              </a:spcBef>
              <a:spcAft>
                <a:spcPct val="0"/>
              </a:spcAft>
              <a:buClr>
                <a:schemeClr val="tx1"/>
              </a:buClr>
              <a:buSzPct val="100000"/>
              <a:buFont typeface="Wingdings" pitchFamily="2" charset="2"/>
              <a:defRPr sz="2800">
                <a:solidFill>
                  <a:schemeClr val="tx1"/>
                </a:solidFill>
                <a:latin typeface="Times New Roman" pitchFamily="18" charset="0"/>
              </a:defRPr>
            </a:lvl6pPr>
            <a:lvl7pPr marL="2962587" indent="-227891" eaLnBrk="0" fontAlgn="base" hangingPunct="0">
              <a:spcBef>
                <a:spcPct val="20000"/>
              </a:spcBef>
              <a:spcAft>
                <a:spcPct val="0"/>
              </a:spcAft>
              <a:buClr>
                <a:schemeClr val="tx1"/>
              </a:buClr>
              <a:buSzPct val="100000"/>
              <a:buFont typeface="Wingdings" pitchFamily="2" charset="2"/>
              <a:defRPr sz="2800">
                <a:solidFill>
                  <a:schemeClr val="tx1"/>
                </a:solidFill>
                <a:latin typeface="Times New Roman" pitchFamily="18" charset="0"/>
              </a:defRPr>
            </a:lvl7pPr>
            <a:lvl8pPr marL="3418370" indent="-227891" eaLnBrk="0" fontAlgn="base" hangingPunct="0">
              <a:spcBef>
                <a:spcPct val="20000"/>
              </a:spcBef>
              <a:spcAft>
                <a:spcPct val="0"/>
              </a:spcAft>
              <a:buClr>
                <a:schemeClr val="tx1"/>
              </a:buClr>
              <a:buSzPct val="100000"/>
              <a:buFont typeface="Wingdings" pitchFamily="2" charset="2"/>
              <a:defRPr sz="2800">
                <a:solidFill>
                  <a:schemeClr val="tx1"/>
                </a:solidFill>
                <a:latin typeface="Times New Roman" pitchFamily="18" charset="0"/>
              </a:defRPr>
            </a:lvl8pPr>
            <a:lvl9pPr marL="3874153" indent="-227891" eaLnBrk="0" fontAlgn="base" hangingPunct="0">
              <a:spcBef>
                <a:spcPct val="20000"/>
              </a:spcBef>
              <a:spcAft>
                <a:spcPct val="0"/>
              </a:spcAft>
              <a:buClr>
                <a:schemeClr val="tx1"/>
              </a:buClr>
              <a:buSzPct val="100000"/>
              <a:buFont typeface="Wingdings" pitchFamily="2" charset="2"/>
              <a:defRPr sz="2800">
                <a:solidFill>
                  <a:schemeClr val="tx1"/>
                </a:solidFill>
                <a:latin typeface="Times New Roman" pitchFamily="18" charset="0"/>
              </a:defRPr>
            </a:lvl9pPr>
          </a:lstStyle>
          <a:p>
            <a:pPr eaLnBrk="1" hangingPunct="1"/>
            <a:fld id="{FFA44757-FF1F-42D8-B2CA-5FE2A078B1AB}" type="slidenum">
              <a:rPr lang="en-US" altLang="en-US" sz="1200"/>
              <a:pPr eaLnBrk="1" hangingPunct="1"/>
              <a:t>0</a:t>
            </a:fld>
            <a:endParaRPr lang="en-US" altLang="en-US" sz="1200" dirty="0"/>
          </a:p>
        </p:txBody>
      </p:sp>
    </p:spTree>
    <p:extLst>
      <p:ext uri="{BB962C8B-B14F-4D97-AF65-F5344CB8AC3E}">
        <p14:creationId xmlns:p14="http://schemas.microsoft.com/office/powerpoint/2010/main" val="1770369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CE9E464-B35D-43B2-BF7C-ADEA1F80F1E2}" type="slidenum">
              <a:rPr lang="en-US" smtClean="0"/>
              <a:pPr>
                <a:defRPr/>
              </a:pPr>
              <a:t>45</a:t>
            </a:fld>
            <a:endParaRPr lang="en-US" dirty="0"/>
          </a:p>
        </p:txBody>
      </p:sp>
    </p:spTree>
    <p:extLst>
      <p:ext uri="{BB962C8B-B14F-4D97-AF65-F5344CB8AC3E}">
        <p14:creationId xmlns:p14="http://schemas.microsoft.com/office/powerpoint/2010/main" val="375828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CE9E464-B35D-43B2-BF7C-ADEA1F80F1E2}" type="slidenum">
              <a:rPr lang="en-US" smtClean="0"/>
              <a:pPr>
                <a:defRPr/>
              </a:pPr>
              <a:t>50</a:t>
            </a:fld>
            <a:endParaRPr lang="en-US" dirty="0"/>
          </a:p>
        </p:txBody>
      </p:sp>
    </p:spTree>
    <p:extLst>
      <p:ext uri="{BB962C8B-B14F-4D97-AF65-F5344CB8AC3E}">
        <p14:creationId xmlns:p14="http://schemas.microsoft.com/office/powerpoint/2010/main" val="1505761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AutoShape 1027"/>
          <p:cNvSpPr>
            <a:spLocks noChangeArrowheads="1"/>
          </p:cNvSpPr>
          <p:nvPr/>
        </p:nvSpPr>
        <p:spPr bwMode="auto">
          <a:xfrm>
            <a:off x="685800" y="990600"/>
            <a:ext cx="5181600" cy="1905000"/>
          </a:xfrm>
          <a:prstGeom prst="roundRect">
            <a:avLst>
              <a:gd name="adj" fmla="val 50000"/>
            </a:avLst>
          </a:prstGeom>
          <a:solidFill>
            <a:schemeClr val="bg1"/>
          </a:solidFill>
          <a:ln w="9525">
            <a:noFill/>
            <a:round/>
            <a:headEnd/>
            <a:tailEnd/>
          </a:ln>
        </p:spPr>
        <p:txBody>
          <a:bodyPr wrap="none" anchor="ctr"/>
          <a:lstStyle/>
          <a:p>
            <a:pPr algn="ctr">
              <a:spcBef>
                <a:spcPct val="0"/>
              </a:spcBef>
              <a:buClrTx/>
              <a:buSzTx/>
              <a:buFontTx/>
              <a:buNone/>
              <a:defRPr/>
            </a:pPr>
            <a:endParaRPr kumimoji="1" lang="en-US" sz="2400"/>
          </a:p>
        </p:txBody>
      </p:sp>
      <p:sp>
        <p:nvSpPr>
          <p:cNvPr id="9" name="Line 4103"/>
          <p:cNvSpPr>
            <a:spLocks noChangeShapeType="1"/>
          </p:cNvSpPr>
          <p:nvPr userDrawn="1"/>
        </p:nvSpPr>
        <p:spPr bwMode="auto">
          <a:xfrm>
            <a:off x="0" y="3048000"/>
            <a:ext cx="8991600" cy="0"/>
          </a:xfrm>
          <a:prstGeom prst="line">
            <a:avLst/>
          </a:prstGeom>
          <a:noFill/>
          <a:ln w="50800">
            <a:solidFill>
              <a:srgbClr val="500000"/>
            </a:solidFill>
            <a:round/>
            <a:headEnd type="none" w="sm" len="sm"/>
            <a:tailEnd type="none" w="sm" len="sm"/>
          </a:ln>
          <a:effectLst/>
        </p:spPr>
        <p:txBody>
          <a:bodyPr wrap="none" anchor="ctr"/>
          <a:lstStyle/>
          <a:p>
            <a:pPr>
              <a:defRPr/>
            </a:pPr>
            <a:endParaRPr lang="en-US" dirty="0"/>
          </a:p>
        </p:txBody>
      </p:sp>
      <p:sp>
        <p:nvSpPr>
          <p:cNvPr id="10" name="Rectangle 4098"/>
          <p:cNvSpPr>
            <a:spLocks noGrp="1" noChangeArrowheads="1"/>
          </p:cNvSpPr>
          <p:nvPr>
            <p:ph type="ctrTitle" sz="quarter"/>
          </p:nvPr>
        </p:nvSpPr>
        <p:spPr>
          <a:xfrm>
            <a:off x="685800" y="228600"/>
            <a:ext cx="7772400" cy="1143000"/>
          </a:xfrm>
        </p:spPr>
        <p:txBody>
          <a:bodyPr/>
          <a:lstStyle>
            <a:lvl1pPr>
              <a:defRPr sz="3600" baseline="0">
                <a:solidFill>
                  <a:srgbClr val="1E0000"/>
                </a:solidFill>
                <a:latin typeface="Arial" pitchFamily="34" charset="0"/>
                <a:cs typeface="Arial" pitchFamily="34" charset="0"/>
              </a:defRPr>
            </a:lvl1pPr>
          </a:lstStyle>
          <a:p>
            <a:r>
              <a:rPr lang="en-US" dirty="0"/>
              <a:t>Click to edit Master title style</a:t>
            </a:r>
          </a:p>
        </p:txBody>
      </p:sp>
      <p:sp>
        <p:nvSpPr>
          <p:cNvPr id="11" name="Rectangle 4099"/>
          <p:cNvSpPr>
            <a:spLocks noGrp="1" noChangeArrowheads="1"/>
          </p:cNvSpPr>
          <p:nvPr>
            <p:ph type="subTitle" sz="quarter" idx="1"/>
          </p:nvPr>
        </p:nvSpPr>
        <p:spPr>
          <a:xfrm>
            <a:off x="1447800" y="3124200"/>
            <a:ext cx="6400800" cy="1752600"/>
          </a:xfrm>
        </p:spPr>
        <p:txBody>
          <a:bodyPr/>
          <a:lstStyle>
            <a:lvl1pPr marL="0" indent="0" algn="ctr">
              <a:buFontTx/>
              <a:buNone/>
              <a:defRPr baseline="0">
                <a:solidFill>
                  <a:srgbClr val="1E0000"/>
                </a:solidFill>
                <a:latin typeface="Arial" pitchFamily="34" charset="0"/>
                <a:cs typeface="Arial" pitchFamily="34" charset="0"/>
              </a:defRPr>
            </a:lvl1pPr>
          </a:lstStyle>
          <a:p>
            <a:r>
              <a:rPr lang="en-US" dirty="0"/>
              <a:t>Click to edit Master subtitle style</a:t>
            </a:r>
          </a:p>
        </p:txBody>
      </p:sp>
      <p:pic>
        <p:nvPicPr>
          <p:cNvPr id="7" name="Picture 2" descr="http://brandguide.tamu.edu/downloads/logos/TAM-PrimaryMarkA.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304800" y="5791200"/>
            <a:ext cx="32004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69505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a:spLocks noGrp="1"/>
          </p:cNvSpPr>
          <p:nvPr>
            <p:ph type="title"/>
          </p:nvPr>
        </p:nvSpPr>
        <p:spPr>
          <a:xfrm>
            <a:off x="457200" y="76200"/>
            <a:ext cx="8382000" cy="1066800"/>
          </a:xfrm>
        </p:spPr>
        <p:txBody>
          <a:bodyPr/>
          <a:lstStyle>
            <a:lvl1pPr>
              <a:defRPr baseline="0">
                <a:solidFill>
                  <a:srgbClr val="1E0000"/>
                </a:solidFill>
              </a:defRPr>
            </a:lvl1pPr>
          </a:lstStyle>
          <a:p>
            <a:r>
              <a:rPr lang="en-US" dirty="0"/>
              <a:t>Click to edit Master title style</a:t>
            </a:r>
          </a:p>
        </p:txBody>
      </p:sp>
      <p:sp>
        <p:nvSpPr>
          <p:cNvPr id="5" name="Content Placeholder 2"/>
          <p:cNvSpPr>
            <a:spLocks noGrp="1"/>
          </p:cNvSpPr>
          <p:nvPr>
            <p:ph idx="1"/>
          </p:nvPr>
        </p:nvSpPr>
        <p:spPr>
          <a:xfrm>
            <a:off x="365760" y="1280160"/>
            <a:ext cx="8473440" cy="3733800"/>
          </a:xfrm>
        </p:spPr>
        <p:txBody>
          <a:bodyPr/>
          <a:lstStyle>
            <a:lvl1pPr marL="457200" indent="-457200">
              <a:buClr>
                <a:srgbClr val="1E0000"/>
              </a:buClr>
              <a:buSzPct val="100000"/>
              <a:buFont typeface="Arial" panose="020B0604020202020204" pitchFamily="34" charset="0"/>
              <a:buChar char="•"/>
              <a:defRPr baseline="0">
                <a:solidFill>
                  <a:srgbClr val="1E0000"/>
                </a:solidFill>
              </a:defRPr>
            </a:lvl1pPr>
            <a:lvl2pPr>
              <a:buClr>
                <a:srgbClr val="1E0000"/>
              </a:buClr>
              <a:defRPr baseline="0">
                <a:solidFill>
                  <a:srgbClr val="1E0000"/>
                </a:solidFill>
              </a:defRPr>
            </a:lvl2pPr>
            <a:lvl3pPr marL="1257300" indent="-342900">
              <a:buClr>
                <a:srgbClr val="1E0000"/>
              </a:buClr>
              <a:buSzPct val="90000"/>
              <a:buFont typeface="Arial" panose="020B0604020202020204" pitchFamily="34" charset="0"/>
              <a:buChar char="•"/>
              <a:defRPr baseline="0">
                <a:solidFill>
                  <a:srgbClr val="1E0000"/>
                </a:solidFill>
              </a:defRPr>
            </a:lvl3pPr>
            <a:lvl4pPr>
              <a:buClr>
                <a:srgbClr val="1E0000"/>
              </a:buClr>
              <a:defRPr baseline="0">
                <a:solidFill>
                  <a:srgbClr val="1E0000"/>
                </a:solidFill>
              </a:defRPr>
            </a:lvl4pPr>
            <a:lvl5pPr>
              <a:buClr>
                <a:srgbClr val="1E0000"/>
              </a:buClr>
              <a:defRPr baseline="0">
                <a:solidFill>
                  <a:srgbClr val="1E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858000" y="6492240"/>
            <a:ext cx="2133600" cy="251418"/>
          </a:xfrm>
          <a:prstGeom prst="rect">
            <a:avLst/>
          </a:prstGeom>
        </p:spPr>
        <p:txBody>
          <a:bodyPr/>
          <a:lstStyle>
            <a:lvl1pPr algn="r">
              <a:defRPr sz="1800" baseline="0">
                <a:solidFill>
                  <a:srgbClr val="1E0000"/>
                </a:solidFill>
              </a:defRPr>
            </a:lvl1pPr>
          </a:lstStyle>
          <a:p>
            <a:fld id="{F06A5241-12CB-C64D-AE38-6540AC6C648E}" type="slidenum">
              <a:rPr lang="en-US" smtClean="0"/>
              <a:pPr/>
              <a:t>‹#›</a:t>
            </a:fld>
            <a:endParaRPr lang="en-US" dirty="0"/>
          </a:p>
        </p:txBody>
      </p:sp>
    </p:spTree>
    <p:extLst>
      <p:ext uri="{BB962C8B-B14F-4D97-AF65-F5344CB8AC3E}">
        <p14:creationId xmlns:p14="http://schemas.microsoft.com/office/powerpoint/2010/main" val="65402040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460070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001000" cy="8382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524000"/>
            <a:ext cx="3924300" cy="3733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524000"/>
            <a:ext cx="3924300" cy="3733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2"/>
          </p:nvPr>
        </p:nvSpPr>
        <p:spPr>
          <a:xfrm>
            <a:off x="6858000" y="6492240"/>
            <a:ext cx="2133600" cy="251418"/>
          </a:xfrm>
          <a:prstGeom prst="rect">
            <a:avLst/>
          </a:prstGeom>
        </p:spPr>
        <p:txBody>
          <a:bodyPr/>
          <a:lstStyle>
            <a:lvl1pPr algn="r">
              <a:defRPr sz="1800" baseline="0">
                <a:solidFill>
                  <a:srgbClr val="1E0000"/>
                </a:solidFill>
              </a:defRPr>
            </a:lvl1pPr>
          </a:lstStyle>
          <a:p>
            <a:fld id="{F06A5241-12CB-C64D-AE38-6540AC6C648E}" type="slidenum">
              <a:rPr lang="en-US" smtClean="0"/>
              <a:pPr/>
              <a:t>‹#›</a:t>
            </a:fld>
            <a:endParaRPr lang="en-US" dirty="0"/>
          </a:p>
        </p:txBody>
      </p:sp>
    </p:spTree>
    <p:extLst>
      <p:ext uri="{BB962C8B-B14F-4D97-AF65-F5344CB8AC3E}">
        <p14:creationId xmlns:p14="http://schemas.microsoft.com/office/powerpoint/2010/main" val="422317435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001000" cy="838200"/>
          </a:xfrm>
          <a:prstGeom prst="rect">
            <a:avLst/>
          </a:prstGeom>
        </p:spPr>
        <p:txBody>
          <a:bodyPr/>
          <a:lstStyle/>
          <a:p>
            <a:r>
              <a:rPr lang="en-US" dirty="0"/>
              <a:t>Click to edit Master title style</a:t>
            </a:r>
          </a:p>
        </p:txBody>
      </p:sp>
      <p:sp>
        <p:nvSpPr>
          <p:cNvPr id="4" name="Slide Number Placeholder 5"/>
          <p:cNvSpPr>
            <a:spLocks noGrp="1"/>
          </p:cNvSpPr>
          <p:nvPr>
            <p:ph type="sldNum" sz="quarter" idx="12"/>
          </p:nvPr>
        </p:nvSpPr>
        <p:spPr>
          <a:xfrm>
            <a:off x="6858000" y="6492240"/>
            <a:ext cx="2133600" cy="251418"/>
          </a:xfrm>
          <a:prstGeom prst="rect">
            <a:avLst/>
          </a:prstGeom>
        </p:spPr>
        <p:txBody>
          <a:bodyPr/>
          <a:lstStyle>
            <a:lvl1pPr algn="r">
              <a:defRPr sz="1800" baseline="0">
                <a:solidFill>
                  <a:srgbClr val="1E0000"/>
                </a:solidFill>
              </a:defRPr>
            </a:lvl1pPr>
          </a:lstStyle>
          <a:p>
            <a:fld id="{F06A5241-12CB-C64D-AE38-6540AC6C648E}" type="slidenum">
              <a:rPr lang="en-US" smtClean="0"/>
              <a:pPr/>
              <a:t>‹#›</a:t>
            </a:fld>
            <a:endParaRPr lang="en-US" dirty="0"/>
          </a:p>
        </p:txBody>
      </p:sp>
    </p:spTree>
    <p:extLst>
      <p:ext uri="{BB962C8B-B14F-4D97-AF65-F5344CB8AC3E}">
        <p14:creationId xmlns:p14="http://schemas.microsoft.com/office/powerpoint/2010/main" val="15024227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00200"/>
            <a:ext cx="3810000" cy="4114800"/>
          </a:xfrm>
        </p:spPr>
        <p:txBody>
          <a:bodyPr/>
          <a:lstStyle>
            <a:lvl1pPr marL="457200" indent="-457200">
              <a:buClrTx/>
              <a:buFont typeface="Arial" panose="020B0604020202020204" pitchFamily="34" charset="0"/>
              <a:buChar char="•"/>
              <a:defRPr/>
            </a:lvl1pPr>
            <a:lvl2pPr marL="742950" indent="-285750">
              <a:buClrTx/>
              <a:buFont typeface="Arial" panose="020B0604020202020204" pitchFamily="34" charset="0"/>
              <a:buChar char="•"/>
              <a:defRPr/>
            </a:lvl2pPr>
            <a:lvl3pPr marL="1257300" indent="-342900">
              <a:buClrTx/>
              <a:buFont typeface="Arial" panose="020B0604020202020204" pitchFamily="34" charset="0"/>
              <a:buChar char="•"/>
              <a:defRPr/>
            </a:lvl3pPr>
            <a:lvl4pPr marL="1600200" indent="-228600">
              <a:buClrTx/>
              <a:buFont typeface="Arial" panose="020B0604020202020204" pitchFamily="34" charset="0"/>
              <a:buChar char="•"/>
              <a:defRPr/>
            </a:lvl4pPr>
            <a:lvl5pPr marL="2057400" indent="-228600">
              <a:buClrTx/>
              <a:buFont typeface="Arial" panose="020B0604020202020204"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600200"/>
            <a:ext cx="3810000" cy="1981200"/>
          </a:xfrm>
        </p:spPr>
        <p:txBody>
          <a:bodyPr/>
          <a:lstStyle>
            <a:lvl1pPr marL="457200" indent="-457200">
              <a:buClrTx/>
              <a:buFont typeface="Arial" panose="020B0604020202020204" pitchFamily="34" charset="0"/>
              <a:buChar char="•"/>
              <a:defRPr/>
            </a:lvl1pPr>
            <a:lvl2pPr marL="742950" indent="-285750">
              <a:buClrTx/>
              <a:buFont typeface="Arial" panose="020B0604020202020204" pitchFamily="34" charset="0"/>
              <a:buChar char="•"/>
              <a:defRPr/>
            </a:lvl2pPr>
            <a:lvl3pPr marL="1257300" indent="-342900">
              <a:buClrTx/>
              <a:buFont typeface="Arial" panose="020B0604020202020204" pitchFamily="34" charset="0"/>
              <a:buChar char="•"/>
              <a:defRPr/>
            </a:lvl3pPr>
            <a:lvl4pPr marL="1600200" indent="-228600">
              <a:buClrTx/>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48200" y="3733800"/>
            <a:ext cx="3810000" cy="1981200"/>
          </a:xfrm>
        </p:spPr>
        <p:txBody>
          <a:bodyPr/>
          <a:lstStyle>
            <a:lvl1pPr marL="457200" indent="-457200">
              <a:buClrTx/>
              <a:buFont typeface="Arial" panose="020B0604020202020204" pitchFamily="34" charset="0"/>
              <a:buChar char="•"/>
              <a:defRPr/>
            </a:lvl1pPr>
            <a:lvl2pPr marL="742950" indent="-285750">
              <a:buClrTx/>
              <a:buFont typeface="Arial" panose="020B0604020202020204" pitchFamily="34" charset="0"/>
              <a:buChar char="•"/>
              <a:defRPr/>
            </a:lvl2pPr>
            <a:lvl3pPr marL="1257300" indent="-342900">
              <a:buClrTx/>
              <a:buFont typeface="Arial" panose="020B0604020202020204" pitchFamily="34" charset="0"/>
              <a:buChar char="•"/>
              <a:defRPr/>
            </a:lvl3pPr>
            <a:lvl4pPr marL="1600200" indent="-228600">
              <a:buClrTx/>
              <a:buFont typeface="Arial" panose="020B0604020202020204" pitchFamily="34" charset="0"/>
              <a:buChar char="•"/>
              <a:defRPr/>
            </a:lvl4pPr>
            <a:lvl5pPr marL="2057400" indent="-228600">
              <a:buClrTx/>
              <a:buFont typeface="Arial" panose="020B0604020202020204"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xfrm>
            <a:off x="7086600" y="6324600"/>
            <a:ext cx="1905000" cy="457200"/>
          </a:xfrm>
          <a:prstGeom prst="rect">
            <a:avLst/>
          </a:prstGeom>
          <a:ln/>
        </p:spPr>
        <p:txBody>
          <a:bodyPr/>
          <a:lstStyle>
            <a:lvl1pPr>
              <a:defRPr>
                <a:solidFill>
                  <a:srgbClr val="000000"/>
                </a:solidFill>
              </a:defRPr>
            </a:lvl1pPr>
          </a:lstStyle>
          <a:p>
            <a:pPr>
              <a:defRPr/>
            </a:pPr>
            <a:fld id="{5DBB51EA-48A4-4916-A419-BC45393201CB}" type="slidenum">
              <a:rPr lang="en-US" smtClean="0"/>
              <a:pPr>
                <a:defRPr/>
              </a:pPr>
              <a:t>‹#›</a:t>
            </a:fld>
            <a:endParaRPr lang="en-US" dirty="0"/>
          </a:p>
        </p:txBody>
      </p:sp>
    </p:spTree>
    <p:extLst>
      <p:ext uri="{BB962C8B-B14F-4D97-AF65-F5344CB8AC3E}">
        <p14:creationId xmlns:p14="http://schemas.microsoft.com/office/powerpoint/2010/main" val="20423567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AutoShape 5"/>
          <p:cNvSpPr>
            <a:spLocks noChangeArrowheads="1"/>
          </p:cNvSpPr>
          <p:nvPr/>
        </p:nvSpPr>
        <p:spPr bwMode="auto">
          <a:xfrm>
            <a:off x="762000" y="1143000"/>
            <a:ext cx="5105400" cy="609600"/>
          </a:xfrm>
          <a:prstGeom prst="roundRect">
            <a:avLst>
              <a:gd name="adj" fmla="val 50000"/>
            </a:avLst>
          </a:prstGeom>
          <a:solidFill>
            <a:schemeClr val="bg1"/>
          </a:solidFill>
          <a:ln w="9525">
            <a:noFill/>
            <a:round/>
            <a:headEnd/>
            <a:tailEnd/>
          </a:ln>
        </p:spPr>
        <p:txBody>
          <a:bodyPr wrap="none" anchor="ctr"/>
          <a:lstStyle/>
          <a:p>
            <a:pPr algn="ctr">
              <a:spcBef>
                <a:spcPct val="0"/>
              </a:spcBef>
              <a:buClrTx/>
              <a:buSzTx/>
              <a:buFontTx/>
              <a:buNone/>
              <a:defRPr/>
            </a:pPr>
            <a:endParaRPr kumimoji="1" lang="en-US" sz="2400"/>
          </a:p>
        </p:txBody>
      </p:sp>
      <p:sp>
        <p:nvSpPr>
          <p:cNvPr id="25615" name="Rectangle 15"/>
          <p:cNvSpPr>
            <a:spLocks noChangeArrowheads="1"/>
          </p:cNvSpPr>
          <p:nvPr userDrawn="1"/>
        </p:nvSpPr>
        <p:spPr bwMode="auto">
          <a:xfrm>
            <a:off x="228600" y="6629400"/>
            <a:ext cx="8683625" cy="9525"/>
          </a:xfrm>
          <a:prstGeom prst="rect">
            <a:avLst/>
          </a:prstGeom>
          <a:gradFill rotWithShape="0">
            <a:gsLst>
              <a:gs pos="0">
                <a:schemeClr val="folHlink"/>
              </a:gs>
              <a:gs pos="100000">
                <a:schemeClr val="folHlink">
                  <a:gamma/>
                  <a:tint val="25098"/>
                  <a:invGamma/>
                </a:schemeClr>
              </a:gs>
            </a:gsLst>
            <a:path path="shape">
              <a:fillToRect l="50000" t="50000" r="50000" b="50000"/>
            </a:path>
          </a:gradFill>
          <a:ln w="19050">
            <a:noFill/>
            <a:miter lim="800000"/>
            <a:headEnd/>
            <a:tailEnd/>
          </a:ln>
          <a:effectLst/>
        </p:spPr>
        <p:txBody>
          <a:bodyPr wrap="none" anchor="ctr"/>
          <a:lstStyle/>
          <a:p>
            <a:pPr algn="ctr">
              <a:spcBef>
                <a:spcPct val="0"/>
              </a:spcBef>
              <a:buClrTx/>
              <a:buSzTx/>
              <a:buFontTx/>
              <a:buNone/>
              <a:defRPr/>
            </a:pPr>
            <a:endParaRPr lang="en-US" sz="2400">
              <a:latin typeface="Helvetica" charset="0"/>
            </a:endParaRPr>
          </a:p>
        </p:txBody>
      </p:sp>
      <p:sp>
        <p:nvSpPr>
          <p:cNvPr id="11" name="Line 8"/>
          <p:cNvSpPr>
            <a:spLocks noChangeShapeType="1"/>
          </p:cNvSpPr>
          <p:nvPr userDrawn="1"/>
        </p:nvSpPr>
        <p:spPr bwMode="auto">
          <a:xfrm>
            <a:off x="0" y="1143000"/>
            <a:ext cx="8382000" cy="0"/>
          </a:xfrm>
          <a:prstGeom prst="line">
            <a:avLst/>
          </a:prstGeom>
          <a:noFill/>
          <a:ln w="50800">
            <a:solidFill>
              <a:srgbClr val="500000"/>
            </a:solidFill>
            <a:round/>
            <a:headEnd type="none" w="sm" len="sm"/>
            <a:tailEnd type="none" w="sm" len="sm"/>
          </a:ln>
          <a:effectLst/>
        </p:spPr>
        <p:txBody>
          <a:bodyPr wrap="none" anchor="ctr"/>
          <a:lstStyle/>
          <a:p>
            <a:pPr>
              <a:defRPr/>
            </a:pPr>
            <a:endParaRPr lang="en-US" dirty="0"/>
          </a:p>
        </p:txBody>
      </p:sp>
      <p:sp>
        <p:nvSpPr>
          <p:cNvPr id="12" name="Rectangle 6"/>
          <p:cNvSpPr>
            <a:spLocks noGrp="1" noChangeArrowheads="1"/>
          </p:cNvSpPr>
          <p:nvPr>
            <p:ph type="title"/>
          </p:nvPr>
        </p:nvSpPr>
        <p:spPr bwMode="auto">
          <a:xfrm>
            <a:off x="457200" y="76200"/>
            <a:ext cx="80010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5" name="Rectangle 7"/>
          <p:cNvSpPr>
            <a:spLocks noGrp="1" noChangeArrowheads="1"/>
          </p:cNvSpPr>
          <p:nvPr>
            <p:ph type="body" idx="1"/>
          </p:nvPr>
        </p:nvSpPr>
        <p:spPr bwMode="auto">
          <a:xfrm>
            <a:off x="365760" y="1280160"/>
            <a:ext cx="80010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074" name="Picture 2" descr="Related image"/>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8488681" y="838200"/>
            <a:ext cx="609600" cy="6096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33" r:id="rId1"/>
    <p:sldLayoutId id="2147483723" r:id="rId2"/>
    <p:sldLayoutId id="2147483724" r:id="rId3"/>
    <p:sldLayoutId id="2147483725" r:id="rId4"/>
    <p:sldLayoutId id="2147483727" r:id="rId5"/>
    <p:sldLayoutId id="2147483734" r:id="rId6"/>
  </p:sldLayoutIdLst>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600" b="1" baseline="0">
          <a:solidFill>
            <a:srgbClr val="3C0000"/>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457200" indent="-457200" algn="l" rtl="0" eaLnBrk="0" fontAlgn="base" hangingPunct="0">
        <a:spcBef>
          <a:spcPct val="20000"/>
        </a:spcBef>
        <a:spcAft>
          <a:spcPct val="0"/>
        </a:spcAft>
        <a:buClr>
          <a:schemeClr val="tx1"/>
        </a:buClr>
        <a:buSzPct val="100000"/>
        <a:buFont typeface="Arial" panose="020B0604020202020204" pitchFamily="34" charset="0"/>
        <a:buChar char="•"/>
        <a:defRPr sz="2800" baseline="0">
          <a:solidFill>
            <a:srgbClr val="280000"/>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baseline="0">
          <a:solidFill>
            <a:srgbClr val="280000"/>
          </a:solidFill>
          <a:latin typeface="+mn-lt"/>
        </a:defRPr>
      </a:lvl2pPr>
      <a:lvl3pPr marL="1257300" indent="-342900" algn="l" rtl="0" eaLnBrk="0" fontAlgn="base" hangingPunct="0">
        <a:spcBef>
          <a:spcPct val="20000"/>
        </a:spcBef>
        <a:spcAft>
          <a:spcPct val="0"/>
        </a:spcAft>
        <a:buClr>
          <a:schemeClr val="tx1"/>
        </a:buClr>
        <a:buSzPct val="90000"/>
        <a:buFont typeface="Arial" panose="020B0604020202020204" pitchFamily="34" charset="0"/>
        <a:buChar char="•"/>
        <a:defRPr sz="2000" baseline="0">
          <a:solidFill>
            <a:srgbClr val="280000"/>
          </a:solidFill>
          <a:latin typeface="+mn-lt"/>
        </a:defRPr>
      </a:lvl3pPr>
      <a:lvl4pPr marL="1600200" indent="-228600" algn="l" rtl="0" eaLnBrk="0" fontAlgn="base" hangingPunct="0">
        <a:spcBef>
          <a:spcPct val="20000"/>
        </a:spcBef>
        <a:spcAft>
          <a:spcPct val="0"/>
        </a:spcAft>
        <a:buClr>
          <a:schemeClr val="tx1"/>
        </a:buClr>
        <a:buSzPct val="80000"/>
        <a:buChar char="–"/>
        <a:defRPr sz="2000" baseline="0">
          <a:solidFill>
            <a:srgbClr val="280000"/>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
        <a:defRPr sz="2000" baseline="0">
          <a:solidFill>
            <a:srgbClr val="280000"/>
          </a:solidFill>
          <a:latin typeface="+mn-lt"/>
        </a:defRPr>
      </a:lvl5pPr>
      <a:lvl6pPr marL="2514600" indent="-228600" algn="l" rtl="0" fontAlgn="base">
        <a:spcBef>
          <a:spcPct val="20000"/>
        </a:spcBef>
        <a:spcAft>
          <a:spcPct val="0"/>
        </a:spcAft>
        <a:buClr>
          <a:schemeClr val="tx1"/>
        </a:buClr>
        <a:buSzPct val="65000"/>
        <a:buFont typeface="Wingdings" pitchFamily="2" charset="2"/>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verbye@tam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9.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7.wmf"/><Relationship Id="rId5" Type="http://schemas.openxmlformats.org/officeDocument/2006/relationships/oleObject" Target="../embeddings/oleObject13.bin"/><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15.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23.wmf"/><Relationship Id="rId5" Type="http://schemas.openxmlformats.org/officeDocument/2006/relationships/oleObject" Target="../embeddings/oleObject19.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1.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image" Target="../media/image26.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7.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image" Target="../media/image28.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9.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0.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2.wmf"/><Relationship Id="rId5" Type="http://schemas.openxmlformats.org/officeDocument/2006/relationships/oleObject" Target="../embeddings/oleObject28.bin"/><Relationship Id="rId4" Type="http://schemas.openxmlformats.org/officeDocument/2006/relationships/image" Target="../media/image31.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4.wmf"/><Relationship Id="rId5" Type="http://schemas.openxmlformats.org/officeDocument/2006/relationships/oleObject" Target="../embeddings/oleObject30.bin"/><Relationship Id="rId4" Type="http://schemas.openxmlformats.org/officeDocument/2006/relationships/image" Target="../media/image33.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35.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36.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5.xml"/><Relationship Id="rId1" Type="http://schemas.openxmlformats.org/officeDocument/2006/relationships/vmlDrawing" Target="../drawings/vmlDrawing17.vml"/><Relationship Id="rId4" Type="http://schemas.openxmlformats.org/officeDocument/2006/relationships/image" Target="../media/image37.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38.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5.xml"/><Relationship Id="rId1" Type="http://schemas.openxmlformats.org/officeDocument/2006/relationships/vmlDrawing" Target="../drawings/vmlDrawing19.vml"/><Relationship Id="rId4" Type="http://schemas.openxmlformats.org/officeDocument/2006/relationships/image" Target="../media/image39.w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41.wmf"/><Relationship Id="rId5" Type="http://schemas.openxmlformats.org/officeDocument/2006/relationships/oleObject" Target="../embeddings/oleObject37.bin"/><Relationship Id="rId4" Type="http://schemas.openxmlformats.org/officeDocument/2006/relationships/image" Target="../media/image40.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43.wmf"/><Relationship Id="rId5" Type="http://schemas.openxmlformats.org/officeDocument/2006/relationships/oleObject" Target="../embeddings/oleObject39.bin"/><Relationship Id="rId4" Type="http://schemas.openxmlformats.org/officeDocument/2006/relationships/image" Target="../media/image42.wmf"/></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4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45.wmf"/><Relationship Id="rId5" Type="http://schemas.openxmlformats.org/officeDocument/2006/relationships/oleObject" Target="../embeddings/oleObject42.bin"/><Relationship Id="rId4" Type="http://schemas.openxmlformats.org/officeDocument/2006/relationships/image" Target="../media/image4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Grp="1" noChangeArrowheads="1"/>
          </p:cNvSpPr>
          <p:nvPr>
            <p:ph type="ctrTitle"/>
          </p:nvPr>
        </p:nvSpPr>
        <p:spPr>
          <a:xfrm>
            <a:off x="76200" y="76200"/>
            <a:ext cx="9144000" cy="1646237"/>
          </a:xfrm>
          <a:noFill/>
        </p:spPr>
        <p:txBody>
          <a:bodyPr anchor="ctr"/>
          <a:lstStyle/>
          <a:p>
            <a:pPr algn="ctr" eaLnBrk="1" hangingPunct="1">
              <a:spcBef>
                <a:spcPct val="50000"/>
              </a:spcBef>
            </a:pPr>
            <a:r>
              <a:rPr lang="en-US" altLang="en-US" dirty="0" smtClean="0"/>
              <a:t>ECEN 615</a:t>
            </a:r>
            <a:r>
              <a:rPr lang="en-US" altLang="en-US" dirty="0"/>
              <a:t/>
            </a:r>
            <a:br>
              <a:rPr lang="en-US" altLang="en-US" dirty="0"/>
            </a:br>
            <a:r>
              <a:rPr lang="en-US" altLang="en-US" dirty="0" smtClean="0"/>
              <a:t>Methods of Electric Power </a:t>
            </a:r>
            <a:br>
              <a:rPr lang="en-US" altLang="en-US" dirty="0" smtClean="0"/>
            </a:br>
            <a:r>
              <a:rPr lang="en-US" altLang="en-US" dirty="0" smtClean="0"/>
              <a:t>Systems Analysis</a:t>
            </a:r>
            <a:endParaRPr lang="en-US" altLang="en-US" dirty="0"/>
          </a:p>
        </p:txBody>
      </p:sp>
      <p:sp>
        <p:nvSpPr>
          <p:cNvPr id="6" name="Rectangle 5"/>
          <p:cNvSpPr/>
          <p:nvPr/>
        </p:nvSpPr>
        <p:spPr>
          <a:xfrm>
            <a:off x="304800" y="1752600"/>
            <a:ext cx="8686800" cy="1077218"/>
          </a:xfrm>
          <a:prstGeom prst="rect">
            <a:avLst/>
          </a:prstGeom>
        </p:spPr>
        <p:txBody>
          <a:bodyPr wrap="square">
            <a:spAutoFit/>
          </a:bodyPr>
          <a:lstStyle/>
          <a:p>
            <a:pPr algn="ctr"/>
            <a:r>
              <a:rPr lang="en-US" sz="3200" b="1" kern="0" dirty="0">
                <a:solidFill>
                  <a:srgbClr val="1E0000"/>
                </a:solidFill>
                <a:latin typeface="Arial" pitchFamily="34" charset="0"/>
                <a:cs typeface="Arial" pitchFamily="34" charset="0"/>
              </a:rPr>
              <a:t>Lecture </a:t>
            </a:r>
            <a:r>
              <a:rPr lang="en-US" sz="3200" b="1" kern="0" dirty="0">
                <a:solidFill>
                  <a:srgbClr val="1E0000"/>
                </a:solidFill>
                <a:latin typeface="Arial" pitchFamily="34" charset="0"/>
                <a:cs typeface="Arial" pitchFamily="34" charset="0"/>
              </a:rPr>
              <a:t>7</a:t>
            </a:r>
            <a:r>
              <a:rPr lang="en-US" sz="3200" b="1" kern="0" dirty="0" smtClean="0">
                <a:solidFill>
                  <a:srgbClr val="1E0000"/>
                </a:solidFill>
                <a:latin typeface="Arial" pitchFamily="34" charset="0"/>
                <a:cs typeface="Arial" pitchFamily="34" charset="0"/>
              </a:rPr>
              <a:t>: DC Power Flow, </a:t>
            </a:r>
            <a:br>
              <a:rPr lang="en-US" sz="3200" b="1" kern="0" dirty="0" smtClean="0">
                <a:solidFill>
                  <a:srgbClr val="1E0000"/>
                </a:solidFill>
                <a:latin typeface="Arial" pitchFamily="34" charset="0"/>
                <a:cs typeface="Arial" pitchFamily="34" charset="0"/>
              </a:rPr>
            </a:br>
            <a:r>
              <a:rPr lang="en-US" sz="3200" b="1" kern="0" dirty="0" smtClean="0">
                <a:solidFill>
                  <a:srgbClr val="1E0000"/>
                </a:solidFill>
                <a:latin typeface="Arial" pitchFamily="34" charset="0"/>
                <a:cs typeface="Arial" pitchFamily="34" charset="0"/>
              </a:rPr>
              <a:t>Gaussian Elimination, Sparse Systems </a:t>
            </a:r>
            <a:endParaRPr lang="en-US" sz="3200" b="1" kern="0" dirty="0">
              <a:solidFill>
                <a:srgbClr val="1E0000"/>
              </a:solidFill>
              <a:latin typeface="Arial" pitchFamily="34" charset="0"/>
              <a:cs typeface="Arial" pitchFamily="34" charset="0"/>
            </a:endParaRPr>
          </a:p>
        </p:txBody>
      </p:sp>
      <p:sp>
        <p:nvSpPr>
          <p:cNvPr id="7" name="Subtitle 2"/>
          <p:cNvSpPr>
            <a:spLocks noGrp="1"/>
          </p:cNvSpPr>
          <p:nvPr>
            <p:ph type="subTitle" sz="quarter" idx="1"/>
          </p:nvPr>
        </p:nvSpPr>
        <p:spPr>
          <a:xfrm>
            <a:off x="228600" y="3251817"/>
            <a:ext cx="8534400" cy="1752600"/>
          </a:xfrm>
        </p:spPr>
        <p:txBody>
          <a:bodyPr/>
          <a:lstStyle/>
          <a:p>
            <a:r>
              <a:rPr lang="en-US" dirty="0"/>
              <a:t>Prof. Tom Overbye</a:t>
            </a:r>
          </a:p>
          <a:p>
            <a:r>
              <a:rPr lang="en-US" dirty="0"/>
              <a:t>Dept. of Electrical and Computer Engineering</a:t>
            </a:r>
          </a:p>
          <a:p>
            <a:r>
              <a:rPr lang="en-US" dirty="0"/>
              <a:t>Texas A&amp;M University</a:t>
            </a:r>
          </a:p>
          <a:p>
            <a:r>
              <a:rPr lang="en-US" dirty="0">
                <a:hlinkClick r:id="rId3"/>
              </a:rPr>
              <a:t>overbye@tamu.edu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p:txBody>
          <a:bodyPr/>
          <a:lstStyle/>
          <a:p>
            <a:r>
              <a:rPr lang="en-US" dirty="0" smtClean="0"/>
              <a:t>Example 1, cont.</a:t>
            </a:r>
            <a:endParaRPr lang="en-US" dirty="0">
              <a:latin typeface="Times New Roman" pitchFamily="18" charset="0"/>
            </a:endParaRPr>
          </a:p>
        </p:txBody>
      </p:sp>
      <p:sp>
        <p:nvSpPr>
          <p:cNvPr id="521219" name="Rectangle 3"/>
          <p:cNvSpPr>
            <a:spLocks noGrp="1" noChangeArrowheads="1"/>
          </p:cNvSpPr>
          <p:nvPr>
            <p:ph idx="1"/>
          </p:nvPr>
        </p:nvSpPr>
        <p:spPr>
          <a:xfrm>
            <a:off x="365760" y="1280160"/>
            <a:ext cx="8610600" cy="5454650"/>
          </a:xfrm>
        </p:spPr>
        <p:txBody>
          <a:bodyPr/>
          <a:lstStyle/>
          <a:p>
            <a:pPr marL="461963" indent="-461963">
              <a:spcBef>
                <a:spcPct val="0"/>
              </a:spcBef>
            </a:pPr>
            <a:r>
              <a:rPr lang="en-US" dirty="0"/>
              <a:t>Eliminate </a:t>
            </a:r>
            <a:r>
              <a:rPr lang="en-US" dirty="0" smtClean="0"/>
              <a:t>x</a:t>
            </a:r>
            <a:r>
              <a:rPr lang="en-US" baseline="-25000" dirty="0" smtClean="0"/>
              <a:t>1 </a:t>
            </a:r>
            <a:r>
              <a:rPr lang="en-US" dirty="0" smtClean="0"/>
              <a:t>by </a:t>
            </a:r>
            <a:r>
              <a:rPr lang="en-US" dirty="0"/>
              <a:t>subtracting row </a:t>
            </a:r>
            <a:r>
              <a:rPr lang="en-US" dirty="0">
                <a:latin typeface="Times New Roman" pitchFamily="18" charset="0"/>
              </a:rPr>
              <a:t>1</a:t>
            </a:r>
            <a:r>
              <a:rPr lang="en-US" b="0" dirty="0"/>
              <a:t> </a:t>
            </a:r>
            <a:r>
              <a:rPr lang="en-US" dirty="0"/>
              <a:t>from all the rows below it</a:t>
            </a:r>
          </a:p>
        </p:txBody>
      </p:sp>
      <p:graphicFrame>
        <p:nvGraphicFramePr>
          <p:cNvPr id="521231" name="Object 15"/>
          <p:cNvGraphicFramePr>
            <a:graphicFrameLocks noChangeAspect="1"/>
          </p:cNvGraphicFramePr>
          <p:nvPr>
            <p:extLst>
              <p:ext uri="{D42A27DB-BD31-4B8C-83A1-F6EECF244321}">
                <p14:modId xmlns:p14="http://schemas.microsoft.com/office/powerpoint/2010/main" val="2207274540"/>
              </p:ext>
            </p:extLst>
          </p:nvPr>
        </p:nvGraphicFramePr>
        <p:xfrm>
          <a:off x="241300" y="2305050"/>
          <a:ext cx="2755900" cy="825500"/>
        </p:xfrm>
        <a:graphic>
          <a:graphicData uri="http://schemas.openxmlformats.org/presentationml/2006/ole">
            <mc:AlternateContent xmlns:mc="http://schemas.openxmlformats.org/markup-compatibility/2006">
              <mc:Choice xmlns:v="urn:schemas-microsoft-com:vml" Requires="v">
                <p:oleObj spid="_x0000_s94235" name="Equation" r:id="rId3" imgW="2755800" imgH="825480" progId="Equation.DSMT4">
                  <p:embed/>
                </p:oleObj>
              </mc:Choice>
              <mc:Fallback>
                <p:oleObj name="Equation" r:id="rId3" imgW="2755800" imgH="825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300" y="2305050"/>
                        <a:ext cx="27559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1237" name="Object 21"/>
          <p:cNvGraphicFramePr>
            <a:graphicFrameLocks noChangeAspect="1"/>
          </p:cNvGraphicFramePr>
          <p:nvPr>
            <p:extLst>
              <p:ext uri="{D42A27DB-BD31-4B8C-83A1-F6EECF244321}">
                <p14:modId xmlns:p14="http://schemas.microsoft.com/office/powerpoint/2010/main" val="1081443348"/>
              </p:ext>
            </p:extLst>
          </p:nvPr>
        </p:nvGraphicFramePr>
        <p:xfrm>
          <a:off x="241300" y="4257675"/>
          <a:ext cx="2984500" cy="787400"/>
        </p:xfrm>
        <a:graphic>
          <a:graphicData uri="http://schemas.openxmlformats.org/presentationml/2006/ole">
            <mc:AlternateContent xmlns:mc="http://schemas.openxmlformats.org/markup-compatibility/2006">
              <mc:Choice xmlns:v="urn:schemas-microsoft-com:vml" Requires="v">
                <p:oleObj spid="_x0000_s94236" name="Equation" r:id="rId5" imgW="2984400" imgH="787320" progId="Equation.DSMT4">
                  <p:embed/>
                </p:oleObj>
              </mc:Choice>
              <mc:Fallback>
                <p:oleObj name="Equation" r:id="rId5" imgW="2984400" imgH="78732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300" y="4257675"/>
                        <a:ext cx="2984500"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1238" name="Object 22"/>
          <p:cNvGraphicFramePr>
            <a:graphicFrameLocks noChangeAspect="1"/>
          </p:cNvGraphicFramePr>
          <p:nvPr>
            <p:extLst>
              <p:ext uri="{D42A27DB-BD31-4B8C-83A1-F6EECF244321}">
                <p14:modId xmlns:p14="http://schemas.microsoft.com/office/powerpoint/2010/main" val="3218651763"/>
              </p:ext>
            </p:extLst>
          </p:nvPr>
        </p:nvGraphicFramePr>
        <p:xfrm>
          <a:off x="241300" y="5175250"/>
          <a:ext cx="2908300" cy="787400"/>
        </p:xfrm>
        <a:graphic>
          <a:graphicData uri="http://schemas.openxmlformats.org/presentationml/2006/ole">
            <mc:AlternateContent xmlns:mc="http://schemas.openxmlformats.org/markup-compatibility/2006">
              <mc:Choice xmlns:v="urn:schemas-microsoft-com:vml" Requires="v">
                <p:oleObj spid="_x0000_s94237" name="Equation" r:id="rId7" imgW="2908080" imgH="787320" progId="Equation.DSMT4">
                  <p:embed/>
                </p:oleObj>
              </mc:Choice>
              <mc:Fallback>
                <p:oleObj name="Equation" r:id="rId7" imgW="2908080" imgH="7873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300" y="5175250"/>
                        <a:ext cx="2908300"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1239" name="Object 23"/>
          <p:cNvGraphicFramePr>
            <a:graphicFrameLocks noChangeAspect="1"/>
          </p:cNvGraphicFramePr>
          <p:nvPr>
            <p:extLst>
              <p:ext uri="{D42A27DB-BD31-4B8C-83A1-F6EECF244321}">
                <p14:modId xmlns:p14="http://schemas.microsoft.com/office/powerpoint/2010/main" val="2663652686"/>
              </p:ext>
            </p:extLst>
          </p:nvPr>
        </p:nvGraphicFramePr>
        <p:xfrm>
          <a:off x="215900" y="3314700"/>
          <a:ext cx="2844800" cy="812800"/>
        </p:xfrm>
        <a:graphic>
          <a:graphicData uri="http://schemas.openxmlformats.org/presentationml/2006/ole">
            <mc:AlternateContent xmlns:mc="http://schemas.openxmlformats.org/markup-compatibility/2006">
              <mc:Choice xmlns:v="urn:schemas-microsoft-com:vml" Requires="v">
                <p:oleObj spid="_x0000_s94238" name="Equation" r:id="rId9" imgW="2844720" imgH="812520" progId="Equation.DSMT4">
                  <p:embed/>
                </p:oleObj>
              </mc:Choice>
              <mc:Fallback>
                <p:oleObj name="Equation" r:id="rId9" imgW="2844720" imgH="81252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5900" y="3314700"/>
                        <a:ext cx="2844800"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1245" name="Object 29"/>
          <p:cNvGraphicFramePr>
            <a:graphicFrameLocks noChangeAspect="1"/>
          </p:cNvGraphicFramePr>
          <p:nvPr>
            <p:extLst>
              <p:ext uri="{D42A27DB-BD31-4B8C-83A1-F6EECF244321}">
                <p14:modId xmlns:p14="http://schemas.microsoft.com/office/powerpoint/2010/main" val="1292240363"/>
              </p:ext>
            </p:extLst>
          </p:nvPr>
        </p:nvGraphicFramePr>
        <p:xfrm>
          <a:off x="3200400" y="2133600"/>
          <a:ext cx="5581650" cy="3922713"/>
        </p:xfrm>
        <a:graphic>
          <a:graphicData uri="http://schemas.openxmlformats.org/presentationml/2006/ole">
            <mc:AlternateContent xmlns:mc="http://schemas.openxmlformats.org/markup-compatibility/2006">
              <mc:Choice xmlns:v="urn:schemas-microsoft-com:vml" Requires="v">
                <p:oleObj spid="_x0000_s94239" name="Equation" r:id="rId11" imgW="3479760" imgH="3124080" progId="Equation.DSMT4">
                  <p:embed/>
                </p:oleObj>
              </mc:Choice>
              <mc:Fallback>
                <p:oleObj name="Equation" r:id="rId11" imgW="3479760" imgH="31240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00400" y="2133600"/>
                        <a:ext cx="5581650" cy="3922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9</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p:cNvSpPr>
            <a:spLocks noGrp="1" noChangeArrowheads="1"/>
          </p:cNvSpPr>
          <p:nvPr>
            <p:ph type="title"/>
          </p:nvPr>
        </p:nvSpPr>
        <p:spPr/>
        <p:txBody>
          <a:bodyPr/>
          <a:lstStyle/>
          <a:p>
            <a:r>
              <a:rPr lang="en-US" dirty="0" smtClean="0"/>
              <a:t>Example 1, cont.</a:t>
            </a:r>
            <a:endParaRPr lang="en-US" dirty="0">
              <a:latin typeface="Times New Roman" pitchFamily="18" charset="0"/>
            </a:endParaRPr>
          </a:p>
        </p:txBody>
      </p:sp>
      <p:sp>
        <p:nvSpPr>
          <p:cNvPr id="522243" name="Rectangle 3"/>
          <p:cNvSpPr>
            <a:spLocks noGrp="1" noChangeArrowheads="1"/>
          </p:cNvSpPr>
          <p:nvPr>
            <p:ph idx="1"/>
          </p:nvPr>
        </p:nvSpPr>
        <p:spPr>
          <a:xfrm>
            <a:off x="365760" y="1280160"/>
            <a:ext cx="7315200" cy="5454650"/>
          </a:xfrm>
        </p:spPr>
        <p:txBody>
          <a:bodyPr/>
          <a:lstStyle/>
          <a:p>
            <a:pPr marL="461963" indent="-461963">
              <a:spcBef>
                <a:spcPct val="0"/>
              </a:spcBef>
            </a:pPr>
            <a:r>
              <a:rPr lang="en-US" dirty="0"/>
              <a:t>Eliminate </a:t>
            </a:r>
            <a:r>
              <a:rPr lang="en-US" dirty="0" smtClean="0"/>
              <a:t>x</a:t>
            </a:r>
            <a:r>
              <a:rPr lang="en-US" baseline="-25000" dirty="0" smtClean="0"/>
              <a:t>2</a:t>
            </a:r>
            <a:r>
              <a:rPr lang="en-US" dirty="0" smtClean="0"/>
              <a:t>  by </a:t>
            </a:r>
            <a:r>
              <a:rPr lang="en-US" dirty="0"/>
              <a:t>subtracting row </a:t>
            </a:r>
            <a:r>
              <a:rPr lang="en-US" dirty="0">
                <a:latin typeface="Times New Roman" pitchFamily="18" charset="0"/>
              </a:rPr>
              <a:t>2</a:t>
            </a:r>
            <a:r>
              <a:rPr lang="en-US" b="0" dirty="0"/>
              <a:t> </a:t>
            </a:r>
            <a:r>
              <a:rPr lang="en-US" dirty="0"/>
              <a:t>from all the rows below it</a:t>
            </a:r>
          </a:p>
          <a:p>
            <a:pPr marL="461963" indent="-461963"/>
            <a:endParaRPr lang="en-US" dirty="0"/>
          </a:p>
        </p:txBody>
      </p:sp>
      <p:graphicFrame>
        <p:nvGraphicFramePr>
          <p:cNvPr id="522246" name="Object 6"/>
          <p:cNvGraphicFramePr>
            <a:graphicFrameLocks noChangeAspect="1"/>
          </p:cNvGraphicFramePr>
          <p:nvPr>
            <p:extLst>
              <p:ext uri="{D42A27DB-BD31-4B8C-83A1-F6EECF244321}">
                <p14:modId xmlns:p14="http://schemas.microsoft.com/office/powerpoint/2010/main" val="3819110480"/>
              </p:ext>
            </p:extLst>
          </p:nvPr>
        </p:nvGraphicFramePr>
        <p:xfrm>
          <a:off x="322262" y="2320925"/>
          <a:ext cx="2794000" cy="825500"/>
        </p:xfrm>
        <a:graphic>
          <a:graphicData uri="http://schemas.openxmlformats.org/presentationml/2006/ole">
            <mc:AlternateContent xmlns:mc="http://schemas.openxmlformats.org/markup-compatibility/2006">
              <mc:Choice xmlns:v="urn:schemas-microsoft-com:vml" Requires="v">
                <p:oleObj spid="_x0000_s95254" name="Equation" r:id="rId3" imgW="2793960" imgH="825480" progId="Equation.DSMT4">
                  <p:embed/>
                </p:oleObj>
              </mc:Choice>
              <mc:Fallback>
                <p:oleObj name="Equation" r:id="rId3" imgW="2793960" imgH="825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262" y="2320925"/>
                        <a:ext cx="27940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2247" name="Object 7"/>
          <p:cNvGraphicFramePr>
            <a:graphicFrameLocks noChangeAspect="1"/>
          </p:cNvGraphicFramePr>
          <p:nvPr>
            <p:extLst>
              <p:ext uri="{D42A27DB-BD31-4B8C-83A1-F6EECF244321}">
                <p14:modId xmlns:p14="http://schemas.microsoft.com/office/powerpoint/2010/main" val="1929415904"/>
              </p:ext>
            </p:extLst>
          </p:nvPr>
        </p:nvGraphicFramePr>
        <p:xfrm>
          <a:off x="322262" y="3375025"/>
          <a:ext cx="2730500" cy="990600"/>
        </p:xfrm>
        <a:graphic>
          <a:graphicData uri="http://schemas.openxmlformats.org/presentationml/2006/ole">
            <mc:AlternateContent xmlns:mc="http://schemas.openxmlformats.org/markup-compatibility/2006">
              <mc:Choice xmlns:v="urn:schemas-microsoft-com:vml" Requires="v">
                <p:oleObj spid="_x0000_s95255" name="Equation" r:id="rId5" imgW="2730240" imgH="990360" progId="Equation.DSMT4">
                  <p:embed/>
                </p:oleObj>
              </mc:Choice>
              <mc:Fallback>
                <p:oleObj name="Equation" r:id="rId5" imgW="2730240" imgH="9903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2262" y="3375025"/>
                        <a:ext cx="27305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2248" name="Object 8"/>
          <p:cNvGraphicFramePr>
            <a:graphicFrameLocks noChangeAspect="1"/>
          </p:cNvGraphicFramePr>
          <p:nvPr>
            <p:extLst>
              <p:ext uri="{D42A27DB-BD31-4B8C-83A1-F6EECF244321}">
                <p14:modId xmlns:p14="http://schemas.microsoft.com/office/powerpoint/2010/main" val="3458715855"/>
              </p:ext>
            </p:extLst>
          </p:nvPr>
        </p:nvGraphicFramePr>
        <p:xfrm>
          <a:off x="322262" y="4822825"/>
          <a:ext cx="2730500" cy="990600"/>
        </p:xfrm>
        <a:graphic>
          <a:graphicData uri="http://schemas.openxmlformats.org/presentationml/2006/ole">
            <mc:AlternateContent xmlns:mc="http://schemas.openxmlformats.org/markup-compatibility/2006">
              <mc:Choice xmlns:v="urn:schemas-microsoft-com:vml" Requires="v">
                <p:oleObj spid="_x0000_s95256" name="Equation" r:id="rId7" imgW="2730240" imgH="990360" progId="Equation.DSMT4">
                  <p:embed/>
                </p:oleObj>
              </mc:Choice>
              <mc:Fallback>
                <p:oleObj name="Equation" r:id="rId7" imgW="2730240" imgH="9903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2262" y="4822825"/>
                        <a:ext cx="27305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2249" name="Object 9"/>
          <p:cNvGraphicFramePr>
            <a:graphicFrameLocks noChangeAspect="1"/>
          </p:cNvGraphicFramePr>
          <p:nvPr>
            <p:extLst>
              <p:ext uri="{D42A27DB-BD31-4B8C-83A1-F6EECF244321}">
                <p14:modId xmlns:p14="http://schemas.microsoft.com/office/powerpoint/2010/main" val="1684764776"/>
              </p:ext>
            </p:extLst>
          </p:nvPr>
        </p:nvGraphicFramePr>
        <p:xfrm>
          <a:off x="3276600" y="2209800"/>
          <a:ext cx="4970462" cy="3922713"/>
        </p:xfrm>
        <a:graphic>
          <a:graphicData uri="http://schemas.openxmlformats.org/presentationml/2006/ole">
            <mc:AlternateContent xmlns:mc="http://schemas.openxmlformats.org/markup-compatibility/2006">
              <mc:Choice xmlns:v="urn:schemas-microsoft-com:vml" Requires="v">
                <p:oleObj spid="_x0000_s95257" name="Equation" r:id="rId9" imgW="3098520" imgH="3124080" progId="Equation.DSMT4">
                  <p:embed/>
                </p:oleObj>
              </mc:Choice>
              <mc:Fallback>
                <p:oleObj name="Equation" r:id="rId9" imgW="3098520" imgH="31240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76600" y="2209800"/>
                        <a:ext cx="4970462" cy="3922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10</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p:nvPr>
        </p:nvSpPr>
        <p:spPr/>
        <p:txBody>
          <a:bodyPr/>
          <a:lstStyle/>
          <a:p>
            <a:r>
              <a:rPr lang="en-US" dirty="0" smtClean="0"/>
              <a:t>Example 1, cont.</a:t>
            </a:r>
            <a:endParaRPr lang="en-US" dirty="0">
              <a:latin typeface="Times New Roman" pitchFamily="18" charset="0"/>
            </a:endParaRPr>
          </a:p>
        </p:txBody>
      </p:sp>
      <p:sp>
        <p:nvSpPr>
          <p:cNvPr id="525315" name="Rectangle 3"/>
          <p:cNvSpPr>
            <a:spLocks noGrp="1" noChangeArrowheads="1"/>
          </p:cNvSpPr>
          <p:nvPr>
            <p:ph idx="1"/>
          </p:nvPr>
        </p:nvSpPr>
        <p:spPr>
          <a:xfrm>
            <a:off x="365760" y="1280160"/>
            <a:ext cx="8153400" cy="5454650"/>
          </a:xfrm>
        </p:spPr>
        <p:txBody>
          <a:bodyPr/>
          <a:lstStyle/>
          <a:p>
            <a:pPr marL="461963" indent="-461963"/>
            <a:r>
              <a:rPr lang="en-US" dirty="0"/>
              <a:t> Elimination of  </a:t>
            </a:r>
            <a:r>
              <a:rPr lang="en-US" dirty="0" smtClean="0"/>
              <a:t>x</a:t>
            </a:r>
            <a:r>
              <a:rPr lang="en-US" baseline="-25000" dirty="0" smtClean="0"/>
              <a:t>3</a:t>
            </a:r>
            <a:r>
              <a:rPr lang="en-US" dirty="0" smtClean="0"/>
              <a:t>  from </a:t>
            </a:r>
            <a:r>
              <a:rPr lang="en-US" dirty="0"/>
              <a:t>row </a:t>
            </a:r>
            <a:r>
              <a:rPr lang="en-US" dirty="0">
                <a:latin typeface="Times New Roman" pitchFamily="18" charset="0"/>
              </a:rPr>
              <a:t>3</a:t>
            </a:r>
            <a:r>
              <a:rPr lang="en-US" b="0" dirty="0"/>
              <a:t> </a:t>
            </a:r>
            <a:r>
              <a:rPr lang="en-US" dirty="0"/>
              <a:t>and </a:t>
            </a:r>
            <a:r>
              <a:rPr lang="en-US" dirty="0">
                <a:latin typeface="Times New Roman" pitchFamily="18" charset="0"/>
              </a:rPr>
              <a:t>4</a:t>
            </a:r>
          </a:p>
        </p:txBody>
      </p:sp>
      <p:graphicFrame>
        <p:nvGraphicFramePr>
          <p:cNvPr id="525317" name="Object 5"/>
          <p:cNvGraphicFramePr>
            <a:graphicFrameLocks noChangeAspect="1"/>
          </p:cNvGraphicFramePr>
          <p:nvPr>
            <p:extLst>
              <p:ext uri="{D42A27DB-BD31-4B8C-83A1-F6EECF244321}">
                <p14:modId xmlns:p14="http://schemas.microsoft.com/office/powerpoint/2010/main" val="3586591489"/>
              </p:ext>
            </p:extLst>
          </p:nvPr>
        </p:nvGraphicFramePr>
        <p:xfrm>
          <a:off x="469900" y="4657725"/>
          <a:ext cx="2052638" cy="1000125"/>
        </p:xfrm>
        <a:graphic>
          <a:graphicData uri="http://schemas.openxmlformats.org/presentationml/2006/ole">
            <mc:AlternateContent xmlns:mc="http://schemas.openxmlformats.org/markup-compatibility/2006">
              <mc:Choice xmlns:v="urn:schemas-microsoft-com:vml" Requires="v">
                <p:oleObj spid="_x0000_s96268" name="Equation" r:id="rId3" imgW="2501640" imgH="1218960" progId="Equation.DSMT4">
                  <p:embed/>
                </p:oleObj>
              </mc:Choice>
              <mc:Fallback>
                <p:oleObj name="Equation" r:id="rId3" imgW="2501640" imgH="1218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900" y="4657725"/>
                        <a:ext cx="2052638"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5320" name="Object 8"/>
          <p:cNvGraphicFramePr>
            <a:graphicFrameLocks noChangeAspect="1"/>
          </p:cNvGraphicFramePr>
          <p:nvPr>
            <p:extLst>
              <p:ext uri="{D42A27DB-BD31-4B8C-83A1-F6EECF244321}">
                <p14:modId xmlns:p14="http://schemas.microsoft.com/office/powerpoint/2010/main" val="23369260"/>
              </p:ext>
            </p:extLst>
          </p:nvPr>
        </p:nvGraphicFramePr>
        <p:xfrm>
          <a:off x="2743200" y="1752600"/>
          <a:ext cx="5608638" cy="4324350"/>
        </p:xfrm>
        <a:graphic>
          <a:graphicData uri="http://schemas.openxmlformats.org/presentationml/2006/ole">
            <mc:AlternateContent xmlns:mc="http://schemas.openxmlformats.org/markup-compatibility/2006">
              <mc:Choice xmlns:v="urn:schemas-microsoft-com:vml" Requires="v">
                <p:oleObj spid="_x0000_s96269" name="Equation" r:id="rId5" imgW="3187440" imgH="3124080" progId="Equation.DSMT4">
                  <p:embed/>
                </p:oleObj>
              </mc:Choice>
              <mc:Fallback>
                <p:oleObj name="Equation" r:id="rId5" imgW="3187440" imgH="31240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1752600"/>
                        <a:ext cx="5608638" cy="432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11</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p:txBody>
          <a:bodyPr/>
          <a:lstStyle/>
          <a:p>
            <a:r>
              <a:rPr lang="en-US" dirty="0" smtClean="0"/>
              <a:t>Example 1, cont.</a:t>
            </a:r>
            <a:endParaRPr lang="en-US" dirty="0">
              <a:latin typeface="Times New Roman" pitchFamily="18" charset="0"/>
            </a:endParaRPr>
          </a:p>
        </p:txBody>
      </p:sp>
      <p:sp>
        <p:nvSpPr>
          <p:cNvPr id="526339" name="Rectangle 3"/>
          <p:cNvSpPr>
            <a:spLocks noGrp="1" noChangeArrowheads="1"/>
          </p:cNvSpPr>
          <p:nvPr>
            <p:ph idx="1"/>
          </p:nvPr>
        </p:nvSpPr>
        <p:spPr>
          <a:xfrm>
            <a:off x="365760" y="1280160"/>
            <a:ext cx="8134350" cy="5120640"/>
          </a:xfrm>
        </p:spPr>
        <p:txBody>
          <a:bodyPr/>
          <a:lstStyle/>
          <a:p>
            <a:pPr marL="461963" indent="-461963">
              <a:spcBef>
                <a:spcPct val="0"/>
              </a:spcBef>
            </a:pPr>
            <a:r>
              <a:rPr lang="en-US" dirty="0"/>
              <a:t>Then, we solve for  x by “going backwards”,    i.e., using </a:t>
            </a:r>
            <a:r>
              <a:rPr lang="en-US" dirty="0" smtClean="0"/>
              <a:t>back substitution</a:t>
            </a:r>
            <a:r>
              <a:rPr lang="en-US" dirty="0"/>
              <a:t>: </a:t>
            </a:r>
          </a:p>
        </p:txBody>
      </p:sp>
      <p:graphicFrame>
        <p:nvGraphicFramePr>
          <p:cNvPr id="526345" name="Object 9"/>
          <p:cNvGraphicFramePr>
            <a:graphicFrameLocks noChangeAspect="1"/>
          </p:cNvGraphicFramePr>
          <p:nvPr>
            <p:extLst>
              <p:ext uri="{D42A27DB-BD31-4B8C-83A1-F6EECF244321}">
                <p14:modId xmlns:p14="http://schemas.microsoft.com/office/powerpoint/2010/main" val="4066450590"/>
              </p:ext>
            </p:extLst>
          </p:nvPr>
        </p:nvGraphicFramePr>
        <p:xfrm>
          <a:off x="1557338" y="4006850"/>
          <a:ext cx="6946900" cy="825500"/>
        </p:xfrm>
        <a:graphic>
          <a:graphicData uri="http://schemas.openxmlformats.org/presentationml/2006/ole">
            <mc:AlternateContent xmlns:mc="http://schemas.openxmlformats.org/markup-compatibility/2006">
              <mc:Choice xmlns:v="urn:schemas-microsoft-com:vml" Requires="v">
                <p:oleObj spid="_x0000_s97302" name="Equation" r:id="rId3" imgW="6946560" imgH="825480" progId="Equation.DSMT4">
                  <p:embed/>
                </p:oleObj>
              </mc:Choice>
              <mc:Fallback>
                <p:oleObj name="Equation" r:id="rId3" imgW="6946560" imgH="825480" progId="Equation.DSMT4">
                  <p:embed/>
                  <p:pic>
                    <p:nvPicPr>
                      <p:cNvPr id="0" name=""/>
                      <p:cNvPicPr>
                        <a:picLocks noChangeAspect="1" noChangeArrowheads="1"/>
                      </p:cNvPicPr>
                      <p:nvPr/>
                    </p:nvPicPr>
                    <p:blipFill>
                      <a:blip r:embed="rId4"/>
                      <a:srcRect/>
                      <a:stretch>
                        <a:fillRect/>
                      </a:stretch>
                    </p:blipFill>
                    <p:spPr bwMode="auto">
                      <a:xfrm>
                        <a:off x="1557338" y="4006850"/>
                        <a:ext cx="69469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6347" name="Object 11"/>
          <p:cNvGraphicFramePr>
            <a:graphicFrameLocks noChangeAspect="1"/>
          </p:cNvGraphicFramePr>
          <p:nvPr>
            <p:extLst>
              <p:ext uri="{D42A27DB-BD31-4B8C-83A1-F6EECF244321}">
                <p14:modId xmlns:p14="http://schemas.microsoft.com/office/powerpoint/2010/main" val="1233480644"/>
              </p:ext>
            </p:extLst>
          </p:nvPr>
        </p:nvGraphicFramePr>
        <p:xfrm>
          <a:off x="3886200" y="2362200"/>
          <a:ext cx="1828800" cy="457200"/>
        </p:xfrm>
        <a:graphic>
          <a:graphicData uri="http://schemas.openxmlformats.org/presentationml/2006/ole">
            <mc:AlternateContent xmlns:mc="http://schemas.openxmlformats.org/markup-compatibility/2006">
              <mc:Choice xmlns:v="urn:schemas-microsoft-com:vml" Requires="v">
                <p:oleObj spid="_x0000_s97303" name="Equation" r:id="rId5" imgW="1828800" imgH="457200" progId="Equation.DSMT4">
                  <p:embed/>
                </p:oleObj>
              </mc:Choice>
              <mc:Fallback>
                <p:oleObj name="Equation" r:id="rId5" imgW="1828800" imgH="457200" progId="Equation.DSMT4">
                  <p:embed/>
                  <p:pic>
                    <p:nvPicPr>
                      <p:cNvPr id="0" name=""/>
                      <p:cNvPicPr>
                        <a:picLocks noChangeAspect="1" noChangeArrowheads="1"/>
                      </p:cNvPicPr>
                      <p:nvPr/>
                    </p:nvPicPr>
                    <p:blipFill>
                      <a:blip r:embed="rId6"/>
                      <a:srcRect/>
                      <a:stretch>
                        <a:fillRect/>
                      </a:stretch>
                    </p:blipFill>
                    <p:spPr bwMode="auto">
                      <a:xfrm>
                        <a:off x="3886200" y="23622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6351" name="Object 15"/>
          <p:cNvGraphicFramePr>
            <a:graphicFrameLocks noChangeAspect="1"/>
          </p:cNvGraphicFramePr>
          <p:nvPr>
            <p:extLst>
              <p:ext uri="{D42A27DB-BD31-4B8C-83A1-F6EECF244321}">
                <p14:modId xmlns:p14="http://schemas.microsoft.com/office/powerpoint/2010/main" val="1952794713"/>
              </p:ext>
            </p:extLst>
          </p:nvPr>
        </p:nvGraphicFramePr>
        <p:xfrm>
          <a:off x="2376488" y="3203575"/>
          <a:ext cx="6057900" cy="457200"/>
        </p:xfrm>
        <a:graphic>
          <a:graphicData uri="http://schemas.openxmlformats.org/presentationml/2006/ole">
            <mc:AlternateContent xmlns:mc="http://schemas.openxmlformats.org/markup-compatibility/2006">
              <mc:Choice xmlns:v="urn:schemas-microsoft-com:vml" Requires="v">
                <p:oleObj spid="_x0000_s97304" name="Equation" r:id="rId7" imgW="6057720" imgH="457200" progId="Equation.DSMT4">
                  <p:embed/>
                </p:oleObj>
              </mc:Choice>
              <mc:Fallback>
                <p:oleObj name="Equation" r:id="rId7" imgW="6057720" imgH="457200" progId="Equation.DSMT4">
                  <p:embed/>
                  <p:pic>
                    <p:nvPicPr>
                      <p:cNvPr id="0" name=""/>
                      <p:cNvPicPr>
                        <a:picLocks noChangeAspect="1" noChangeArrowheads="1"/>
                      </p:cNvPicPr>
                      <p:nvPr/>
                    </p:nvPicPr>
                    <p:blipFill>
                      <a:blip r:embed="rId8"/>
                      <a:srcRect/>
                      <a:stretch>
                        <a:fillRect/>
                      </a:stretch>
                    </p:blipFill>
                    <p:spPr bwMode="auto">
                      <a:xfrm>
                        <a:off x="2376488" y="3203575"/>
                        <a:ext cx="605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6362" name="Object 26"/>
          <p:cNvGraphicFramePr>
            <a:graphicFrameLocks noChangeAspect="1"/>
          </p:cNvGraphicFramePr>
          <p:nvPr>
            <p:extLst>
              <p:ext uri="{D42A27DB-BD31-4B8C-83A1-F6EECF244321}">
                <p14:modId xmlns:p14="http://schemas.microsoft.com/office/powerpoint/2010/main" val="2568457651"/>
              </p:ext>
            </p:extLst>
          </p:nvPr>
        </p:nvGraphicFramePr>
        <p:xfrm>
          <a:off x="307975" y="5105400"/>
          <a:ext cx="8166100" cy="825500"/>
        </p:xfrm>
        <a:graphic>
          <a:graphicData uri="http://schemas.openxmlformats.org/presentationml/2006/ole">
            <mc:AlternateContent xmlns:mc="http://schemas.openxmlformats.org/markup-compatibility/2006">
              <mc:Choice xmlns:v="urn:schemas-microsoft-com:vml" Requires="v">
                <p:oleObj spid="_x0000_s97305" name="Equation" r:id="rId9" imgW="8165880" imgH="825480" progId="Equation.DSMT4">
                  <p:embed/>
                </p:oleObj>
              </mc:Choice>
              <mc:Fallback>
                <p:oleObj name="Equation" r:id="rId9" imgW="8165880" imgH="825480" progId="Equation.DSMT4">
                  <p:embed/>
                  <p:pic>
                    <p:nvPicPr>
                      <p:cNvPr id="0" name=""/>
                      <p:cNvPicPr>
                        <a:picLocks noChangeAspect="1" noChangeArrowheads="1"/>
                      </p:cNvPicPr>
                      <p:nvPr/>
                    </p:nvPicPr>
                    <p:blipFill>
                      <a:blip r:embed="rId10"/>
                      <a:srcRect/>
                      <a:stretch>
                        <a:fillRect/>
                      </a:stretch>
                    </p:blipFill>
                    <p:spPr bwMode="auto">
                      <a:xfrm>
                        <a:off x="307975" y="5105400"/>
                        <a:ext cx="81661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12</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 Decomposition</a:t>
            </a:r>
            <a:endParaRPr lang="en-US" dirty="0"/>
          </a:p>
        </p:txBody>
      </p:sp>
      <p:sp>
        <p:nvSpPr>
          <p:cNvPr id="3" name="Content Placeholder 2"/>
          <p:cNvSpPr>
            <a:spLocks noGrp="1"/>
          </p:cNvSpPr>
          <p:nvPr>
            <p:ph idx="1"/>
          </p:nvPr>
        </p:nvSpPr>
        <p:spPr/>
        <p:txBody>
          <a:bodyPr/>
          <a:lstStyle/>
          <a:p>
            <a:r>
              <a:rPr lang="en-US" dirty="0" smtClean="0"/>
              <a:t>What we did with Gaussian elimination can be thought of as changing the form of the matrix to create two matrices with special structure</a:t>
            </a:r>
          </a:p>
          <a:p>
            <a:r>
              <a:rPr lang="en-US" dirty="0" smtClean="0"/>
              <a:t>One matrix, shown on the last slide, is upper triangular</a:t>
            </a:r>
          </a:p>
          <a:p>
            <a:r>
              <a:rPr lang="en-US" dirty="0" smtClean="0"/>
              <a:t>The second matrix, a lower triangular one, keeps track of the operations we did to get the upper triangular matrix</a:t>
            </a:r>
          </a:p>
          <a:p>
            <a:r>
              <a:rPr lang="en-US" dirty="0" smtClean="0"/>
              <a:t>These concepts will be helpful for a computer implementation of the algorithm and for its application to sparse systems</a:t>
            </a:r>
          </a:p>
        </p:txBody>
      </p:sp>
      <p:sp>
        <p:nvSpPr>
          <p:cNvPr id="4" name="Slide Number Placeholder 3"/>
          <p:cNvSpPr>
            <a:spLocks noGrp="1"/>
          </p:cNvSpPr>
          <p:nvPr>
            <p:ph type="sldNum" sz="quarter" idx="12"/>
          </p:nvPr>
        </p:nvSpPr>
        <p:spPr/>
        <p:txBody>
          <a:bodyPr/>
          <a:lstStyle/>
          <a:p>
            <a:fld id="{F06A5241-12CB-C64D-AE38-6540AC6C648E}" type="slidenum">
              <a:rPr lang="en-US" smtClean="0"/>
              <a:pPr/>
              <a:t>13</a:t>
            </a:fld>
            <a:endParaRPr lang="en-US" dirty="0"/>
          </a:p>
        </p:txBody>
      </p:sp>
    </p:spTree>
    <p:extLst>
      <p:ext uri="{BB962C8B-B14F-4D97-AF65-F5344CB8AC3E}">
        <p14:creationId xmlns:p14="http://schemas.microsoft.com/office/powerpoint/2010/main" val="2285324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a:xfrm>
            <a:off x="685800" y="228600"/>
            <a:ext cx="7772400" cy="758952"/>
          </a:xfrm>
        </p:spPr>
        <p:txBody>
          <a:bodyPr/>
          <a:lstStyle/>
          <a:p>
            <a:r>
              <a:rPr lang="en-US" dirty="0" smtClean="0"/>
              <a:t>LU Decomposition Theorem</a:t>
            </a:r>
            <a:endParaRPr lang="en-US" dirty="0"/>
          </a:p>
        </p:txBody>
      </p:sp>
      <p:sp>
        <p:nvSpPr>
          <p:cNvPr id="439299" name="Rectangle 3"/>
          <p:cNvSpPr>
            <a:spLocks noGrp="1" noChangeArrowheads="1"/>
          </p:cNvSpPr>
          <p:nvPr>
            <p:ph type="body" sz="half" idx="1"/>
          </p:nvPr>
        </p:nvSpPr>
        <p:spPr>
          <a:xfrm>
            <a:off x="365760" y="1280160"/>
            <a:ext cx="8625840" cy="5044440"/>
          </a:xfrm>
        </p:spPr>
        <p:txBody>
          <a:bodyPr/>
          <a:lstStyle/>
          <a:p>
            <a:pPr marL="461963" indent="-461963">
              <a:spcBef>
                <a:spcPct val="0"/>
              </a:spcBef>
            </a:pPr>
            <a:r>
              <a:rPr lang="en-US" sz="2800" dirty="0"/>
              <a:t>Any nonsingular matrix </a:t>
            </a:r>
            <a:r>
              <a:rPr lang="en-US" sz="2800" b="1" dirty="0" smtClean="0"/>
              <a:t>A</a:t>
            </a:r>
            <a:r>
              <a:rPr lang="en-US" sz="2800" dirty="0" smtClean="0"/>
              <a:t> </a:t>
            </a:r>
            <a:r>
              <a:rPr lang="en-US" sz="2800" dirty="0"/>
              <a:t>has the following factorization:</a:t>
            </a:r>
          </a:p>
          <a:p>
            <a:pPr marL="461963" indent="-461963"/>
            <a:endParaRPr lang="en-US" dirty="0"/>
          </a:p>
          <a:p>
            <a:pPr marL="461963" indent="-461963">
              <a:spcBef>
                <a:spcPct val="60000"/>
              </a:spcBef>
              <a:buFont typeface="Wingdings" pitchFamily="2" charset="2"/>
              <a:buNone/>
            </a:pPr>
            <a:r>
              <a:rPr lang="en-US" dirty="0"/>
              <a:t>	</a:t>
            </a:r>
            <a:r>
              <a:rPr lang="en-US" sz="2800" dirty="0"/>
              <a:t>where </a:t>
            </a:r>
            <a:r>
              <a:rPr lang="en-US" sz="2800" b="1" dirty="0" smtClean="0"/>
              <a:t>U</a:t>
            </a:r>
            <a:r>
              <a:rPr lang="en-US" sz="2800" dirty="0" smtClean="0"/>
              <a:t> could be the upper triangular matrix previously developed (with 1’s on its diagonals) and </a:t>
            </a:r>
            <a:r>
              <a:rPr lang="en-US" sz="2800" b="1" dirty="0" smtClean="0"/>
              <a:t>L</a:t>
            </a:r>
            <a:r>
              <a:rPr lang="en-US" sz="2800" dirty="0" smtClean="0"/>
              <a:t> is a lower triangular matrix defined by</a:t>
            </a:r>
            <a:endParaRPr lang="en-US" sz="2800" dirty="0"/>
          </a:p>
        </p:txBody>
      </p:sp>
      <p:graphicFrame>
        <p:nvGraphicFramePr>
          <p:cNvPr id="439303" name="Object 7"/>
          <p:cNvGraphicFramePr>
            <a:graphicFrameLocks noGrp="1" noChangeAspect="1"/>
          </p:cNvGraphicFramePr>
          <p:nvPr>
            <p:ph sz="quarter" idx="2"/>
            <p:extLst>
              <p:ext uri="{D42A27DB-BD31-4B8C-83A1-F6EECF244321}">
                <p14:modId xmlns:p14="http://schemas.microsoft.com/office/powerpoint/2010/main" val="1430420478"/>
              </p:ext>
            </p:extLst>
          </p:nvPr>
        </p:nvGraphicFramePr>
        <p:xfrm>
          <a:off x="2667000" y="2286000"/>
          <a:ext cx="1654175" cy="473075"/>
        </p:xfrm>
        <a:graphic>
          <a:graphicData uri="http://schemas.openxmlformats.org/presentationml/2006/ole">
            <mc:AlternateContent xmlns:mc="http://schemas.openxmlformats.org/markup-compatibility/2006">
              <mc:Choice xmlns:v="urn:schemas-microsoft-com:vml" Requires="v">
                <p:oleObj spid="_x0000_s91160" name="Equation" r:id="rId3" imgW="1066680" imgH="304560" progId="Equation.DSMT4">
                  <p:embed/>
                </p:oleObj>
              </mc:Choice>
              <mc:Fallback>
                <p:oleObj name="Equation" r:id="rId3" imgW="1066680" imgH="304560" progId="Equation.DSMT4">
                  <p:embed/>
                  <p:pic>
                    <p:nvPicPr>
                      <p:cNvPr id="0" name=""/>
                      <p:cNvPicPr>
                        <a:picLocks noChangeAspect="1" noChangeArrowheads="1"/>
                      </p:cNvPicPr>
                      <p:nvPr/>
                    </p:nvPicPr>
                    <p:blipFill>
                      <a:blip r:embed="rId4"/>
                      <a:srcRect/>
                      <a:stretch>
                        <a:fillRect/>
                      </a:stretch>
                    </p:blipFill>
                    <p:spPr bwMode="auto">
                      <a:xfrm>
                        <a:off x="2667000" y="2286000"/>
                        <a:ext cx="1654175"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9305" name="Object 9"/>
          <p:cNvGraphicFramePr>
            <a:graphicFrameLocks noChangeAspect="1"/>
          </p:cNvGraphicFramePr>
          <p:nvPr>
            <p:extLst>
              <p:ext uri="{D42A27DB-BD31-4B8C-83A1-F6EECF244321}">
                <p14:modId xmlns:p14="http://schemas.microsoft.com/office/powerpoint/2010/main" val="678617219"/>
              </p:ext>
            </p:extLst>
          </p:nvPr>
        </p:nvGraphicFramePr>
        <p:xfrm>
          <a:off x="1676400" y="4648200"/>
          <a:ext cx="4124325" cy="1671637"/>
        </p:xfrm>
        <a:graphic>
          <a:graphicData uri="http://schemas.openxmlformats.org/presentationml/2006/ole">
            <mc:AlternateContent xmlns:mc="http://schemas.openxmlformats.org/markup-compatibility/2006">
              <mc:Choice xmlns:v="urn:schemas-microsoft-com:vml" Requires="v">
                <p:oleObj spid="_x0000_s91161" name="Equation" r:id="rId5" imgW="1511280" imgH="609480" progId="Equation.DSMT4">
                  <p:embed/>
                </p:oleObj>
              </mc:Choice>
              <mc:Fallback>
                <p:oleObj name="Equation" r:id="rId5" imgW="1511280" imgH="609480" progId="Equation.DSMT4">
                  <p:embed/>
                  <p:pic>
                    <p:nvPicPr>
                      <p:cNvPr id="0" name=""/>
                      <p:cNvPicPr>
                        <a:picLocks noChangeAspect="1" noChangeArrowheads="1"/>
                      </p:cNvPicPr>
                      <p:nvPr/>
                    </p:nvPicPr>
                    <p:blipFill>
                      <a:blip r:embed="rId6"/>
                      <a:srcRect/>
                      <a:stretch>
                        <a:fillRect/>
                      </a:stretch>
                    </p:blipFill>
                    <p:spPr bwMode="auto">
                      <a:xfrm>
                        <a:off x="1676400" y="4648200"/>
                        <a:ext cx="4124325" cy="1671637"/>
                      </a:xfrm>
                      <a:prstGeom prst="rect">
                        <a:avLst/>
                      </a:prstGeom>
                      <a:noFill/>
                      <a:extLst>
                        <a:ext uri="{909E8E84-426E-40DD-AFC4-6F175D3DCCD1}">
                          <a14:hiddenFill xmlns:a14="http://schemas.microsoft.com/office/drawing/2010/main">
                            <a:solidFill>
                              <a:srgbClr val="0000FF"/>
                            </a:solidFill>
                          </a14:hiddenFill>
                        </a:ext>
                      </a:extLst>
                    </p:spPr>
                  </p:pic>
                </p:oleObj>
              </mc:Fallback>
            </mc:AlternateContent>
          </a:graphicData>
        </a:graphic>
      </p:graphicFrame>
      <p:sp>
        <p:nvSpPr>
          <p:cNvPr id="439307" name="Rectangle 11"/>
          <p:cNvSpPr>
            <a:spLocks noChangeArrowheads="1"/>
          </p:cNvSpPr>
          <p:nvPr/>
        </p:nvSpPr>
        <p:spPr bwMode="auto">
          <a:xfrm>
            <a:off x="0" y="3671888"/>
            <a:ext cx="9144000" cy="0"/>
          </a:xfrm>
          <a:prstGeom prst="rect">
            <a:avLst/>
          </a:prstGeom>
          <a:noFill/>
          <a:ln w="25400">
            <a:noFill/>
            <a:miter lim="800000"/>
            <a:headEnd/>
            <a:tailEnd/>
          </a:ln>
          <a:effectLst/>
        </p:spPr>
        <p:txBody>
          <a:bodyPr wrap="none" anchor="ctr">
            <a:spAutoFit/>
          </a:bodyPr>
          <a:lstStyle/>
          <a:p>
            <a:endParaRPr lang="en-US"/>
          </a:p>
        </p:txBody>
      </p:sp>
      <p:graphicFrame>
        <p:nvGraphicFramePr>
          <p:cNvPr id="439327" name="Object 31"/>
          <p:cNvGraphicFramePr>
            <a:graphicFrameLocks noChangeAspect="1"/>
          </p:cNvGraphicFramePr>
          <p:nvPr>
            <p:extLst>
              <p:ext uri="{D42A27DB-BD31-4B8C-83A1-F6EECF244321}">
                <p14:modId xmlns:p14="http://schemas.microsoft.com/office/powerpoint/2010/main" val="1733009722"/>
              </p:ext>
            </p:extLst>
          </p:nvPr>
        </p:nvGraphicFramePr>
        <p:xfrm>
          <a:off x="4572000" y="4419600"/>
          <a:ext cx="1081087" cy="541338"/>
        </p:xfrm>
        <a:graphic>
          <a:graphicData uri="http://schemas.openxmlformats.org/presentationml/2006/ole">
            <mc:AlternateContent xmlns:mc="http://schemas.openxmlformats.org/markup-compatibility/2006">
              <mc:Choice xmlns:v="urn:schemas-microsoft-com:vml" Requires="v">
                <p:oleObj spid="_x0000_s91162" name="Equation" r:id="rId7" imgW="406080" imgH="203040" progId="Equation.DSMT4">
                  <p:embed/>
                </p:oleObj>
              </mc:Choice>
              <mc:Fallback>
                <p:oleObj name="Equation" r:id="rId7" imgW="40608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0" y="4419600"/>
                        <a:ext cx="1081087" cy="54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9328" name="Object 32"/>
          <p:cNvGraphicFramePr>
            <a:graphicFrameLocks noChangeAspect="1"/>
          </p:cNvGraphicFramePr>
          <p:nvPr>
            <p:extLst>
              <p:ext uri="{D42A27DB-BD31-4B8C-83A1-F6EECF244321}">
                <p14:modId xmlns:p14="http://schemas.microsoft.com/office/powerpoint/2010/main" val="1291564336"/>
              </p:ext>
            </p:extLst>
          </p:nvPr>
        </p:nvGraphicFramePr>
        <p:xfrm>
          <a:off x="4487862" y="5273675"/>
          <a:ext cx="1238250" cy="601663"/>
        </p:xfrm>
        <a:graphic>
          <a:graphicData uri="http://schemas.openxmlformats.org/presentationml/2006/ole">
            <mc:AlternateContent xmlns:mc="http://schemas.openxmlformats.org/markup-compatibility/2006">
              <mc:Choice xmlns:v="urn:schemas-microsoft-com:vml" Requires="v">
                <p:oleObj spid="_x0000_s91163" name="Equation" r:id="rId9" imgW="419040" imgH="203040" progId="Equation.DSMT4">
                  <p:embed/>
                </p:oleObj>
              </mc:Choice>
              <mc:Fallback>
                <p:oleObj name="Equation" r:id="rId9" imgW="419040" imgH="203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87862" y="5273675"/>
                        <a:ext cx="1238250" cy="601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685800" y="228600"/>
            <a:ext cx="7772400" cy="758952"/>
          </a:xfrm>
        </p:spPr>
        <p:txBody>
          <a:bodyPr/>
          <a:lstStyle/>
          <a:p>
            <a:r>
              <a:rPr lang="en-US" dirty="0" smtClean="0"/>
              <a:t>LU Decomposition Application</a:t>
            </a:r>
            <a:endParaRPr lang="en-US" dirty="0"/>
          </a:p>
        </p:txBody>
      </p:sp>
      <p:sp>
        <p:nvSpPr>
          <p:cNvPr id="453635" name="Rectangle 3"/>
          <p:cNvSpPr>
            <a:spLocks noGrp="1" noChangeArrowheads="1"/>
          </p:cNvSpPr>
          <p:nvPr>
            <p:ph type="body" sz="half" idx="1"/>
          </p:nvPr>
        </p:nvSpPr>
        <p:spPr>
          <a:xfrm>
            <a:off x="365760" y="1280160"/>
            <a:ext cx="8077200" cy="5454650"/>
          </a:xfrm>
        </p:spPr>
        <p:txBody>
          <a:bodyPr/>
          <a:lstStyle/>
          <a:p>
            <a:pPr marL="461963" indent="-461963"/>
            <a:r>
              <a:rPr lang="en-US" dirty="0" smtClean="0"/>
              <a:t>As a result of this theorem we can rewrite</a:t>
            </a:r>
            <a:br>
              <a:rPr lang="en-US" dirty="0" smtClean="0"/>
            </a:br>
            <a:r>
              <a:rPr lang="en-US" dirty="0" smtClean="0"/>
              <a:t/>
            </a:r>
            <a:br>
              <a:rPr lang="en-US" dirty="0" smtClean="0"/>
            </a:br>
            <a:r>
              <a:rPr lang="en-US" dirty="0" smtClean="0"/>
              <a:t/>
            </a:r>
            <a:br>
              <a:rPr lang="en-US" dirty="0" smtClean="0"/>
            </a:br>
            <a:endParaRPr lang="en-US" dirty="0"/>
          </a:p>
          <a:p>
            <a:pPr marL="461963" indent="-461963"/>
            <a:r>
              <a:rPr lang="en-US" sz="2800" dirty="0" smtClean="0"/>
              <a:t>Can also be set so </a:t>
            </a:r>
            <a:r>
              <a:rPr lang="en-US" sz="2800" b="1" dirty="0" smtClean="0"/>
              <a:t>U</a:t>
            </a:r>
            <a:r>
              <a:rPr lang="en-US" sz="2800" dirty="0" smtClean="0"/>
              <a:t> has non unity diagonals</a:t>
            </a:r>
            <a:endParaRPr lang="en-US" sz="2800" dirty="0"/>
          </a:p>
          <a:p>
            <a:pPr marL="461963" indent="-461963"/>
            <a:r>
              <a:rPr lang="en-US" sz="2800" dirty="0" smtClean="0"/>
              <a:t>Once </a:t>
            </a:r>
            <a:r>
              <a:rPr lang="en-US" sz="2800" b="1" dirty="0" smtClean="0"/>
              <a:t>A</a:t>
            </a:r>
            <a:r>
              <a:rPr lang="en-US" sz="2800" dirty="0" smtClean="0"/>
              <a:t> has been factored, we can solve for </a:t>
            </a:r>
            <a:r>
              <a:rPr lang="en-US" sz="2800" b="1" dirty="0" smtClean="0"/>
              <a:t>x</a:t>
            </a:r>
            <a:r>
              <a:rPr lang="en-US" sz="2800" dirty="0" smtClean="0"/>
              <a:t> by first solving for </a:t>
            </a:r>
            <a:r>
              <a:rPr lang="en-US" sz="2800" b="1" dirty="0" smtClean="0"/>
              <a:t>y</a:t>
            </a:r>
            <a:r>
              <a:rPr lang="en-US" sz="2800" dirty="0" smtClean="0"/>
              <a:t>, a process known as forward substitution, then solving for </a:t>
            </a:r>
            <a:r>
              <a:rPr lang="en-US" sz="2800" b="1" dirty="0" smtClean="0"/>
              <a:t>x</a:t>
            </a:r>
            <a:r>
              <a:rPr lang="en-US" sz="2800" dirty="0" smtClean="0"/>
              <a:t> in a process known as back substitution</a:t>
            </a:r>
          </a:p>
          <a:p>
            <a:pPr marL="461963" indent="-461963"/>
            <a:r>
              <a:rPr lang="en-US" sz="2800" dirty="0" smtClean="0"/>
              <a:t>In the previous example we can think of </a:t>
            </a:r>
            <a:r>
              <a:rPr lang="en-US" sz="2800" b="1" dirty="0" smtClean="0"/>
              <a:t>L</a:t>
            </a:r>
            <a:r>
              <a:rPr lang="en-US" sz="2800" dirty="0" smtClean="0"/>
              <a:t> as a record of the forward operations preformed on </a:t>
            </a:r>
            <a:r>
              <a:rPr lang="en-US" sz="2800" b="1" dirty="0" smtClean="0"/>
              <a:t>b</a:t>
            </a:r>
            <a:r>
              <a:rPr lang="en-US" sz="2800" dirty="0" smtClean="0"/>
              <a:t>.  </a:t>
            </a:r>
            <a:endParaRPr lang="en-US" sz="2800" dirty="0"/>
          </a:p>
        </p:txBody>
      </p:sp>
      <p:graphicFrame>
        <p:nvGraphicFramePr>
          <p:cNvPr id="453641" name="Object 9"/>
          <p:cNvGraphicFramePr>
            <a:graphicFrameLocks noChangeAspect="1"/>
          </p:cNvGraphicFramePr>
          <p:nvPr>
            <p:extLst>
              <p:ext uri="{D42A27DB-BD31-4B8C-83A1-F6EECF244321}">
                <p14:modId xmlns:p14="http://schemas.microsoft.com/office/powerpoint/2010/main" val="4065634445"/>
              </p:ext>
            </p:extLst>
          </p:nvPr>
        </p:nvGraphicFramePr>
        <p:xfrm>
          <a:off x="2667000" y="1752600"/>
          <a:ext cx="2082800" cy="1460500"/>
        </p:xfrm>
        <a:graphic>
          <a:graphicData uri="http://schemas.openxmlformats.org/presentationml/2006/ole">
            <mc:AlternateContent xmlns:mc="http://schemas.openxmlformats.org/markup-compatibility/2006">
              <mc:Choice xmlns:v="urn:schemas-microsoft-com:vml" Requires="v">
                <p:oleObj spid="_x0000_s98311" name="Equation" r:id="rId3" imgW="2082600" imgH="1460160" progId="Equation.DSMT4">
                  <p:embed/>
                </p:oleObj>
              </mc:Choice>
              <mc:Fallback>
                <p:oleObj name="Equation" r:id="rId3" imgW="2082600" imgH="1460160" progId="Equation.DSMT4">
                  <p:embed/>
                  <p:pic>
                    <p:nvPicPr>
                      <p:cNvPr id="0" name=""/>
                      <p:cNvPicPr>
                        <a:picLocks noChangeAspect="1" noChangeArrowheads="1"/>
                      </p:cNvPicPr>
                      <p:nvPr/>
                    </p:nvPicPr>
                    <p:blipFill>
                      <a:blip r:embed="rId4"/>
                      <a:srcRect/>
                      <a:stretch>
                        <a:fillRect/>
                      </a:stretch>
                    </p:blipFill>
                    <p:spPr bwMode="auto">
                      <a:xfrm>
                        <a:off x="2667000" y="1752600"/>
                        <a:ext cx="2082800" cy="146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LDU Decomposition</a:t>
            </a:r>
            <a:endParaRPr lang="en-US" dirty="0"/>
          </a:p>
        </p:txBody>
      </p:sp>
      <p:sp>
        <p:nvSpPr>
          <p:cNvPr id="3" name="Content Placeholder 2"/>
          <p:cNvSpPr>
            <a:spLocks noGrp="1"/>
          </p:cNvSpPr>
          <p:nvPr>
            <p:ph idx="1"/>
          </p:nvPr>
        </p:nvSpPr>
        <p:spPr/>
        <p:txBody>
          <a:bodyPr/>
          <a:lstStyle/>
          <a:p>
            <a:r>
              <a:rPr lang="en-US" dirty="0" smtClean="0"/>
              <a:t>In the previous case we required that the diagonals of </a:t>
            </a:r>
            <a:r>
              <a:rPr lang="en-US" b="1" dirty="0" smtClean="0"/>
              <a:t>U</a:t>
            </a:r>
            <a:r>
              <a:rPr lang="en-US" dirty="0" smtClean="0"/>
              <a:t> be unity, while there was no such restriction on the diagonals of </a:t>
            </a:r>
            <a:r>
              <a:rPr lang="en-US" b="1" dirty="0" smtClean="0"/>
              <a:t>L </a:t>
            </a:r>
          </a:p>
          <a:p>
            <a:r>
              <a:rPr lang="en-US" dirty="0" smtClean="0"/>
              <a:t>An alternative decomposition is</a:t>
            </a:r>
            <a:br>
              <a:rPr lang="en-US" dirty="0" smtClean="0"/>
            </a:br>
            <a:r>
              <a:rPr lang="en-US" dirty="0" smtClean="0"/>
              <a:t/>
            </a:r>
            <a:br>
              <a:rPr lang="en-US" dirty="0" smtClean="0"/>
            </a:br>
            <a:endParaRPr lang="en-US" dirty="0" smtClean="0"/>
          </a:p>
          <a:p>
            <a:pPr marL="0" indent="0">
              <a:buNone/>
            </a:pPr>
            <a:endParaRPr lang="en-US" dirty="0"/>
          </a:p>
          <a:p>
            <a:endParaRPr lang="en-US" dirty="0" smtClean="0"/>
          </a:p>
          <a:p>
            <a:pPr marL="0" indent="0">
              <a:buNone/>
            </a:pPr>
            <a:r>
              <a:rPr lang="en-US" dirty="0" smtClean="0"/>
              <a:t>where </a:t>
            </a:r>
            <a:r>
              <a:rPr lang="en-US" b="1" dirty="0" smtClean="0"/>
              <a:t>D</a:t>
            </a:r>
            <a:r>
              <a:rPr lang="en-US" dirty="0" smtClean="0"/>
              <a:t> is a diagonal matrix, and the lower triangular matrix is modified to require unity for the diagonals </a:t>
            </a:r>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3103504813"/>
              </p:ext>
            </p:extLst>
          </p:nvPr>
        </p:nvGraphicFramePr>
        <p:xfrm>
          <a:off x="2286000" y="3352800"/>
          <a:ext cx="2362200" cy="1301750"/>
        </p:xfrm>
        <a:graphic>
          <a:graphicData uri="http://schemas.openxmlformats.org/presentationml/2006/ole">
            <mc:AlternateContent xmlns:mc="http://schemas.openxmlformats.org/markup-compatibility/2006">
              <mc:Choice xmlns:v="urn:schemas-microsoft-com:vml" Requires="v">
                <p:oleObj spid="_x0000_s99335" name="Equation" r:id="rId3" imgW="1523880" imgH="838080" progId="Equation.DSMT4">
                  <p:embed/>
                </p:oleObj>
              </mc:Choice>
              <mc:Fallback>
                <p:oleObj name="Equation" r:id="rId3" imgW="1523880" imgH="838080" progId="Equation.DSMT4">
                  <p:embed/>
                  <p:pic>
                    <p:nvPicPr>
                      <p:cNvPr id="0" name=""/>
                      <p:cNvPicPr>
                        <a:picLocks noGrp="1" noChangeAspect="1" noChangeArrowheads="1"/>
                      </p:cNvPicPr>
                      <p:nvPr/>
                    </p:nvPicPr>
                    <p:blipFill>
                      <a:blip r:embed="rId4"/>
                      <a:srcRect/>
                      <a:stretch>
                        <a:fillRect/>
                      </a:stretch>
                    </p:blipFill>
                    <p:spPr bwMode="auto">
                      <a:xfrm>
                        <a:off x="2286000" y="3352800"/>
                        <a:ext cx="2362200" cy="130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740953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6" name="Rectangle 8"/>
          <p:cNvSpPr>
            <a:spLocks noGrp="1" noChangeArrowheads="1"/>
          </p:cNvSpPr>
          <p:nvPr>
            <p:ph type="title"/>
          </p:nvPr>
        </p:nvSpPr>
        <p:spPr>
          <a:xfrm>
            <a:off x="685800" y="228600"/>
            <a:ext cx="7772400" cy="758952"/>
          </a:xfrm>
        </p:spPr>
        <p:txBody>
          <a:bodyPr/>
          <a:lstStyle/>
          <a:p>
            <a:r>
              <a:rPr lang="en-US" dirty="0" smtClean="0"/>
              <a:t>Symmetric Matrix Factorization</a:t>
            </a:r>
            <a:endParaRPr lang="en-US" dirty="0"/>
          </a:p>
        </p:txBody>
      </p:sp>
      <p:sp>
        <p:nvSpPr>
          <p:cNvPr id="483331" name="Rectangle 3"/>
          <p:cNvSpPr>
            <a:spLocks noGrp="1" noChangeArrowheads="1"/>
          </p:cNvSpPr>
          <p:nvPr>
            <p:ph type="body" sz="half" idx="1"/>
          </p:nvPr>
        </p:nvSpPr>
        <p:spPr>
          <a:xfrm>
            <a:off x="365760" y="1280160"/>
            <a:ext cx="8422640" cy="4892040"/>
          </a:xfrm>
        </p:spPr>
        <p:txBody>
          <a:bodyPr/>
          <a:lstStyle/>
          <a:p>
            <a:pPr marL="461963" indent="-461963"/>
            <a:r>
              <a:rPr lang="en-US" dirty="0" smtClean="0"/>
              <a:t>The LDU formulation is quite useful for the case of a symmetric matrix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461963" indent="-461963"/>
            <a:endParaRPr lang="en-US" dirty="0" smtClean="0"/>
          </a:p>
          <a:p>
            <a:pPr marL="461963" indent="-461963"/>
            <a:r>
              <a:rPr lang="en-US" dirty="0" smtClean="0"/>
              <a:t>Hence only the upper triangular elements and the diagonal elements need to be stored, reducing storage by almost a factor of 2 </a:t>
            </a:r>
            <a:br>
              <a:rPr lang="en-US" dirty="0" smtClean="0"/>
            </a:br>
            <a:r>
              <a:rPr lang="en-US" dirty="0" smtClean="0"/>
              <a:t/>
            </a:r>
            <a:br>
              <a:rPr lang="en-US" dirty="0" smtClean="0"/>
            </a:br>
            <a:r>
              <a:rPr lang="en-US" dirty="0" smtClean="0"/>
              <a:t>         </a:t>
            </a:r>
            <a:endParaRPr lang="en-US" sz="2400" dirty="0"/>
          </a:p>
        </p:txBody>
      </p:sp>
      <p:graphicFrame>
        <p:nvGraphicFramePr>
          <p:cNvPr id="483341" name="Object 13"/>
          <p:cNvGraphicFramePr>
            <a:graphicFrameLocks noChangeAspect="1"/>
          </p:cNvGraphicFramePr>
          <p:nvPr>
            <p:extLst>
              <p:ext uri="{D42A27DB-BD31-4B8C-83A1-F6EECF244321}">
                <p14:modId xmlns:p14="http://schemas.microsoft.com/office/powerpoint/2010/main" val="329283852"/>
              </p:ext>
            </p:extLst>
          </p:nvPr>
        </p:nvGraphicFramePr>
        <p:xfrm>
          <a:off x="1219200" y="2362200"/>
          <a:ext cx="3962400" cy="2895600"/>
        </p:xfrm>
        <a:graphic>
          <a:graphicData uri="http://schemas.openxmlformats.org/presentationml/2006/ole">
            <mc:AlternateContent xmlns:mc="http://schemas.openxmlformats.org/markup-compatibility/2006">
              <mc:Choice xmlns:v="urn:schemas-microsoft-com:vml" Requires="v">
                <p:oleObj spid="_x0000_s100360" name="Equation" r:id="rId3" imgW="3632040" imgH="2654280" progId="Equation.DSMT4">
                  <p:embed/>
                </p:oleObj>
              </mc:Choice>
              <mc:Fallback>
                <p:oleObj name="Equation" r:id="rId3" imgW="3632040" imgH="2654280" progId="Equation.DSMT4">
                  <p:embed/>
                  <p:pic>
                    <p:nvPicPr>
                      <p:cNvPr id="0" name=""/>
                      <p:cNvPicPr>
                        <a:picLocks noChangeAspect="1" noChangeArrowheads="1"/>
                      </p:cNvPicPr>
                      <p:nvPr/>
                    </p:nvPicPr>
                    <p:blipFill>
                      <a:blip r:embed="rId4"/>
                      <a:srcRect/>
                      <a:stretch>
                        <a:fillRect/>
                      </a:stretch>
                    </p:blipFill>
                    <p:spPr bwMode="auto">
                      <a:xfrm>
                        <a:off x="1219200" y="2362200"/>
                        <a:ext cx="3962400" cy="2895600"/>
                      </a:xfrm>
                      <a:prstGeom prst="rect">
                        <a:avLst/>
                      </a:prstGeom>
                      <a:noFill/>
                      <a:ln>
                        <a:noFill/>
                      </a:ln>
                      <a:effectLs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Symmetric Matrix Factorization</a:t>
            </a:r>
          </a:p>
        </p:txBody>
      </p:sp>
      <p:sp>
        <p:nvSpPr>
          <p:cNvPr id="3" name="Content Placeholder 2"/>
          <p:cNvSpPr>
            <a:spLocks noGrp="1"/>
          </p:cNvSpPr>
          <p:nvPr>
            <p:ph idx="1"/>
          </p:nvPr>
        </p:nvSpPr>
        <p:spPr/>
        <p:txBody>
          <a:bodyPr/>
          <a:lstStyle/>
          <a:p>
            <a:r>
              <a:rPr lang="en-US" dirty="0" smtClean="0"/>
              <a:t>There are also some computational benefits from factoring symmetric matrices.  However, since symmetric matrices are not common in power applications, we will not consider them in-depth</a:t>
            </a:r>
          </a:p>
          <a:p>
            <a:r>
              <a:rPr lang="en-US" dirty="0" smtClean="0"/>
              <a:t>However, topologically symmetric sparse matrices are quite common, so those will be our main focus</a:t>
            </a:r>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18</a:t>
            </a:fld>
            <a:endParaRPr lang="en-US" dirty="0"/>
          </a:p>
        </p:txBody>
      </p:sp>
    </p:spTree>
    <p:extLst>
      <p:ext uri="{BB962C8B-B14F-4D97-AF65-F5344CB8AC3E}">
        <p14:creationId xmlns:p14="http://schemas.microsoft.com/office/powerpoint/2010/main" val="829334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a:t>
            </a:r>
          </a:p>
        </p:txBody>
      </p:sp>
      <p:sp>
        <p:nvSpPr>
          <p:cNvPr id="3" name="Content Placeholder 2"/>
          <p:cNvSpPr>
            <a:spLocks noGrp="1"/>
          </p:cNvSpPr>
          <p:nvPr>
            <p:ph idx="1"/>
          </p:nvPr>
        </p:nvSpPr>
        <p:spPr>
          <a:xfrm>
            <a:off x="365760" y="1280160"/>
            <a:ext cx="8778240" cy="3733800"/>
          </a:xfrm>
        </p:spPr>
        <p:txBody>
          <a:bodyPr/>
          <a:lstStyle/>
          <a:p>
            <a:r>
              <a:rPr lang="en-US" dirty="0" smtClean="0"/>
              <a:t>Read Chapter 6 from the book</a:t>
            </a:r>
          </a:p>
          <a:p>
            <a:pPr marL="971550" lvl="2" indent="-457200">
              <a:buSzPct val="100000"/>
            </a:pPr>
            <a:r>
              <a:rPr lang="en-US" dirty="0" smtClean="0"/>
              <a:t>The book does the </a:t>
            </a:r>
            <a:r>
              <a:rPr lang="en-US" dirty="0"/>
              <a:t>power flow using the polar form for the </a:t>
            </a:r>
            <a:r>
              <a:rPr lang="en-US" dirty="0" err="1"/>
              <a:t>Y</a:t>
            </a:r>
            <a:r>
              <a:rPr lang="en-US" baseline="-25000" dirty="0" err="1"/>
              <a:t>bus</a:t>
            </a:r>
            <a:r>
              <a:rPr lang="en-US" dirty="0"/>
              <a:t> elements </a:t>
            </a:r>
            <a:endParaRPr lang="en-US" dirty="0" smtClean="0"/>
          </a:p>
          <a:p>
            <a:pPr eaLnBrk="1" hangingPunct="1">
              <a:buFont typeface="Arial" charset="0"/>
              <a:buChar char="•"/>
            </a:pPr>
            <a:r>
              <a:rPr lang="en-US" dirty="0" smtClean="0"/>
              <a:t>Homework 2 is due on Thursday September 17</a:t>
            </a:r>
          </a:p>
          <a:p>
            <a:pPr eaLnBrk="1" hangingPunct="1">
              <a:buFont typeface="Arial" charset="0"/>
              <a:buChar char="•"/>
            </a:pPr>
            <a:r>
              <a:rPr lang="en-US" dirty="0" smtClean="0"/>
              <a:t>For homework 2 you’ll need to commercial version of PowerWorld Simulator.  </a:t>
            </a:r>
          </a:p>
          <a:p>
            <a:pPr eaLnBrk="1" hangingPunct="1">
              <a:buFont typeface="Arial" charset="0"/>
              <a:buChar char="•"/>
            </a:pPr>
            <a:endParaRPr lang="en-US" altLang="en-US" dirty="0"/>
          </a:p>
          <a:p>
            <a:pPr eaLnBrk="1" hangingPunct="1">
              <a:buFont typeface="Arial" charset="0"/>
              <a:buChar char="•"/>
            </a:pPr>
            <a:endParaRPr lang="en-US" altLang="en-US" dirty="0" smtClean="0"/>
          </a:p>
          <a:p>
            <a:pPr eaLnBrk="1" hangingPunct="1">
              <a:buFont typeface="Arial" charset="0"/>
              <a:buChar char="•"/>
            </a:pPr>
            <a:endParaRPr lang="en-US" altLang="en-US" dirty="0"/>
          </a:p>
          <a:p>
            <a:pPr eaLnBrk="1" hangingPunct="1">
              <a:buFont typeface="Arial" charset="0"/>
              <a:buChar char="•"/>
            </a:pPr>
            <a:endParaRPr lang="en-US" altLang="en-US" dirty="0"/>
          </a:p>
          <a:p>
            <a:pPr marL="457200" lvl="1" indent="0" eaLnBrk="1" hangingPunct="1">
              <a:buNone/>
            </a:pPr>
            <a:endParaRPr lang="en-US" altLang="en-US" dirty="0"/>
          </a:p>
          <a:p>
            <a:pPr eaLnBrk="1" hangingPunct="1">
              <a:buFont typeface="Arial" charset="0"/>
              <a:buChar char="•"/>
            </a:pPr>
            <a:endParaRPr lang="en-US" altLang="en-US" dirty="0"/>
          </a:p>
          <a:p>
            <a:endParaRPr lang="en-US" dirty="0"/>
          </a:p>
        </p:txBody>
      </p:sp>
      <p:sp>
        <p:nvSpPr>
          <p:cNvPr id="5" name="Slide Number Placeholder 5"/>
          <p:cNvSpPr>
            <a:spLocks noGrp="1"/>
          </p:cNvSpPr>
          <p:nvPr>
            <p:ph type="sldNum" sz="quarter" idx="12"/>
          </p:nvPr>
        </p:nvSpPr>
        <p:spPr>
          <a:xfrm>
            <a:off x="6858000" y="6492240"/>
            <a:ext cx="2133600" cy="251418"/>
          </a:xfrm>
          <a:prstGeom prst="rect">
            <a:avLst/>
          </a:prstGeom>
        </p:spPr>
        <p:txBody>
          <a:bodyPr/>
          <a:lstStyle>
            <a:lvl1pPr algn="r">
              <a:defRPr sz="1800" baseline="0">
                <a:solidFill>
                  <a:schemeClr val="tx1"/>
                </a:solidFill>
              </a:defRPr>
            </a:lvl1pPr>
          </a:lstStyle>
          <a:p>
            <a:fld id="{F06A5241-12CB-C64D-AE38-6540AC6C648E}" type="slidenum">
              <a:rPr lang="en-US" smtClean="0">
                <a:solidFill>
                  <a:srgbClr val="1E0000"/>
                </a:solidFill>
              </a:rPr>
              <a:pPr/>
              <a:t>1</a:t>
            </a:fld>
            <a:endParaRPr lang="en-US" dirty="0">
              <a:solidFill>
                <a:srgbClr val="1E0000"/>
              </a:solidFill>
            </a:endParaRPr>
          </a:p>
        </p:txBody>
      </p:sp>
    </p:spTree>
    <p:extLst>
      <p:ext uri="{BB962C8B-B14F-4D97-AF65-F5344CB8AC3E}">
        <p14:creationId xmlns:p14="http://schemas.microsoft.com/office/powerpoint/2010/main" val="31096382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Pivoting</a:t>
            </a:r>
            <a:endParaRPr lang="en-US" dirty="0"/>
          </a:p>
        </p:txBody>
      </p:sp>
      <p:sp>
        <p:nvSpPr>
          <p:cNvPr id="3" name="Content Placeholder 2"/>
          <p:cNvSpPr>
            <a:spLocks noGrp="1"/>
          </p:cNvSpPr>
          <p:nvPr>
            <p:ph idx="1"/>
          </p:nvPr>
        </p:nvSpPr>
        <p:spPr/>
        <p:txBody>
          <a:bodyPr/>
          <a:lstStyle/>
          <a:p>
            <a:r>
              <a:rPr lang="en-US" dirty="0" smtClean="0"/>
              <a:t>An immediate problem that can occur with Gaussian elimination is the issue of zeros on the diagonal; for example</a:t>
            </a:r>
            <a:br>
              <a:rPr lang="en-US" dirty="0" smtClean="0"/>
            </a:br>
            <a:r>
              <a:rPr lang="en-US" dirty="0" smtClean="0"/>
              <a:t/>
            </a:r>
            <a:br>
              <a:rPr lang="en-US" dirty="0" smtClean="0"/>
            </a:br>
            <a:endParaRPr lang="en-US" dirty="0" smtClean="0"/>
          </a:p>
          <a:p>
            <a:r>
              <a:rPr lang="en-US" dirty="0" smtClean="0"/>
              <a:t>This problem can be solved by a process known as “pivoting,” which involves the interchange of either both rows and columns (full pivoting) or just the rows (partial pivoting)</a:t>
            </a:r>
          </a:p>
          <a:p>
            <a:pPr lvl="1"/>
            <a:r>
              <a:rPr lang="en-US" dirty="0" smtClean="0"/>
              <a:t>Partial pivoting is much easier to implement, and actually can be shown to work quite well</a:t>
            </a:r>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2096278088"/>
              </p:ext>
            </p:extLst>
          </p:nvPr>
        </p:nvGraphicFramePr>
        <p:xfrm>
          <a:off x="2825750" y="2652713"/>
          <a:ext cx="1585913" cy="989012"/>
        </p:xfrm>
        <a:graphic>
          <a:graphicData uri="http://schemas.openxmlformats.org/presentationml/2006/ole">
            <mc:AlternateContent xmlns:mc="http://schemas.openxmlformats.org/markup-compatibility/2006">
              <mc:Choice xmlns:v="urn:schemas-microsoft-com:vml" Requires="v">
                <p:oleObj spid="_x0000_s101383" name="Equation" r:id="rId3" imgW="1307880" imgH="812520" progId="Equation.DSMT4">
                  <p:embed/>
                </p:oleObj>
              </mc:Choice>
              <mc:Fallback>
                <p:oleObj name="Equation" r:id="rId3" imgW="1307880" imgH="812520" progId="Equation.DSMT4">
                  <p:embed/>
                  <p:pic>
                    <p:nvPicPr>
                      <p:cNvPr id="0" name=""/>
                      <p:cNvPicPr>
                        <a:picLocks noGrp="1" noChangeAspect="1" noChangeArrowheads="1"/>
                      </p:cNvPicPr>
                      <p:nvPr/>
                    </p:nvPicPr>
                    <p:blipFill>
                      <a:blip r:embed="rId4"/>
                      <a:srcRect/>
                      <a:stretch>
                        <a:fillRect/>
                      </a:stretch>
                    </p:blipFill>
                    <p:spPr bwMode="auto">
                      <a:xfrm>
                        <a:off x="2825750" y="2652713"/>
                        <a:ext cx="1585913" cy="989012"/>
                      </a:xfrm>
                      <a:prstGeom prst="rect">
                        <a:avLst/>
                      </a:prstGeom>
                      <a:noFill/>
                      <a:ln>
                        <a:noFill/>
                      </a:ln>
                      <a:effectLst/>
                    </p:spPr>
                  </p:pic>
                </p:oleObj>
              </mc:Fallback>
            </mc:AlternateContent>
          </a:graphicData>
        </a:graphic>
      </p:graphicFrame>
      <p:sp>
        <p:nvSpPr>
          <p:cNvPr id="6"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19</a:t>
            </a:fld>
            <a:endParaRPr lang="en-US" dirty="0"/>
          </a:p>
        </p:txBody>
      </p:sp>
    </p:spTree>
    <p:extLst>
      <p:ext uri="{BB962C8B-B14F-4D97-AF65-F5344CB8AC3E}">
        <p14:creationId xmlns:p14="http://schemas.microsoft.com/office/powerpoint/2010/main" val="3885447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Pivoting, cont.</a:t>
            </a:r>
            <a:endParaRPr lang="en-US" dirty="0"/>
          </a:p>
        </p:txBody>
      </p:sp>
      <p:sp>
        <p:nvSpPr>
          <p:cNvPr id="3" name="Content Placeholder 2"/>
          <p:cNvSpPr>
            <a:spLocks noGrp="1"/>
          </p:cNvSpPr>
          <p:nvPr>
            <p:ph idx="1"/>
          </p:nvPr>
        </p:nvSpPr>
        <p:spPr>
          <a:xfrm>
            <a:off x="76200" y="1280160"/>
            <a:ext cx="8915400" cy="4739640"/>
          </a:xfrm>
        </p:spPr>
        <p:txBody>
          <a:bodyPr/>
          <a:lstStyle/>
          <a:p>
            <a:r>
              <a:rPr lang="en-US" dirty="0" smtClean="0"/>
              <a:t>In the previous example the (partial) pivot would just be to interchange the two rows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obviously we need to keep track of the interchanged rows!</a:t>
            </a:r>
          </a:p>
          <a:p>
            <a:r>
              <a:rPr lang="en-US" dirty="0" smtClean="0"/>
              <a:t>Partial pivoting can be helpful in improving numerical stability even when the diagonals are not zero</a:t>
            </a:r>
          </a:p>
          <a:p>
            <a:pPr lvl="1"/>
            <a:r>
              <a:rPr lang="en-US" dirty="0" smtClean="0"/>
              <a:t>When factoring row k interchange rows so the new diagonal is the largest element in column k for rows j  &gt;= k</a:t>
            </a:r>
          </a:p>
          <a:p>
            <a:endParaRPr lang="en-US" dirty="0" smtClean="0"/>
          </a:p>
          <a:p>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2816292563"/>
              </p:ext>
            </p:extLst>
          </p:nvPr>
        </p:nvGraphicFramePr>
        <p:xfrm>
          <a:off x="2773690" y="2200274"/>
          <a:ext cx="1585912" cy="989013"/>
        </p:xfrm>
        <a:graphic>
          <a:graphicData uri="http://schemas.openxmlformats.org/presentationml/2006/ole">
            <mc:AlternateContent xmlns:mc="http://schemas.openxmlformats.org/markup-compatibility/2006">
              <mc:Choice xmlns:v="urn:schemas-microsoft-com:vml" Requires="v">
                <p:oleObj spid="_x0000_s102407" name="Equation" r:id="rId3" imgW="1307880" imgH="812520" progId="Equation.DSMT4">
                  <p:embed/>
                </p:oleObj>
              </mc:Choice>
              <mc:Fallback>
                <p:oleObj name="Equation" r:id="rId3" imgW="1307880" imgH="812520" progId="Equation.DSMT4">
                  <p:embed/>
                  <p:pic>
                    <p:nvPicPr>
                      <p:cNvPr id="0" name=""/>
                      <p:cNvPicPr>
                        <a:picLocks noGrp="1" noChangeAspect="1" noChangeArrowheads="1"/>
                      </p:cNvPicPr>
                      <p:nvPr/>
                    </p:nvPicPr>
                    <p:blipFill>
                      <a:blip r:embed="rId4"/>
                      <a:srcRect/>
                      <a:stretch>
                        <a:fillRect/>
                      </a:stretch>
                    </p:blipFill>
                    <p:spPr bwMode="auto">
                      <a:xfrm>
                        <a:off x="2773690" y="2200274"/>
                        <a:ext cx="158591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20</a:t>
            </a:fld>
            <a:endParaRPr lang="en-US" dirty="0"/>
          </a:p>
        </p:txBody>
      </p:sp>
    </p:spTree>
    <p:extLst>
      <p:ext uri="{BB962C8B-B14F-4D97-AF65-F5344CB8AC3E}">
        <p14:creationId xmlns:p14="http://schemas.microsoft.com/office/powerpoint/2010/main" val="29722260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 Algorithm Without Pivoting</a:t>
            </a:r>
            <a:br>
              <a:rPr lang="en-US" dirty="0" smtClean="0"/>
            </a:br>
            <a:r>
              <a:rPr lang="en-US" dirty="0" smtClean="0"/>
              <a:t>Processing by row</a:t>
            </a:r>
            <a:endParaRPr lang="en-US" dirty="0"/>
          </a:p>
        </p:txBody>
      </p:sp>
      <p:sp>
        <p:nvSpPr>
          <p:cNvPr id="3" name="Content Placeholder 2"/>
          <p:cNvSpPr>
            <a:spLocks noGrp="1"/>
          </p:cNvSpPr>
          <p:nvPr>
            <p:ph idx="1"/>
          </p:nvPr>
        </p:nvSpPr>
        <p:spPr>
          <a:xfrm>
            <a:off x="365760" y="1280159"/>
            <a:ext cx="8625840" cy="5309553"/>
          </a:xfrm>
        </p:spPr>
        <p:txBody>
          <a:bodyPr>
            <a:normAutofit fontScale="92500"/>
          </a:bodyPr>
          <a:lstStyle/>
          <a:p>
            <a:r>
              <a:rPr lang="en-US" dirty="0" smtClean="0"/>
              <a:t>We will use the more common approach of having ones on the diagonals of </a:t>
            </a:r>
            <a:r>
              <a:rPr lang="en-US" b="1" dirty="0" smtClean="0"/>
              <a:t>L</a:t>
            </a:r>
            <a:r>
              <a:rPr lang="en-US" dirty="0" smtClean="0"/>
              <a:t>.  Also in the common, diagonally dominant power system problems pivoting is not needed</a:t>
            </a:r>
            <a:br>
              <a:rPr lang="en-US" dirty="0" smtClean="0"/>
            </a:br>
            <a:r>
              <a:rPr lang="en-US" dirty="0" smtClean="0"/>
              <a:t>Below algorithm is in row form (useful with </a:t>
            </a:r>
            <a:r>
              <a:rPr lang="en-US" dirty="0" err="1" smtClean="0"/>
              <a:t>sparsity</a:t>
            </a:r>
            <a:r>
              <a:rPr lang="en-US" dirty="0" smtClean="0"/>
              <a:t>!)</a:t>
            </a:r>
          </a:p>
          <a:p>
            <a:pPr marL="0" indent="0">
              <a:buNone/>
            </a:pPr>
            <a:endParaRPr lang="en-US" sz="2400" dirty="0"/>
          </a:p>
          <a:p>
            <a:pPr marL="0" indent="0">
              <a:buNone/>
            </a:pPr>
            <a:r>
              <a:rPr lang="en-US" sz="2400" dirty="0" smtClean="0"/>
              <a:t>For i</a:t>
            </a:r>
            <a:r>
              <a:rPr lang="en-US" sz="2400" dirty="0"/>
              <a:t> </a:t>
            </a:r>
            <a:r>
              <a:rPr lang="en-US" sz="2400" dirty="0" smtClean="0"/>
              <a:t>:= 2 to n Do Begin  // This is the row being processed</a:t>
            </a:r>
          </a:p>
          <a:p>
            <a:pPr marL="0" indent="0">
              <a:buNone/>
            </a:pPr>
            <a:r>
              <a:rPr lang="en-US" sz="2400" dirty="0"/>
              <a:t> </a:t>
            </a:r>
            <a:r>
              <a:rPr lang="en-US" sz="2400" dirty="0" smtClean="0"/>
              <a:t> For j := 1 to i-1 Do Begin  // Rows subtracted from row </a:t>
            </a:r>
            <a:r>
              <a:rPr lang="en-US" sz="2400" dirty="0"/>
              <a:t>i</a:t>
            </a:r>
            <a:endParaRPr lang="en-US" sz="2400" dirty="0" smtClean="0"/>
          </a:p>
          <a:p>
            <a:pPr marL="0" indent="0">
              <a:buNone/>
            </a:pPr>
            <a:r>
              <a:rPr lang="en-US" sz="2400" dirty="0"/>
              <a:t> </a:t>
            </a:r>
            <a:r>
              <a:rPr lang="en-US" sz="2400" dirty="0" smtClean="0"/>
              <a:t>   A[</a:t>
            </a:r>
            <a:r>
              <a:rPr lang="en-US" sz="2400" dirty="0" err="1" smtClean="0"/>
              <a:t>i,j</a:t>
            </a:r>
            <a:r>
              <a:rPr lang="en-US" sz="2400" dirty="0" smtClean="0"/>
              <a:t>] = A[</a:t>
            </a:r>
            <a:r>
              <a:rPr lang="en-US" sz="2400" dirty="0" err="1" smtClean="0"/>
              <a:t>i,j</a:t>
            </a:r>
            <a:r>
              <a:rPr lang="en-US" sz="2400" dirty="0" smtClean="0"/>
              <a:t>]/A[</a:t>
            </a:r>
            <a:r>
              <a:rPr lang="en-US" sz="2400" dirty="0" err="1" smtClean="0"/>
              <a:t>j,j</a:t>
            </a:r>
            <a:r>
              <a:rPr lang="en-US" sz="2400" dirty="0" smtClean="0"/>
              <a:t>]  // This is the scaling </a:t>
            </a:r>
          </a:p>
          <a:p>
            <a:pPr marL="0" indent="0">
              <a:buNone/>
            </a:pPr>
            <a:r>
              <a:rPr lang="en-US" sz="2400" dirty="0"/>
              <a:t> </a:t>
            </a:r>
            <a:r>
              <a:rPr lang="en-US" sz="2400" dirty="0" smtClean="0"/>
              <a:t>   For k := j+1 to n Do Begin  // Go through each column in </a:t>
            </a:r>
            <a:r>
              <a:rPr lang="en-US" sz="2400" dirty="0" err="1" smtClean="0"/>
              <a:t>i</a:t>
            </a:r>
            <a:endParaRPr lang="en-US" sz="2400" dirty="0" smtClean="0"/>
          </a:p>
          <a:p>
            <a:pPr marL="0" indent="0">
              <a:buNone/>
            </a:pPr>
            <a:r>
              <a:rPr lang="en-US" sz="2400" dirty="0"/>
              <a:t> </a:t>
            </a:r>
            <a:r>
              <a:rPr lang="en-US" sz="2400" dirty="0" smtClean="0"/>
              <a:t>     A[</a:t>
            </a:r>
            <a:r>
              <a:rPr lang="en-US" sz="2400" dirty="0" err="1" smtClean="0"/>
              <a:t>i,k</a:t>
            </a:r>
            <a:r>
              <a:rPr lang="en-US" sz="2400" dirty="0" smtClean="0"/>
              <a:t>] = A[</a:t>
            </a:r>
            <a:r>
              <a:rPr lang="en-US" sz="2400" dirty="0" err="1" smtClean="0"/>
              <a:t>i,k</a:t>
            </a:r>
            <a:r>
              <a:rPr lang="en-US" sz="2400" dirty="0" smtClean="0"/>
              <a:t>] - A[</a:t>
            </a:r>
            <a:r>
              <a:rPr lang="en-US" sz="2400" dirty="0" err="1" smtClean="0"/>
              <a:t>i,j</a:t>
            </a:r>
            <a:r>
              <a:rPr lang="en-US" sz="2400" dirty="0" smtClean="0"/>
              <a:t>]*A[</a:t>
            </a:r>
            <a:r>
              <a:rPr lang="en-US" sz="2400" dirty="0" err="1" smtClean="0"/>
              <a:t>j,k</a:t>
            </a:r>
            <a:r>
              <a:rPr lang="en-US" sz="2400" dirty="0" smtClean="0"/>
              <a:t>]</a:t>
            </a:r>
          </a:p>
          <a:p>
            <a:pPr marL="0" indent="0">
              <a:buNone/>
            </a:pPr>
            <a:r>
              <a:rPr lang="en-US" sz="2400" dirty="0"/>
              <a:t> </a:t>
            </a:r>
            <a:r>
              <a:rPr lang="en-US" sz="2400" dirty="0" smtClean="0"/>
              <a:t>   End;</a:t>
            </a:r>
          </a:p>
          <a:p>
            <a:pPr marL="0" indent="0">
              <a:buNone/>
            </a:pPr>
            <a:r>
              <a:rPr lang="en-US" sz="2400" dirty="0" smtClean="0"/>
              <a:t>  End;</a:t>
            </a:r>
          </a:p>
          <a:p>
            <a:pPr marL="0" indent="0">
              <a:buNone/>
            </a:pPr>
            <a:r>
              <a:rPr lang="en-US" sz="2400" dirty="0" smtClean="0"/>
              <a:t>End;</a:t>
            </a:r>
          </a:p>
          <a:p>
            <a:pPr marL="0" indent="0">
              <a:buNone/>
            </a:pPr>
            <a:endParaRPr lang="en-US" sz="2400" dirty="0" smtClean="0"/>
          </a:p>
          <a:p>
            <a:pPr marL="0" indent="0">
              <a:buNone/>
            </a:pPr>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21</a:t>
            </a:fld>
            <a:endParaRPr lang="en-US" dirty="0"/>
          </a:p>
        </p:txBody>
      </p:sp>
    </p:spTree>
    <p:extLst>
      <p:ext uri="{BB962C8B-B14F-4D97-AF65-F5344CB8AC3E}">
        <p14:creationId xmlns:p14="http://schemas.microsoft.com/office/powerpoint/2010/main" val="9410885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 Example</a:t>
            </a:r>
            <a:endParaRPr lang="en-US" dirty="0"/>
          </a:p>
        </p:txBody>
      </p:sp>
      <p:sp>
        <p:nvSpPr>
          <p:cNvPr id="3" name="Content Placeholder 2"/>
          <p:cNvSpPr>
            <a:spLocks noGrp="1"/>
          </p:cNvSpPr>
          <p:nvPr>
            <p:ph idx="1"/>
          </p:nvPr>
        </p:nvSpPr>
        <p:spPr/>
        <p:txBody>
          <a:bodyPr/>
          <a:lstStyle/>
          <a:p>
            <a:r>
              <a:rPr lang="en-US" dirty="0" smtClean="0"/>
              <a:t>Starting matrix</a:t>
            </a:r>
            <a:br>
              <a:rPr lang="en-US" dirty="0" smtClean="0"/>
            </a:br>
            <a:r>
              <a:rPr lang="en-US" dirty="0" smtClean="0"/>
              <a:t/>
            </a:r>
            <a:br>
              <a:rPr lang="en-US" dirty="0" smtClean="0"/>
            </a:br>
            <a:r>
              <a:rPr lang="en-US" dirty="0" smtClean="0"/>
              <a:t/>
            </a:r>
            <a:br>
              <a:rPr lang="en-US" dirty="0" smtClean="0"/>
            </a:br>
            <a:endParaRPr lang="en-US" dirty="0" smtClean="0"/>
          </a:p>
          <a:p>
            <a:endParaRPr lang="en-US" dirty="0"/>
          </a:p>
          <a:p>
            <a:r>
              <a:rPr lang="en-US" dirty="0" smtClean="0"/>
              <a:t>First row is unchanged; start with </a:t>
            </a:r>
            <a:r>
              <a:rPr lang="en-US" dirty="0" err="1" smtClean="0"/>
              <a:t>i</a:t>
            </a:r>
            <a:r>
              <a:rPr lang="en-US" dirty="0" smtClean="0"/>
              <a:t>=2</a:t>
            </a:r>
          </a:p>
          <a:p>
            <a:r>
              <a:rPr lang="en-US" dirty="0" smtClean="0"/>
              <a:t>Result with </a:t>
            </a:r>
            <a:r>
              <a:rPr lang="en-US" dirty="0" err="1" smtClean="0"/>
              <a:t>i</a:t>
            </a:r>
            <a:r>
              <a:rPr lang="en-US" dirty="0" smtClean="0"/>
              <a:t>=2, j=1; done with row 2</a:t>
            </a:r>
          </a:p>
          <a:p>
            <a:pPr marL="0" indent="0">
              <a:buNone/>
            </a:pPr>
            <a:endParaRPr lang="en-US" dirty="0" smtClean="0"/>
          </a:p>
        </p:txBody>
      </p:sp>
      <p:graphicFrame>
        <p:nvGraphicFramePr>
          <p:cNvPr id="5" name="Object 4"/>
          <p:cNvGraphicFramePr>
            <a:graphicFrameLocks noGrp="1" noChangeAspect="1"/>
          </p:cNvGraphicFramePr>
          <p:nvPr>
            <p:extLst>
              <p:ext uri="{D42A27DB-BD31-4B8C-83A1-F6EECF244321}">
                <p14:modId xmlns:p14="http://schemas.microsoft.com/office/powerpoint/2010/main" val="2259683617"/>
              </p:ext>
            </p:extLst>
          </p:nvPr>
        </p:nvGraphicFramePr>
        <p:xfrm>
          <a:off x="982663" y="1981200"/>
          <a:ext cx="2771775" cy="1484313"/>
        </p:xfrm>
        <a:graphic>
          <a:graphicData uri="http://schemas.openxmlformats.org/presentationml/2006/ole">
            <mc:AlternateContent xmlns:mc="http://schemas.openxmlformats.org/markup-compatibility/2006">
              <mc:Choice xmlns:v="urn:schemas-microsoft-com:vml" Requires="v">
                <p:oleObj spid="_x0000_s103436" name="Equation" r:id="rId3" imgW="2286000" imgH="1218960" progId="Equation.DSMT4">
                  <p:embed/>
                </p:oleObj>
              </mc:Choice>
              <mc:Fallback>
                <p:oleObj name="Equation" r:id="rId3" imgW="2286000" imgH="1218960" progId="Equation.DSMT4">
                  <p:embed/>
                  <p:pic>
                    <p:nvPicPr>
                      <p:cNvPr id="0" name=""/>
                      <p:cNvPicPr>
                        <a:picLocks noGrp="1" noChangeAspect="1" noChangeArrowheads="1"/>
                      </p:cNvPicPr>
                      <p:nvPr/>
                    </p:nvPicPr>
                    <p:blipFill>
                      <a:blip r:embed="rId4"/>
                      <a:srcRect/>
                      <a:stretch>
                        <a:fillRect/>
                      </a:stretch>
                    </p:blipFill>
                    <p:spPr bwMode="auto">
                      <a:xfrm>
                        <a:off x="982663" y="1981200"/>
                        <a:ext cx="2771775"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Grp="1" noChangeAspect="1"/>
          </p:cNvGraphicFramePr>
          <p:nvPr>
            <p:extLst>
              <p:ext uri="{D42A27DB-BD31-4B8C-83A1-F6EECF244321}">
                <p14:modId xmlns:p14="http://schemas.microsoft.com/office/powerpoint/2010/main" val="3117667651"/>
              </p:ext>
            </p:extLst>
          </p:nvPr>
        </p:nvGraphicFramePr>
        <p:xfrm>
          <a:off x="990600" y="4648200"/>
          <a:ext cx="3556000" cy="1484313"/>
        </p:xfrm>
        <a:graphic>
          <a:graphicData uri="http://schemas.openxmlformats.org/presentationml/2006/ole">
            <mc:AlternateContent xmlns:mc="http://schemas.openxmlformats.org/markup-compatibility/2006">
              <mc:Choice xmlns:v="urn:schemas-microsoft-com:vml" Requires="v">
                <p:oleObj spid="_x0000_s103437" name="Equation" r:id="rId5" imgW="2933640" imgH="1218960" progId="Equation.DSMT4">
                  <p:embed/>
                </p:oleObj>
              </mc:Choice>
              <mc:Fallback>
                <p:oleObj name="Equation" r:id="rId5" imgW="2933640" imgH="1218960" progId="Equation.DSMT4">
                  <p:embed/>
                  <p:pic>
                    <p:nvPicPr>
                      <p:cNvPr id="0" name=""/>
                      <p:cNvPicPr>
                        <a:picLocks noGrp="1" noChangeAspect="1" noChangeArrowheads="1"/>
                      </p:cNvPicPr>
                      <p:nvPr/>
                    </p:nvPicPr>
                    <p:blipFill>
                      <a:blip r:embed="rId6"/>
                      <a:srcRect/>
                      <a:stretch>
                        <a:fillRect/>
                      </a:stretch>
                    </p:blipFill>
                    <p:spPr bwMode="auto">
                      <a:xfrm>
                        <a:off x="990600" y="4648200"/>
                        <a:ext cx="3556000"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22</a:t>
            </a:fld>
            <a:endParaRPr lang="en-US" dirty="0"/>
          </a:p>
        </p:txBody>
      </p:sp>
    </p:spTree>
    <p:extLst>
      <p:ext uri="{BB962C8B-B14F-4D97-AF65-F5344CB8AC3E}">
        <p14:creationId xmlns:p14="http://schemas.microsoft.com/office/powerpoint/2010/main" val="2950716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 Example, cont.</a:t>
            </a:r>
            <a:endParaRPr lang="en-US" dirty="0"/>
          </a:p>
        </p:txBody>
      </p:sp>
      <p:sp>
        <p:nvSpPr>
          <p:cNvPr id="3" name="Content Placeholder 2"/>
          <p:cNvSpPr>
            <a:spLocks noGrp="1"/>
          </p:cNvSpPr>
          <p:nvPr>
            <p:ph idx="1"/>
          </p:nvPr>
        </p:nvSpPr>
        <p:spPr/>
        <p:txBody>
          <a:bodyPr/>
          <a:lstStyle/>
          <a:p>
            <a:r>
              <a:rPr lang="en-US" dirty="0"/>
              <a:t>Result with </a:t>
            </a:r>
            <a:r>
              <a:rPr lang="en-US" dirty="0" err="1" smtClean="0"/>
              <a:t>i</a:t>
            </a:r>
            <a:r>
              <a:rPr lang="en-US" dirty="0" smtClean="0"/>
              <a:t>=3, </a:t>
            </a:r>
            <a:r>
              <a:rPr lang="en-US" dirty="0"/>
              <a:t>j=1</a:t>
            </a:r>
            <a:r>
              <a:rPr lang="en-US" dirty="0" smtClean="0"/>
              <a:t>;</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r>
              <a:rPr lang="en-US" dirty="0" smtClean="0"/>
              <a:t>Result with </a:t>
            </a:r>
            <a:r>
              <a:rPr lang="en-US" dirty="0" err="1" smtClean="0"/>
              <a:t>i</a:t>
            </a:r>
            <a:r>
              <a:rPr lang="en-US" dirty="0" smtClean="0"/>
              <a:t>=3, j=2; done with row 3; done!</a:t>
            </a:r>
            <a:br>
              <a:rPr lang="en-US" dirty="0" smtClean="0"/>
            </a:br>
            <a:endParaRPr lang="en-US" dirty="0" smtClean="0"/>
          </a:p>
          <a:p>
            <a:pPr marL="0" indent="0">
              <a:buNone/>
            </a:pPr>
            <a:r>
              <a:rPr lang="en-US" dirty="0" smtClean="0"/>
              <a:t> </a:t>
            </a:r>
            <a:endParaRPr lang="en-US" dirty="0"/>
          </a:p>
          <a:p>
            <a:endParaRPr lang="en-US" dirty="0"/>
          </a:p>
        </p:txBody>
      </p:sp>
      <p:graphicFrame>
        <p:nvGraphicFramePr>
          <p:cNvPr id="6" name="Object 5"/>
          <p:cNvGraphicFramePr>
            <a:graphicFrameLocks noGrp="1" noChangeAspect="1"/>
          </p:cNvGraphicFramePr>
          <p:nvPr>
            <p:extLst>
              <p:ext uri="{D42A27DB-BD31-4B8C-83A1-F6EECF244321}">
                <p14:modId xmlns:p14="http://schemas.microsoft.com/office/powerpoint/2010/main" val="4164259264"/>
              </p:ext>
            </p:extLst>
          </p:nvPr>
        </p:nvGraphicFramePr>
        <p:xfrm>
          <a:off x="639763" y="1905000"/>
          <a:ext cx="3648075" cy="1484313"/>
        </p:xfrm>
        <a:graphic>
          <a:graphicData uri="http://schemas.openxmlformats.org/presentationml/2006/ole">
            <mc:AlternateContent xmlns:mc="http://schemas.openxmlformats.org/markup-compatibility/2006">
              <mc:Choice xmlns:v="urn:schemas-microsoft-com:vml" Requires="v">
                <p:oleObj spid="_x0000_s104460" name="Equation" r:id="rId3" imgW="3009600" imgH="1218960" progId="Equation.DSMT4">
                  <p:embed/>
                </p:oleObj>
              </mc:Choice>
              <mc:Fallback>
                <p:oleObj name="Equation" r:id="rId3" imgW="3009600" imgH="1218960" progId="Equation.DSMT4">
                  <p:embed/>
                  <p:pic>
                    <p:nvPicPr>
                      <p:cNvPr id="0" name=""/>
                      <p:cNvPicPr>
                        <a:picLocks noGrp="1" noChangeAspect="1" noChangeArrowheads="1"/>
                      </p:cNvPicPr>
                      <p:nvPr/>
                    </p:nvPicPr>
                    <p:blipFill>
                      <a:blip r:embed="rId4"/>
                      <a:srcRect/>
                      <a:stretch>
                        <a:fillRect/>
                      </a:stretch>
                    </p:blipFill>
                    <p:spPr bwMode="auto">
                      <a:xfrm>
                        <a:off x="639763" y="1905000"/>
                        <a:ext cx="3648075"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Grp="1" noChangeAspect="1"/>
          </p:cNvGraphicFramePr>
          <p:nvPr>
            <p:extLst>
              <p:ext uri="{D42A27DB-BD31-4B8C-83A1-F6EECF244321}">
                <p14:modId xmlns:p14="http://schemas.microsoft.com/office/powerpoint/2010/main" val="1476889801"/>
              </p:ext>
            </p:extLst>
          </p:nvPr>
        </p:nvGraphicFramePr>
        <p:xfrm>
          <a:off x="762000" y="4572000"/>
          <a:ext cx="3648075" cy="1484313"/>
        </p:xfrm>
        <a:graphic>
          <a:graphicData uri="http://schemas.openxmlformats.org/presentationml/2006/ole">
            <mc:AlternateContent xmlns:mc="http://schemas.openxmlformats.org/markup-compatibility/2006">
              <mc:Choice xmlns:v="urn:schemas-microsoft-com:vml" Requires="v">
                <p:oleObj spid="_x0000_s104461" name="Equation" r:id="rId5" imgW="3009600" imgH="1218960" progId="Equation.DSMT4">
                  <p:embed/>
                </p:oleObj>
              </mc:Choice>
              <mc:Fallback>
                <p:oleObj name="Equation" r:id="rId5" imgW="3009600" imgH="1218960" progId="Equation.DSMT4">
                  <p:embed/>
                  <p:pic>
                    <p:nvPicPr>
                      <p:cNvPr id="0" name=""/>
                      <p:cNvPicPr>
                        <a:picLocks noGrp="1" noChangeAspect="1" noChangeArrowheads="1"/>
                      </p:cNvPicPr>
                      <p:nvPr/>
                    </p:nvPicPr>
                    <p:blipFill>
                      <a:blip r:embed="rId6"/>
                      <a:srcRect/>
                      <a:stretch>
                        <a:fillRect/>
                      </a:stretch>
                    </p:blipFill>
                    <p:spPr bwMode="auto">
                      <a:xfrm>
                        <a:off x="762000" y="4572000"/>
                        <a:ext cx="3648075"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23</a:t>
            </a:fld>
            <a:endParaRPr lang="en-US" dirty="0"/>
          </a:p>
        </p:txBody>
      </p:sp>
    </p:spTree>
    <p:extLst>
      <p:ext uri="{BB962C8B-B14F-4D97-AF65-F5344CB8AC3E}">
        <p14:creationId xmlns:p14="http://schemas.microsoft.com/office/powerpoint/2010/main" val="28673640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 Example, </a:t>
            </a:r>
            <a:r>
              <a:rPr lang="en-US" dirty="0" smtClean="0"/>
              <a:t>cont.</a:t>
            </a:r>
            <a:endParaRPr lang="en-US" dirty="0"/>
          </a:p>
        </p:txBody>
      </p:sp>
      <p:sp>
        <p:nvSpPr>
          <p:cNvPr id="3" name="Content Placeholder 2"/>
          <p:cNvSpPr>
            <a:spLocks noGrp="1"/>
          </p:cNvSpPr>
          <p:nvPr>
            <p:ph idx="1"/>
          </p:nvPr>
        </p:nvSpPr>
        <p:spPr>
          <a:xfrm>
            <a:off x="365760" y="1280160"/>
            <a:ext cx="8535987" cy="1310640"/>
          </a:xfrm>
        </p:spPr>
        <p:txBody>
          <a:bodyPr/>
          <a:lstStyle/>
          <a:p>
            <a:r>
              <a:rPr lang="en-US" dirty="0" smtClean="0"/>
              <a:t>Original matrix is used to hold </a:t>
            </a:r>
            <a:r>
              <a:rPr lang="en-US" b="1" dirty="0" smtClean="0"/>
              <a:t>L</a:t>
            </a:r>
            <a:r>
              <a:rPr lang="en-US" dirty="0" smtClean="0"/>
              <a:t> and </a:t>
            </a:r>
            <a:r>
              <a:rPr lang="en-US" b="1" dirty="0" smtClean="0"/>
              <a:t>U</a:t>
            </a:r>
            <a:r>
              <a:rPr lang="en-US" dirty="0" smtClean="0"/>
              <a:t> </a:t>
            </a:r>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1159798279"/>
              </p:ext>
            </p:extLst>
          </p:nvPr>
        </p:nvGraphicFramePr>
        <p:xfrm>
          <a:off x="990600" y="1828800"/>
          <a:ext cx="4479925" cy="4700587"/>
        </p:xfrm>
        <a:graphic>
          <a:graphicData uri="http://schemas.openxmlformats.org/presentationml/2006/ole">
            <mc:AlternateContent xmlns:mc="http://schemas.openxmlformats.org/markup-compatibility/2006">
              <mc:Choice xmlns:v="urn:schemas-microsoft-com:vml" Requires="v">
                <p:oleObj spid="_x0000_s105479" name="Equation" r:id="rId3" imgW="3695400" imgH="3860640" progId="Equation.DSMT4">
                  <p:embed/>
                </p:oleObj>
              </mc:Choice>
              <mc:Fallback>
                <p:oleObj name="Equation" r:id="rId3" imgW="3695400" imgH="3860640" progId="Equation.DSMT4">
                  <p:embed/>
                  <p:pic>
                    <p:nvPicPr>
                      <p:cNvPr id="0" name=""/>
                      <p:cNvPicPr>
                        <a:picLocks noGrp="1" noChangeAspect="1" noChangeArrowheads="1"/>
                      </p:cNvPicPr>
                      <p:nvPr/>
                    </p:nvPicPr>
                    <p:blipFill>
                      <a:blip r:embed="rId4"/>
                      <a:srcRect/>
                      <a:stretch>
                        <a:fillRect/>
                      </a:stretch>
                    </p:blipFill>
                    <p:spPr bwMode="auto">
                      <a:xfrm>
                        <a:off x="990600" y="1828800"/>
                        <a:ext cx="4479925" cy="470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4953000" y="3581400"/>
            <a:ext cx="3461204" cy="1815882"/>
          </a:xfrm>
          <a:prstGeom prst="rect">
            <a:avLst/>
          </a:prstGeom>
          <a:solidFill>
            <a:srgbClr val="FFE6E6"/>
          </a:solidFill>
        </p:spPr>
        <p:txBody>
          <a:bodyPr wrap="none" rtlCol="0">
            <a:spAutoFit/>
          </a:bodyPr>
          <a:lstStyle/>
          <a:p>
            <a:r>
              <a:rPr lang="en-US" sz="2800" dirty="0" smtClean="0">
                <a:solidFill>
                  <a:srgbClr val="1E0000"/>
                </a:solidFill>
              </a:rPr>
              <a:t>With this approach</a:t>
            </a:r>
            <a:br>
              <a:rPr lang="en-US" sz="2800" dirty="0" smtClean="0">
                <a:solidFill>
                  <a:srgbClr val="1E0000"/>
                </a:solidFill>
              </a:rPr>
            </a:br>
            <a:r>
              <a:rPr lang="en-US" sz="2800" dirty="0" smtClean="0">
                <a:solidFill>
                  <a:srgbClr val="1E0000"/>
                </a:solidFill>
              </a:rPr>
              <a:t>the original </a:t>
            </a:r>
            <a:r>
              <a:rPr lang="en-US" sz="2800" b="1" dirty="0" smtClean="0">
                <a:solidFill>
                  <a:srgbClr val="1E0000"/>
                </a:solidFill>
              </a:rPr>
              <a:t>A</a:t>
            </a:r>
            <a:r>
              <a:rPr lang="en-US" sz="2800" dirty="0" smtClean="0">
                <a:solidFill>
                  <a:srgbClr val="1E0000"/>
                </a:solidFill>
              </a:rPr>
              <a:t> matrix</a:t>
            </a:r>
            <a:br>
              <a:rPr lang="en-US" sz="2800" dirty="0" smtClean="0">
                <a:solidFill>
                  <a:srgbClr val="1E0000"/>
                </a:solidFill>
              </a:rPr>
            </a:br>
            <a:r>
              <a:rPr lang="en-US" sz="2800" dirty="0" smtClean="0">
                <a:solidFill>
                  <a:srgbClr val="1E0000"/>
                </a:solidFill>
              </a:rPr>
              <a:t>has been replaced</a:t>
            </a:r>
            <a:br>
              <a:rPr lang="en-US" sz="2800" dirty="0" smtClean="0">
                <a:solidFill>
                  <a:srgbClr val="1E0000"/>
                </a:solidFill>
              </a:rPr>
            </a:br>
            <a:r>
              <a:rPr lang="en-US" sz="2800" dirty="0" smtClean="0">
                <a:solidFill>
                  <a:srgbClr val="1E0000"/>
                </a:solidFill>
              </a:rPr>
              <a:t>by the factored values</a:t>
            </a:r>
            <a:r>
              <a:rPr lang="en-US" dirty="0" smtClean="0">
                <a:solidFill>
                  <a:srgbClr val="1E0000"/>
                </a:solidFill>
              </a:rPr>
              <a:t>!</a:t>
            </a:r>
          </a:p>
        </p:txBody>
      </p:sp>
      <p:sp>
        <p:nvSpPr>
          <p:cNvPr id="7"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24</a:t>
            </a:fld>
            <a:endParaRPr lang="en-US" dirty="0"/>
          </a:p>
        </p:txBody>
      </p:sp>
    </p:spTree>
    <p:extLst>
      <p:ext uri="{BB962C8B-B14F-4D97-AF65-F5344CB8AC3E}">
        <p14:creationId xmlns:p14="http://schemas.microsoft.com/office/powerpoint/2010/main" val="41740095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Substitution</a:t>
            </a:r>
            <a:endParaRPr lang="en-US" dirty="0"/>
          </a:p>
        </p:txBody>
      </p:sp>
      <p:sp>
        <p:nvSpPr>
          <p:cNvPr id="3" name="Content Placeholder 2"/>
          <p:cNvSpPr>
            <a:spLocks noGrp="1"/>
          </p:cNvSpPr>
          <p:nvPr>
            <p:ph idx="1"/>
          </p:nvPr>
        </p:nvSpPr>
        <p:spPr>
          <a:xfrm>
            <a:off x="365760" y="1280160"/>
            <a:ext cx="8535987" cy="4815840"/>
          </a:xfrm>
        </p:spPr>
        <p:txBody>
          <a:bodyPr>
            <a:normAutofit/>
          </a:bodyPr>
          <a:lstStyle/>
          <a:p>
            <a:pPr marL="0" indent="0">
              <a:buNone/>
            </a:pPr>
            <a:r>
              <a:rPr lang="en-US" dirty="0" smtClean="0"/>
              <a:t>Forward substitution solves              with values in </a:t>
            </a:r>
            <a:r>
              <a:rPr lang="en-US" b="1" dirty="0" smtClean="0"/>
              <a:t>b</a:t>
            </a:r>
            <a:r>
              <a:rPr lang="en-US" dirty="0" smtClean="0"/>
              <a:t> </a:t>
            </a:r>
            <a:br>
              <a:rPr lang="en-US" dirty="0" smtClean="0"/>
            </a:br>
            <a:r>
              <a:rPr lang="en-US" dirty="0" smtClean="0"/>
              <a:t>being over written (replaced by the </a:t>
            </a:r>
            <a:r>
              <a:rPr lang="en-US" b="1" dirty="0" smtClean="0"/>
              <a:t>y</a:t>
            </a:r>
            <a:r>
              <a:rPr lang="en-US" dirty="0" smtClean="0"/>
              <a:t> values)</a:t>
            </a:r>
            <a:br>
              <a:rPr lang="en-US" dirty="0" smtClean="0"/>
            </a:br>
            <a:r>
              <a:rPr lang="en-US" dirty="0" smtClean="0"/>
              <a:t/>
            </a:r>
            <a:br>
              <a:rPr lang="en-US" dirty="0" smtClean="0"/>
            </a:br>
            <a:r>
              <a:rPr lang="en-US" sz="2400" dirty="0"/>
              <a:t>For </a:t>
            </a:r>
            <a:r>
              <a:rPr lang="en-US" sz="2400" dirty="0" err="1"/>
              <a:t>i</a:t>
            </a:r>
            <a:r>
              <a:rPr lang="en-US" sz="2400" dirty="0"/>
              <a:t> := 2 to n Do Begin  // This is the row being processed</a:t>
            </a:r>
          </a:p>
          <a:p>
            <a:pPr marL="0" indent="0">
              <a:buNone/>
            </a:pPr>
            <a:r>
              <a:rPr lang="en-US" sz="2400" dirty="0"/>
              <a:t>  For j := 1 to i-1 Do Begin </a:t>
            </a:r>
            <a:endParaRPr lang="en-US" sz="2400" dirty="0" smtClean="0"/>
          </a:p>
          <a:p>
            <a:pPr marL="0" indent="0">
              <a:buNone/>
            </a:pPr>
            <a:r>
              <a:rPr lang="en-US" sz="2400" dirty="0" smtClean="0"/>
              <a:t>    b[</a:t>
            </a:r>
            <a:r>
              <a:rPr lang="en-US" sz="2400" dirty="0" err="1" smtClean="0"/>
              <a:t>i</a:t>
            </a:r>
            <a:r>
              <a:rPr lang="en-US" sz="2400" dirty="0" smtClean="0"/>
              <a:t>] </a:t>
            </a:r>
            <a:r>
              <a:rPr lang="en-US" sz="2400" dirty="0"/>
              <a:t>= </a:t>
            </a:r>
            <a:r>
              <a:rPr lang="en-US" sz="2400" dirty="0" smtClean="0"/>
              <a:t>b[</a:t>
            </a:r>
            <a:r>
              <a:rPr lang="en-US" sz="2400" dirty="0" err="1" smtClean="0"/>
              <a:t>i</a:t>
            </a:r>
            <a:r>
              <a:rPr lang="en-US" sz="2400" dirty="0" smtClean="0"/>
              <a:t>] - A[</a:t>
            </a:r>
            <a:r>
              <a:rPr lang="en-US" sz="2400" dirty="0" err="1" smtClean="0"/>
              <a:t>i,j</a:t>
            </a:r>
            <a:r>
              <a:rPr lang="en-US" sz="2400" dirty="0" smtClean="0"/>
              <a:t>]*b[j]    // This is just using the </a:t>
            </a:r>
            <a:r>
              <a:rPr lang="en-US" sz="2400" b="1" dirty="0" smtClean="0"/>
              <a:t>L</a:t>
            </a:r>
            <a:r>
              <a:rPr lang="en-US" sz="2400" dirty="0" smtClean="0"/>
              <a:t> matrix</a:t>
            </a:r>
          </a:p>
          <a:p>
            <a:pPr marL="0" indent="0">
              <a:buNone/>
            </a:pPr>
            <a:r>
              <a:rPr lang="en-US" sz="2400" dirty="0"/>
              <a:t> </a:t>
            </a:r>
            <a:r>
              <a:rPr lang="en-US" sz="2400" dirty="0" smtClean="0"/>
              <a:t> End</a:t>
            </a:r>
            <a:r>
              <a:rPr lang="en-US" sz="2400" dirty="0"/>
              <a:t>;</a:t>
            </a:r>
          </a:p>
          <a:p>
            <a:pPr marL="0" indent="0">
              <a:buNone/>
            </a:pPr>
            <a:r>
              <a:rPr lang="en-US" sz="2400" dirty="0"/>
              <a:t>End</a:t>
            </a:r>
            <a:r>
              <a:rPr lang="en-US" sz="2400" dirty="0" smtClean="0"/>
              <a:t>;</a:t>
            </a:r>
            <a:endParaRPr lang="en-US" sz="2400"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758317413"/>
              </p:ext>
            </p:extLst>
          </p:nvPr>
        </p:nvGraphicFramePr>
        <p:xfrm>
          <a:off x="4495800" y="1371600"/>
          <a:ext cx="1016000" cy="371475"/>
        </p:xfrm>
        <a:graphic>
          <a:graphicData uri="http://schemas.openxmlformats.org/presentationml/2006/ole">
            <mc:AlternateContent xmlns:mc="http://schemas.openxmlformats.org/markup-compatibility/2006">
              <mc:Choice xmlns:v="urn:schemas-microsoft-com:vml" Requires="v">
                <p:oleObj spid="_x0000_s106503" name="Equation" r:id="rId3" imgW="838080" imgH="304560" progId="Equation.DSMT4">
                  <p:embed/>
                </p:oleObj>
              </mc:Choice>
              <mc:Fallback>
                <p:oleObj name="Equation" r:id="rId3" imgW="838080" imgH="304560" progId="Equation.DSMT4">
                  <p:embed/>
                  <p:pic>
                    <p:nvPicPr>
                      <p:cNvPr id="0" name=""/>
                      <p:cNvPicPr>
                        <a:picLocks noGrp="1" noChangeAspect="1" noChangeArrowheads="1"/>
                      </p:cNvPicPr>
                      <p:nvPr/>
                    </p:nvPicPr>
                    <p:blipFill>
                      <a:blip r:embed="rId4"/>
                      <a:srcRect/>
                      <a:stretch>
                        <a:fillRect/>
                      </a:stretch>
                    </p:blipFill>
                    <p:spPr bwMode="auto">
                      <a:xfrm>
                        <a:off x="4495800" y="1371600"/>
                        <a:ext cx="10160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25</a:t>
            </a:fld>
            <a:endParaRPr lang="en-US" dirty="0"/>
          </a:p>
        </p:txBody>
      </p:sp>
    </p:spTree>
    <p:extLst>
      <p:ext uri="{BB962C8B-B14F-4D97-AF65-F5344CB8AC3E}">
        <p14:creationId xmlns:p14="http://schemas.microsoft.com/office/powerpoint/2010/main" val="3831845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Substitution Example</a:t>
            </a:r>
            <a:endParaRPr lang="en-US" dirty="0"/>
          </a:p>
        </p:txBody>
      </p:sp>
      <p:graphicFrame>
        <p:nvGraphicFramePr>
          <p:cNvPr id="4" name="Object 3"/>
          <p:cNvGraphicFramePr>
            <a:graphicFrameLocks noGrp="1" noChangeAspect="1"/>
          </p:cNvGraphicFramePr>
          <p:nvPr>
            <p:extLst>
              <p:ext uri="{D42A27DB-BD31-4B8C-83A1-F6EECF244321}">
                <p14:modId xmlns:p14="http://schemas.microsoft.com/office/powerpoint/2010/main" val="292418892"/>
              </p:ext>
            </p:extLst>
          </p:nvPr>
        </p:nvGraphicFramePr>
        <p:xfrm>
          <a:off x="365760" y="1280160"/>
          <a:ext cx="6781800" cy="4582962"/>
        </p:xfrm>
        <a:graphic>
          <a:graphicData uri="http://schemas.openxmlformats.org/presentationml/2006/ole">
            <mc:AlternateContent xmlns:mc="http://schemas.openxmlformats.org/markup-compatibility/2006">
              <mc:Choice xmlns:v="urn:schemas-microsoft-com:vml" Requires="v">
                <p:oleObj spid="_x0000_s107527" name="Equation" r:id="rId3" imgW="6134040" imgH="4127400" progId="Equation.DSMT4">
                  <p:embed/>
                </p:oleObj>
              </mc:Choice>
              <mc:Fallback>
                <p:oleObj name="Equation" r:id="rId3" imgW="6134040" imgH="4127400" progId="Equation.DSMT4">
                  <p:embed/>
                  <p:pic>
                    <p:nvPicPr>
                      <p:cNvPr id="0" name=""/>
                      <p:cNvPicPr>
                        <a:picLocks noGrp="1" noChangeAspect="1" noChangeArrowheads="1"/>
                      </p:cNvPicPr>
                      <p:nvPr/>
                    </p:nvPicPr>
                    <p:blipFill>
                      <a:blip r:embed="rId4"/>
                      <a:srcRect/>
                      <a:stretch>
                        <a:fillRect/>
                      </a:stretch>
                    </p:blipFill>
                    <p:spPr bwMode="auto">
                      <a:xfrm>
                        <a:off x="365760" y="1280160"/>
                        <a:ext cx="6781800" cy="4582962"/>
                      </a:xfrm>
                      <a:prstGeom prst="rect">
                        <a:avLst/>
                      </a:prstGeom>
                      <a:noFill/>
                      <a:ln>
                        <a:noFill/>
                      </a:ln>
                    </p:spPr>
                  </p:pic>
                </p:oleObj>
              </mc:Fallback>
            </mc:AlternateContent>
          </a:graphicData>
        </a:graphic>
      </p:graphicFrame>
      <p:sp>
        <p:nvSpPr>
          <p:cNvPr id="5"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26</a:t>
            </a:fld>
            <a:endParaRPr lang="en-US" dirty="0"/>
          </a:p>
        </p:txBody>
      </p:sp>
    </p:spTree>
    <p:extLst>
      <p:ext uri="{BB962C8B-B14F-4D97-AF65-F5344CB8AC3E}">
        <p14:creationId xmlns:p14="http://schemas.microsoft.com/office/powerpoint/2010/main" val="3878514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 </a:t>
            </a:r>
            <a:r>
              <a:rPr lang="en-US" dirty="0"/>
              <a:t>Substitution</a:t>
            </a:r>
          </a:p>
        </p:txBody>
      </p:sp>
      <p:sp>
        <p:nvSpPr>
          <p:cNvPr id="3" name="Content Placeholder 2"/>
          <p:cNvSpPr>
            <a:spLocks noGrp="1"/>
          </p:cNvSpPr>
          <p:nvPr>
            <p:ph idx="1"/>
          </p:nvPr>
        </p:nvSpPr>
        <p:spPr>
          <a:xfrm>
            <a:off x="365760" y="1280160"/>
            <a:ext cx="8535987" cy="4815840"/>
          </a:xfrm>
        </p:spPr>
        <p:txBody>
          <a:bodyPr>
            <a:normAutofit/>
          </a:bodyPr>
          <a:lstStyle/>
          <a:p>
            <a:r>
              <a:rPr lang="en-US" dirty="0" smtClean="0"/>
              <a:t>Backward </a:t>
            </a:r>
            <a:r>
              <a:rPr lang="en-US" dirty="0"/>
              <a:t>substitution solves              </a:t>
            </a:r>
            <a:r>
              <a:rPr lang="en-US" dirty="0" smtClean="0"/>
              <a:t>(with </a:t>
            </a:r>
            <a:r>
              <a:rPr lang="en-US" dirty="0"/>
              <a:t>values </a:t>
            </a:r>
            <a:r>
              <a:rPr lang="en-US" dirty="0" smtClean="0"/>
              <a:t>of </a:t>
            </a:r>
            <a:r>
              <a:rPr lang="en-US" b="1" dirty="0" smtClean="0"/>
              <a:t>y</a:t>
            </a:r>
            <a:r>
              <a:rPr lang="en-US" dirty="0" smtClean="0"/>
              <a:t> contained in the </a:t>
            </a:r>
            <a:r>
              <a:rPr lang="en-US" b="1" dirty="0" smtClean="0"/>
              <a:t>b</a:t>
            </a:r>
            <a:r>
              <a:rPr lang="en-US" dirty="0" smtClean="0"/>
              <a:t> vector as a result of the forward substitution)</a:t>
            </a:r>
          </a:p>
          <a:p>
            <a:pPr marL="0" indent="0">
              <a:buNone/>
            </a:pPr>
            <a:r>
              <a:rPr lang="en-US" sz="2400" dirty="0"/>
              <a:t>For </a:t>
            </a:r>
            <a:r>
              <a:rPr lang="en-US" sz="2400" dirty="0" err="1"/>
              <a:t>i</a:t>
            </a:r>
            <a:r>
              <a:rPr lang="en-US" sz="2400" dirty="0"/>
              <a:t> := </a:t>
            </a:r>
            <a:r>
              <a:rPr lang="en-US" sz="2400" dirty="0" smtClean="0"/>
              <a:t>n </a:t>
            </a:r>
            <a:r>
              <a:rPr lang="en-US" sz="2400" dirty="0"/>
              <a:t>to </a:t>
            </a:r>
            <a:r>
              <a:rPr lang="en-US" sz="2400" dirty="0" smtClean="0"/>
              <a:t>1 </a:t>
            </a:r>
            <a:r>
              <a:rPr lang="en-US" sz="2400" dirty="0"/>
              <a:t>Do Begin  // This is the row being processed</a:t>
            </a:r>
          </a:p>
          <a:p>
            <a:pPr marL="0" indent="0">
              <a:buNone/>
            </a:pPr>
            <a:r>
              <a:rPr lang="en-US" sz="2400" dirty="0"/>
              <a:t>  For j := </a:t>
            </a:r>
            <a:r>
              <a:rPr lang="en-US" sz="2400" dirty="0" smtClean="0"/>
              <a:t>i+1 </a:t>
            </a:r>
            <a:r>
              <a:rPr lang="en-US" sz="2400" dirty="0"/>
              <a:t>to n</a:t>
            </a:r>
            <a:r>
              <a:rPr lang="en-US" sz="2400" dirty="0" smtClean="0"/>
              <a:t> </a:t>
            </a:r>
            <a:r>
              <a:rPr lang="en-US" sz="2400" dirty="0"/>
              <a:t>Do Begin </a:t>
            </a:r>
          </a:p>
          <a:p>
            <a:pPr marL="0" indent="0">
              <a:buNone/>
            </a:pPr>
            <a:r>
              <a:rPr lang="en-US" sz="2400" dirty="0"/>
              <a:t>    b[</a:t>
            </a:r>
            <a:r>
              <a:rPr lang="en-US" sz="2400" dirty="0" err="1"/>
              <a:t>i</a:t>
            </a:r>
            <a:r>
              <a:rPr lang="en-US" sz="2400" dirty="0"/>
              <a:t>] = b[</a:t>
            </a:r>
            <a:r>
              <a:rPr lang="en-US" sz="2400" dirty="0" err="1"/>
              <a:t>i</a:t>
            </a:r>
            <a:r>
              <a:rPr lang="en-US" sz="2400" dirty="0"/>
              <a:t>] - A[</a:t>
            </a:r>
            <a:r>
              <a:rPr lang="en-US" sz="2400" dirty="0" err="1"/>
              <a:t>i,j</a:t>
            </a:r>
            <a:r>
              <a:rPr lang="en-US" sz="2400" dirty="0"/>
              <a:t>]*b[j]    // This is just using the </a:t>
            </a:r>
            <a:r>
              <a:rPr lang="en-US" sz="2400" b="1" dirty="0" smtClean="0"/>
              <a:t>U</a:t>
            </a:r>
            <a:r>
              <a:rPr lang="en-US" sz="2400" dirty="0" smtClean="0"/>
              <a:t> </a:t>
            </a:r>
            <a:r>
              <a:rPr lang="en-US" sz="2400" dirty="0"/>
              <a:t>matrix</a:t>
            </a:r>
          </a:p>
          <a:p>
            <a:pPr marL="0" indent="0">
              <a:buNone/>
            </a:pPr>
            <a:r>
              <a:rPr lang="en-US" sz="2400" dirty="0"/>
              <a:t>  End</a:t>
            </a:r>
            <a:r>
              <a:rPr lang="en-US" sz="2400" dirty="0" smtClean="0"/>
              <a:t>;</a:t>
            </a:r>
          </a:p>
          <a:p>
            <a:pPr marL="0" indent="0">
              <a:buNone/>
            </a:pPr>
            <a:r>
              <a:rPr lang="en-US" sz="2400" dirty="0"/>
              <a:t> </a:t>
            </a:r>
            <a:r>
              <a:rPr lang="en-US" sz="2400" dirty="0" smtClean="0"/>
              <a:t> b[</a:t>
            </a:r>
            <a:r>
              <a:rPr lang="en-US" sz="2400" dirty="0" err="1" smtClean="0"/>
              <a:t>i</a:t>
            </a:r>
            <a:r>
              <a:rPr lang="en-US" sz="2400" dirty="0" smtClean="0"/>
              <a:t>] = b[</a:t>
            </a:r>
            <a:r>
              <a:rPr lang="en-US" sz="2400" dirty="0" err="1" smtClean="0"/>
              <a:t>i</a:t>
            </a:r>
            <a:r>
              <a:rPr lang="en-US" sz="2400" dirty="0" smtClean="0"/>
              <a:t>]/A[</a:t>
            </a:r>
            <a:r>
              <a:rPr lang="en-US" sz="2400" dirty="0" err="1" smtClean="0"/>
              <a:t>i,i</a:t>
            </a:r>
            <a:r>
              <a:rPr lang="en-US" sz="2400" dirty="0" smtClean="0"/>
              <a:t>]    // The A[</a:t>
            </a:r>
            <a:r>
              <a:rPr lang="en-US" sz="2400" dirty="0" err="1" smtClean="0"/>
              <a:t>i,i</a:t>
            </a:r>
            <a:r>
              <a:rPr lang="en-US" sz="2400" dirty="0" smtClean="0"/>
              <a:t>] values are &lt;&gt; 0 if it is nonsingular</a:t>
            </a:r>
            <a:endParaRPr lang="en-US" sz="2400" dirty="0"/>
          </a:p>
          <a:p>
            <a:pPr marL="0" indent="0">
              <a:buNone/>
            </a:pPr>
            <a:r>
              <a:rPr lang="en-US" sz="2400" dirty="0"/>
              <a:t>End</a:t>
            </a:r>
            <a:r>
              <a:rPr lang="en-US" dirty="0"/>
              <a:t/>
            </a:r>
            <a:br>
              <a:rPr lang="en-US" dirty="0"/>
            </a:br>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444170514"/>
              </p:ext>
            </p:extLst>
          </p:nvPr>
        </p:nvGraphicFramePr>
        <p:xfrm>
          <a:off x="5105400" y="1371600"/>
          <a:ext cx="1016000" cy="371475"/>
        </p:xfrm>
        <a:graphic>
          <a:graphicData uri="http://schemas.openxmlformats.org/presentationml/2006/ole">
            <mc:AlternateContent xmlns:mc="http://schemas.openxmlformats.org/markup-compatibility/2006">
              <mc:Choice xmlns:v="urn:schemas-microsoft-com:vml" Requires="v">
                <p:oleObj spid="_x0000_s108551" name="Equation" r:id="rId3" imgW="838080" imgH="304560" progId="Equation.DSMT4">
                  <p:embed/>
                </p:oleObj>
              </mc:Choice>
              <mc:Fallback>
                <p:oleObj name="Equation" r:id="rId3" imgW="838080" imgH="304560" progId="Equation.DSMT4">
                  <p:embed/>
                  <p:pic>
                    <p:nvPicPr>
                      <p:cNvPr id="0" name=""/>
                      <p:cNvPicPr>
                        <a:picLocks noGrp="1" noChangeAspect="1" noChangeArrowheads="1"/>
                      </p:cNvPicPr>
                      <p:nvPr/>
                    </p:nvPicPr>
                    <p:blipFill>
                      <a:blip r:embed="rId4"/>
                      <a:srcRect/>
                      <a:stretch>
                        <a:fillRect/>
                      </a:stretch>
                    </p:blipFill>
                    <p:spPr bwMode="auto">
                      <a:xfrm>
                        <a:off x="5105400" y="1371600"/>
                        <a:ext cx="10160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27</a:t>
            </a:fld>
            <a:endParaRPr lang="en-US" dirty="0"/>
          </a:p>
        </p:txBody>
      </p:sp>
    </p:spTree>
    <p:extLst>
      <p:ext uri="{BB962C8B-B14F-4D97-AF65-F5344CB8AC3E}">
        <p14:creationId xmlns:p14="http://schemas.microsoft.com/office/powerpoint/2010/main" val="23799782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 </a:t>
            </a:r>
            <a:r>
              <a:rPr lang="en-US" dirty="0"/>
              <a:t>Substitution Example</a:t>
            </a:r>
          </a:p>
        </p:txBody>
      </p:sp>
      <p:graphicFrame>
        <p:nvGraphicFramePr>
          <p:cNvPr id="4" name="Object 3"/>
          <p:cNvGraphicFramePr>
            <a:graphicFrameLocks noGrp="1" noChangeAspect="1"/>
          </p:cNvGraphicFramePr>
          <p:nvPr>
            <p:extLst>
              <p:ext uri="{D42A27DB-BD31-4B8C-83A1-F6EECF244321}">
                <p14:modId xmlns:p14="http://schemas.microsoft.com/office/powerpoint/2010/main" val="1950110880"/>
              </p:ext>
            </p:extLst>
          </p:nvPr>
        </p:nvGraphicFramePr>
        <p:xfrm>
          <a:off x="365760" y="1280160"/>
          <a:ext cx="8271670" cy="4495800"/>
        </p:xfrm>
        <a:graphic>
          <a:graphicData uri="http://schemas.openxmlformats.org/presentationml/2006/ole">
            <mc:AlternateContent xmlns:mc="http://schemas.openxmlformats.org/markup-compatibility/2006">
              <mc:Choice xmlns:v="urn:schemas-microsoft-com:vml" Requires="v">
                <p:oleObj spid="_x0000_s109575" name="Equation" r:id="rId3" imgW="7886520" imgH="4267080" progId="Equation.DSMT4">
                  <p:embed/>
                </p:oleObj>
              </mc:Choice>
              <mc:Fallback>
                <p:oleObj name="Equation" r:id="rId3" imgW="7886520" imgH="4267080" progId="Equation.DSMT4">
                  <p:embed/>
                  <p:pic>
                    <p:nvPicPr>
                      <p:cNvPr id="0" name=""/>
                      <p:cNvPicPr>
                        <a:picLocks noGrp="1" noChangeAspect="1" noChangeArrowheads="1"/>
                      </p:cNvPicPr>
                      <p:nvPr/>
                    </p:nvPicPr>
                    <p:blipFill>
                      <a:blip r:embed="rId4"/>
                      <a:srcRect/>
                      <a:stretch>
                        <a:fillRect/>
                      </a:stretch>
                    </p:blipFill>
                    <p:spPr bwMode="auto">
                      <a:xfrm>
                        <a:off x="365760" y="1280160"/>
                        <a:ext cx="8271670" cy="4495800"/>
                      </a:xfrm>
                      <a:prstGeom prst="rect">
                        <a:avLst/>
                      </a:prstGeom>
                      <a:noFill/>
                      <a:ln>
                        <a:noFill/>
                      </a:ln>
                    </p:spPr>
                  </p:pic>
                </p:oleObj>
              </mc:Fallback>
            </mc:AlternateContent>
          </a:graphicData>
        </a:graphic>
      </p:graphicFrame>
      <p:sp>
        <p:nvSpPr>
          <p:cNvPr id="5"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28</a:t>
            </a:fld>
            <a:endParaRPr lang="en-US" dirty="0"/>
          </a:p>
        </p:txBody>
      </p:sp>
    </p:spTree>
    <p:extLst>
      <p:ext uri="{BB962C8B-B14F-4D97-AF65-F5344CB8AC3E}">
        <p14:creationId xmlns:p14="http://schemas.microsoft.com/office/powerpoint/2010/main" val="615007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 Power Flow Example</a:t>
            </a:r>
          </a:p>
        </p:txBody>
      </p:sp>
      <p:pic>
        <p:nvPicPr>
          <p:cNvPr id="5"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l="7477" t="29063" r="11963" b="27188"/>
          <a:stretch>
            <a:fillRect/>
          </a:stretch>
        </p:blipFill>
        <p:spPr>
          <a:xfrm>
            <a:off x="152400" y="1219200"/>
            <a:ext cx="8620125" cy="3733800"/>
          </a:xfrm>
          <a:noFill/>
        </p:spPr>
      </p:pic>
      <p:sp>
        <p:nvSpPr>
          <p:cNvPr id="6" name="TextBox 5"/>
          <p:cNvSpPr txBox="1"/>
          <p:nvPr/>
        </p:nvSpPr>
        <p:spPr>
          <a:xfrm>
            <a:off x="152400" y="6248400"/>
            <a:ext cx="8763000" cy="369332"/>
          </a:xfrm>
          <a:prstGeom prst="rect">
            <a:avLst/>
          </a:prstGeom>
          <a:noFill/>
        </p:spPr>
        <p:txBody>
          <a:bodyPr wrap="square" rtlCol="0">
            <a:spAutoFit/>
          </a:bodyPr>
          <a:lstStyle/>
          <a:p>
            <a:r>
              <a:rPr lang="en-US" sz="1800" dirty="0" smtClean="0">
                <a:solidFill>
                  <a:srgbClr val="1E0000"/>
                </a:solidFill>
              </a:rPr>
              <a:t>Example from Power System Analysis and Design, by Glover, Overbye, Sarma, 6</a:t>
            </a:r>
            <a:r>
              <a:rPr lang="en-US" sz="1800" baseline="30000" dirty="0" smtClean="0">
                <a:solidFill>
                  <a:srgbClr val="1E0000"/>
                </a:solidFill>
              </a:rPr>
              <a:t>th</a:t>
            </a:r>
            <a:r>
              <a:rPr lang="en-US" sz="1800" dirty="0" smtClean="0">
                <a:solidFill>
                  <a:srgbClr val="1E0000"/>
                </a:solidFill>
              </a:rPr>
              <a:t> Edition</a:t>
            </a:r>
            <a:endParaRPr lang="en-US" sz="1800" dirty="0">
              <a:solidFill>
                <a:srgbClr val="1E0000"/>
              </a:solidFill>
            </a:endParaRPr>
          </a:p>
        </p:txBody>
      </p:sp>
      <p:sp>
        <p:nvSpPr>
          <p:cNvPr id="7" name="Slide Number Placeholder 5"/>
          <p:cNvSpPr>
            <a:spLocks noGrp="1"/>
          </p:cNvSpPr>
          <p:nvPr>
            <p:ph type="sldNum" sz="quarter" idx="12"/>
          </p:nvPr>
        </p:nvSpPr>
        <p:spPr>
          <a:xfrm>
            <a:off x="6858000" y="6492240"/>
            <a:ext cx="2133600" cy="251418"/>
          </a:xfrm>
          <a:prstGeom prst="rect">
            <a:avLst/>
          </a:prstGeom>
        </p:spPr>
        <p:txBody>
          <a:bodyPr/>
          <a:lstStyle>
            <a:lvl1pPr algn="r">
              <a:defRPr sz="1800" baseline="0">
                <a:solidFill>
                  <a:schemeClr val="tx1"/>
                </a:solidFill>
              </a:defRPr>
            </a:lvl1pPr>
          </a:lstStyle>
          <a:p>
            <a:fld id="{F06A5241-12CB-C64D-AE38-6540AC6C648E}" type="slidenum">
              <a:rPr lang="en-US" smtClean="0">
                <a:solidFill>
                  <a:srgbClr val="1E0000"/>
                </a:solidFill>
              </a:rPr>
              <a:pPr/>
              <a:t>2</a:t>
            </a:fld>
            <a:endParaRPr lang="en-US" dirty="0">
              <a:solidFill>
                <a:srgbClr val="1E0000"/>
              </a:solidFill>
            </a:endParaRPr>
          </a:p>
        </p:txBody>
      </p:sp>
    </p:spTree>
    <p:extLst>
      <p:ext uri="{BB962C8B-B14F-4D97-AF65-F5344CB8AC3E}">
        <p14:creationId xmlns:p14="http://schemas.microsoft.com/office/powerpoint/2010/main" val="29870186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Complexity</a:t>
            </a:r>
            <a:endParaRPr lang="en-US" dirty="0"/>
          </a:p>
        </p:txBody>
      </p:sp>
      <p:sp>
        <p:nvSpPr>
          <p:cNvPr id="3" name="Content Placeholder 2"/>
          <p:cNvSpPr>
            <a:spLocks noGrp="1"/>
          </p:cNvSpPr>
          <p:nvPr>
            <p:ph idx="1"/>
          </p:nvPr>
        </p:nvSpPr>
        <p:spPr>
          <a:xfrm>
            <a:off x="365760" y="1280160"/>
            <a:ext cx="8397239" cy="4114800"/>
          </a:xfrm>
        </p:spPr>
        <p:txBody>
          <a:bodyPr/>
          <a:lstStyle/>
          <a:p>
            <a:r>
              <a:rPr lang="en-US" dirty="0" smtClean="0"/>
              <a:t>Computational complexity indicates how the number of numerical operations scales with the size of the problem</a:t>
            </a:r>
          </a:p>
          <a:p>
            <a:r>
              <a:rPr lang="en-US" dirty="0" smtClean="0"/>
              <a:t>Computational complexity is expressed using the “Big O” notation; assume a problem of size n</a:t>
            </a:r>
          </a:p>
          <a:p>
            <a:pPr lvl="1"/>
            <a:r>
              <a:rPr lang="en-US" dirty="0" smtClean="0"/>
              <a:t>Adding the number of elements in a vector is O(n)</a:t>
            </a:r>
          </a:p>
          <a:p>
            <a:pPr lvl="1"/>
            <a:r>
              <a:rPr lang="en-US" dirty="0" smtClean="0"/>
              <a:t>Adding two n by n full matrices is O(n</a:t>
            </a:r>
            <a:r>
              <a:rPr lang="en-US" baseline="30000" dirty="0" smtClean="0"/>
              <a:t>2</a:t>
            </a:r>
            <a:r>
              <a:rPr lang="en-US" dirty="0" smtClean="0"/>
              <a:t>)</a:t>
            </a:r>
          </a:p>
          <a:p>
            <a:pPr lvl="1"/>
            <a:r>
              <a:rPr lang="en-US" dirty="0" smtClean="0"/>
              <a:t>Multiplying two n by n full matrices is O(n</a:t>
            </a:r>
            <a:r>
              <a:rPr lang="en-US" baseline="30000" dirty="0" smtClean="0"/>
              <a:t>3</a:t>
            </a:r>
            <a:r>
              <a:rPr lang="en-US" dirty="0" smtClean="0"/>
              <a:t>)</a:t>
            </a:r>
          </a:p>
          <a:p>
            <a:pPr lvl="1"/>
            <a:r>
              <a:rPr lang="en-US" dirty="0" smtClean="0"/>
              <a:t>Inverting an n by n full matrix, or doing Gaussian elimination is O(n</a:t>
            </a:r>
            <a:r>
              <a:rPr lang="en-US" baseline="30000" dirty="0" smtClean="0"/>
              <a:t>3</a:t>
            </a:r>
            <a:r>
              <a:rPr lang="en-US" dirty="0" smtClean="0"/>
              <a:t>)</a:t>
            </a:r>
          </a:p>
          <a:p>
            <a:pPr lvl="1"/>
            <a:r>
              <a:rPr lang="en-US" dirty="0" smtClean="0"/>
              <a:t>Solving the traveling salesman problem by brute-force search is O(n!)</a:t>
            </a:r>
          </a:p>
          <a:p>
            <a:endParaRPr lang="en-US" dirty="0" smtClean="0"/>
          </a:p>
          <a:p>
            <a:pPr marL="0" indent="0">
              <a:buNone/>
            </a:pPr>
            <a:endParaRPr lang="en-US" dirty="0" smtClean="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29</a:t>
            </a:fld>
            <a:endParaRPr lang="en-US" dirty="0"/>
          </a:p>
        </p:txBody>
      </p:sp>
    </p:spTree>
    <p:extLst>
      <p:ext uri="{BB962C8B-B14F-4D97-AF65-F5344CB8AC3E}">
        <p14:creationId xmlns:p14="http://schemas.microsoft.com/office/powerpoint/2010/main" val="34925700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Computational Complexity</a:t>
            </a:r>
          </a:p>
        </p:txBody>
      </p:sp>
      <p:sp>
        <p:nvSpPr>
          <p:cNvPr id="3" name="Content Placeholder 2"/>
          <p:cNvSpPr>
            <a:spLocks noGrp="1"/>
          </p:cNvSpPr>
          <p:nvPr>
            <p:ph idx="1"/>
          </p:nvPr>
        </p:nvSpPr>
        <p:spPr>
          <a:xfrm>
            <a:off x="365760" y="1280160"/>
            <a:ext cx="8625840" cy="3733800"/>
          </a:xfrm>
        </p:spPr>
        <p:txBody>
          <a:bodyPr/>
          <a:lstStyle/>
          <a:p>
            <a:r>
              <a:rPr lang="en-US" dirty="0" smtClean="0"/>
              <a:t>Knowing the computational complexity of a problem can help to determine whether it can be solved (at least using a particular method)</a:t>
            </a:r>
          </a:p>
          <a:p>
            <a:pPr lvl="1"/>
            <a:r>
              <a:rPr lang="en-US" dirty="0" smtClean="0"/>
              <a:t>Scaling </a:t>
            </a:r>
            <a:r>
              <a:rPr lang="en-US" dirty="0"/>
              <a:t>factors do not affect the </a:t>
            </a:r>
            <a:r>
              <a:rPr lang="en-US" dirty="0" smtClean="0"/>
              <a:t>computation complexity</a:t>
            </a:r>
          </a:p>
          <a:p>
            <a:pPr lvl="2"/>
            <a:r>
              <a:rPr lang="en-US" dirty="0" smtClean="0"/>
              <a:t>an algorithm that takes n</a:t>
            </a:r>
            <a:r>
              <a:rPr lang="en-US" baseline="30000" dirty="0" smtClean="0"/>
              <a:t>3</a:t>
            </a:r>
            <a:r>
              <a:rPr lang="en-US" dirty="0" smtClean="0"/>
              <a:t>/2 operations has the same computational complexity of one the takes n</a:t>
            </a:r>
            <a:r>
              <a:rPr lang="en-US" baseline="30000" dirty="0" smtClean="0"/>
              <a:t>3</a:t>
            </a:r>
            <a:r>
              <a:rPr lang="en-US" dirty="0" smtClean="0"/>
              <a:t>/10 operations (though obviously the second one is faster!)</a:t>
            </a:r>
          </a:p>
          <a:p>
            <a:r>
              <a:rPr lang="en-US" dirty="0" smtClean="0"/>
              <a:t>With O(n</a:t>
            </a:r>
            <a:r>
              <a:rPr lang="en-US" baseline="30000" dirty="0" smtClean="0"/>
              <a:t>3</a:t>
            </a:r>
            <a:r>
              <a:rPr lang="en-US" dirty="0" smtClean="0"/>
              <a:t>) factoring a full matrix becomes computationally intractable quickly!</a:t>
            </a:r>
          </a:p>
          <a:p>
            <a:pPr lvl="1"/>
            <a:r>
              <a:rPr lang="en-US" dirty="0" smtClean="0"/>
              <a:t>A 100 by 100 matrix takes a million operations (give or take)</a:t>
            </a:r>
          </a:p>
          <a:p>
            <a:pPr lvl="1"/>
            <a:r>
              <a:rPr lang="en-US" dirty="0" smtClean="0"/>
              <a:t>A 1000 by 1000 matrix takes a billion operations </a:t>
            </a:r>
          </a:p>
          <a:p>
            <a:pPr lvl="1"/>
            <a:r>
              <a:rPr lang="en-US" dirty="0" smtClean="0"/>
              <a:t>A 10,000 by 10,000 matrix takes a trillion operations!</a:t>
            </a:r>
            <a:endParaRPr lang="en-US" dirty="0"/>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30</a:t>
            </a:fld>
            <a:endParaRPr lang="en-US" dirty="0"/>
          </a:p>
        </p:txBody>
      </p:sp>
    </p:spTree>
    <p:extLst>
      <p:ext uri="{BB962C8B-B14F-4D97-AF65-F5344CB8AC3E}">
        <p14:creationId xmlns:p14="http://schemas.microsoft.com/office/powerpoint/2010/main" val="1405815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Systems</a:t>
            </a:r>
          </a:p>
        </p:txBody>
      </p:sp>
      <p:sp>
        <p:nvSpPr>
          <p:cNvPr id="3" name="Content Placeholder 2"/>
          <p:cNvSpPr>
            <a:spLocks noGrp="1"/>
          </p:cNvSpPr>
          <p:nvPr>
            <p:ph idx="1"/>
          </p:nvPr>
        </p:nvSpPr>
        <p:spPr>
          <a:xfrm>
            <a:off x="365760" y="1280160"/>
            <a:ext cx="8549640" cy="3733800"/>
          </a:xfrm>
        </p:spPr>
        <p:txBody>
          <a:bodyPr/>
          <a:lstStyle/>
          <a:p>
            <a:r>
              <a:rPr lang="en-US" dirty="0"/>
              <a:t>The material presented so far applies to any arbitrary linear system</a:t>
            </a:r>
          </a:p>
          <a:p>
            <a:pPr>
              <a:spcBef>
                <a:spcPct val="0"/>
              </a:spcBef>
            </a:pPr>
            <a:r>
              <a:rPr lang="en-US" dirty="0"/>
              <a:t>The next step is to see what happens when we apply triangular factorization to a sparse matrix</a:t>
            </a:r>
          </a:p>
          <a:p>
            <a:pPr>
              <a:spcBef>
                <a:spcPct val="0"/>
              </a:spcBef>
            </a:pPr>
            <a:r>
              <a:rPr lang="en-US" dirty="0"/>
              <a:t>For a sparse system, only nonzero elements need to be stored in the computer since no arithmetic operations are performed on the 0’s</a:t>
            </a:r>
          </a:p>
          <a:p>
            <a:pPr>
              <a:spcBef>
                <a:spcPct val="0"/>
              </a:spcBef>
            </a:pPr>
            <a:r>
              <a:rPr lang="en-US" dirty="0"/>
              <a:t>The </a:t>
            </a:r>
            <a:r>
              <a:rPr lang="en-US" dirty="0" smtClean="0"/>
              <a:t>LU factorization is </a:t>
            </a:r>
            <a:r>
              <a:rPr lang="en-US" dirty="0"/>
              <a:t>adapted to solve sparse systems in such a way as to preserve the sparsity as much as possible</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31</a:t>
            </a:fld>
            <a:endParaRPr lang="en-US" dirty="0"/>
          </a:p>
        </p:txBody>
      </p:sp>
    </p:spTree>
    <p:extLst>
      <p:ext uri="{BB962C8B-B14F-4D97-AF65-F5344CB8AC3E}">
        <p14:creationId xmlns:p14="http://schemas.microsoft.com/office/powerpoint/2010/main" val="1321525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Matrix History</a:t>
            </a:r>
          </a:p>
        </p:txBody>
      </p:sp>
      <p:sp>
        <p:nvSpPr>
          <p:cNvPr id="3" name="Content Placeholder 2"/>
          <p:cNvSpPr>
            <a:spLocks noGrp="1"/>
          </p:cNvSpPr>
          <p:nvPr>
            <p:ph idx="1"/>
          </p:nvPr>
        </p:nvSpPr>
        <p:spPr>
          <a:xfrm>
            <a:off x="365760" y="1280160"/>
            <a:ext cx="8625840" cy="3733800"/>
          </a:xfrm>
        </p:spPr>
        <p:txBody>
          <a:bodyPr/>
          <a:lstStyle/>
          <a:p>
            <a:r>
              <a:rPr lang="en-US" dirty="0"/>
              <a:t>A nice overview of sparse matrix history is by Iain Duff at http://www.siam.org/meetings/la09/talks/duff.pdf</a:t>
            </a:r>
          </a:p>
          <a:p>
            <a:r>
              <a:rPr lang="en-US" dirty="0"/>
              <a:t>Sparse matrices developed simultaneously in several different disciplines in the early 1960’s with power systems definitely one of the key players (Bill </a:t>
            </a:r>
            <a:r>
              <a:rPr lang="en-US" dirty="0" err="1"/>
              <a:t>Tinney</a:t>
            </a:r>
            <a:r>
              <a:rPr lang="en-US" dirty="0"/>
              <a:t> from BPA)</a:t>
            </a:r>
          </a:p>
          <a:p>
            <a:r>
              <a:rPr lang="en-US" dirty="0" smtClean="0"/>
              <a:t>Different </a:t>
            </a:r>
            <a:r>
              <a:rPr lang="en-US" dirty="0"/>
              <a:t>disciplines claim credit since they didn’t necessarily know what was going on in the others</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32</a:t>
            </a:fld>
            <a:endParaRPr lang="en-US" dirty="0"/>
          </a:p>
        </p:txBody>
      </p:sp>
    </p:spTree>
    <p:extLst>
      <p:ext uri="{BB962C8B-B14F-4D97-AF65-F5344CB8AC3E}">
        <p14:creationId xmlns:p14="http://schemas.microsoft.com/office/powerpoint/2010/main" val="9336618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Sparse Matrix History</a:t>
            </a:r>
            <a:endParaRPr lang="en-US" dirty="0"/>
          </a:p>
        </p:txBody>
      </p:sp>
      <p:sp>
        <p:nvSpPr>
          <p:cNvPr id="3" name="Content Placeholder 2"/>
          <p:cNvSpPr>
            <a:spLocks noGrp="1"/>
          </p:cNvSpPr>
          <p:nvPr>
            <p:ph idx="1"/>
          </p:nvPr>
        </p:nvSpPr>
        <p:spPr>
          <a:xfrm>
            <a:off x="365760" y="1280160"/>
            <a:ext cx="8625840" cy="3733800"/>
          </a:xfrm>
        </p:spPr>
        <p:txBody>
          <a:bodyPr/>
          <a:lstStyle/>
          <a:p>
            <a:pPr marL="457200" lvl="1" indent="-457200">
              <a:buSzPct val="100000"/>
              <a:buFont typeface="Arial" panose="020B0604020202020204" pitchFamily="34" charset="0"/>
              <a:buChar char="•"/>
            </a:pPr>
            <a:r>
              <a:rPr lang="en-US" dirty="0" smtClean="0"/>
              <a:t>In power systems a key N</a:t>
            </a:r>
            <a:r>
              <a:rPr lang="en-US" dirty="0"/>
              <a:t>. Sato, W.F. </a:t>
            </a:r>
            <a:r>
              <a:rPr lang="en-US" dirty="0" err="1"/>
              <a:t>Tinney</a:t>
            </a:r>
            <a:r>
              <a:rPr lang="en-US" dirty="0"/>
              <a:t>, “Techniques for Exploiting the Sparsity of the Network Admittance Matrix,” Power App. and Syst., pp 944-950, December </a:t>
            </a:r>
            <a:r>
              <a:rPr lang="en-US" dirty="0" smtClean="0"/>
              <a:t>1963</a:t>
            </a:r>
          </a:p>
          <a:p>
            <a:pPr marL="971550" lvl="2" indent="-457200">
              <a:buSzPct val="100000"/>
            </a:pPr>
            <a:r>
              <a:rPr lang="en-US" dirty="0" smtClean="0"/>
              <a:t>In the paper they are proposing solving systems with up to 1000 buses (nodes) in 32K of memory!</a:t>
            </a:r>
          </a:p>
          <a:p>
            <a:pPr marL="971550" lvl="2" indent="-457200">
              <a:buSzPct val="100000"/>
            </a:pPr>
            <a:r>
              <a:rPr lang="en-US" dirty="0" smtClean="0"/>
              <a:t>You’ll also note that in the discussion by El-</a:t>
            </a:r>
            <a:r>
              <a:rPr lang="en-US" dirty="0" err="1" smtClean="0"/>
              <a:t>Abiad</a:t>
            </a:r>
            <a:r>
              <a:rPr lang="en-US" dirty="0" smtClean="0"/>
              <a:t>, Watson, and Stagg they mention the creation of standard test systems with between 30 and 229 buses (this surely included the now famous 118 bus system)</a:t>
            </a:r>
          </a:p>
          <a:p>
            <a:pPr marL="971550" lvl="2" indent="-457200">
              <a:buSzPct val="100000"/>
            </a:pPr>
            <a:r>
              <a:rPr lang="en-US" dirty="0" smtClean="0"/>
              <a:t>The BPA authors talk “power flow” and the </a:t>
            </a:r>
            <a:r>
              <a:rPr lang="en-US" dirty="0" err="1" smtClean="0"/>
              <a:t>discussors</a:t>
            </a:r>
            <a:r>
              <a:rPr lang="en-US" dirty="0" smtClean="0"/>
              <a:t> talk “load flow.” </a:t>
            </a:r>
          </a:p>
          <a:p>
            <a:pPr marL="457200" lvl="1" indent="-457200">
              <a:buSzPct val="100000"/>
              <a:buFont typeface="Arial" panose="020B0604020202020204" pitchFamily="34" charset="0"/>
              <a:buChar char="•"/>
            </a:pPr>
            <a:r>
              <a:rPr lang="en-US" dirty="0" err="1" smtClean="0"/>
              <a:t>Tinney</a:t>
            </a:r>
            <a:r>
              <a:rPr lang="en-US" dirty="0" smtClean="0"/>
              <a:t> and Walker present a much more detailed approach in their 1967 IEEE Proceedings paper titled “Direct Solutions of Sparse Network Equations by Optimally Order Triangular Factorization”</a:t>
            </a:r>
            <a:endParaRPr lang="en-US" dirty="0"/>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33</a:t>
            </a:fld>
            <a:endParaRPr lang="en-US" dirty="0"/>
          </a:p>
        </p:txBody>
      </p:sp>
    </p:spTree>
    <p:extLst>
      <p:ext uri="{BB962C8B-B14F-4D97-AF65-F5344CB8AC3E}">
        <p14:creationId xmlns:p14="http://schemas.microsoft.com/office/powerpoint/2010/main" val="18704826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Matrix Computational Order</a:t>
            </a:r>
          </a:p>
        </p:txBody>
      </p:sp>
      <p:sp>
        <p:nvSpPr>
          <p:cNvPr id="3" name="Content Placeholder 2"/>
          <p:cNvSpPr>
            <a:spLocks noGrp="1"/>
          </p:cNvSpPr>
          <p:nvPr>
            <p:ph idx="1"/>
          </p:nvPr>
        </p:nvSpPr>
        <p:spPr>
          <a:xfrm>
            <a:off x="365760" y="1280160"/>
            <a:ext cx="8702040" cy="3733800"/>
          </a:xfrm>
        </p:spPr>
        <p:txBody>
          <a:bodyPr/>
          <a:lstStyle/>
          <a:p>
            <a:r>
              <a:rPr lang="en-US" dirty="0"/>
              <a:t>The computational order of factoring a sparse matrix, or doing a forward/backward substitution depends on the matrix structure</a:t>
            </a:r>
          </a:p>
          <a:p>
            <a:pPr lvl="1"/>
            <a:r>
              <a:rPr lang="en-US" dirty="0"/>
              <a:t>Full matrix is O(n</a:t>
            </a:r>
            <a:r>
              <a:rPr lang="en-US" baseline="30000" dirty="0"/>
              <a:t>3</a:t>
            </a:r>
            <a:r>
              <a:rPr lang="en-US" dirty="0"/>
              <a:t>)</a:t>
            </a:r>
          </a:p>
          <a:p>
            <a:pPr lvl="1"/>
            <a:r>
              <a:rPr lang="en-US" dirty="0"/>
              <a:t>A diagonal matrix is O(n); that is, just invert each element</a:t>
            </a:r>
          </a:p>
          <a:p>
            <a:r>
              <a:rPr lang="en-US" dirty="0"/>
              <a:t>For power system problems the classic paper is </a:t>
            </a:r>
            <a:br>
              <a:rPr lang="en-US" dirty="0"/>
            </a:br>
            <a:r>
              <a:rPr lang="en-US" dirty="0"/>
              <a:t>F. L. Alvarado, “Computational complexity in power systems,” </a:t>
            </a:r>
            <a:r>
              <a:rPr lang="en-US" i="1" dirty="0"/>
              <a:t>IEEE Transactions on Power Apparatus and Systems</a:t>
            </a:r>
            <a:r>
              <a:rPr lang="en-US" dirty="0"/>
              <a:t>, ,May/June 1976</a:t>
            </a:r>
          </a:p>
          <a:p>
            <a:pPr lvl="1"/>
            <a:r>
              <a:rPr lang="en-US" dirty="0"/>
              <a:t>O(n</a:t>
            </a:r>
            <a:r>
              <a:rPr lang="en-US" baseline="30000" dirty="0"/>
              <a:t>1.4</a:t>
            </a:r>
            <a:r>
              <a:rPr lang="en-US" dirty="0"/>
              <a:t>) for factoring, O(n</a:t>
            </a:r>
            <a:r>
              <a:rPr lang="en-US" baseline="30000" dirty="0"/>
              <a:t>1.2</a:t>
            </a:r>
            <a:r>
              <a:rPr lang="en-US" dirty="0"/>
              <a:t>) for forward/backward</a:t>
            </a:r>
          </a:p>
          <a:p>
            <a:pPr lvl="1"/>
            <a:r>
              <a:rPr lang="en-US" dirty="0"/>
              <a:t>For a 100,000 by 100,000 matrix changes computation for factoring  from 1 quadrillion to 10 million!</a:t>
            </a:r>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34</a:t>
            </a:fld>
            <a:endParaRPr lang="en-US" dirty="0"/>
          </a:p>
        </p:txBody>
      </p:sp>
    </p:spTree>
    <p:extLst>
      <p:ext uri="{BB962C8B-B14F-4D97-AF65-F5344CB8AC3E}">
        <p14:creationId xmlns:p14="http://schemas.microsoft.com/office/powerpoint/2010/main" val="29751788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Inverse of a Sparse Matrix</a:t>
            </a:r>
            <a:endParaRPr lang="en-US" dirty="0"/>
          </a:p>
        </p:txBody>
      </p:sp>
      <p:sp>
        <p:nvSpPr>
          <p:cNvPr id="3" name="Content Placeholder 2"/>
          <p:cNvSpPr>
            <a:spLocks noGrp="1"/>
          </p:cNvSpPr>
          <p:nvPr>
            <p:ph idx="1"/>
          </p:nvPr>
        </p:nvSpPr>
        <p:spPr>
          <a:xfrm>
            <a:off x="365760" y="1280160"/>
            <a:ext cx="8702040" cy="3733800"/>
          </a:xfrm>
        </p:spPr>
        <p:txBody>
          <a:bodyPr/>
          <a:lstStyle/>
          <a:p>
            <a:r>
              <a:rPr lang="en-US" dirty="0"/>
              <a:t>The inverse of a sparse matrix is NOT in general a sparse matrix</a:t>
            </a:r>
          </a:p>
          <a:p>
            <a:r>
              <a:rPr lang="en-US" dirty="0"/>
              <a:t>We never (or at least very, very, very seldom) explicitly invert a sparse matrix</a:t>
            </a:r>
          </a:p>
          <a:p>
            <a:pPr lvl="1"/>
            <a:r>
              <a:rPr lang="en-US" dirty="0"/>
              <a:t>Individual columns of the inverse of a sparse matrix can be obtained by solving </a:t>
            </a:r>
            <a:r>
              <a:rPr lang="en-US" b="1" dirty="0"/>
              <a:t>x</a:t>
            </a:r>
            <a:r>
              <a:rPr lang="en-US" dirty="0"/>
              <a:t> = </a:t>
            </a:r>
            <a:r>
              <a:rPr lang="en-US" b="1" dirty="0"/>
              <a:t>A</a:t>
            </a:r>
            <a:r>
              <a:rPr lang="en-US" baseline="30000" dirty="0"/>
              <a:t>-1</a:t>
            </a:r>
            <a:r>
              <a:rPr lang="en-US" b="1" dirty="0"/>
              <a:t>b</a:t>
            </a:r>
            <a:r>
              <a:rPr lang="en-US" dirty="0"/>
              <a:t> with </a:t>
            </a:r>
            <a:r>
              <a:rPr lang="en-US" b="1" dirty="0"/>
              <a:t>b</a:t>
            </a:r>
            <a:r>
              <a:rPr lang="en-US" dirty="0"/>
              <a:t> set to all zeros except for a single nonzero in the position of the desired column</a:t>
            </a:r>
          </a:p>
          <a:p>
            <a:pPr lvl="1"/>
            <a:r>
              <a:rPr lang="en-US" dirty="0"/>
              <a:t>If a few desired elements of </a:t>
            </a:r>
            <a:r>
              <a:rPr lang="en-US" b="1" dirty="0"/>
              <a:t>A</a:t>
            </a:r>
            <a:r>
              <a:rPr lang="en-US" baseline="30000" dirty="0"/>
              <a:t>-1 </a:t>
            </a:r>
            <a:r>
              <a:rPr lang="en-US" dirty="0"/>
              <a:t>are desired (such as the diagonal values) they can usually be computed quite efficiently using sparse vector methods (a topic we’ll be considering soon)</a:t>
            </a:r>
          </a:p>
          <a:p>
            <a:r>
              <a:rPr lang="en-US" dirty="0"/>
              <a:t>We can’t invert a singular matrix (with sparse or not)</a:t>
            </a:r>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35</a:t>
            </a:fld>
            <a:endParaRPr lang="en-US" dirty="0"/>
          </a:p>
        </p:txBody>
      </p:sp>
    </p:spTree>
    <p:extLst>
      <p:ext uri="{BB962C8B-B14F-4D97-AF65-F5344CB8AC3E}">
        <p14:creationId xmlns:p14="http://schemas.microsoft.com/office/powerpoint/2010/main" val="18204211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Architecture Impacts</a:t>
            </a:r>
          </a:p>
        </p:txBody>
      </p:sp>
      <p:sp>
        <p:nvSpPr>
          <p:cNvPr id="3" name="Content Placeholder 2"/>
          <p:cNvSpPr>
            <a:spLocks noGrp="1"/>
          </p:cNvSpPr>
          <p:nvPr>
            <p:ph idx="1"/>
          </p:nvPr>
        </p:nvSpPr>
        <p:spPr>
          <a:xfrm>
            <a:off x="365760" y="1280160"/>
            <a:ext cx="8625840" cy="3733800"/>
          </a:xfrm>
        </p:spPr>
        <p:txBody>
          <a:bodyPr/>
          <a:lstStyle/>
          <a:p>
            <a:r>
              <a:rPr lang="en-US" dirty="0"/>
              <a:t>With modern computers the processor speed is many times faster than the time it takes to access data in main memory</a:t>
            </a:r>
          </a:p>
          <a:p>
            <a:pPr lvl="1"/>
            <a:r>
              <a:rPr lang="en-US" dirty="0"/>
              <a:t>Some instructions can be processed in parallel </a:t>
            </a:r>
          </a:p>
          <a:p>
            <a:r>
              <a:rPr lang="en-US" dirty="0"/>
              <a:t>Caches are used to provide quicker access to more commonly used data</a:t>
            </a:r>
          </a:p>
          <a:p>
            <a:pPr lvl="1"/>
            <a:r>
              <a:rPr lang="en-US" dirty="0"/>
              <a:t>Caches are smaller than main memory</a:t>
            </a:r>
          </a:p>
          <a:p>
            <a:pPr lvl="1"/>
            <a:r>
              <a:rPr lang="en-US" dirty="0"/>
              <a:t>Different cache levels are used with the quicker caches, like L1, have faster speeds but smaller sizes; L1 might be 64K, whereas the slower L2 might be 1M</a:t>
            </a:r>
          </a:p>
          <a:p>
            <a:r>
              <a:rPr lang="en-US" dirty="0"/>
              <a:t>Data structures can have a significant impact on sparse matrix computation</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36</a:t>
            </a:fld>
            <a:endParaRPr lang="en-US" dirty="0"/>
          </a:p>
        </p:txBody>
      </p:sp>
    </p:spTree>
    <p:extLst>
      <p:ext uri="{BB962C8B-B14F-4D97-AF65-F5344CB8AC3E}">
        <p14:creationId xmlns:p14="http://schemas.microsoft.com/office/powerpoint/2010/main" val="34857213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610600" cy="1066800"/>
          </a:xfrm>
        </p:spPr>
        <p:txBody>
          <a:bodyPr/>
          <a:lstStyle/>
          <a:p>
            <a:r>
              <a:rPr lang="en-US" dirty="0"/>
              <a:t>Full Matrix versus Sparse Matrix Storage</a:t>
            </a:r>
          </a:p>
        </p:txBody>
      </p:sp>
      <p:sp>
        <p:nvSpPr>
          <p:cNvPr id="3" name="Content Placeholder 2"/>
          <p:cNvSpPr>
            <a:spLocks noGrp="1"/>
          </p:cNvSpPr>
          <p:nvPr>
            <p:ph idx="1"/>
          </p:nvPr>
        </p:nvSpPr>
        <p:spPr>
          <a:xfrm>
            <a:off x="365760" y="1280160"/>
            <a:ext cx="8625840" cy="3733800"/>
          </a:xfrm>
        </p:spPr>
        <p:txBody>
          <a:bodyPr/>
          <a:lstStyle/>
          <a:p>
            <a:r>
              <a:rPr lang="en-US" dirty="0"/>
              <a:t>Full matrices are easily stored in arrays with just one variable needed to store each value since the value’s row and column are implicitly available from its matrix position</a:t>
            </a:r>
          </a:p>
          <a:p>
            <a:r>
              <a:rPr lang="en-US" dirty="0"/>
              <a:t>With sparse matrices two or three elements are needed to store each value</a:t>
            </a:r>
          </a:p>
          <a:p>
            <a:pPr lvl="1"/>
            <a:r>
              <a:rPr lang="en-US" dirty="0"/>
              <a:t>The zero values are not explicitly stored</a:t>
            </a:r>
          </a:p>
          <a:p>
            <a:pPr lvl="1"/>
            <a:r>
              <a:rPr lang="en-US" dirty="0"/>
              <a:t>The value itself, its row number and its column number</a:t>
            </a:r>
          </a:p>
          <a:p>
            <a:pPr lvl="1"/>
            <a:r>
              <a:rPr lang="en-US" dirty="0"/>
              <a:t>Storage can be reduced by storing all the elements in a particular row or column together</a:t>
            </a:r>
          </a:p>
          <a:p>
            <a:r>
              <a:rPr lang="en-US" dirty="0"/>
              <a:t>Because large matrices are often quite sparse, the total storage is still substantially reduced</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37</a:t>
            </a:fld>
            <a:endParaRPr lang="en-US" dirty="0"/>
          </a:p>
        </p:txBody>
      </p:sp>
    </p:spTree>
    <p:extLst>
      <p:ext uri="{BB962C8B-B14F-4D97-AF65-F5344CB8AC3E}">
        <p14:creationId xmlns:p14="http://schemas.microsoft.com/office/powerpoint/2010/main" val="11262159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Matrix Usage Can Determine the Optimal Storage</a:t>
            </a:r>
          </a:p>
        </p:txBody>
      </p:sp>
      <p:sp>
        <p:nvSpPr>
          <p:cNvPr id="3" name="Content Placeholder 2"/>
          <p:cNvSpPr>
            <a:spLocks noGrp="1"/>
          </p:cNvSpPr>
          <p:nvPr>
            <p:ph idx="1"/>
          </p:nvPr>
        </p:nvSpPr>
        <p:spPr>
          <a:xfrm>
            <a:off x="365760" y="1280160"/>
            <a:ext cx="8625840" cy="3733800"/>
          </a:xfrm>
        </p:spPr>
        <p:txBody>
          <a:bodyPr/>
          <a:lstStyle/>
          <a:p>
            <a:r>
              <a:rPr lang="en-US" dirty="0"/>
              <a:t>How a sparse matrix is used can determine the best storage scheme to use</a:t>
            </a:r>
          </a:p>
          <a:p>
            <a:pPr lvl="1"/>
            <a:r>
              <a:rPr lang="en-US" dirty="0"/>
              <a:t>Row versus column access; does structure change </a:t>
            </a:r>
          </a:p>
          <a:p>
            <a:r>
              <a:rPr lang="en-US" dirty="0"/>
              <a:t>Is the matrix essentially used only once? That is, its structure and values are assumed new each time used </a:t>
            </a:r>
          </a:p>
          <a:p>
            <a:r>
              <a:rPr lang="en-US" dirty="0"/>
              <a:t>Is the matrix structure constant, with its values changed</a:t>
            </a:r>
          </a:p>
          <a:p>
            <a:pPr lvl="1"/>
            <a:r>
              <a:rPr lang="en-US" dirty="0"/>
              <a:t>This would be common in the N-R power flow, in which the  structure doesn’t change each iteration, but its values do</a:t>
            </a:r>
          </a:p>
          <a:p>
            <a:r>
              <a:rPr lang="en-US" dirty="0"/>
              <a:t>Is the matrix structure and values constant, with just the </a:t>
            </a:r>
            <a:r>
              <a:rPr lang="en-US" b="1" dirty="0"/>
              <a:t>b</a:t>
            </a:r>
            <a:r>
              <a:rPr lang="en-US" dirty="0"/>
              <a:t> vector in </a:t>
            </a:r>
            <a:r>
              <a:rPr lang="en-US" b="1" dirty="0"/>
              <a:t>Ax=b</a:t>
            </a:r>
            <a:r>
              <a:rPr lang="en-US" dirty="0"/>
              <a:t> changing</a:t>
            </a:r>
          </a:p>
          <a:p>
            <a:pPr lvl="1"/>
            <a:r>
              <a:rPr lang="en-US" dirty="0"/>
              <a:t>Quite common in transient stability solutions</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38</a:t>
            </a:fld>
            <a:endParaRPr lang="en-US" dirty="0"/>
          </a:p>
        </p:txBody>
      </p:sp>
    </p:spTree>
    <p:extLst>
      <p:ext uri="{BB962C8B-B14F-4D97-AF65-F5344CB8AC3E}">
        <p14:creationId xmlns:p14="http://schemas.microsoft.com/office/powerpoint/2010/main" val="3219041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 Power Flow in PowerWorld</a:t>
            </a:r>
          </a:p>
        </p:txBody>
      </p:sp>
      <p:sp>
        <p:nvSpPr>
          <p:cNvPr id="3" name="Content Placeholder 2"/>
          <p:cNvSpPr>
            <a:spLocks noGrp="1"/>
          </p:cNvSpPr>
          <p:nvPr>
            <p:ph idx="1"/>
          </p:nvPr>
        </p:nvSpPr>
        <p:spPr/>
        <p:txBody>
          <a:bodyPr/>
          <a:lstStyle/>
          <a:p>
            <a:r>
              <a:rPr lang="en-US" dirty="0"/>
              <a:t>PowerWorld allows for easy switching between the dc and ac power </a:t>
            </a:r>
            <a:r>
              <a:rPr lang="en-US" dirty="0" smtClean="0"/>
              <a:t>flows (case </a:t>
            </a:r>
            <a:r>
              <a:rPr lang="en-US" b="1" dirty="0" smtClean="0"/>
              <a:t>Aggieland37</a:t>
            </a:r>
            <a:r>
              <a:rPr lang="en-US" dirty="0" smtClean="0"/>
              <a:t>)</a:t>
            </a:r>
            <a:endParaRPr lang="en-US" dirty="0"/>
          </a:p>
          <a:p>
            <a:endParaRPr lang="en-US" dirty="0"/>
          </a:p>
        </p:txBody>
      </p:sp>
      <p:sp>
        <p:nvSpPr>
          <p:cNvPr id="4" name="Slide Number Placeholder 3"/>
          <p:cNvSpPr>
            <a:spLocks noGrp="1"/>
          </p:cNvSpPr>
          <p:nvPr>
            <p:ph type="sldNum" sz="quarter" idx="4294967295"/>
          </p:nvPr>
        </p:nvSpPr>
        <p:spPr>
          <a:xfrm>
            <a:off x="7086600" y="6324600"/>
            <a:ext cx="1905000" cy="457200"/>
          </a:xfrm>
          <a:prstGeom prst="rect">
            <a:avLst/>
          </a:prstGeom>
        </p:spPr>
        <p:txBody>
          <a:bodyPr/>
          <a:lstStyle/>
          <a:p>
            <a:pPr>
              <a:defRPr/>
            </a:pPr>
            <a:fld id="{0AF38EFD-512B-4531-8A51-5AEF24EFF359}" type="slidenum">
              <a:rPr lang="en-US" smtClean="0"/>
              <a:pPr>
                <a:defRPr/>
              </a:pPr>
              <a:t>3</a:t>
            </a:fld>
            <a:endParaRPr lang="en-US" dirty="0"/>
          </a:p>
        </p:txBody>
      </p:sp>
      <p:sp>
        <p:nvSpPr>
          <p:cNvPr id="5" name="TextBox 4"/>
          <p:cNvSpPr txBox="1"/>
          <p:nvPr/>
        </p:nvSpPr>
        <p:spPr>
          <a:xfrm>
            <a:off x="6705600" y="2362200"/>
            <a:ext cx="2360070" cy="4401205"/>
          </a:xfrm>
          <a:prstGeom prst="rect">
            <a:avLst/>
          </a:prstGeom>
          <a:solidFill>
            <a:srgbClr val="FFE6E6"/>
          </a:solidFill>
        </p:spPr>
        <p:txBody>
          <a:bodyPr wrap="none" rtlCol="0">
            <a:spAutoFit/>
          </a:bodyPr>
          <a:lstStyle/>
          <a:p>
            <a:pPr>
              <a:spcBef>
                <a:spcPts val="0"/>
              </a:spcBef>
            </a:pPr>
            <a:r>
              <a:rPr lang="en-US" dirty="0" smtClean="0">
                <a:solidFill>
                  <a:srgbClr val="1E0000"/>
                </a:solidFill>
              </a:rPr>
              <a:t>To use the </a:t>
            </a:r>
            <a:br>
              <a:rPr lang="en-US" dirty="0" smtClean="0">
                <a:solidFill>
                  <a:srgbClr val="1E0000"/>
                </a:solidFill>
              </a:rPr>
            </a:br>
            <a:r>
              <a:rPr lang="en-US" dirty="0" smtClean="0">
                <a:solidFill>
                  <a:srgbClr val="1E0000"/>
                </a:solidFill>
              </a:rPr>
              <a:t>dc approach</a:t>
            </a:r>
            <a:br>
              <a:rPr lang="en-US" dirty="0" smtClean="0">
                <a:solidFill>
                  <a:srgbClr val="1E0000"/>
                </a:solidFill>
              </a:rPr>
            </a:br>
            <a:r>
              <a:rPr lang="en-US" dirty="0" smtClean="0">
                <a:solidFill>
                  <a:srgbClr val="1E0000"/>
                </a:solidFill>
              </a:rPr>
              <a:t>in PowerWorld</a:t>
            </a:r>
            <a:br>
              <a:rPr lang="en-US" dirty="0" smtClean="0">
                <a:solidFill>
                  <a:srgbClr val="1E0000"/>
                </a:solidFill>
              </a:rPr>
            </a:br>
            <a:r>
              <a:rPr lang="en-US" dirty="0" smtClean="0">
                <a:solidFill>
                  <a:srgbClr val="1E0000"/>
                </a:solidFill>
              </a:rPr>
              <a:t>select </a:t>
            </a:r>
            <a:r>
              <a:rPr lang="en-US" b="1" dirty="0" smtClean="0">
                <a:solidFill>
                  <a:srgbClr val="1E0000"/>
                </a:solidFill>
              </a:rPr>
              <a:t>Tools,</a:t>
            </a:r>
            <a:br>
              <a:rPr lang="en-US" b="1" dirty="0" smtClean="0">
                <a:solidFill>
                  <a:srgbClr val="1E0000"/>
                </a:solidFill>
              </a:rPr>
            </a:br>
            <a:r>
              <a:rPr lang="en-US" b="1" dirty="0" smtClean="0">
                <a:solidFill>
                  <a:srgbClr val="1E0000"/>
                </a:solidFill>
              </a:rPr>
              <a:t>Solve, DC</a:t>
            </a:r>
            <a:br>
              <a:rPr lang="en-US" b="1" dirty="0" smtClean="0">
                <a:solidFill>
                  <a:srgbClr val="1E0000"/>
                </a:solidFill>
              </a:rPr>
            </a:br>
            <a:r>
              <a:rPr lang="en-US" b="1" dirty="0" smtClean="0">
                <a:solidFill>
                  <a:srgbClr val="1E0000"/>
                </a:solidFill>
              </a:rPr>
              <a:t>Power Flow</a:t>
            </a:r>
          </a:p>
          <a:p>
            <a:pPr>
              <a:spcBef>
                <a:spcPts val="0"/>
              </a:spcBef>
            </a:pPr>
            <a:endParaRPr lang="en-US" dirty="0">
              <a:solidFill>
                <a:srgbClr val="1E0000"/>
              </a:solidFill>
            </a:endParaRPr>
          </a:p>
          <a:p>
            <a:pPr>
              <a:spcBef>
                <a:spcPts val="0"/>
              </a:spcBef>
            </a:pPr>
            <a:r>
              <a:rPr lang="en-US" dirty="0" smtClean="0">
                <a:solidFill>
                  <a:srgbClr val="1E0000"/>
                </a:solidFill>
              </a:rPr>
              <a:t>Notice there</a:t>
            </a:r>
            <a:br>
              <a:rPr lang="en-US" dirty="0" smtClean="0">
                <a:solidFill>
                  <a:srgbClr val="1E0000"/>
                </a:solidFill>
              </a:rPr>
            </a:br>
            <a:r>
              <a:rPr lang="en-US" dirty="0" smtClean="0">
                <a:solidFill>
                  <a:srgbClr val="1E0000"/>
                </a:solidFill>
              </a:rPr>
              <a:t>are no </a:t>
            </a:r>
            <a:br>
              <a:rPr lang="en-US" dirty="0" smtClean="0">
                <a:solidFill>
                  <a:srgbClr val="1E0000"/>
                </a:solidFill>
              </a:rPr>
            </a:br>
            <a:r>
              <a:rPr lang="en-US" dirty="0" smtClean="0">
                <a:solidFill>
                  <a:srgbClr val="1E0000"/>
                </a:solidFill>
              </a:rPr>
              <a:t>losses</a:t>
            </a:r>
            <a:endParaRPr lang="en-US" dirty="0">
              <a:solidFill>
                <a:srgbClr val="1E0000"/>
              </a:solidFill>
            </a:endParaRPr>
          </a:p>
        </p:txBody>
      </p:sp>
      <p:pic>
        <p:nvPicPr>
          <p:cNvPr id="6" name="Picture 5"/>
          <p:cNvPicPr>
            <a:picLocks noChangeAspect="1"/>
          </p:cNvPicPr>
          <p:nvPr/>
        </p:nvPicPr>
        <p:blipFill rotWithShape="1">
          <a:blip r:embed="rId2"/>
          <a:srcRect l="4500" r="35500"/>
          <a:stretch/>
        </p:blipFill>
        <p:spPr>
          <a:xfrm>
            <a:off x="365760" y="2286000"/>
            <a:ext cx="5996391" cy="4343400"/>
          </a:xfrm>
          <a:prstGeom prst="rect">
            <a:avLst/>
          </a:prstGeom>
        </p:spPr>
      </p:pic>
      <p:sp>
        <p:nvSpPr>
          <p:cNvPr id="7" name="Slide Number Placeholder 5"/>
          <p:cNvSpPr>
            <a:spLocks noGrp="1"/>
          </p:cNvSpPr>
          <p:nvPr>
            <p:ph type="sldNum" sz="quarter" idx="12"/>
          </p:nvPr>
        </p:nvSpPr>
        <p:spPr>
          <a:xfrm>
            <a:off x="6858000" y="6492240"/>
            <a:ext cx="2133600" cy="251418"/>
          </a:xfrm>
          <a:prstGeom prst="rect">
            <a:avLst/>
          </a:prstGeom>
        </p:spPr>
        <p:txBody>
          <a:bodyPr/>
          <a:lstStyle>
            <a:lvl1pPr algn="r">
              <a:defRPr sz="1800" baseline="0">
                <a:solidFill>
                  <a:schemeClr val="tx1"/>
                </a:solidFill>
              </a:defRPr>
            </a:lvl1pPr>
          </a:lstStyle>
          <a:p>
            <a:fld id="{F06A5241-12CB-C64D-AE38-6540AC6C648E}" type="slidenum">
              <a:rPr lang="en-US" smtClean="0">
                <a:solidFill>
                  <a:srgbClr val="1E0000"/>
                </a:solidFill>
              </a:rPr>
              <a:pPr/>
              <a:t>3</a:t>
            </a:fld>
            <a:endParaRPr lang="en-US" dirty="0">
              <a:solidFill>
                <a:srgbClr val="1E0000"/>
              </a:solidFill>
            </a:endParaRPr>
          </a:p>
        </p:txBody>
      </p:sp>
    </p:spTree>
    <p:extLst>
      <p:ext uri="{BB962C8B-B14F-4D97-AF65-F5344CB8AC3E}">
        <p14:creationId xmlns:p14="http://schemas.microsoft.com/office/powerpoint/2010/main" val="21798206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Numerical Precision</a:t>
            </a:r>
          </a:p>
        </p:txBody>
      </p:sp>
      <p:sp>
        <p:nvSpPr>
          <p:cNvPr id="3" name="Content Placeholder 2"/>
          <p:cNvSpPr>
            <a:spLocks noGrp="1"/>
          </p:cNvSpPr>
          <p:nvPr>
            <p:ph idx="1"/>
          </p:nvPr>
        </p:nvSpPr>
        <p:spPr>
          <a:xfrm>
            <a:off x="365760" y="1280160"/>
            <a:ext cx="8625840" cy="3733800"/>
          </a:xfrm>
        </p:spPr>
        <p:txBody>
          <a:bodyPr/>
          <a:lstStyle/>
          <a:p>
            <a:r>
              <a:rPr lang="en-US" dirty="0"/>
              <a:t>Required numerical precision determines type of variables used to represent numbers</a:t>
            </a:r>
          </a:p>
          <a:p>
            <a:pPr lvl="1"/>
            <a:r>
              <a:rPr lang="en-US" dirty="0"/>
              <a:t>Specified as number of bytes, and whether signed or not</a:t>
            </a:r>
          </a:p>
          <a:p>
            <a:r>
              <a:rPr lang="en-US" dirty="0"/>
              <a:t>For Integers</a:t>
            </a:r>
          </a:p>
          <a:p>
            <a:pPr lvl="1"/>
            <a:r>
              <a:rPr lang="en-US" dirty="0"/>
              <a:t>One byte is either 0 to 255 or -128 to 127</a:t>
            </a:r>
          </a:p>
          <a:p>
            <a:pPr lvl="1"/>
            <a:r>
              <a:rPr lang="en-US" dirty="0"/>
              <a:t>Two bytes is either </a:t>
            </a:r>
            <a:r>
              <a:rPr lang="en-US" dirty="0" err="1"/>
              <a:t>smallint</a:t>
            </a:r>
            <a:r>
              <a:rPr lang="en-US" dirty="0"/>
              <a:t> (-32,768 to 32,767) or word (0 to 65,536)</a:t>
            </a:r>
          </a:p>
          <a:p>
            <a:pPr lvl="1"/>
            <a:r>
              <a:rPr lang="en-US" dirty="0"/>
              <a:t>Four bytes is either Integer (-2,147,483,648 to 2,147,483,647) or Cardinal (0 to 4,294,967,295)</a:t>
            </a:r>
          </a:p>
          <a:p>
            <a:pPr lvl="2"/>
            <a:r>
              <a:rPr lang="en-US" dirty="0"/>
              <a:t>This is usually sufficient for power system row/column numbers</a:t>
            </a:r>
          </a:p>
          <a:p>
            <a:pPr lvl="1"/>
            <a:r>
              <a:rPr lang="en-US" dirty="0"/>
              <a:t>Eight bytes (Int64) if four bytes is not enough</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39</a:t>
            </a:fld>
            <a:endParaRPr lang="en-US" dirty="0"/>
          </a:p>
        </p:txBody>
      </p:sp>
    </p:spTree>
    <p:extLst>
      <p:ext uri="{BB962C8B-B14F-4D97-AF65-F5344CB8AC3E}">
        <p14:creationId xmlns:p14="http://schemas.microsoft.com/office/powerpoint/2010/main" val="15168350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Numerical Precision, cont.</a:t>
            </a:r>
          </a:p>
        </p:txBody>
      </p:sp>
      <p:sp>
        <p:nvSpPr>
          <p:cNvPr id="3" name="Content Placeholder 2"/>
          <p:cNvSpPr>
            <a:spLocks noGrp="1"/>
          </p:cNvSpPr>
          <p:nvPr>
            <p:ph idx="1"/>
          </p:nvPr>
        </p:nvSpPr>
        <p:spPr/>
        <p:txBody>
          <a:bodyPr/>
          <a:lstStyle/>
          <a:p>
            <a:r>
              <a:rPr lang="en-US" dirty="0"/>
              <a:t>For floating point values using choice is between four bytes (single precision) or eight bytes (double precision); extended precision has ten bytes</a:t>
            </a:r>
          </a:p>
          <a:p>
            <a:pPr lvl="1"/>
            <a:r>
              <a:rPr lang="en-US" dirty="0"/>
              <a:t>Single precision allows for 6 to 7 significant digits</a:t>
            </a:r>
          </a:p>
          <a:p>
            <a:pPr lvl="1"/>
            <a:r>
              <a:rPr lang="en-US" dirty="0"/>
              <a:t>Double precision allows for 15 to 17 significant digits</a:t>
            </a:r>
          </a:p>
          <a:p>
            <a:pPr lvl="1"/>
            <a:r>
              <a:rPr lang="en-US" dirty="0"/>
              <a:t>Extended allows for about 18 significant digits</a:t>
            </a:r>
          </a:p>
          <a:p>
            <a:pPr lvl="1"/>
            <a:r>
              <a:rPr lang="en-US" dirty="0"/>
              <a:t>More bytes requires more storage</a:t>
            </a:r>
          </a:p>
          <a:p>
            <a:pPr lvl="1"/>
            <a:r>
              <a:rPr lang="en-US" dirty="0"/>
              <a:t>Computational impacts depend on the underlying device; on PCs there isn’t much impact; GPUs can be 3 to 8 times slower for double precision</a:t>
            </a:r>
          </a:p>
          <a:p>
            <a:r>
              <a:rPr lang="en-US" dirty="0"/>
              <a:t>For most power problems double precision is best</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40</a:t>
            </a:fld>
            <a:endParaRPr lang="en-US" dirty="0"/>
          </a:p>
        </p:txBody>
      </p:sp>
    </p:spTree>
    <p:extLst>
      <p:ext uri="{BB962C8B-B14F-4D97-AF65-F5344CB8AC3E}">
        <p14:creationId xmlns:p14="http://schemas.microsoft.com/office/powerpoint/2010/main" val="23602468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Sparse Matrix Storage</a:t>
            </a:r>
          </a:p>
        </p:txBody>
      </p:sp>
      <p:sp>
        <p:nvSpPr>
          <p:cNvPr id="3" name="Content Placeholder 2"/>
          <p:cNvSpPr>
            <a:spLocks noGrp="1"/>
          </p:cNvSpPr>
          <p:nvPr>
            <p:ph idx="1"/>
          </p:nvPr>
        </p:nvSpPr>
        <p:spPr>
          <a:xfrm>
            <a:off x="365760" y="1280160"/>
            <a:ext cx="8854440" cy="3733800"/>
          </a:xfrm>
        </p:spPr>
        <p:txBody>
          <a:bodyPr/>
          <a:lstStyle/>
          <a:p>
            <a:r>
              <a:rPr lang="en-US" dirty="0"/>
              <a:t>A general approach for storing a sparse matrix would be using three vectors, each dimensioned to number of elements</a:t>
            </a:r>
          </a:p>
          <a:p>
            <a:pPr marL="800100" lvl="3" indent="-342900"/>
            <a:r>
              <a:rPr lang="en-US" dirty="0"/>
              <a:t>AA: Stores the values, usually in power system analysis as double precision values (8 bytes)</a:t>
            </a:r>
          </a:p>
          <a:p>
            <a:pPr marL="800100" lvl="3" indent="-342900"/>
            <a:r>
              <a:rPr lang="en-US" dirty="0"/>
              <a:t>JR: Stores the row number; for power problems usually as an integer (4 bytes)</a:t>
            </a:r>
          </a:p>
          <a:p>
            <a:pPr marL="800100" lvl="3" indent="-342900"/>
            <a:r>
              <a:rPr lang="en-US" dirty="0"/>
              <a:t>JC: Stores the column number, again as an integer</a:t>
            </a:r>
          </a:p>
          <a:p>
            <a:pPr marL="342900" lvl="2"/>
            <a:r>
              <a:rPr lang="en-US" sz="2600" dirty="0"/>
              <a:t>If unsorted then both row and column are needed</a:t>
            </a:r>
          </a:p>
          <a:p>
            <a:pPr marL="342900" lvl="2"/>
            <a:r>
              <a:rPr lang="en-US" sz="2600" dirty="0"/>
              <a:t>New elements could easily be added, but costly to </a:t>
            </a:r>
            <a:r>
              <a:rPr lang="en-US" sz="2600" dirty="0" smtClean="0"/>
              <a:t>delete</a:t>
            </a:r>
          </a:p>
          <a:p>
            <a:pPr marL="342900" lvl="2"/>
            <a:r>
              <a:rPr lang="en-US" sz="2600" dirty="0" smtClean="0"/>
              <a:t>Unordered </a:t>
            </a:r>
            <a:r>
              <a:rPr lang="en-US" sz="2600" dirty="0"/>
              <a:t>approach doesn’t make for good computation since elements used next computationally aren’t necessarily nearby</a:t>
            </a:r>
          </a:p>
          <a:p>
            <a:pPr marL="342900" lvl="2"/>
            <a:r>
              <a:rPr lang="en-US" sz="2600" dirty="0"/>
              <a:t>Usually ordered, either by row or column </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41</a:t>
            </a:fld>
            <a:endParaRPr lang="en-US" dirty="0"/>
          </a:p>
        </p:txBody>
      </p:sp>
    </p:spTree>
    <p:extLst>
      <p:ext uri="{BB962C8B-B14F-4D97-AF65-F5344CB8AC3E}">
        <p14:creationId xmlns:p14="http://schemas.microsoft.com/office/powerpoint/2010/main" val="14935161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Storage Example</a:t>
            </a:r>
          </a:p>
        </p:txBody>
      </p:sp>
      <p:sp>
        <p:nvSpPr>
          <p:cNvPr id="3" name="Content Placeholder 2"/>
          <p:cNvSpPr>
            <a:spLocks noGrp="1"/>
          </p:cNvSpPr>
          <p:nvPr>
            <p:ph idx="1"/>
          </p:nvPr>
        </p:nvSpPr>
        <p:spPr/>
        <p:txBody>
          <a:bodyPr/>
          <a:lstStyle/>
          <a:p>
            <a:r>
              <a:rPr lang="en-US" dirty="0"/>
              <a:t>Assume</a:t>
            </a:r>
          </a:p>
          <a:p>
            <a:endParaRPr lang="en-US" dirty="0"/>
          </a:p>
          <a:p>
            <a:endParaRPr lang="en-US" dirty="0"/>
          </a:p>
          <a:p>
            <a:endParaRPr lang="en-US" dirty="0"/>
          </a:p>
          <a:p>
            <a:endParaRPr lang="en-US" dirty="0"/>
          </a:p>
          <a:p>
            <a:r>
              <a:rPr lang="en-US" dirty="0"/>
              <a:t>Then </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23289735"/>
              </p:ext>
            </p:extLst>
          </p:nvPr>
        </p:nvGraphicFramePr>
        <p:xfrm>
          <a:off x="2195513" y="1295400"/>
          <a:ext cx="3584575" cy="2133600"/>
        </p:xfrm>
        <a:graphic>
          <a:graphicData uri="http://schemas.openxmlformats.org/presentationml/2006/ole">
            <mc:AlternateContent xmlns:mc="http://schemas.openxmlformats.org/markup-compatibility/2006">
              <mc:Choice xmlns:v="urn:schemas-microsoft-com:vml" Requires="v">
                <p:oleObj spid="_x0000_s110600" name="Equation" r:id="rId3" imgW="1536480" imgH="914400" progId="Equation.DSMT4">
                  <p:embed/>
                </p:oleObj>
              </mc:Choice>
              <mc:Fallback>
                <p:oleObj name="Equation" r:id="rId3" imgW="1536480" imgH="914400" progId="Equation.DSMT4">
                  <p:embed/>
                  <p:pic>
                    <p:nvPicPr>
                      <p:cNvPr id="0" name=""/>
                      <p:cNvPicPr/>
                      <p:nvPr/>
                    </p:nvPicPr>
                    <p:blipFill>
                      <a:blip r:embed="rId4"/>
                      <a:stretch>
                        <a:fillRect/>
                      </a:stretch>
                    </p:blipFill>
                    <p:spPr>
                      <a:xfrm>
                        <a:off x="2195513" y="1295400"/>
                        <a:ext cx="3584575" cy="21336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04807125"/>
              </p:ext>
            </p:extLst>
          </p:nvPr>
        </p:nvGraphicFramePr>
        <p:xfrm>
          <a:off x="1828800" y="3708400"/>
          <a:ext cx="6215063" cy="1498600"/>
        </p:xfrm>
        <a:graphic>
          <a:graphicData uri="http://schemas.openxmlformats.org/presentationml/2006/ole">
            <mc:AlternateContent xmlns:mc="http://schemas.openxmlformats.org/markup-compatibility/2006">
              <mc:Choice xmlns:v="urn:schemas-microsoft-com:vml" Requires="v">
                <p:oleObj spid="_x0000_s110601" name="Equation" r:id="rId5" imgW="3162240" imgH="761760" progId="Equation.DSMT4">
                  <p:embed/>
                </p:oleObj>
              </mc:Choice>
              <mc:Fallback>
                <p:oleObj name="Equation" r:id="rId5" imgW="3162240" imgH="761760" progId="Equation.DSMT4">
                  <p:embed/>
                  <p:pic>
                    <p:nvPicPr>
                      <p:cNvPr id="0" name=""/>
                      <p:cNvPicPr/>
                      <p:nvPr/>
                    </p:nvPicPr>
                    <p:blipFill>
                      <a:blip r:embed="rId6"/>
                      <a:stretch>
                        <a:fillRect/>
                      </a:stretch>
                    </p:blipFill>
                    <p:spPr>
                      <a:xfrm>
                        <a:off x="1828800" y="3708400"/>
                        <a:ext cx="6215063" cy="1498600"/>
                      </a:xfrm>
                      <a:prstGeom prst="rect">
                        <a:avLst/>
                      </a:prstGeom>
                    </p:spPr>
                  </p:pic>
                </p:oleObj>
              </mc:Fallback>
            </mc:AlternateContent>
          </a:graphicData>
        </a:graphic>
      </p:graphicFrame>
      <p:sp>
        <p:nvSpPr>
          <p:cNvPr id="7" name="TextBox 6"/>
          <p:cNvSpPr txBox="1"/>
          <p:nvPr/>
        </p:nvSpPr>
        <p:spPr>
          <a:xfrm>
            <a:off x="304801" y="5486400"/>
            <a:ext cx="7696200" cy="954107"/>
          </a:xfrm>
          <a:prstGeom prst="rect">
            <a:avLst/>
          </a:prstGeom>
          <a:solidFill>
            <a:srgbClr val="FFE6E6"/>
          </a:solidFill>
        </p:spPr>
        <p:txBody>
          <a:bodyPr wrap="square" rtlCol="0">
            <a:spAutoFit/>
          </a:bodyPr>
          <a:lstStyle/>
          <a:p>
            <a:r>
              <a:rPr lang="en-US" dirty="0" smtClean="0">
                <a:solidFill>
                  <a:srgbClr val="1E0000"/>
                </a:solidFill>
              </a:rPr>
              <a:t>Note, this example is a symmetric matrix, but the technique is general</a:t>
            </a:r>
            <a:endParaRPr lang="en-US" dirty="0">
              <a:solidFill>
                <a:srgbClr val="1E0000"/>
              </a:solidFill>
            </a:endParaRPr>
          </a:p>
        </p:txBody>
      </p:sp>
      <p:sp>
        <p:nvSpPr>
          <p:cNvPr id="8"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42</a:t>
            </a:fld>
            <a:endParaRPr lang="en-US" dirty="0"/>
          </a:p>
        </p:txBody>
      </p:sp>
    </p:spTree>
    <p:extLst>
      <p:ext uri="{BB962C8B-B14F-4D97-AF65-F5344CB8AC3E}">
        <p14:creationId xmlns:p14="http://schemas.microsoft.com/office/powerpoint/2010/main" val="27808636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Compressed Sparse Row Storage</a:t>
            </a:r>
          </a:p>
        </p:txBody>
      </p:sp>
      <p:sp>
        <p:nvSpPr>
          <p:cNvPr id="3" name="Content Placeholder 2"/>
          <p:cNvSpPr>
            <a:spLocks noGrp="1"/>
          </p:cNvSpPr>
          <p:nvPr>
            <p:ph idx="1"/>
          </p:nvPr>
        </p:nvSpPr>
        <p:spPr>
          <a:xfrm>
            <a:off x="365760" y="1280160"/>
            <a:ext cx="8397240" cy="3733800"/>
          </a:xfrm>
        </p:spPr>
        <p:txBody>
          <a:bodyPr/>
          <a:lstStyle/>
          <a:p>
            <a:r>
              <a:rPr lang="en-US" dirty="0"/>
              <a:t>If elements are ordered (as was case for previous example) storage can be further reduced by noting we do not need to continually store each row number</a:t>
            </a:r>
          </a:p>
          <a:p>
            <a:r>
              <a:rPr lang="en-US" dirty="0"/>
              <a:t>A common method for storing sparse matrices is known as the Compressed Sparse Row (CSR) format</a:t>
            </a:r>
          </a:p>
          <a:p>
            <a:pPr lvl="1"/>
            <a:r>
              <a:rPr lang="en-US" dirty="0"/>
              <a:t>Values are stored row by row</a:t>
            </a:r>
          </a:p>
          <a:p>
            <a:pPr lvl="1"/>
            <a:r>
              <a:rPr lang="en-US" dirty="0"/>
              <a:t>Has three vector arrays:</a:t>
            </a:r>
          </a:p>
          <a:p>
            <a:pPr lvl="2"/>
            <a:r>
              <a:rPr lang="en-US" sz="2200" dirty="0"/>
              <a:t>AA: Stores the values as before</a:t>
            </a:r>
          </a:p>
          <a:p>
            <a:pPr lvl="2"/>
            <a:r>
              <a:rPr lang="en-US" sz="2200" dirty="0"/>
              <a:t>JA: Stores the column index (done by JC in previous example)</a:t>
            </a:r>
          </a:p>
          <a:p>
            <a:pPr lvl="2"/>
            <a:r>
              <a:rPr lang="en-US" sz="2200" dirty="0"/>
              <a:t>IA: Stores the pointer to the index of the beginning of each row </a:t>
            </a:r>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43</a:t>
            </a:fld>
            <a:endParaRPr lang="en-US" dirty="0"/>
          </a:p>
        </p:txBody>
      </p:sp>
    </p:spTree>
    <p:extLst>
      <p:ext uri="{BB962C8B-B14F-4D97-AF65-F5344CB8AC3E}">
        <p14:creationId xmlns:p14="http://schemas.microsoft.com/office/powerpoint/2010/main" val="7996325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CSR Format Example</a:t>
            </a:r>
          </a:p>
        </p:txBody>
      </p:sp>
      <p:sp>
        <p:nvSpPr>
          <p:cNvPr id="3" name="Content Placeholder 2"/>
          <p:cNvSpPr>
            <a:spLocks noGrp="1"/>
          </p:cNvSpPr>
          <p:nvPr>
            <p:ph idx="1"/>
          </p:nvPr>
        </p:nvSpPr>
        <p:spPr/>
        <p:txBody>
          <a:bodyPr/>
          <a:lstStyle/>
          <a:p>
            <a:r>
              <a:rPr lang="en-US" dirty="0"/>
              <a:t>Assume as before</a:t>
            </a:r>
            <a:br>
              <a:rPr lang="en-US" dirty="0"/>
            </a:br>
            <a:r>
              <a:rPr lang="en-US" dirty="0"/>
              <a:t/>
            </a:r>
            <a:br>
              <a:rPr lang="en-US" dirty="0"/>
            </a:br>
            <a:endParaRPr lang="en-US" dirty="0"/>
          </a:p>
          <a:p>
            <a:pPr marL="0" indent="0">
              <a:buNone/>
            </a:pPr>
            <a:r>
              <a:rPr lang="en-US" dirty="0"/>
              <a:t/>
            </a:r>
            <a:br>
              <a:rPr lang="en-US" dirty="0"/>
            </a:br>
            <a:endParaRPr lang="en-US" dirty="0"/>
          </a:p>
          <a:p>
            <a:r>
              <a:rPr lang="en-US" dirty="0"/>
              <a:t>Then</a:t>
            </a:r>
          </a:p>
        </p:txBody>
      </p:sp>
      <p:graphicFrame>
        <p:nvGraphicFramePr>
          <p:cNvPr id="5" name="Object 4"/>
          <p:cNvGraphicFramePr>
            <a:graphicFrameLocks noChangeAspect="1"/>
          </p:cNvGraphicFramePr>
          <p:nvPr>
            <p:extLst>
              <p:ext uri="{D42A27DB-BD31-4B8C-83A1-F6EECF244321}">
                <p14:modId xmlns:p14="http://schemas.microsoft.com/office/powerpoint/2010/main" val="1667076629"/>
              </p:ext>
            </p:extLst>
          </p:nvPr>
        </p:nvGraphicFramePr>
        <p:xfrm>
          <a:off x="3657600" y="1219200"/>
          <a:ext cx="3584575" cy="2133600"/>
        </p:xfrm>
        <a:graphic>
          <a:graphicData uri="http://schemas.openxmlformats.org/presentationml/2006/ole">
            <mc:AlternateContent xmlns:mc="http://schemas.openxmlformats.org/markup-compatibility/2006">
              <mc:Choice xmlns:v="urn:schemas-microsoft-com:vml" Requires="v">
                <p:oleObj spid="_x0000_s111624" name="Equation" r:id="rId3" imgW="1536700" imgH="914400" progId="Equation.DSMT4">
                  <p:embed/>
                </p:oleObj>
              </mc:Choice>
              <mc:Fallback>
                <p:oleObj name="Equation" r:id="rId3" imgW="1536700" imgH="9144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1219200"/>
                        <a:ext cx="35845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25980856"/>
              </p:ext>
            </p:extLst>
          </p:nvPr>
        </p:nvGraphicFramePr>
        <p:xfrm>
          <a:off x="1828800" y="3479800"/>
          <a:ext cx="6664325" cy="2033588"/>
        </p:xfrm>
        <a:graphic>
          <a:graphicData uri="http://schemas.openxmlformats.org/presentationml/2006/ole">
            <mc:AlternateContent xmlns:mc="http://schemas.openxmlformats.org/markup-compatibility/2006">
              <mc:Choice xmlns:v="urn:schemas-microsoft-com:vml" Requires="v">
                <p:oleObj spid="_x0000_s111625" name="Equation" r:id="rId5" imgW="3162240" imgH="965160" progId="Equation.DSMT4">
                  <p:embed/>
                </p:oleObj>
              </mc:Choice>
              <mc:Fallback>
                <p:oleObj name="Equation" r:id="rId5" imgW="3162240" imgH="965160" progId="Equation.DSMT4">
                  <p:embed/>
                  <p:pic>
                    <p:nvPicPr>
                      <p:cNvPr id="0" name=""/>
                      <p:cNvPicPr>
                        <a:picLocks noChangeAspect="1" noChangeArrowheads="1"/>
                      </p:cNvPicPr>
                      <p:nvPr/>
                    </p:nvPicPr>
                    <p:blipFill>
                      <a:blip r:embed="rId6"/>
                      <a:srcRect/>
                      <a:stretch>
                        <a:fillRect/>
                      </a:stretch>
                    </p:blipFill>
                    <p:spPr bwMode="auto">
                      <a:xfrm>
                        <a:off x="1828800" y="3479800"/>
                        <a:ext cx="6664325" cy="203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44</a:t>
            </a:fld>
            <a:endParaRPr lang="en-US" dirty="0"/>
          </a:p>
        </p:txBody>
      </p:sp>
    </p:spTree>
    <p:extLst>
      <p:ext uri="{BB962C8B-B14F-4D97-AF65-F5344CB8AC3E}">
        <p14:creationId xmlns:p14="http://schemas.microsoft.com/office/powerpoint/2010/main" val="14428463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CSR Comments</a:t>
            </a:r>
          </a:p>
        </p:txBody>
      </p:sp>
      <p:sp>
        <p:nvSpPr>
          <p:cNvPr id="3" name="Content Placeholder 2"/>
          <p:cNvSpPr>
            <a:spLocks noGrp="1"/>
          </p:cNvSpPr>
          <p:nvPr>
            <p:ph idx="1"/>
          </p:nvPr>
        </p:nvSpPr>
        <p:spPr>
          <a:xfrm>
            <a:off x="365760" y="1280160"/>
            <a:ext cx="8549640" cy="3733800"/>
          </a:xfrm>
        </p:spPr>
        <p:txBody>
          <a:bodyPr/>
          <a:lstStyle/>
          <a:p>
            <a:r>
              <a:rPr lang="en-US" dirty="0"/>
              <a:t>The CSR format reduces the storage requirements by taking advantage of needing only one element per row</a:t>
            </a:r>
          </a:p>
          <a:p>
            <a:r>
              <a:rPr lang="en-US" dirty="0"/>
              <a:t>The CSR format has good advantages for computation when using cache since (as we shall see) during matrix operations we are often sequentially going through the vectors</a:t>
            </a:r>
          </a:p>
          <a:p>
            <a:r>
              <a:rPr lang="en-US" dirty="0"/>
              <a:t>An alternative approach is Compressed Sparse Column (CSC), which identical, except storing the values by column</a:t>
            </a:r>
          </a:p>
          <a:p>
            <a:r>
              <a:rPr lang="en-US" dirty="0"/>
              <a:t>It is difficult to add values.  </a:t>
            </a:r>
          </a:p>
          <a:p>
            <a:r>
              <a:rPr lang="en-US" dirty="0"/>
              <a:t>We’ll mostly use the linked list approach here, which makes matrix manipulation simpler </a:t>
            </a:r>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45</a:t>
            </a:fld>
            <a:endParaRPr lang="en-US" dirty="0"/>
          </a:p>
        </p:txBody>
      </p:sp>
    </p:spTree>
    <p:extLst>
      <p:ext uri="{BB962C8B-B14F-4D97-AF65-F5344CB8AC3E}">
        <p14:creationId xmlns:p14="http://schemas.microsoft.com/office/powerpoint/2010/main" val="28299402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Lists: Classes </a:t>
            </a:r>
            <a:r>
              <a:rPr lang="en-US" dirty="0"/>
              <a:t>and Objects</a:t>
            </a:r>
          </a:p>
        </p:txBody>
      </p:sp>
      <p:sp>
        <p:nvSpPr>
          <p:cNvPr id="3" name="Content Placeholder 2"/>
          <p:cNvSpPr>
            <a:spLocks noGrp="1"/>
          </p:cNvSpPr>
          <p:nvPr>
            <p:ph idx="1"/>
          </p:nvPr>
        </p:nvSpPr>
        <p:spPr/>
        <p:txBody>
          <a:bodyPr/>
          <a:lstStyle/>
          <a:p>
            <a:r>
              <a:rPr lang="en-US" dirty="0"/>
              <a:t>In explaining the linked list approach it is helpful to use the concepts from object oriented programming (OOP) of classes and objects</a:t>
            </a:r>
          </a:p>
          <a:p>
            <a:pPr lvl="1"/>
            <a:r>
              <a:rPr lang="en-US" dirty="0"/>
              <a:t>Approach can also be used in non-OOP programming</a:t>
            </a:r>
          </a:p>
          <a:p>
            <a:r>
              <a:rPr lang="en-US" dirty="0"/>
              <a:t>OOP can be thought of as a collection of objects interacting with each other</a:t>
            </a:r>
          </a:p>
          <a:p>
            <a:r>
              <a:rPr lang="en-US" dirty="0"/>
              <a:t>Objects are instances of classes.</a:t>
            </a:r>
          </a:p>
          <a:p>
            <a:r>
              <a:rPr lang="en-US" dirty="0"/>
              <a:t>Classes define the object fields and actions (methods)</a:t>
            </a:r>
          </a:p>
          <a:p>
            <a:r>
              <a:rPr lang="en-US" dirty="0"/>
              <a:t>We’ll define a class called sparse matrix element, with fields of value, column and next; each sparse matrix element is then an object of this class</a:t>
            </a:r>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46</a:t>
            </a:fld>
            <a:endParaRPr lang="en-US" dirty="0"/>
          </a:p>
        </p:txBody>
      </p:sp>
    </p:spTree>
    <p:extLst>
      <p:ext uri="{BB962C8B-B14F-4D97-AF65-F5344CB8AC3E}">
        <p14:creationId xmlns:p14="http://schemas.microsoft.com/office/powerpoint/2010/main" val="32664018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Lists</a:t>
            </a:r>
            <a:endParaRPr lang="en-US" dirty="0"/>
          </a:p>
        </p:txBody>
      </p:sp>
      <p:sp>
        <p:nvSpPr>
          <p:cNvPr id="3" name="Content Placeholder 2"/>
          <p:cNvSpPr>
            <a:spLocks noGrp="1"/>
          </p:cNvSpPr>
          <p:nvPr>
            <p:ph idx="1"/>
          </p:nvPr>
        </p:nvSpPr>
        <p:spPr/>
        <p:txBody>
          <a:bodyPr/>
          <a:lstStyle/>
          <a:p>
            <a:r>
              <a:rPr lang="en-US" dirty="0"/>
              <a:t>A linked list is just a group of objects that represent a sequence</a:t>
            </a:r>
          </a:p>
          <a:p>
            <a:pPr lvl="1"/>
            <a:r>
              <a:rPr lang="en-US" dirty="0"/>
              <a:t>We’ll used linked lists to represent a row or column of a sparse matrix</a:t>
            </a:r>
          </a:p>
          <a:p>
            <a:r>
              <a:rPr lang="en-US" dirty="0"/>
              <a:t>Each linked list has a head pointer that points to the first object in the list</a:t>
            </a:r>
          </a:p>
          <a:p>
            <a:pPr lvl="1"/>
            <a:r>
              <a:rPr lang="en-US" dirty="0"/>
              <a:t>For our sparse matrices the head pointer will be a vector of the rows or columns</a:t>
            </a:r>
          </a:p>
        </p:txBody>
      </p:sp>
      <p:grpSp>
        <p:nvGrpSpPr>
          <p:cNvPr id="4" name="Group 3"/>
          <p:cNvGrpSpPr/>
          <p:nvPr/>
        </p:nvGrpSpPr>
        <p:grpSpPr>
          <a:xfrm>
            <a:off x="990600" y="4902360"/>
            <a:ext cx="7144958" cy="1376905"/>
            <a:chOff x="381000" y="4959752"/>
            <a:chExt cx="7144958" cy="1376905"/>
          </a:xfrm>
        </p:grpSpPr>
        <p:grpSp>
          <p:nvGrpSpPr>
            <p:cNvPr id="5" name="Group 4"/>
            <p:cNvGrpSpPr/>
            <p:nvPr/>
          </p:nvGrpSpPr>
          <p:grpSpPr>
            <a:xfrm>
              <a:off x="1981200" y="4959752"/>
              <a:ext cx="1295401" cy="1364848"/>
              <a:chOff x="2819399" y="4959752"/>
              <a:chExt cx="1066801" cy="1364848"/>
            </a:xfrm>
          </p:grpSpPr>
          <p:sp>
            <p:nvSpPr>
              <p:cNvPr id="18" name="Rectangle 17"/>
              <p:cNvSpPr/>
              <p:nvPr/>
            </p:nvSpPr>
            <p:spPr bwMode="auto">
              <a:xfrm>
                <a:off x="2819399" y="4959752"/>
                <a:ext cx="10668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a:t>C</a:t>
                </a:r>
                <a:r>
                  <a:rPr lang="en-US" sz="2000" dirty="0" smtClean="0"/>
                  <a:t>olumn a </a:t>
                </a:r>
                <a:endParaRPr kumimoji="0" lang="en-US" sz="2400" b="0" i="0" u="none" strike="noStrike" cap="none" normalizeH="0" baseline="0" dirty="0" smtClean="0">
                  <a:ln>
                    <a:noFill/>
                  </a:ln>
                  <a:solidFill>
                    <a:schemeClr val="tx1"/>
                  </a:solidFill>
                  <a:effectLst/>
                  <a:latin typeface="Arial" charset="0"/>
                </a:endParaRPr>
              </a:p>
            </p:txBody>
          </p:sp>
          <p:sp>
            <p:nvSpPr>
              <p:cNvPr id="19" name="Rectangle 18"/>
              <p:cNvSpPr/>
              <p:nvPr/>
            </p:nvSpPr>
            <p:spPr bwMode="auto">
              <a:xfrm>
                <a:off x="2819400" y="5416952"/>
                <a:ext cx="1066800" cy="4572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Value a </a:t>
                </a:r>
              </a:p>
            </p:txBody>
          </p:sp>
          <p:sp>
            <p:nvSpPr>
              <p:cNvPr id="20" name="Rectangle 19"/>
              <p:cNvSpPr/>
              <p:nvPr/>
            </p:nvSpPr>
            <p:spPr bwMode="auto">
              <a:xfrm>
                <a:off x="2819400" y="5867400"/>
                <a:ext cx="1066800" cy="4572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N</a:t>
                </a:r>
                <a:r>
                  <a:rPr kumimoji="0" lang="en-US" sz="2000" b="0" i="0" u="none" strike="noStrike" cap="none" normalizeH="0" baseline="0" dirty="0" smtClean="0">
                    <a:ln>
                      <a:noFill/>
                    </a:ln>
                    <a:solidFill>
                      <a:schemeClr val="tx1"/>
                    </a:solidFill>
                    <a:effectLst/>
                    <a:latin typeface="Arial" charset="0"/>
                  </a:rPr>
                  <a:t>ext a</a:t>
                </a:r>
              </a:p>
            </p:txBody>
          </p:sp>
        </p:grpSp>
        <p:grpSp>
          <p:nvGrpSpPr>
            <p:cNvPr id="6" name="Group 5"/>
            <p:cNvGrpSpPr/>
            <p:nvPr/>
          </p:nvGrpSpPr>
          <p:grpSpPr>
            <a:xfrm>
              <a:off x="4191000" y="4971809"/>
              <a:ext cx="1295401" cy="1364848"/>
              <a:chOff x="2819399" y="4959752"/>
              <a:chExt cx="1066801" cy="1364848"/>
            </a:xfrm>
          </p:grpSpPr>
          <p:sp>
            <p:nvSpPr>
              <p:cNvPr id="15" name="Rectangle 14"/>
              <p:cNvSpPr/>
              <p:nvPr/>
            </p:nvSpPr>
            <p:spPr bwMode="auto">
              <a:xfrm>
                <a:off x="2819399" y="4959752"/>
                <a:ext cx="10668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a:t>C</a:t>
                </a:r>
                <a:r>
                  <a:rPr lang="en-US" sz="2000" dirty="0" smtClean="0"/>
                  <a:t>olumn b </a:t>
                </a:r>
                <a:endParaRPr kumimoji="0" lang="en-US" sz="2400" b="0" i="0" u="none" strike="noStrike" cap="none" normalizeH="0" baseline="0" dirty="0" smtClean="0">
                  <a:ln>
                    <a:noFill/>
                  </a:ln>
                  <a:solidFill>
                    <a:schemeClr val="tx1"/>
                  </a:solidFill>
                  <a:effectLst/>
                  <a:latin typeface="Arial" charset="0"/>
                </a:endParaRPr>
              </a:p>
            </p:txBody>
          </p:sp>
          <p:sp>
            <p:nvSpPr>
              <p:cNvPr id="16" name="Rectangle 15"/>
              <p:cNvSpPr/>
              <p:nvPr/>
            </p:nvSpPr>
            <p:spPr bwMode="auto">
              <a:xfrm>
                <a:off x="2819400" y="5416952"/>
                <a:ext cx="1066800" cy="4572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Value b </a:t>
                </a:r>
              </a:p>
            </p:txBody>
          </p:sp>
          <p:sp>
            <p:nvSpPr>
              <p:cNvPr id="17" name="Rectangle 16"/>
              <p:cNvSpPr/>
              <p:nvPr/>
            </p:nvSpPr>
            <p:spPr bwMode="auto">
              <a:xfrm>
                <a:off x="2819400" y="5867400"/>
                <a:ext cx="1066800" cy="4572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N</a:t>
                </a:r>
                <a:r>
                  <a:rPr kumimoji="0" lang="en-US" sz="2000" b="0" i="0" u="none" strike="noStrike" cap="none" normalizeH="0" baseline="0" dirty="0" smtClean="0">
                    <a:ln>
                      <a:noFill/>
                    </a:ln>
                    <a:solidFill>
                      <a:schemeClr val="tx1"/>
                    </a:solidFill>
                    <a:effectLst/>
                    <a:latin typeface="Arial" charset="0"/>
                  </a:rPr>
                  <a:t>ext b</a:t>
                </a:r>
              </a:p>
            </p:txBody>
          </p:sp>
        </p:grpSp>
        <p:grpSp>
          <p:nvGrpSpPr>
            <p:cNvPr id="7" name="Group 6"/>
            <p:cNvGrpSpPr/>
            <p:nvPr/>
          </p:nvGrpSpPr>
          <p:grpSpPr>
            <a:xfrm>
              <a:off x="6230557" y="4959752"/>
              <a:ext cx="1295401" cy="1364848"/>
              <a:chOff x="2819399" y="4959752"/>
              <a:chExt cx="1066801" cy="1364848"/>
            </a:xfrm>
          </p:grpSpPr>
          <p:sp>
            <p:nvSpPr>
              <p:cNvPr id="12" name="Rectangle 11"/>
              <p:cNvSpPr/>
              <p:nvPr/>
            </p:nvSpPr>
            <p:spPr bwMode="auto">
              <a:xfrm>
                <a:off x="2819399" y="4959752"/>
                <a:ext cx="10668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a:t>C</a:t>
                </a:r>
                <a:r>
                  <a:rPr lang="en-US" sz="2000" dirty="0" smtClean="0"/>
                  <a:t>olumn c </a:t>
                </a:r>
                <a:endParaRPr kumimoji="0" lang="en-US" sz="2400" b="0" i="0" u="none" strike="noStrike" cap="none" normalizeH="0" baseline="0" dirty="0" smtClean="0">
                  <a:ln>
                    <a:noFill/>
                  </a:ln>
                  <a:solidFill>
                    <a:schemeClr val="tx1"/>
                  </a:solidFill>
                  <a:effectLst/>
                  <a:latin typeface="Arial" charset="0"/>
                </a:endParaRPr>
              </a:p>
            </p:txBody>
          </p:sp>
          <p:sp>
            <p:nvSpPr>
              <p:cNvPr id="13" name="Rectangle 12"/>
              <p:cNvSpPr/>
              <p:nvPr/>
            </p:nvSpPr>
            <p:spPr bwMode="auto">
              <a:xfrm>
                <a:off x="2819400" y="5416952"/>
                <a:ext cx="1066800" cy="4572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Value c </a:t>
                </a:r>
              </a:p>
            </p:txBody>
          </p:sp>
          <p:sp>
            <p:nvSpPr>
              <p:cNvPr id="14" name="Rectangle 13"/>
              <p:cNvSpPr/>
              <p:nvPr/>
            </p:nvSpPr>
            <p:spPr bwMode="auto">
              <a:xfrm>
                <a:off x="2819400" y="5867400"/>
                <a:ext cx="1066800" cy="4572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Nil</a:t>
                </a:r>
                <a:endParaRPr kumimoji="0" lang="en-US" sz="2000" b="0" i="0" u="none" strike="noStrike" cap="none" normalizeH="0" baseline="0" dirty="0" smtClean="0">
                  <a:ln>
                    <a:noFill/>
                  </a:ln>
                  <a:solidFill>
                    <a:schemeClr val="tx1"/>
                  </a:solidFill>
                  <a:effectLst/>
                  <a:latin typeface="Arial" charset="0"/>
                </a:endParaRPr>
              </a:p>
            </p:txBody>
          </p:sp>
        </p:grpSp>
        <p:sp>
          <p:nvSpPr>
            <p:cNvPr id="8" name="TextBox 7"/>
            <p:cNvSpPr txBox="1"/>
            <p:nvPr/>
          </p:nvSpPr>
          <p:spPr>
            <a:xfrm>
              <a:off x="381000" y="5183887"/>
              <a:ext cx="922047" cy="461665"/>
            </a:xfrm>
            <a:prstGeom prst="rect">
              <a:avLst/>
            </a:prstGeom>
            <a:solidFill>
              <a:srgbClr val="FF9900"/>
            </a:solidFill>
          </p:spPr>
          <p:txBody>
            <a:bodyPr wrap="none" rtlCol="0">
              <a:spAutoFit/>
            </a:bodyPr>
            <a:lstStyle/>
            <a:p>
              <a:r>
                <a:rPr lang="en-US" dirty="0" smtClean="0"/>
                <a:t>Head</a:t>
              </a:r>
              <a:endParaRPr lang="en-US" dirty="0"/>
            </a:p>
          </p:txBody>
        </p:sp>
        <p:cxnSp>
          <p:nvCxnSpPr>
            <p:cNvPr id="9" name="Straight Arrow Connector 8"/>
            <p:cNvCxnSpPr/>
            <p:nvPr/>
          </p:nvCxnSpPr>
          <p:spPr bwMode="auto">
            <a:xfrm>
              <a:off x="1371600" y="5384639"/>
              <a:ext cx="457200" cy="0"/>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10" name="Straight Arrow Connector 9"/>
            <p:cNvCxnSpPr/>
            <p:nvPr/>
          </p:nvCxnSpPr>
          <p:spPr bwMode="auto">
            <a:xfrm flipV="1">
              <a:off x="3505201" y="5657609"/>
              <a:ext cx="609599" cy="43839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11" name="Straight Arrow Connector 10"/>
            <p:cNvCxnSpPr/>
            <p:nvPr/>
          </p:nvCxnSpPr>
          <p:spPr bwMode="auto">
            <a:xfrm flipV="1">
              <a:off x="5553439" y="5590813"/>
              <a:ext cx="609599" cy="438391"/>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sp>
        <p:nvSpPr>
          <p:cNvPr id="21"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47</a:t>
            </a:fld>
            <a:endParaRPr lang="en-US" dirty="0"/>
          </a:p>
        </p:txBody>
      </p:sp>
    </p:spTree>
    <p:extLst>
      <p:ext uri="{BB962C8B-B14F-4D97-AF65-F5344CB8AC3E}">
        <p14:creationId xmlns:p14="http://schemas.microsoft.com/office/powerpoint/2010/main" val="37401060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Matrix Storage with </a:t>
            </a:r>
            <a:br>
              <a:rPr lang="en-US" dirty="0"/>
            </a:br>
            <a:r>
              <a:rPr lang="en-US" dirty="0"/>
              <a:t>Linked Lists by Rows</a:t>
            </a:r>
          </a:p>
        </p:txBody>
      </p:sp>
      <p:sp>
        <p:nvSpPr>
          <p:cNvPr id="3" name="Content Placeholder 2"/>
          <p:cNvSpPr>
            <a:spLocks noGrp="1"/>
          </p:cNvSpPr>
          <p:nvPr>
            <p:ph idx="1"/>
          </p:nvPr>
        </p:nvSpPr>
        <p:spPr>
          <a:xfrm>
            <a:off x="365760" y="1280160"/>
            <a:ext cx="8549640" cy="3733800"/>
          </a:xfrm>
        </p:spPr>
        <p:txBody>
          <a:bodyPr/>
          <a:lstStyle/>
          <a:p>
            <a:r>
              <a:rPr lang="en-US" dirty="0"/>
              <a:t>If we have an n by n matrix, setup a class called </a:t>
            </a:r>
            <a:r>
              <a:rPr lang="en-US" dirty="0" err="1"/>
              <a:t>TSparseElement</a:t>
            </a:r>
            <a:r>
              <a:rPr lang="en-US" dirty="0"/>
              <a:t> with fields column, value and next</a:t>
            </a:r>
          </a:p>
          <a:p>
            <a:r>
              <a:rPr lang="en-US" dirty="0"/>
              <a:t>Setup an n-dimensional head pointer vector that points to the first element in each row</a:t>
            </a:r>
          </a:p>
          <a:p>
            <a:r>
              <a:rPr lang="en-US" dirty="0"/>
              <a:t>Each nonzero corresponds to an object of class (type) </a:t>
            </a:r>
            <a:r>
              <a:rPr lang="en-US" dirty="0" err="1"/>
              <a:t>TSparseElement</a:t>
            </a:r>
            <a:endParaRPr lang="en-US" dirty="0"/>
          </a:p>
          <a:p>
            <a:r>
              <a:rPr lang="en-US" dirty="0"/>
              <a:t>We do not need to store the row number since it is given by the object’s row</a:t>
            </a:r>
          </a:p>
          <a:p>
            <a:r>
              <a:rPr lang="en-US" dirty="0"/>
              <a:t>For power system sparse matrices, which have nonzero diagonals, we also have a header pointer vector that points to the diagonal objects </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48</a:t>
            </a:fld>
            <a:endParaRPr lang="en-US" dirty="0"/>
          </a:p>
        </p:txBody>
      </p:sp>
    </p:spTree>
    <p:extLst>
      <p:ext uri="{BB962C8B-B14F-4D97-AF65-F5344CB8AC3E}">
        <p14:creationId xmlns:p14="http://schemas.microsoft.com/office/powerpoint/2010/main" val="2329274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610600" cy="1066800"/>
          </a:xfrm>
        </p:spPr>
        <p:txBody>
          <a:bodyPr/>
          <a:lstStyle/>
          <a:p>
            <a:r>
              <a:rPr lang="en-US" dirty="0"/>
              <a:t>Linear System Solution: Introduction</a:t>
            </a:r>
          </a:p>
        </p:txBody>
      </p:sp>
      <p:sp>
        <p:nvSpPr>
          <p:cNvPr id="3" name="Content Placeholder 2"/>
          <p:cNvSpPr>
            <a:spLocks noGrp="1"/>
          </p:cNvSpPr>
          <p:nvPr>
            <p:ph idx="1"/>
          </p:nvPr>
        </p:nvSpPr>
        <p:spPr>
          <a:xfrm>
            <a:off x="365760" y="1280160"/>
            <a:ext cx="8473440" cy="3733800"/>
          </a:xfrm>
        </p:spPr>
        <p:txBody>
          <a:bodyPr/>
          <a:lstStyle/>
          <a:p>
            <a:pPr marL="461963" indent="-461963">
              <a:spcBef>
                <a:spcPct val="0"/>
              </a:spcBef>
            </a:pPr>
            <a:r>
              <a:rPr lang="en-US" dirty="0"/>
              <a:t>A problem that occurs in many is fields is the solution of linear systems </a:t>
            </a:r>
            <a:r>
              <a:rPr lang="en-US" b="1" dirty="0"/>
              <a:t>Ax = b</a:t>
            </a:r>
            <a:r>
              <a:rPr lang="en-US" dirty="0"/>
              <a:t> where </a:t>
            </a:r>
            <a:r>
              <a:rPr lang="en-US" b="1" dirty="0"/>
              <a:t>A</a:t>
            </a:r>
            <a:r>
              <a:rPr lang="en-US" dirty="0"/>
              <a:t> is an n by n matrix with elements </a:t>
            </a:r>
            <a:r>
              <a:rPr lang="en-US" dirty="0" err="1"/>
              <a:t>a</a:t>
            </a:r>
            <a:r>
              <a:rPr lang="en-US" baseline="-25000" dirty="0" err="1"/>
              <a:t>ij</a:t>
            </a:r>
            <a:r>
              <a:rPr lang="en-US" dirty="0"/>
              <a:t>, and </a:t>
            </a:r>
            <a:r>
              <a:rPr lang="en-US" b="1" dirty="0"/>
              <a:t>x</a:t>
            </a:r>
            <a:r>
              <a:rPr lang="en-US" dirty="0"/>
              <a:t> and </a:t>
            </a:r>
            <a:r>
              <a:rPr lang="en-US" b="1" dirty="0"/>
              <a:t>b</a:t>
            </a:r>
            <a:r>
              <a:rPr lang="en-US" dirty="0"/>
              <a:t> are n-vectors with elements x</a:t>
            </a:r>
            <a:r>
              <a:rPr lang="en-US" baseline="-25000" dirty="0"/>
              <a:t>i</a:t>
            </a:r>
            <a:r>
              <a:rPr lang="en-US" dirty="0"/>
              <a:t> and b</a:t>
            </a:r>
            <a:r>
              <a:rPr lang="en-US" baseline="-25000" dirty="0"/>
              <a:t>i</a:t>
            </a:r>
            <a:r>
              <a:rPr lang="en-US" dirty="0"/>
              <a:t> respectively</a:t>
            </a:r>
          </a:p>
          <a:p>
            <a:pPr marL="461963" indent="-461963">
              <a:spcBef>
                <a:spcPct val="0"/>
              </a:spcBef>
            </a:pPr>
            <a:r>
              <a:rPr lang="en-US" dirty="0"/>
              <a:t>In power systems we are particularly interested in systems when n is relatively large and </a:t>
            </a:r>
            <a:r>
              <a:rPr lang="en-US" b="1" dirty="0"/>
              <a:t>A</a:t>
            </a:r>
            <a:r>
              <a:rPr lang="en-US" dirty="0"/>
              <a:t> is sparse</a:t>
            </a:r>
          </a:p>
          <a:p>
            <a:pPr marL="747713" lvl="1" indent="-461963">
              <a:spcBef>
                <a:spcPct val="0"/>
              </a:spcBef>
            </a:pPr>
            <a:r>
              <a:rPr lang="en-US" dirty="0"/>
              <a:t>How large is large is changing </a:t>
            </a:r>
          </a:p>
          <a:p>
            <a:pPr marL="461963" indent="-461963">
              <a:spcBef>
                <a:spcPct val="0"/>
              </a:spcBef>
            </a:pPr>
            <a:r>
              <a:rPr lang="en-US" dirty="0"/>
              <a:t>A matrix is sparse if a large percentage of its elements have zero values</a:t>
            </a:r>
            <a:endParaRPr lang="en-US" sz="2400" dirty="0"/>
          </a:p>
          <a:p>
            <a:pPr marL="461963" indent="-461963">
              <a:spcBef>
                <a:spcPct val="0"/>
              </a:spcBef>
            </a:pPr>
            <a:r>
              <a:rPr lang="en-US" dirty="0"/>
              <a:t>Goal is to understand the computational issues (including complexity) associated with the solution of these systems </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a:t>
            </a:fld>
            <a:endParaRPr lang="en-US" dirty="0"/>
          </a:p>
        </p:txBody>
      </p:sp>
    </p:spTree>
    <p:extLst>
      <p:ext uri="{BB962C8B-B14F-4D97-AF65-F5344CB8AC3E}">
        <p14:creationId xmlns:p14="http://schemas.microsoft.com/office/powerpoint/2010/main" val="8081552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Lists, cont.</a:t>
            </a:r>
            <a:endParaRPr lang="en-US" dirty="0"/>
          </a:p>
        </p:txBody>
      </p:sp>
      <p:sp>
        <p:nvSpPr>
          <p:cNvPr id="3" name="Content Placeholder 2"/>
          <p:cNvSpPr>
            <a:spLocks noGrp="1"/>
          </p:cNvSpPr>
          <p:nvPr>
            <p:ph idx="1"/>
          </p:nvPr>
        </p:nvSpPr>
        <p:spPr>
          <a:xfrm>
            <a:off x="365760" y="1280160"/>
            <a:ext cx="8397240" cy="3733800"/>
          </a:xfrm>
        </p:spPr>
        <p:txBody>
          <a:bodyPr/>
          <a:lstStyle/>
          <a:p>
            <a:r>
              <a:rPr lang="en-US" dirty="0"/>
              <a:t>Linked lists can be singly linked, which means they just go in one direction (to the next element), or doubly linked, pointing to both the previous and next elements</a:t>
            </a:r>
          </a:p>
          <a:p>
            <a:pPr lvl="1"/>
            <a:r>
              <a:rPr lang="en-US" dirty="0"/>
              <a:t>Mostly we’ll just need singularly linked lists</a:t>
            </a:r>
          </a:p>
          <a:p>
            <a:r>
              <a:rPr lang="en-US" dirty="0"/>
              <a:t>With linked lists it is quite easy to add new elements to the list.  This can be done in sorted order just by going down the list until the desired point is reached, then changing the next pointer for the previous element to the new element, and for the new element to the next element (for a singly linked list)</a:t>
            </a:r>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49</a:t>
            </a:fld>
            <a:endParaRPr lang="en-US" dirty="0"/>
          </a:p>
        </p:txBody>
      </p:sp>
    </p:spTree>
    <p:extLst>
      <p:ext uri="{BB962C8B-B14F-4D97-AF65-F5344CB8AC3E}">
        <p14:creationId xmlns:p14="http://schemas.microsoft.com/office/powerpoint/2010/main" val="25697605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Pascal Code for </a:t>
            </a:r>
            <a:br>
              <a:rPr lang="en-US" dirty="0"/>
            </a:br>
            <a:r>
              <a:rPr lang="en-US" dirty="0"/>
              <a:t>Writing a Sparse Matrix</a:t>
            </a:r>
          </a:p>
        </p:txBody>
      </p:sp>
      <p:sp>
        <p:nvSpPr>
          <p:cNvPr id="4" name="Rectangle 3"/>
          <p:cNvSpPr/>
          <p:nvPr/>
        </p:nvSpPr>
        <p:spPr>
          <a:xfrm>
            <a:off x="228600" y="1371600"/>
            <a:ext cx="8763000" cy="4721292"/>
          </a:xfrm>
          <a:prstGeom prst="rect">
            <a:avLst/>
          </a:prstGeom>
        </p:spPr>
        <p:txBody>
          <a:bodyPr wrap="square">
            <a:spAutoFit/>
          </a:bodyPr>
          <a:lstStyle/>
          <a:p>
            <a:r>
              <a:rPr lang="en-US" sz="1600" dirty="0">
                <a:solidFill>
                  <a:srgbClr val="1E0000"/>
                </a:solidFill>
              </a:rPr>
              <a:t>Procedure </a:t>
            </a:r>
            <a:r>
              <a:rPr lang="en-US" sz="1600" dirty="0" err="1">
                <a:solidFill>
                  <a:srgbClr val="1E0000"/>
                </a:solidFill>
              </a:rPr>
              <a:t>TSparMat.SMWriteMatlab</a:t>
            </a:r>
            <a:r>
              <a:rPr lang="en-US" sz="1600" dirty="0">
                <a:solidFill>
                  <a:srgbClr val="1E0000"/>
                </a:solidFill>
              </a:rPr>
              <a:t>(</a:t>
            </a:r>
            <a:r>
              <a:rPr lang="en-US" sz="1600" dirty="0" err="1">
                <a:solidFill>
                  <a:srgbClr val="1E0000"/>
                </a:solidFill>
              </a:rPr>
              <a:t>Var</a:t>
            </a:r>
            <a:r>
              <a:rPr lang="en-US" sz="1600" dirty="0">
                <a:solidFill>
                  <a:srgbClr val="1E0000"/>
                </a:solidFill>
              </a:rPr>
              <a:t> </a:t>
            </a:r>
            <a:r>
              <a:rPr lang="en-US" sz="1600" dirty="0" err="1">
                <a:solidFill>
                  <a:srgbClr val="1E0000"/>
                </a:solidFill>
              </a:rPr>
              <a:t>ft</a:t>
            </a:r>
            <a:r>
              <a:rPr lang="en-US" sz="1600" dirty="0">
                <a:solidFill>
                  <a:srgbClr val="1E0000"/>
                </a:solidFill>
              </a:rPr>
              <a:t> : Text; </a:t>
            </a:r>
            <a:r>
              <a:rPr lang="en-US" sz="1600" dirty="0" err="1">
                <a:solidFill>
                  <a:srgbClr val="1E0000"/>
                </a:solidFill>
              </a:rPr>
              <a:t>variableName</a:t>
            </a:r>
            <a:r>
              <a:rPr lang="en-US" sz="1600" dirty="0">
                <a:solidFill>
                  <a:srgbClr val="1E0000"/>
                </a:solidFill>
              </a:rPr>
              <a:t> : String; </a:t>
            </a:r>
            <a:r>
              <a:rPr lang="en-US" sz="1600" dirty="0" err="1">
                <a:solidFill>
                  <a:srgbClr val="1E0000"/>
                </a:solidFill>
              </a:rPr>
              <a:t>digits,rod</a:t>
            </a:r>
            <a:r>
              <a:rPr lang="en-US" sz="1600" dirty="0">
                <a:solidFill>
                  <a:srgbClr val="1E0000"/>
                </a:solidFill>
              </a:rPr>
              <a:t> : Integer; </a:t>
            </a:r>
            <a:br>
              <a:rPr lang="en-US" sz="1600" dirty="0">
                <a:solidFill>
                  <a:srgbClr val="1E0000"/>
                </a:solidFill>
              </a:rPr>
            </a:br>
            <a:r>
              <a:rPr lang="en-US" sz="1600" dirty="0">
                <a:solidFill>
                  <a:srgbClr val="1E0000"/>
                </a:solidFill>
              </a:rPr>
              <a:t>                                                            </a:t>
            </a:r>
            <a:r>
              <a:rPr lang="en-US" sz="1600" dirty="0" err="1">
                <a:solidFill>
                  <a:srgbClr val="1E0000"/>
                </a:solidFill>
              </a:rPr>
              <a:t>ignoreZero</a:t>
            </a:r>
            <a:r>
              <a:rPr lang="en-US" sz="1600" dirty="0">
                <a:solidFill>
                  <a:srgbClr val="1E0000"/>
                </a:solidFill>
              </a:rPr>
              <a:t> : Boolean; </a:t>
            </a:r>
            <a:r>
              <a:rPr lang="en-US" sz="1600" dirty="0" err="1">
                <a:solidFill>
                  <a:srgbClr val="1E0000"/>
                </a:solidFill>
              </a:rPr>
              <a:t>local_MinValue</a:t>
            </a:r>
            <a:r>
              <a:rPr lang="en-US" sz="1600" dirty="0">
                <a:solidFill>
                  <a:srgbClr val="1E0000"/>
                </a:solidFill>
              </a:rPr>
              <a:t> : Double); </a:t>
            </a:r>
          </a:p>
          <a:p>
            <a:r>
              <a:rPr lang="en-US" sz="1600" dirty="0" err="1">
                <a:solidFill>
                  <a:srgbClr val="1E0000"/>
                </a:solidFill>
              </a:rPr>
              <a:t>Var</a:t>
            </a:r>
            <a:r>
              <a:rPr lang="en-US" sz="1600" dirty="0">
                <a:solidFill>
                  <a:srgbClr val="1E0000"/>
                </a:solidFill>
              </a:rPr>
              <a:t> j : Integer;</a:t>
            </a:r>
          </a:p>
          <a:p>
            <a:r>
              <a:rPr lang="en-US" sz="1600" dirty="0">
                <a:solidFill>
                  <a:srgbClr val="1E0000"/>
                </a:solidFill>
              </a:rPr>
              <a:t>    p1 : </a:t>
            </a:r>
            <a:r>
              <a:rPr lang="en-US" sz="1600" dirty="0" err="1">
                <a:solidFill>
                  <a:srgbClr val="1E0000"/>
                </a:solidFill>
              </a:rPr>
              <a:t>TMatEle</a:t>
            </a:r>
            <a:r>
              <a:rPr lang="en-US" sz="1600" dirty="0">
                <a:solidFill>
                  <a:srgbClr val="1E0000"/>
                </a:solidFill>
              </a:rPr>
              <a:t>;</a:t>
            </a:r>
          </a:p>
          <a:p>
            <a:r>
              <a:rPr lang="en-US" sz="1600" dirty="0">
                <a:solidFill>
                  <a:srgbClr val="1E0000"/>
                </a:solidFill>
              </a:rPr>
              <a:t>Begin</a:t>
            </a:r>
          </a:p>
          <a:p>
            <a:r>
              <a:rPr lang="en-US" sz="1600" dirty="0">
                <a:solidFill>
                  <a:srgbClr val="1E0000"/>
                </a:solidFill>
              </a:rPr>
              <a:t>For j := 1 to n Do Begin</a:t>
            </a:r>
          </a:p>
          <a:p>
            <a:r>
              <a:rPr lang="en-US" sz="1600" dirty="0">
                <a:solidFill>
                  <a:srgbClr val="1E0000"/>
                </a:solidFill>
              </a:rPr>
              <a:t>    p1 := Row(j).Head;</a:t>
            </a:r>
          </a:p>
          <a:p>
            <a:r>
              <a:rPr lang="en-US" sz="1600" dirty="0">
                <a:solidFill>
                  <a:srgbClr val="1E0000"/>
                </a:solidFill>
              </a:rPr>
              <a:t>    While p1 &lt;&gt; nil Do Begin</a:t>
            </a:r>
          </a:p>
          <a:p>
            <a:r>
              <a:rPr lang="en-US" sz="1600" dirty="0">
                <a:solidFill>
                  <a:srgbClr val="1E0000"/>
                </a:solidFill>
              </a:rPr>
              <a:t>      If (not </a:t>
            </a:r>
            <a:r>
              <a:rPr lang="en-US" sz="1600" dirty="0" err="1">
                <a:solidFill>
                  <a:srgbClr val="1E0000"/>
                </a:solidFill>
              </a:rPr>
              <a:t>IgnoreZero</a:t>
            </a:r>
            <a:r>
              <a:rPr lang="en-US" sz="1600" dirty="0">
                <a:solidFill>
                  <a:srgbClr val="1E0000"/>
                </a:solidFill>
              </a:rPr>
              <a:t>) or (abs(p1.value) &gt; </a:t>
            </a:r>
            <a:r>
              <a:rPr lang="en-US" sz="1600" dirty="0" err="1">
                <a:solidFill>
                  <a:srgbClr val="1E0000"/>
                </a:solidFill>
              </a:rPr>
              <a:t>local_MinValue</a:t>
            </a:r>
            <a:r>
              <a:rPr lang="en-US" sz="1600" dirty="0">
                <a:solidFill>
                  <a:srgbClr val="1E0000"/>
                </a:solidFill>
              </a:rPr>
              <a:t>) Then Begin</a:t>
            </a:r>
          </a:p>
          <a:p>
            <a:r>
              <a:rPr lang="en-US" sz="1600" dirty="0">
                <a:solidFill>
                  <a:srgbClr val="1E0000"/>
                </a:solidFill>
              </a:rPr>
              <a:t>        If </a:t>
            </a:r>
            <a:r>
              <a:rPr lang="en-US" sz="1600" dirty="0" err="1">
                <a:solidFill>
                  <a:srgbClr val="1E0000"/>
                </a:solidFill>
              </a:rPr>
              <a:t>variableName</a:t>
            </a:r>
            <a:r>
              <a:rPr lang="en-US" sz="1600" dirty="0">
                <a:solidFill>
                  <a:srgbClr val="1E0000"/>
                </a:solidFill>
              </a:rPr>
              <a:t> &lt;&gt; '' Then </a:t>
            </a:r>
            <a:r>
              <a:rPr lang="en-US" sz="1600" dirty="0" err="1">
                <a:solidFill>
                  <a:srgbClr val="1E0000"/>
                </a:solidFill>
              </a:rPr>
              <a:t>Writeln</a:t>
            </a:r>
            <a:r>
              <a:rPr lang="en-US" sz="1600" dirty="0">
                <a:solidFill>
                  <a:srgbClr val="1E0000"/>
                </a:solidFill>
              </a:rPr>
              <a:t>(</a:t>
            </a:r>
            <a:r>
              <a:rPr lang="en-US" sz="1600" dirty="0" err="1">
                <a:solidFill>
                  <a:srgbClr val="1E0000"/>
                </a:solidFill>
              </a:rPr>
              <a:t>ft,variableName</a:t>
            </a:r>
            <a:r>
              <a:rPr lang="en-US" sz="1600" dirty="0">
                <a:solidFill>
                  <a:srgbClr val="1E0000"/>
                </a:solidFill>
              </a:rPr>
              <a:t>+'(',(j),',',(p1.col),')=',p1.value:digits:rod,';')</a:t>
            </a:r>
          </a:p>
          <a:p>
            <a:r>
              <a:rPr lang="en-US" sz="1600" dirty="0">
                <a:solidFill>
                  <a:srgbClr val="1E0000"/>
                </a:solidFill>
              </a:rPr>
              <a:t>        Else </a:t>
            </a:r>
            <a:r>
              <a:rPr lang="en-US" sz="1600" dirty="0" err="1">
                <a:solidFill>
                  <a:srgbClr val="1E0000"/>
                </a:solidFill>
              </a:rPr>
              <a:t>Writeln</a:t>
            </a:r>
            <a:r>
              <a:rPr lang="en-US" sz="1600" dirty="0">
                <a:solidFill>
                  <a:srgbClr val="1E0000"/>
                </a:solidFill>
              </a:rPr>
              <a:t>(ft,j:5,' ',p1.col:5,' ',p1.value:digits:rod);</a:t>
            </a:r>
          </a:p>
          <a:p>
            <a:r>
              <a:rPr lang="en-US" sz="1600" dirty="0">
                <a:solidFill>
                  <a:srgbClr val="1E0000"/>
                </a:solidFill>
              </a:rPr>
              <a:t>      End;</a:t>
            </a:r>
          </a:p>
          <a:p>
            <a:r>
              <a:rPr lang="en-US" sz="1600" dirty="0">
                <a:solidFill>
                  <a:srgbClr val="1E0000"/>
                </a:solidFill>
              </a:rPr>
              <a:t>      p1 := p1.next;</a:t>
            </a:r>
          </a:p>
          <a:p>
            <a:r>
              <a:rPr lang="en-US" sz="1600" dirty="0">
                <a:solidFill>
                  <a:srgbClr val="1E0000"/>
                </a:solidFill>
              </a:rPr>
              <a:t>    End;</a:t>
            </a:r>
          </a:p>
          <a:p>
            <a:r>
              <a:rPr lang="en-US" sz="1600" dirty="0">
                <a:solidFill>
                  <a:srgbClr val="1E0000"/>
                </a:solidFill>
              </a:rPr>
              <a:t>  End;</a:t>
            </a:r>
          </a:p>
          <a:p>
            <a:r>
              <a:rPr lang="en-US" sz="1600" dirty="0">
                <a:solidFill>
                  <a:srgbClr val="1E0000"/>
                </a:solidFill>
              </a:rPr>
              <a:t>End;</a:t>
            </a:r>
          </a:p>
        </p:txBody>
      </p:sp>
      <p:sp>
        <p:nvSpPr>
          <p:cNvPr id="5" name="Slide Number Placeholder 3">
            <a:extLst>
              <a:ext uri="{FF2B5EF4-FFF2-40B4-BE49-F238E27FC236}">
                <a16:creationId xmlns="" xmlns:a16="http://schemas.microsoft.com/office/drawing/2014/main" id="{088052D5-4D12-445C-A14E-C2CD254C9415}"/>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50</a:t>
            </a:fld>
            <a:endParaRPr lang="en-US" dirty="0">
              <a:solidFill>
                <a:srgbClr val="1E0000"/>
              </a:solidFill>
            </a:endParaRPr>
          </a:p>
        </p:txBody>
      </p:sp>
    </p:spTree>
    <p:extLst>
      <p:ext uri="{BB962C8B-B14F-4D97-AF65-F5344CB8AC3E}">
        <p14:creationId xmlns:p14="http://schemas.microsoft.com/office/powerpoint/2010/main" val="30817644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Working Row</a:t>
            </a:r>
          </a:p>
        </p:txBody>
      </p:sp>
      <p:sp>
        <p:nvSpPr>
          <p:cNvPr id="3" name="Content Placeholder 2"/>
          <p:cNvSpPr>
            <a:spLocks noGrp="1"/>
          </p:cNvSpPr>
          <p:nvPr>
            <p:ph idx="1"/>
          </p:nvPr>
        </p:nvSpPr>
        <p:spPr>
          <a:xfrm>
            <a:off x="365759" y="1280160"/>
            <a:ext cx="8622791" cy="3733800"/>
          </a:xfrm>
        </p:spPr>
        <p:txBody>
          <a:bodyPr/>
          <a:lstStyle/>
          <a:p>
            <a:r>
              <a:rPr lang="en-US" dirty="0"/>
              <a:t>Before showing a sparse LU factorization it is useful to introduce the concept of a working row full vector</a:t>
            </a:r>
          </a:p>
          <a:p>
            <a:r>
              <a:rPr lang="en-US" dirty="0"/>
              <a:t>This is useful because sometimes we need direct access to a particular value in a row</a:t>
            </a:r>
          </a:p>
          <a:p>
            <a:r>
              <a:rPr lang="en-US" dirty="0"/>
              <a:t>The working row approach is to define a vector of dimension n and set all the values to zero</a:t>
            </a:r>
          </a:p>
          <a:p>
            <a:r>
              <a:rPr lang="en-US" dirty="0"/>
              <a:t>We can then load a sparse row into the vector, with computation equal to the number of elements in the row</a:t>
            </a:r>
          </a:p>
          <a:p>
            <a:r>
              <a:rPr lang="en-US" dirty="0"/>
              <a:t>We can then unload the sparse row from the vector by storing the new values in the linked list, and resetting the vector values we changed to zero</a:t>
            </a:r>
          </a:p>
        </p:txBody>
      </p:sp>
      <p:sp>
        <p:nvSpPr>
          <p:cNvPr id="5" name="Slide Number Placeholder 3">
            <a:extLst>
              <a:ext uri="{FF2B5EF4-FFF2-40B4-BE49-F238E27FC236}">
                <a16:creationId xmlns="" xmlns:a16="http://schemas.microsoft.com/office/drawing/2014/main" id="{3A0C7692-7D08-46A4-88C0-2F08B03E7B15}"/>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51</a:t>
            </a:fld>
            <a:endParaRPr lang="en-US" dirty="0">
              <a:solidFill>
                <a:srgbClr val="1E0000"/>
              </a:solidFill>
            </a:endParaRPr>
          </a:p>
        </p:txBody>
      </p:sp>
    </p:spTree>
    <p:extLst>
      <p:ext uri="{BB962C8B-B14F-4D97-AF65-F5344CB8AC3E}">
        <p14:creationId xmlns:p14="http://schemas.microsoft.com/office/powerpoint/2010/main" val="8591973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Loading the Sparse Working Row</a:t>
            </a:r>
          </a:p>
        </p:txBody>
      </p:sp>
      <p:sp>
        <p:nvSpPr>
          <p:cNvPr id="5" name="Rectangle 4"/>
          <p:cNvSpPr/>
          <p:nvPr/>
        </p:nvSpPr>
        <p:spPr>
          <a:xfrm>
            <a:off x="533400" y="1371600"/>
            <a:ext cx="8382000" cy="3354765"/>
          </a:xfrm>
          <a:prstGeom prst="rect">
            <a:avLst/>
          </a:prstGeom>
        </p:spPr>
        <p:txBody>
          <a:bodyPr wrap="square">
            <a:spAutoFit/>
          </a:bodyPr>
          <a:lstStyle/>
          <a:p>
            <a:r>
              <a:rPr lang="en-US" sz="2000" dirty="0">
                <a:solidFill>
                  <a:srgbClr val="1E0000"/>
                </a:solidFill>
              </a:rPr>
              <a:t>Procedure </a:t>
            </a:r>
            <a:r>
              <a:rPr lang="en-US" sz="2000" dirty="0" err="1">
                <a:solidFill>
                  <a:srgbClr val="1E0000"/>
                </a:solidFill>
              </a:rPr>
              <a:t>TSparMat.LoadSWRbyCol</a:t>
            </a:r>
            <a:r>
              <a:rPr lang="en-US" sz="2000" dirty="0">
                <a:solidFill>
                  <a:srgbClr val="1E0000"/>
                </a:solidFill>
              </a:rPr>
              <a:t>(</a:t>
            </a:r>
            <a:r>
              <a:rPr lang="en-US" sz="2000" dirty="0" err="1">
                <a:solidFill>
                  <a:srgbClr val="1E0000"/>
                </a:solidFill>
              </a:rPr>
              <a:t>rowJ</a:t>
            </a:r>
            <a:r>
              <a:rPr lang="en-US" sz="2000" dirty="0">
                <a:solidFill>
                  <a:srgbClr val="1E0000"/>
                </a:solidFill>
              </a:rPr>
              <a:t> : Integer; </a:t>
            </a:r>
            <a:r>
              <a:rPr lang="en-US" sz="2000" dirty="0" err="1">
                <a:solidFill>
                  <a:srgbClr val="1E0000"/>
                </a:solidFill>
              </a:rPr>
              <a:t>var</a:t>
            </a:r>
            <a:r>
              <a:rPr lang="en-US" sz="2000" dirty="0">
                <a:solidFill>
                  <a:srgbClr val="1E0000"/>
                </a:solidFill>
              </a:rPr>
              <a:t> SWR : </a:t>
            </a:r>
            <a:r>
              <a:rPr lang="en-US" sz="2000" dirty="0" err="1">
                <a:solidFill>
                  <a:srgbClr val="1E0000"/>
                </a:solidFill>
              </a:rPr>
              <a:t>PDVectorList</a:t>
            </a:r>
            <a:r>
              <a:rPr lang="en-US" sz="2000" dirty="0">
                <a:solidFill>
                  <a:srgbClr val="1E0000"/>
                </a:solidFill>
              </a:rPr>
              <a:t>); </a:t>
            </a:r>
          </a:p>
          <a:p>
            <a:r>
              <a:rPr lang="en-US" sz="2000" dirty="0" err="1">
                <a:solidFill>
                  <a:srgbClr val="1E0000"/>
                </a:solidFill>
              </a:rPr>
              <a:t>Var</a:t>
            </a:r>
            <a:r>
              <a:rPr lang="en-US" sz="2000" dirty="0">
                <a:solidFill>
                  <a:srgbClr val="1E0000"/>
                </a:solidFill>
              </a:rPr>
              <a:t> p1 : </a:t>
            </a:r>
            <a:r>
              <a:rPr lang="en-US" sz="2000" dirty="0" err="1">
                <a:solidFill>
                  <a:srgbClr val="1E0000"/>
                </a:solidFill>
              </a:rPr>
              <a:t>TMatEle</a:t>
            </a:r>
            <a:r>
              <a:rPr lang="en-US" sz="2000" dirty="0">
                <a:solidFill>
                  <a:srgbClr val="1E0000"/>
                </a:solidFill>
              </a:rPr>
              <a:t>;</a:t>
            </a:r>
          </a:p>
          <a:p>
            <a:r>
              <a:rPr lang="en-US" sz="2000" dirty="0">
                <a:solidFill>
                  <a:srgbClr val="1E0000"/>
                </a:solidFill>
              </a:rPr>
              <a:t>Begin</a:t>
            </a:r>
          </a:p>
          <a:p>
            <a:r>
              <a:rPr lang="en-US" sz="2000" dirty="0">
                <a:solidFill>
                  <a:srgbClr val="1E0000"/>
                </a:solidFill>
              </a:rPr>
              <a:t>  p1 := </a:t>
            </a:r>
            <a:r>
              <a:rPr lang="en-US" sz="2000" dirty="0" err="1">
                <a:solidFill>
                  <a:srgbClr val="1E0000"/>
                </a:solidFill>
              </a:rPr>
              <a:t>rowHead</a:t>
            </a:r>
            <a:r>
              <a:rPr lang="en-US" sz="2000" dirty="0">
                <a:solidFill>
                  <a:srgbClr val="1E0000"/>
                </a:solidFill>
              </a:rPr>
              <a:t>[</a:t>
            </a:r>
            <a:r>
              <a:rPr lang="en-US" sz="2000" dirty="0" err="1">
                <a:solidFill>
                  <a:srgbClr val="1E0000"/>
                </a:solidFill>
              </a:rPr>
              <a:t>rowJ</a:t>
            </a:r>
            <a:r>
              <a:rPr lang="en-US" sz="2000" dirty="0">
                <a:solidFill>
                  <a:srgbClr val="1E0000"/>
                </a:solidFill>
              </a:rPr>
              <a:t>];</a:t>
            </a:r>
          </a:p>
          <a:p>
            <a:r>
              <a:rPr lang="en-US" sz="2000" dirty="0">
                <a:solidFill>
                  <a:srgbClr val="1E0000"/>
                </a:solidFill>
              </a:rPr>
              <a:t>  While p1 &lt;&gt; nil Do Begin</a:t>
            </a:r>
          </a:p>
          <a:p>
            <a:r>
              <a:rPr lang="en-US" sz="2000" dirty="0">
                <a:solidFill>
                  <a:srgbClr val="1E0000"/>
                </a:solidFill>
              </a:rPr>
              <a:t>    SWR[p1.col] := p1.value;</a:t>
            </a:r>
          </a:p>
          <a:p>
            <a:r>
              <a:rPr lang="en-US" sz="2000" dirty="0">
                <a:solidFill>
                  <a:srgbClr val="1E0000"/>
                </a:solidFill>
              </a:rPr>
              <a:t>    p1 := p1.next;</a:t>
            </a:r>
          </a:p>
          <a:p>
            <a:r>
              <a:rPr lang="en-US" sz="2000" dirty="0">
                <a:solidFill>
                  <a:srgbClr val="1E0000"/>
                </a:solidFill>
              </a:rPr>
              <a:t>  End;</a:t>
            </a:r>
          </a:p>
          <a:p>
            <a:r>
              <a:rPr lang="en-US" sz="2000" dirty="0">
                <a:solidFill>
                  <a:srgbClr val="1E0000"/>
                </a:solidFill>
              </a:rPr>
              <a:t>End;</a:t>
            </a:r>
          </a:p>
        </p:txBody>
      </p:sp>
      <p:sp>
        <p:nvSpPr>
          <p:cNvPr id="6" name="Slide Number Placeholder 3">
            <a:extLst>
              <a:ext uri="{FF2B5EF4-FFF2-40B4-BE49-F238E27FC236}">
                <a16:creationId xmlns="" xmlns:a16="http://schemas.microsoft.com/office/drawing/2014/main" id="{6572C91B-0096-495C-87A7-B8512B4BBE29}"/>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52</a:t>
            </a:fld>
            <a:endParaRPr lang="en-US" dirty="0">
              <a:solidFill>
                <a:srgbClr val="1E0000"/>
              </a:solidFill>
            </a:endParaRPr>
          </a:p>
        </p:txBody>
      </p:sp>
    </p:spTree>
    <p:extLst>
      <p:ext uri="{BB962C8B-B14F-4D97-AF65-F5344CB8AC3E}">
        <p14:creationId xmlns:p14="http://schemas.microsoft.com/office/powerpoint/2010/main" val="8311704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610600" cy="1069848"/>
          </a:xfrm>
        </p:spPr>
        <p:txBody>
          <a:bodyPr/>
          <a:lstStyle/>
          <a:p>
            <a:r>
              <a:rPr lang="en-US" dirty="0"/>
              <a:t>Unloading the Sparse Working Row</a:t>
            </a:r>
          </a:p>
        </p:txBody>
      </p:sp>
      <p:sp>
        <p:nvSpPr>
          <p:cNvPr id="7" name="Rectangle 6"/>
          <p:cNvSpPr/>
          <p:nvPr/>
        </p:nvSpPr>
        <p:spPr>
          <a:xfrm>
            <a:off x="439591" y="1219200"/>
            <a:ext cx="8548960" cy="4031873"/>
          </a:xfrm>
          <a:prstGeom prst="rect">
            <a:avLst/>
          </a:prstGeom>
        </p:spPr>
        <p:txBody>
          <a:bodyPr wrap="square">
            <a:spAutoFit/>
          </a:bodyPr>
          <a:lstStyle/>
          <a:p>
            <a:r>
              <a:rPr lang="en-US" sz="2000" dirty="0">
                <a:solidFill>
                  <a:srgbClr val="1E0000"/>
                </a:solidFill>
              </a:rPr>
              <a:t>Procedure </a:t>
            </a:r>
            <a:r>
              <a:rPr lang="en-US" sz="2000" dirty="0" err="1">
                <a:solidFill>
                  <a:srgbClr val="1E0000"/>
                </a:solidFill>
              </a:rPr>
              <a:t>TSParMat.UnLoadSWRbyCol</a:t>
            </a:r>
            <a:r>
              <a:rPr lang="en-US" sz="2000" dirty="0">
                <a:solidFill>
                  <a:srgbClr val="1E0000"/>
                </a:solidFill>
              </a:rPr>
              <a:t>(</a:t>
            </a:r>
            <a:r>
              <a:rPr lang="en-US" sz="2000" dirty="0" err="1">
                <a:solidFill>
                  <a:srgbClr val="1E0000"/>
                </a:solidFill>
              </a:rPr>
              <a:t>rowJ</a:t>
            </a:r>
            <a:r>
              <a:rPr lang="en-US" sz="2000" dirty="0">
                <a:solidFill>
                  <a:srgbClr val="1E0000"/>
                </a:solidFill>
              </a:rPr>
              <a:t> : Integer; var SWR : </a:t>
            </a:r>
            <a:r>
              <a:rPr lang="en-US" sz="2000" dirty="0" err="1">
                <a:solidFill>
                  <a:srgbClr val="1E0000"/>
                </a:solidFill>
              </a:rPr>
              <a:t>PDVectorList</a:t>
            </a:r>
            <a:r>
              <a:rPr lang="en-US" sz="2000" dirty="0">
                <a:solidFill>
                  <a:srgbClr val="1E0000"/>
                </a:solidFill>
              </a:rPr>
              <a:t>); </a:t>
            </a:r>
          </a:p>
          <a:p>
            <a:r>
              <a:rPr lang="en-US" sz="2000" dirty="0">
                <a:solidFill>
                  <a:srgbClr val="1E0000"/>
                </a:solidFill>
              </a:rPr>
              <a:t>Var p1 : </a:t>
            </a:r>
            <a:r>
              <a:rPr lang="en-US" sz="2000" dirty="0" err="1">
                <a:solidFill>
                  <a:srgbClr val="1E0000"/>
                </a:solidFill>
              </a:rPr>
              <a:t>TMatEle</a:t>
            </a:r>
            <a:r>
              <a:rPr lang="en-US" sz="2000" dirty="0">
                <a:solidFill>
                  <a:srgbClr val="1E0000"/>
                </a:solidFill>
              </a:rPr>
              <a:t>;</a:t>
            </a:r>
          </a:p>
          <a:p>
            <a:r>
              <a:rPr lang="en-US" sz="2000" dirty="0">
                <a:solidFill>
                  <a:srgbClr val="1E0000"/>
                </a:solidFill>
              </a:rPr>
              <a:t>Begin</a:t>
            </a:r>
          </a:p>
          <a:p>
            <a:r>
              <a:rPr lang="en-US" sz="2000" dirty="0">
                <a:solidFill>
                  <a:srgbClr val="1E0000"/>
                </a:solidFill>
              </a:rPr>
              <a:t>  p1 := </a:t>
            </a:r>
            <a:r>
              <a:rPr lang="en-US" sz="2000" dirty="0" err="1">
                <a:solidFill>
                  <a:srgbClr val="1E0000"/>
                </a:solidFill>
              </a:rPr>
              <a:t>rowHead</a:t>
            </a:r>
            <a:r>
              <a:rPr lang="en-US" sz="2000" dirty="0">
                <a:solidFill>
                  <a:srgbClr val="1E0000"/>
                </a:solidFill>
              </a:rPr>
              <a:t>[</a:t>
            </a:r>
            <a:r>
              <a:rPr lang="en-US" sz="2000" dirty="0" err="1">
                <a:solidFill>
                  <a:srgbClr val="1E0000"/>
                </a:solidFill>
              </a:rPr>
              <a:t>rowJ</a:t>
            </a:r>
            <a:r>
              <a:rPr lang="en-US" sz="2000" dirty="0">
                <a:solidFill>
                  <a:srgbClr val="1E0000"/>
                </a:solidFill>
              </a:rPr>
              <a:t>];</a:t>
            </a:r>
          </a:p>
          <a:p>
            <a:r>
              <a:rPr lang="en-US" sz="2000" dirty="0">
                <a:solidFill>
                  <a:srgbClr val="1E0000"/>
                </a:solidFill>
              </a:rPr>
              <a:t>  While p1 &lt;&gt; nil Do Begin</a:t>
            </a:r>
          </a:p>
          <a:p>
            <a:r>
              <a:rPr lang="en-US" sz="2000" dirty="0">
                <a:solidFill>
                  <a:srgbClr val="1E0000"/>
                </a:solidFill>
              </a:rPr>
              <a:t>    p1.value := SWR[p1.col];</a:t>
            </a:r>
          </a:p>
          <a:p>
            <a:r>
              <a:rPr lang="en-US" sz="2000" dirty="0">
                <a:solidFill>
                  <a:srgbClr val="1E0000"/>
                </a:solidFill>
              </a:rPr>
              <a:t>    SWR[p1.col] := 0;</a:t>
            </a:r>
          </a:p>
          <a:p>
            <a:r>
              <a:rPr lang="en-US" sz="2000" dirty="0">
                <a:solidFill>
                  <a:srgbClr val="1E0000"/>
                </a:solidFill>
              </a:rPr>
              <a:t>    p1 := p1.next;</a:t>
            </a:r>
          </a:p>
          <a:p>
            <a:r>
              <a:rPr lang="en-US" sz="2000" dirty="0">
                <a:solidFill>
                  <a:srgbClr val="1E0000"/>
                </a:solidFill>
              </a:rPr>
              <a:t>  End;</a:t>
            </a:r>
          </a:p>
          <a:p>
            <a:r>
              <a:rPr lang="en-US" sz="2000" dirty="0">
                <a:solidFill>
                  <a:srgbClr val="1E0000"/>
                </a:solidFill>
              </a:rPr>
              <a:t>End;</a:t>
            </a:r>
          </a:p>
        </p:txBody>
      </p:sp>
      <p:sp>
        <p:nvSpPr>
          <p:cNvPr id="3" name="TextBox 2"/>
          <p:cNvSpPr txBox="1"/>
          <p:nvPr/>
        </p:nvSpPr>
        <p:spPr>
          <a:xfrm>
            <a:off x="338685" y="5175890"/>
            <a:ext cx="8474768" cy="1569660"/>
          </a:xfrm>
          <a:prstGeom prst="rect">
            <a:avLst/>
          </a:prstGeom>
          <a:solidFill>
            <a:srgbClr val="FFE6E6"/>
          </a:solidFill>
        </p:spPr>
        <p:txBody>
          <a:bodyPr wrap="square" rtlCol="0">
            <a:spAutoFit/>
          </a:bodyPr>
          <a:lstStyle/>
          <a:p>
            <a:pPr>
              <a:spcBef>
                <a:spcPts val="0"/>
              </a:spcBef>
            </a:pPr>
            <a:r>
              <a:rPr lang="en-US" sz="2400" dirty="0">
                <a:solidFill>
                  <a:srgbClr val="1E0000"/>
                </a:solidFill>
              </a:rPr>
              <a:t>Note, there is no need to explicitly zero out all the elements each iteration since 1) most are still zero and 2) doing so would make it O(n</a:t>
            </a:r>
            <a:r>
              <a:rPr lang="en-US" sz="2400" baseline="30000" dirty="0">
                <a:solidFill>
                  <a:srgbClr val="1E0000"/>
                </a:solidFill>
              </a:rPr>
              <a:t>2</a:t>
            </a:r>
            <a:r>
              <a:rPr lang="en-US" sz="2400" dirty="0">
                <a:solidFill>
                  <a:srgbClr val="1E0000"/>
                </a:solidFill>
              </a:rPr>
              <a:t>). The above code efficiently zeros out just the values that have changed.  </a:t>
            </a:r>
          </a:p>
        </p:txBody>
      </p:sp>
      <p:sp>
        <p:nvSpPr>
          <p:cNvPr id="6" name="Slide Number Placeholder 3">
            <a:extLst>
              <a:ext uri="{FF2B5EF4-FFF2-40B4-BE49-F238E27FC236}">
                <a16:creationId xmlns="" xmlns:a16="http://schemas.microsoft.com/office/drawing/2014/main" id="{3CF638D6-CBF9-47C2-BCBD-D76275BFF5E2}"/>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53</a:t>
            </a:fld>
            <a:endParaRPr lang="en-US" dirty="0">
              <a:solidFill>
                <a:srgbClr val="1E0000"/>
              </a:solidFill>
            </a:endParaRPr>
          </a:p>
        </p:txBody>
      </p:sp>
    </p:spTree>
    <p:extLst>
      <p:ext uri="{BB962C8B-B14F-4D97-AF65-F5344CB8AC3E}">
        <p14:creationId xmlns:p14="http://schemas.microsoft.com/office/powerpoint/2010/main" val="61819484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Doing an LU Factorization of a Sparse Matrix with Linked Lists</a:t>
            </a:r>
          </a:p>
        </p:txBody>
      </p:sp>
      <p:sp>
        <p:nvSpPr>
          <p:cNvPr id="3" name="Content Placeholder 2"/>
          <p:cNvSpPr>
            <a:spLocks noGrp="1"/>
          </p:cNvSpPr>
          <p:nvPr>
            <p:ph idx="1"/>
          </p:nvPr>
        </p:nvSpPr>
        <p:spPr/>
        <p:txBody>
          <a:bodyPr/>
          <a:lstStyle/>
          <a:p>
            <a:r>
              <a:rPr lang="en-US" dirty="0"/>
              <a:t>Now we can show how to do an LU factorization of a sparse matrix stored using linked lists</a:t>
            </a:r>
          </a:p>
          <a:p>
            <a:r>
              <a:rPr lang="en-US" dirty="0"/>
              <a:t>We will assume the head pointers are in the vector </a:t>
            </a:r>
            <a:r>
              <a:rPr lang="en-US" dirty="0" err="1"/>
              <a:t>RowHead</a:t>
            </a:r>
            <a:r>
              <a:rPr lang="en-US" dirty="0"/>
              <a:t>, and the diagonals in </a:t>
            </a:r>
            <a:r>
              <a:rPr lang="en-US" dirty="0" err="1"/>
              <a:t>RowDiag</a:t>
            </a:r>
            <a:endParaRPr lang="en-US" dirty="0"/>
          </a:p>
          <a:p>
            <a:r>
              <a:rPr lang="en-US" dirty="0"/>
              <a:t>Recall this was the approach for the full matrix</a:t>
            </a:r>
          </a:p>
          <a:p>
            <a:pPr marL="914400" indent="0">
              <a:buNone/>
            </a:pPr>
            <a:r>
              <a:rPr lang="en-US" sz="2000" dirty="0"/>
              <a:t>For </a:t>
            </a:r>
            <a:r>
              <a:rPr lang="en-US" sz="2000" dirty="0" err="1"/>
              <a:t>i</a:t>
            </a:r>
            <a:r>
              <a:rPr lang="en-US" sz="2000" dirty="0"/>
              <a:t> := 2 to n Do Begin  // This is the row being processed</a:t>
            </a:r>
          </a:p>
          <a:p>
            <a:pPr marL="914400" indent="0">
              <a:buNone/>
            </a:pPr>
            <a:r>
              <a:rPr lang="en-US" sz="2000" dirty="0"/>
              <a:t>  For j := 1 to i-1 Do Begin  // Rows subtracted from row </a:t>
            </a:r>
            <a:r>
              <a:rPr lang="en-US" sz="2000" dirty="0" err="1"/>
              <a:t>i</a:t>
            </a:r>
            <a:endParaRPr lang="en-US" sz="2000" dirty="0"/>
          </a:p>
          <a:p>
            <a:pPr marL="914400" indent="0">
              <a:buNone/>
            </a:pPr>
            <a:r>
              <a:rPr lang="en-US" sz="2000" dirty="0"/>
              <a:t>    A[</a:t>
            </a:r>
            <a:r>
              <a:rPr lang="en-US" sz="2000" dirty="0" err="1"/>
              <a:t>i,j</a:t>
            </a:r>
            <a:r>
              <a:rPr lang="en-US" sz="2000" dirty="0"/>
              <a:t>] = A[</a:t>
            </a:r>
            <a:r>
              <a:rPr lang="en-US" sz="2000" dirty="0" err="1"/>
              <a:t>i,j</a:t>
            </a:r>
            <a:r>
              <a:rPr lang="en-US" sz="2000" dirty="0"/>
              <a:t>]/A[</a:t>
            </a:r>
            <a:r>
              <a:rPr lang="en-US" sz="2000" dirty="0" err="1"/>
              <a:t>j,j</a:t>
            </a:r>
            <a:r>
              <a:rPr lang="en-US" sz="2000" dirty="0"/>
              <a:t>]  // This is the scaling </a:t>
            </a:r>
          </a:p>
          <a:p>
            <a:pPr marL="914400" indent="0">
              <a:buNone/>
            </a:pPr>
            <a:r>
              <a:rPr lang="en-US" sz="2000" dirty="0"/>
              <a:t>    For k := j+1 to n Do Begin  // Go through each column in </a:t>
            </a:r>
            <a:r>
              <a:rPr lang="en-US" sz="2000" dirty="0" err="1"/>
              <a:t>i</a:t>
            </a:r>
            <a:endParaRPr lang="en-US" sz="2000" dirty="0"/>
          </a:p>
          <a:p>
            <a:pPr marL="914400" indent="0">
              <a:buNone/>
            </a:pPr>
            <a:r>
              <a:rPr lang="en-US" sz="2000" dirty="0"/>
              <a:t>      A[</a:t>
            </a:r>
            <a:r>
              <a:rPr lang="en-US" sz="2000" dirty="0" err="1"/>
              <a:t>i,k</a:t>
            </a:r>
            <a:r>
              <a:rPr lang="en-US" sz="2000" dirty="0"/>
              <a:t>] = A[</a:t>
            </a:r>
            <a:r>
              <a:rPr lang="en-US" sz="2000" dirty="0" err="1"/>
              <a:t>i,k</a:t>
            </a:r>
            <a:r>
              <a:rPr lang="en-US" sz="2000" dirty="0"/>
              <a:t>] - A[</a:t>
            </a:r>
            <a:r>
              <a:rPr lang="en-US" sz="2000" dirty="0" err="1"/>
              <a:t>i,j</a:t>
            </a:r>
            <a:r>
              <a:rPr lang="en-US" sz="2000" dirty="0"/>
              <a:t>]*A[</a:t>
            </a:r>
            <a:r>
              <a:rPr lang="en-US" sz="2000" dirty="0" err="1"/>
              <a:t>j,k</a:t>
            </a:r>
            <a:r>
              <a:rPr lang="en-US" sz="2000" dirty="0"/>
              <a:t>]</a:t>
            </a:r>
          </a:p>
          <a:p>
            <a:pPr marL="914400" indent="0">
              <a:buNone/>
            </a:pPr>
            <a:r>
              <a:rPr lang="en-US" sz="2000" dirty="0"/>
              <a:t>    End;</a:t>
            </a:r>
          </a:p>
          <a:p>
            <a:pPr marL="914400" indent="0">
              <a:buNone/>
            </a:pPr>
            <a:r>
              <a:rPr lang="en-US" sz="2000" dirty="0"/>
              <a:t>  End;</a:t>
            </a:r>
          </a:p>
          <a:p>
            <a:pPr marL="914400" indent="0">
              <a:buNone/>
            </a:pPr>
            <a:r>
              <a:rPr lang="en-US" sz="2000" dirty="0"/>
              <a:t>End;</a:t>
            </a:r>
          </a:p>
          <a:p>
            <a:endParaRPr lang="en-US" dirty="0"/>
          </a:p>
        </p:txBody>
      </p:sp>
      <p:sp>
        <p:nvSpPr>
          <p:cNvPr id="5" name="Slide Number Placeholder 3">
            <a:extLst>
              <a:ext uri="{FF2B5EF4-FFF2-40B4-BE49-F238E27FC236}">
                <a16:creationId xmlns="" xmlns:a16="http://schemas.microsoft.com/office/drawing/2014/main" id="{F18FF078-4212-473F-B38D-2AD1ED14767C}"/>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54</a:t>
            </a:fld>
            <a:endParaRPr lang="en-US" dirty="0">
              <a:solidFill>
                <a:srgbClr val="1E0000"/>
              </a:solidFill>
            </a:endParaRPr>
          </a:p>
        </p:txBody>
      </p:sp>
    </p:spTree>
    <p:extLst>
      <p:ext uri="{BB962C8B-B14F-4D97-AF65-F5344CB8AC3E}">
        <p14:creationId xmlns:p14="http://schemas.microsoft.com/office/powerpoint/2010/main" val="332472804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Factorization</a:t>
            </a:r>
          </a:p>
        </p:txBody>
      </p:sp>
      <p:sp>
        <p:nvSpPr>
          <p:cNvPr id="3" name="Content Placeholder 2"/>
          <p:cNvSpPr>
            <a:spLocks noGrp="1"/>
          </p:cNvSpPr>
          <p:nvPr>
            <p:ph idx="1"/>
          </p:nvPr>
        </p:nvSpPr>
        <p:spPr>
          <a:xfrm>
            <a:off x="365759" y="1280160"/>
            <a:ext cx="8622791" cy="3733800"/>
          </a:xfrm>
        </p:spPr>
        <p:txBody>
          <a:bodyPr/>
          <a:lstStyle/>
          <a:p>
            <a:r>
              <a:rPr lang="en-US" dirty="0"/>
              <a:t>Note, if you know about fills, we will get to that shortly; if you don’t know don’t worry about it yet</a:t>
            </a:r>
          </a:p>
          <a:p>
            <a:r>
              <a:rPr lang="en-US" dirty="0"/>
              <a:t>We’ll just be dealing with structurally symmetric matrices (incidence-symmetric)</a:t>
            </a:r>
          </a:p>
          <a:p>
            <a:r>
              <a:rPr lang="en-US" dirty="0"/>
              <a:t>We’ll assume the row linked lists are ordered by column; we’ll show how this can be done quickly later</a:t>
            </a:r>
          </a:p>
          <a:p>
            <a:r>
              <a:rPr lang="en-US" dirty="0"/>
              <a:t>We will again sequentially </a:t>
            </a:r>
            <a:r>
              <a:rPr lang="en-US" dirty="0" smtClean="0"/>
              <a:t>going </a:t>
            </a:r>
            <a:r>
              <a:rPr lang="en-US" dirty="0"/>
              <a:t>through the rows, starting with row 2, going to row n</a:t>
            </a:r>
            <a:br>
              <a:rPr lang="en-US" dirty="0"/>
            </a:br>
            <a:r>
              <a:rPr lang="en-US" dirty="0"/>
              <a:t/>
            </a:r>
            <a:br>
              <a:rPr lang="en-US" dirty="0"/>
            </a:br>
            <a:r>
              <a:rPr lang="en-US" sz="2400" dirty="0"/>
              <a:t>For i := 2 to n Do Begin  // This is the row being processed</a:t>
            </a:r>
            <a:br>
              <a:rPr lang="en-US" sz="2400" dirty="0"/>
            </a:br>
            <a:endParaRPr lang="en-US" sz="2400" dirty="0"/>
          </a:p>
          <a:p>
            <a:pPr marL="0" indent="0">
              <a:buNone/>
            </a:pPr>
            <a:r>
              <a:rPr lang="en-US" sz="2400" dirty="0"/>
              <a:t/>
            </a:r>
            <a:br>
              <a:rPr lang="en-US" sz="2400" dirty="0"/>
            </a:br>
            <a:endParaRPr lang="en-US" sz="2400" dirty="0"/>
          </a:p>
          <a:p>
            <a:endParaRPr lang="en-US" sz="2400" dirty="0"/>
          </a:p>
          <a:p>
            <a:endParaRPr lang="en-US" sz="2400" dirty="0"/>
          </a:p>
          <a:p>
            <a:endParaRPr lang="en-US" sz="2400" dirty="0"/>
          </a:p>
          <a:p>
            <a:pPr marL="0" indent="0">
              <a:buNone/>
            </a:pPr>
            <a:endParaRPr lang="en-US" dirty="0"/>
          </a:p>
          <a:p>
            <a:endParaRPr lang="en-US" dirty="0"/>
          </a:p>
        </p:txBody>
      </p:sp>
      <p:sp>
        <p:nvSpPr>
          <p:cNvPr id="5" name="Slide Number Placeholder 3">
            <a:extLst>
              <a:ext uri="{FF2B5EF4-FFF2-40B4-BE49-F238E27FC236}">
                <a16:creationId xmlns="" xmlns:a16="http://schemas.microsoft.com/office/drawing/2014/main" id="{714E18DF-65AB-401B-A3D7-BB08064E25FC}"/>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55</a:t>
            </a:fld>
            <a:endParaRPr lang="en-US" dirty="0">
              <a:solidFill>
                <a:srgbClr val="1E0000"/>
              </a:solidFill>
            </a:endParaRPr>
          </a:p>
        </p:txBody>
      </p:sp>
    </p:spTree>
    <p:extLst>
      <p:ext uri="{BB962C8B-B14F-4D97-AF65-F5344CB8AC3E}">
        <p14:creationId xmlns:p14="http://schemas.microsoft.com/office/powerpoint/2010/main" val="34522505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Factorization, cont.</a:t>
            </a:r>
          </a:p>
        </p:txBody>
      </p:sp>
      <p:sp>
        <p:nvSpPr>
          <p:cNvPr id="3" name="Content Placeholder 2"/>
          <p:cNvSpPr>
            <a:spLocks noGrp="1"/>
          </p:cNvSpPr>
          <p:nvPr>
            <p:ph idx="1"/>
          </p:nvPr>
        </p:nvSpPr>
        <p:spPr/>
        <p:txBody>
          <a:bodyPr/>
          <a:lstStyle/>
          <a:p>
            <a:r>
              <a:rPr lang="en-US" dirty="0"/>
              <a:t>The next step is to go down row </a:t>
            </a:r>
            <a:r>
              <a:rPr lang="en-US" dirty="0" err="1"/>
              <a:t>i</a:t>
            </a:r>
            <a:r>
              <a:rPr lang="en-US" dirty="0"/>
              <a:t>, up to but not including the diagonal element</a:t>
            </a:r>
          </a:p>
          <a:p>
            <a:r>
              <a:rPr lang="en-US" dirty="0"/>
              <a:t>We’ll be modifying the elements in row </a:t>
            </a:r>
            <a:r>
              <a:rPr lang="en-US" dirty="0" err="1"/>
              <a:t>i</a:t>
            </a:r>
            <a:r>
              <a:rPr lang="en-US" dirty="0"/>
              <a:t>, so we need to load them into the working row vector</a:t>
            </a:r>
          </a:p>
          <a:p>
            <a:r>
              <a:rPr lang="en-US" dirty="0"/>
              <a:t>Key sparsity insight is in doing the below code we only need to consider the non-zeros in A[</a:t>
            </a:r>
            <a:r>
              <a:rPr lang="en-US" dirty="0" err="1"/>
              <a:t>i,j</a:t>
            </a:r>
            <a:r>
              <a:rPr lang="en-US" dirty="0" smtClean="0"/>
              <a:t>]; for a full matrix the code is</a:t>
            </a:r>
            <a:r>
              <a:rPr lang="en-US" dirty="0"/>
              <a:t/>
            </a:r>
            <a:br>
              <a:rPr lang="en-US" dirty="0"/>
            </a:br>
            <a:r>
              <a:rPr lang="en-US" sz="2000" dirty="0"/>
              <a:t> For j := 1 to i-1 Do Begin  // Rows subtracted from row </a:t>
            </a:r>
            <a:br>
              <a:rPr lang="en-US" sz="2000" dirty="0"/>
            </a:br>
            <a:r>
              <a:rPr lang="en-US" sz="2000" dirty="0"/>
              <a:t>    	A[</a:t>
            </a:r>
            <a:r>
              <a:rPr lang="en-US" sz="2000" dirty="0" err="1"/>
              <a:t>i,j</a:t>
            </a:r>
            <a:r>
              <a:rPr lang="en-US" sz="2000" dirty="0"/>
              <a:t>] = A[</a:t>
            </a:r>
            <a:r>
              <a:rPr lang="en-US" sz="2000" dirty="0" err="1"/>
              <a:t>i,j</a:t>
            </a:r>
            <a:r>
              <a:rPr lang="en-US" sz="2000" dirty="0"/>
              <a:t>]/A[</a:t>
            </a:r>
            <a:r>
              <a:rPr lang="en-US" sz="2000" dirty="0" err="1"/>
              <a:t>j,j</a:t>
            </a:r>
            <a:r>
              <a:rPr lang="en-US" sz="2000" dirty="0"/>
              <a:t>]  // This is the scaling</a:t>
            </a:r>
            <a:br>
              <a:rPr lang="en-US" sz="2000" dirty="0"/>
            </a:br>
            <a:r>
              <a:rPr lang="en-US" sz="2000" dirty="0"/>
              <a:t> 	For k := j+1 to n Do Begin  // Go through each column in i</a:t>
            </a:r>
            <a:br>
              <a:rPr lang="en-US" sz="2000" dirty="0"/>
            </a:br>
            <a:r>
              <a:rPr lang="en-US" sz="2000" dirty="0"/>
              <a:t>		A[</a:t>
            </a:r>
            <a:r>
              <a:rPr lang="en-US" sz="2000" dirty="0" err="1"/>
              <a:t>i,k</a:t>
            </a:r>
            <a:r>
              <a:rPr lang="en-US" sz="2000" dirty="0"/>
              <a:t>] = A[</a:t>
            </a:r>
            <a:r>
              <a:rPr lang="en-US" sz="2000" dirty="0" err="1"/>
              <a:t>i,k</a:t>
            </a:r>
            <a:r>
              <a:rPr lang="en-US" sz="2000" dirty="0"/>
              <a:t>] - A[</a:t>
            </a:r>
            <a:r>
              <a:rPr lang="en-US" sz="2000" dirty="0" err="1"/>
              <a:t>i,j</a:t>
            </a:r>
            <a:r>
              <a:rPr lang="en-US" sz="2000" dirty="0"/>
              <a:t>]*A[</a:t>
            </a:r>
            <a:r>
              <a:rPr lang="en-US" sz="2000" dirty="0" err="1"/>
              <a:t>j,k</a:t>
            </a:r>
            <a:r>
              <a:rPr lang="en-US" sz="2000" dirty="0"/>
              <a:t>]</a:t>
            </a:r>
          </a:p>
          <a:p>
            <a:pPr marL="914400" indent="0">
              <a:buNone/>
            </a:pPr>
            <a:r>
              <a:rPr lang="en-US" sz="2000" dirty="0"/>
              <a:t>End;</a:t>
            </a:r>
          </a:p>
          <a:p>
            <a:pPr marL="0" indent="0">
              <a:buNone/>
            </a:pPr>
            <a:endParaRPr lang="en-US" dirty="0"/>
          </a:p>
          <a:p>
            <a:endParaRPr lang="en-US" dirty="0"/>
          </a:p>
          <a:p>
            <a:pPr marL="914400" indent="0">
              <a:buNone/>
            </a:pPr>
            <a:r>
              <a:rPr lang="en-US" dirty="0"/>
              <a:t/>
            </a:r>
            <a:br>
              <a:rPr lang="en-US" dirty="0"/>
            </a:br>
            <a:endParaRPr lang="en-US" dirty="0"/>
          </a:p>
        </p:txBody>
      </p:sp>
      <p:sp>
        <p:nvSpPr>
          <p:cNvPr id="5" name="Slide Number Placeholder 3">
            <a:extLst>
              <a:ext uri="{FF2B5EF4-FFF2-40B4-BE49-F238E27FC236}">
                <a16:creationId xmlns="" xmlns:a16="http://schemas.microsoft.com/office/drawing/2014/main" id="{28124010-138C-4BA7-9285-C2EDCC7D48CC}"/>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56</a:t>
            </a:fld>
            <a:endParaRPr lang="en-US" dirty="0">
              <a:solidFill>
                <a:srgbClr val="1E0000"/>
              </a:solidFill>
            </a:endParaRPr>
          </a:p>
        </p:txBody>
      </p:sp>
    </p:spTree>
    <p:extLst>
      <p:ext uri="{BB962C8B-B14F-4D97-AF65-F5344CB8AC3E}">
        <p14:creationId xmlns:p14="http://schemas.microsoft.com/office/powerpoint/2010/main" val="36094021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Factorization, cont.</a:t>
            </a:r>
          </a:p>
        </p:txBody>
      </p:sp>
      <p:sp>
        <p:nvSpPr>
          <p:cNvPr id="5" name="Rectangle 4"/>
          <p:cNvSpPr/>
          <p:nvPr/>
        </p:nvSpPr>
        <p:spPr>
          <a:xfrm>
            <a:off x="304800" y="1295400"/>
            <a:ext cx="8686800" cy="5570756"/>
          </a:xfrm>
          <a:prstGeom prst="rect">
            <a:avLst/>
          </a:prstGeom>
        </p:spPr>
        <p:txBody>
          <a:bodyPr wrap="square">
            <a:spAutoFit/>
          </a:bodyPr>
          <a:lstStyle/>
          <a:p>
            <a:r>
              <a:rPr lang="en-US" sz="2000" dirty="0">
                <a:solidFill>
                  <a:srgbClr val="1E0000"/>
                </a:solidFill>
              </a:rPr>
              <a:t> For </a:t>
            </a:r>
            <a:r>
              <a:rPr lang="en-US" sz="2000" dirty="0" err="1">
                <a:solidFill>
                  <a:srgbClr val="1E0000"/>
                </a:solidFill>
              </a:rPr>
              <a:t>i</a:t>
            </a:r>
            <a:r>
              <a:rPr lang="en-US" sz="2000" dirty="0">
                <a:solidFill>
                  <a:srgbClr val="1E0000"/>
                </a:solidFill>
              </a:rPr>
              <a:t> := 1 to n Do Begin   // Start at 1, but nothing to do in first row</a:t>
            </a:r>
          </a:p>
          <a:p>
            <a:r>
              <a:rPr lang="en-US" sz="2000" dirty="0">
                <a:solidFill>
                  <a:srgbClr val="1E0000"/>
                </a:solidFill>
              </a:rPr>
              <a:t>   </a:t>
            </a:r>
            <a:r>
              <a:rPr lang="en-US" sz="2000" dirty="0" err="1">
                <a:solidFill>
                  <a:srgbClr val="1E0000"/>
                </a:solidFill>
              </a:rPr>
              <a:t>LoadSWRbyCol</a:t>
            </a:r>
            <a:r>
              <a:rPr lang="en-US" sz="2000" dirty="0">
                <a:solidFill>
                  <a:srgbClr val="1E0000"/>
                </a:solidFill>
              </a:rPr>
              <a:t>(</a:t>
            </a:r>
            <a:r>
              <a:rPr lang="en-US" sz="2000" dirty="0" err="1">
                <a:solidFill>
                  <a:srgbClr val="1E0000"/>
                </a:solidFill>
              </a:rPr>
              <a:t>i,SWR</a:t>
            </a:r>
            <a:r>
              <a:rPr lang="en-US" sz="2000" dirty="0">
                <a:solidFill>
                  <a:srgbClr val="1E0000"/>
                </a:solidFill>
              </a:rPr>
              <a:t>);   // Load Sparse Working Row }</a:t>
            </a:r>
          </a:p>
          <a:p>
            <a:r>
              <a:rPr lang="en-US" sz="2000" dirty="0">
                <a:solidFill>
                  <a:srgbClr val="1E0000"/>
                </a:solidFill>
              </a:rPr>
              <a:t>   p2 := </a:t>
            </a:r>
            <a:r>
              <a:rPr lang="en-US" sz="2000" dirty="0" err="1">
                <a:solidFill>
                  <a:srgbClr val="1E0000"/>
                </a:solidFill>
              </a:rPr>
              <a:t>rowHead</a:t>
            </a:r>
            <a:r>
              <a:rPr lang="en-US" sz="2000" dirty="0">
                <a:solidFill>
                  <a:srgbClr val="1E0000"/>
                </a:solidFill>
              </a:rPr>
              <a:t>[</a:t>
            </a:r>
            <a:r>
              <a:rPr lang="en-US" sz="2000" dirty="0" err="1">
                <a:solidFill>
                  <a:srgbClr val="1E0000"/>
                </a:solidFill>
              </a:rPr>
              <a:t>i</a:t>
            </a:r>
            <a:r>
              <a:rPr lang="en-US" sz="2000" dirty="0">
                <a:solidFill>
                  <a:srgbClr val="1E0000"/>
                </a:solidFill>
              </a:rPr>
              <a:t>]</a:t>
            </a:r>
          </a:p>
          <a:p>
            <a:r>
              <a:rPr lang="en-US" sz="2000" dirty="0">
                <a:solidFill>
                  <a:srgbClr val="1E0000"/>
                </a:solidFill>
              </a:rPr>
              <a:t>   While p2 &lt;&gt; </a:t>
            </a:r>
            <a:r>
              <a:rPr lang="en-US" sz="2000" dirty="0" err="1">
                <a:solidFill>
                  <a:srgbClr val="1E0000"/>
                </a:solidFill>
              </a:rPr>
              <a:t>rowDiag</a:t>
            </a:r>
            <a:r>
              <a:rPr lang="en-US" sz="2000" dirty="0">
                <a:solidFill>
                  <a:srgbClr val="1E0000"/>
                </a:solidFill>
              </a:rPr>
              <a:t>[</a:t>
            </a:r>
            <a:r>
              <a:rPr lang="en-US" sz="2000" dirty="0" err="1">
                <a:solidFill>
                  <a:srgbClr val="1E0000"/>
                </a:solidFill>
              </a:rPr>
              <a:t>i</a:t>
            </a:r>
            <a:r>
              <a:rPr lang="en-US" sz="2000" dirty="0">
                <a:solidFill>
                  <a:srgbClr val="1E0000"/>
                </a:solidFill>
              </a:rPr>
              <a:t>] Do Begin    // This is doing the j loop</a:t>
            </a:r>
          </a:p>
          <a:p>
            <a:r>
              <a:rPr lang="en-US" sz="2000" dirty="0">
                <a:solidFill>
                  <a:srgbClr val="1E0000"/>
                </a:solidFill>
              </a:rPr>
              <a:t>      p1 := </a:t>
            </a:r>
            <a:r>
              <a:rPr lang="en-US" sz="2000" dirty="0" err="1">
                <a:solidFill>
                  <a:srgbClr val="1E0000"/>
                </a:solidFill>
              </a:rPr>
              <a:t>rowDiag</a:t>
            </a:r>
            <a:r>
              <a:rPr lang="en-US" sz="2000" dirty="0">
                <a:solidFill>
                  <a:srgbClr val="1E0000"/>
                </a:solidFill>
              </a:rPr>
              <a:t>[p2.col];</a:t>
            </a:r>
          </a:p>
          <a:p>
            <a:r>
              <a:rPr lang="en-US" sz="2000" dirty="0">
                <a:solidFill>
                  <a:srgbClr val="1E0000"/>
                </a:solidFill>
              </a:rPr>
              <a:t>      SWR[p2.col] := SWR[p2.col] / p1.value;</a:t>
            </a:r>
          </a:p>
          <a:p>
            <a:r>
              <a:rPr lang="en-US" sz="2000" dirty="0">
                <a:solidFill>
                  <a:srgbClr val="1E0000"/>
                </a:solidFill>
              </a:rPr>
              <a:t>      p1 := p1.next;</a:t>
            </a:r>
          </a:p>
          <a:p>
            <a:r>
              <a:rPr lang="en-US" sz="2000" dirty="0">
                <a:solidFill>
                  <a:srgbClr val="1E0000"/>
                </a:solidFill>
              </a:rPr>
              <a:t>      While p1 &lt;&gt; nil Do Begin   // Go to the end of the row</a:t>
            </a:r>
          </a:p>
          <a:p>
            <a:r>
              <a:rPr lang="en-US" sz="2000" dirty="0">
                <a:solidFill>
                  <a:srgbClr val="1E0000"/>
                </a:solidFill>
              </a:rPr>
              <a:t>        SWR[p1.col] := SWR[p1.col] - SWR[p2.col] *p1.value;</a:t>
            </a:r>
          </a:p>
          <a:p>
            <a:r>
              <a:rPr lang="en-US" sz="2000" dirty="0">
                <a:solidFill>
                  <a:srgbClr val="1E0000"/>
                </a:solidFill>
              </a:rPr>
              <a:t>        p1 := p1.next;</a:t>
            </a:r>
          </a:p>
          <a:p>
            <a:r>
              <a:rPr lang="en-US" sz="2000" dirty="0">
                <a:solidFill>
                  <a:srgbClr val="1E0000"/>
                </a:solidFill>
              </a:rPr>
              <a:t>      End;</a:t>
            </a:r>
          </a:p>
          <a:p>
            <a:r>
              <a:rPr lang="en-US" sz="2000" dirty="0">
                <a:solidFill>
                  <a:srgbClr val="1E0000"/>
                </a:solidFill>
              </a:rPr>
              <a:t>      p2 := p2.next;</a:t>
            </a:r>
          </a:p>
          <a:p>
            <a:r>
              <a:rPr lang="en-US" sz="2000" dirty="0">
                <a:solidFill>
                  <a:srgbClr val="1E0000"/>
                </a:solidFill>
              </a:rPr>
              <a:t>    End;</a:t>
            </a:r>
          </a:p>
          <a:p>
            <a:r>
              <a:rPr lang="en-US" sz="2000" dirty="0">
                <a:solidFill>
                  <a:srgbClr val="1E0000"/>
                </a:solidFill>
              </a:rPr>
              <a:t>    </a:t>
            </a:r>
            <a:r>
              <a:rPr lang="en-US" sz="2000" dirty="0" err="1">
                <a:solidFill>
                  <a:srgbClr val="1E0000"/>
                </a:solidFill>
              </a:rPr>
              <a:t>UnloadSWRByCol</a:t>
            </a:r>
            <a:r>
              <a:rPr lang="en-US" sz="2000" dirty="0">
                <a:solidFill>
                  <a:srgbClr val="1E0000"/>
                </a:solidFill>
              </a:rPr>
              <a:t>(</a:t>
            </a:r>
            <a:r>
              <a:rPr lang="en-US" sz="2000" dirty="0" err="1">
                <a:solidFill>
                  <a:srgbClr val="1E0000"/>
                </a:solidFill>
              </a:rPr>
              <a:t>i,SWR</a:t>
            </a:r>
            <a:r>
              <a:rPr lang="en-US" sz="2000" dirty="0">
                <a:solidFill>
                  <a:srgbClr val="1E0000"/>
                </a:solidFill>
              </a:rPr>
              <a:t>);</a:t>
            </a:r>
          </a:p>
          <a:p>
            <a:r>
              <a:rPr lang="en-US" sz="2000" dirty="0">
                <a:solidFill>
                  <a:srgbClr val="1E0000"/>
                </a:solidFill>
              </a:rPr>
              <a:t>  End;</a:t>
            </a:r>
          </a:p>
        </p:txBody>
      </p:sp>
      <p:sp>
        <p:nvSpPr>
          <p:cNvPr id="6" name="Slide Number Placeholder 3">
            <a:extLst>
              <a:ext uri="{FF2B5EF4-FFF2-40B4-BE49-F238E27FC236}">
                <a16:creationId xmlns="" xmlns:a16="http://schemas.microsoft.com/office/drawing/2014/main" id="{86FCCED0-B4B6-47E8-8E3E-323FA1651B69}"/>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57</a:t>
            </a:fld>
            <a:endParaRPr lang="en-US" dirty="0">
              <a:solidFill>
                <a:srgbClr val="1E0000"/>
              </a:solidFill>
            </a:endParaRPr>
          </a:p>
        </p:txBody>
      </p:sp>
    </p:spTree>
    <p:extLst>
      <p:ext uri="{BB962C8B-B14F-4D97-AF65-F5344CB8AC3E}">
        <p14:creationId xmlns:p14="http://schemas.microsoft.com/office/powerpoint/2010/main" val="205163590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Factorization Example</a:t>
            </a:r>
          </a:p>
        </p:txBody>
      </p:sp>
      <p:sp>
        <p:nvSpPr>
          <p:cNvPr id="3" name="Content Placeholder 2"/>
          <p:cNvSpPr>
            <a:spLocks noGrp="1"/>
          </p:cNvSpPr>
          <p:nvPr>
            <p:ph idx="1"/>
          </p:nvPr>
        </p:nvSpPr>
        <p:spPr>
          <a:xfrm>
            <a:off x="365760" y="1280160"/>
            <a:ext cx="8535987" cy="1996440"/>
          </a:xfrm>
        </p:spPr>
        <p:txBody>
          <a:bodyPr/>
          <a:lstStyle/>
          <a:p>
            <a:r>
              <a:rPr lang="en-US" dirty="0"/>
              <a:t>Believe it or not, that is all there is to it!  The factorization code itself is quite simple.</a:t>
            </a:r>
          </a:p>
          <a:p>
            <a:r>
              <a:rPr lang="en-US" dirty="0"/>
              <a:t>However, there are a few issues we’ll get to in a second.  But first an example</a:t>
            </a:r>
          </a:p>
          <a:p>
            <a:endParaRPr lang="en-US" dirty="0"/>
          </a:p>
          <a:p>
            <a:endParaRPr lang="en-US" dirty="0"/>
          </a:p>
          <a:p>
            <a:endParaRPr lang="en-US" dirty="0"/>
          </a:p>
          <a:p>
            <a:endParaRPr lang="en-US" dirty="0"/>
          </a:p>
          <a:p>
            <a:r>
              <a:rPr lang="en-US" dirty="0"/>
              <a:t>Notice with this example there is nothing to do with rows 1, 2 and 3 since there is nothing before the </a:t>
            </a:r>
            <a:r>
              <a:rPr lang="en-US" dirty="0" err="1"/>
              <a:t>diag</a:t>
            </a:r>
            <a:r>
              <a:rPr lang="en-US" dirty="0"/>
              <a:t> (p2 will be equal to the </a:t>
            </a:r>
            <a:r>
              <a:rPr lang="en-US" dirty="0" err="1"/>
              <a:t>diag</a:t>
            </a:r>
            <a:r>
              <a:rPr lang="en-US" dirty="0"/>
              <a:t> for the first three rows)</a:t>
            </a:r>
            <a:br>
              <a:rPr lang="en-US" dirty="0"/>
            </a:br>
            <a:r>
              <a:rPr lang="en-US" dirty="0"/>
              <a:t/>
            </a:r>
            <a:br>
              <a:rPr lang="en-US" dirty="0"/>
            </a:br>
            <a:endParaRPr lang="en-US" dirty="0"/>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11978300"/>
              </p:ext>
            </p:extLst>
          </p:nvPr>
        </p:nvGraphicFramePr>
        <p:xfrm>
          <a:off x="1295401" y="3276600"/>
          <a:ext cx="2971800" cy="1768866"/>
        </p:xfrm>
        <a:graphic>
          <a:graphicData uri="http://schemas.openxmlformats.org/presentationml/2006/ole">
            <mc:AlternateContent xmlns:mc="http://schemas.openxmlformats.org/markup-compatibility/2006">
              <mc:Choice xmlns:v="urn:schemas-microsoft-com:vml" Requires="v">
                <p:oleObj spid="_x0000_s112645" name="Equation" r:id="rId3" imgW="1536700" imgH="914400" progId="Equation.DSMT4">
                  <p:embed/>
                </p:oleObj>
              </mc:Choice>
              <mc:Fallback>
                <p:oleObj name="Equation" r:id="rId3" imgW="1536700" imgH="9144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1" y="3276600"/>
                        <a:ext cx="2971800" cy="1768866"/>
                      </a:xfrm>
                      <a:prstGeom prst="rect">
                        <a:avLst/>
                      </a:prstGeom>
                      <a:noFill/>
                      <a:ln>
                        <a:noFill/>
                      </a:ln>
                    </p:spPr>
                  </p:pic>
                </p:oleObj>
              </mc:Fallback>
            </mc:AlternateContent>
          </a:graphicData>
        </a:graphic>
      </p:graphicFrame>
      <p:sp>
        <p:nvSpPr>
          <p:cNvPr id="6" name="Slide Number Placeholder 3">
            <a:extLst>
              <a:ext uri="{FF2B5EF4-FFF2-40B4-BE49-F238E27FC236}">
                <a16:creationId xmlns="" xmlns:a16="http://schemas.microsoft.com/office/drawing/2014/main" id="{F748CBDB-3481-4446-99C3-12772C1E06DD}"/>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58</a:t>
            </a:fld>
            <a:endParaRPr lang="en-US" dirty="0">
              <a:solidFill>
                <a:srgbClr val="1E0000"/>
              </a:solidFill>
            </a:endParaRPr>
          </a:p>
        </p:txBody>
      </p:sp>
    </p:spTree>
    <p:extLst>
      <p:ext uri="{BB962C8B-B14F-4D97-AF65-F5344CB8AC3E}">
        <p14:creationId xmlns:p14="http://schemas.microsoft.com/office/powerpoint/2010/main" val="1246381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cont.</a:t>
            </a:r>
          </a:p>
        </p:txBody>
      </p:sp>
      <p:sp>
        <p:nvSpPr>
          <p:cNvPr id="3" name="Content Placeholder 2"/>
          <p:cNvSpPr>
            <a:spLocks noGrp="1"/>
          </p:cNvSpPr>
          <p:nvPr>
            <p:ph idx="1"/>
          </p:nvPr>
        </p:nvSpPr>
        <p:spPr>
          <a:xfrm>
            <a:off x="365760" y="1280160"/>
            <a:ext cx="8625840" cy="3733800"/>
          </a:xfrm>
        </p:spPr>
        <p:txBody>
          <a:bodyPr/>
          <a:lstStyle/>
          <a:p>
            <a:r>
              <a:rPr lang="en-US" dirty="0"/>
              <a:t>Sparse matrices arise in many areas, and can have domain specific structures</a:t>
            </a:r>
          </a:p>
          <a:p>
            <a:pPr lvl="1"/>
            <a:r>
              <a:rPr lang="en-US" dirty="0"/>
              <a:t>Symmetric matrices</a:t>
            </a:r>
          </a:p>
          <a:p>
            <a:pPr lvl="1"/>
            <a:r>
              <a:rPr lang="en-US" dirty="0"/>
              <a:t>Structurally symmetric matrices</a:t>
            </a:r>
          </a:p>
          <a:p>
            <a:pPr lvl="1"/>
            <a:r>
              <a:rPr lang="en-US" dirty="0" err="1"/>
              <a:t>Tridiagnonal</a:t>
            </a:r>
            <a:r>
              <a:rPr lang="en-US" dirty="0"/>
              <a:t> matrices</a:t>
            </a:r>
          </a:p>
          <a:p>
            <a:pPr lvl="1"/>
            <a:r>
              <a:rPr lang="en-US" dirty="0"/>
              <a:t>Banded matrices</a:t>
            </a:r>
          </a:p>
          <a:p>
            <a:r>
              <a:rPr lang="en-US" dirty="0"/>
              <a:t>A good (and free) book on sparse matrices is available at www-users.cs.umn.edu/~</a:t>
            </a:r>
            <a:r>
              <a:rPr lang="en-US" dirty="0" err="1"/>
              <a:t>saad</a:t>
            </a:r>
            <a:r>
              <a:rPr lang="en-US" dirty="0"/>
              <a:t>/IterMethBook_2ndEd.pdf</a:t>
            </a:r>
          </a:p>
          <a:p>
            <a:r>
              <a:rPr lang="en-US" dirty="0"/>
              <a:t>ECEN 615 is focused on problems in the electric power domain; it is not a general sparse matrix course</a:t>
            </a:r>
          </a:p>
          <a:p>
            <a:pPr lvl="1"/>
            <a:r>
              <a:rPr lang="en-US" dirty="0"/>
              <a:t>Much of the early sparse matrix work was done in power!</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5</a:t>
            </a:fld>
            <a:endParaRPr lang="en-US" dirty="0"/>
          </a:p>
        </p:txBody>
      </p:sp>
    </p:spTree>
    <p:extLst>
      <p:ext uri="{BB962C8B-B14F-4D97-AF65-F5344CB8AC3E}">
        <p14:creationId xmlns:p14="http://schemas.microsoft.com/office/powerpoint/2010/main" val="30714913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458200" cy="1069848"/>
          </a:xfrm>
        </p:spPr>
        <p:txBody>
          <a:bodyPr/>
          <a:lstStyle/>
          <a:p>
            <a:r>
              <a:rPr lang="en-US" dirty="0"/>
              <a:t>Sparse Factorization Example, Cont.</a:t>
            </a:r>
          </a:p>
        </p:txBody>
      </p:sp>
      <p:sp>
        <p:nvSpPr>
          <p:cNvPr id="3" name="Content Placeholder 2"/>
          <p:cNvSpPr>
            <a:spLocks noGrp="1"/>
          </p:cNvSpPr>
          <p:nvPr>
            <p:ph idx="1"/>
          </p:nvPr>
        </p:nvSpPr>
        <p:spPr>
          <a:xfrm>
            <a:off x="365759" y="1280160"/>
            <a:ext cx="8622791" cy="3733800"/>
          </a:xfrm>
        </p:spPr>
        <p:txBody>
          <a:bodyPr/>
          <a:lstStyle/>
          <a:p>
            <a:r>
              <a:rPr lang="en-US" dirty="0"/>
              <a:t>Doing factorization with </a:t>
            </a:r>
            <a:r>
              <a:rPr lang="en-US" dirty="0" err="1"/>
              <a:t>i</a:t>
            </a:r>
            <a:r>
              <a:rPr lang="en-US" dirty="0"/>
              <a:t>=4</a:t>
            </a:r>
          </a:p>
          <a:p>
            <a:pPr lvl="1"/>
            <a:r>
              <a:rPr lang="en-US" dirty="0"/>
              <a:t>Row 4 is full so initially p2= A[4,1] // column 1</a:t>
            </a:r>
          </a:p>
          <a:p>
            <a:pPr lvl="1"/>
            <a:r>
              <a:rPr lang="en-US" dirty="0"/>
              <a:t>SWR = [-4 -3 -2 10]</a:t>
            </a:r>
          </a:p>
          <a:p>
            <a:pPr lvl="1"/>
            <a:r>
              <a:rPr lang="en-US" dirty="0"/>
              <a:t>p1= A[1,1]</a:t>
            </a:r>
          </a:p>
          <a:p>
            <a:pPr lvl="1"/>
            <a:r>
              <a:rPr lang="en-US" dirty="0"/>
              <a:t>SWR[1] = -4/A[1,1] = -4/5 = -0.8</a:t>
            </a:r>
          </a:p>
          <a:p>
            <a:pPr lvl="1"/>
            <a:r>
              <a:rPr lang="en-US" dirty="0"/>
              <a:t>p1 goes to A[1,4]</a:t>
            </a:r>
          </a:p>
          <a:p>
            <a:pPr lvl="1"/>
            <a:r>
              <a:rPr lang="en-US" dirty="0"/>
              <a:t>SWR[4] = 10 – SWR[p2.col]*p1.value = 10 – (-0.8)*-4=6.8</a:t>
            </a:r>
          </a:p>
          <a:p>
            <a:pPr lvl="1"/>
            <a:r>
              <a:rPr lang="en-US" dirty="0"/>
              <a:t>p1 = nil; go to next col</a:t>
            </a:r>
          </a:p>
          <a:p>
            <a:pPr lvl="1"/>
            <a:r>
              <a:rPr lang="en-US" dirty="0"/>
              <a:t>p2 =A[4,2]  // column 2</a:t>
            </a:r>
          </a:p>
          <a:p>
            <a:pPr lvl="1"/>
            <a:r>
              <a:rPr lang="en-US" dirty="0"/>
              <a:t>P1 = A[2,2]</a:t>
            </a:r>
          </a:p>
          <a:p>
            <a:pPr lvl="1"/>
            <a:r>
              <a:rPr lang="en-US" dirty="0"/>
              <a:t>SWR[2]  = -3/A[2,2]= -3/4 = -0.75</a:t>
            </a:r>
          </a:p>
          <a:p>
            <a:endParaRPr lang="en-US" dirty="0"/>
          </a:p>
        </p:txBody>
      </p:sp>
      <p:sp>
        <p:nvSpPr>
          <p:cNvPr id="5" name="Slide Number Placeholder 3">
            <a:extLst>
              <a:ext uri="{FF2B5EF4-FFF2-40B4-BE49-F238E27FC236}">
                <a16:creationId xmlns="" xmlns:a16="http://schemas.microsoft.com/office/drawing/2014/main" id="{EAE180D9-0A8F-40A9-9DC6-DC0523AF9081}"/>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59</a:t>
            </a:fld>
            <a:endParaRPr lang="en-US" dirty="0">
              <a:solidFill>
                <a:srgbClr val="1E0000"/>
              </a:solidFill>
            </a:endParaRPr>
          </a:p>
        </p:txBody>
      </p:sp>
      <p:sp>
        <p:nvSpPr>
          <p:cNvPr id="4" name="TextBox 3"/>
          <p:cNvSpPr txBox="1"/>
          <p:nvPr/>
        </p:nvSpPr>
        <p:spPr>
          <a:xfrm>
            <a:off x="4267200" y="3505200"/>
            <a:ext cx="4315605" cy="461665"/>
          </a:xfrm>
          <a:prstGeom prst="rect">
            <a:avLst/>
          </a:prstGeom>
          <a:solidFill>
            <a:srgbClr val="FFE6E6"/>
          </a:solidFill>
        </p:spPr>
        <p:txBody>
          <a:bodyPr wrap="none" rtlCol="0">
            <a:spAutoFit/>
          </a:bodyPr>
          <a:lstStyle/>
          <a:p>
            <a:r>
              <a:rPr lang="en-US" sz="2400" dirty="0" smtClean="0">
                <a:solidFill>
                  <a:srgbClr val="1E0000"/>
                </a:solidFill>
              </a:rPr>
              <a:t>That is, the next element in row 1</a:t>
            </a:r>
            <a:endParaRPr lang="en-US" sz="2400" dirty="0">
              <a:solidFill>
                <a:srgbClr val="1E0000"/>
              </a:solidFill>
            </a:endParaRPr>
          </a:p>
        </p:txBody>
      </p:sp>
    </p:spTree>
    <p:extLst>
      <p:ext uri="{BB962C8B-B14F-4D97-AF65-F5344CB8AC3E}">
        <p14:creationId xmlns:p14="http://schemas.microsoft.com/office/powerpoint/2010/main" val="28226178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305800" cy="1069848"/>
          </a:xfrm>
        </p:spPr>
        <p:txBody>
          <a:bodyPr/>
          <a:lstStyle/>
          <a:p>
            <a:r>
              <a:rPr lang="en-US" dirty="0"/>
              <a:t>Sparse Factorization Example, Cont.</a:t>
            </a:r>
          </a:p>
        </p:txBody>
      </p:sp>
      <p:sp>
        <p:nvSpPr>
          <p:cNvPr id="3" name="Content Placeholder 2"/>
          <p:cNvSpPr>
            <a:spLocks noGrp="1"/>
          </p:cNvSpPr>
          <p:nvPr>
            <p:ph idx="1"/>
          </p:nvPr>
        </p:nvSpPr>
        <p:spPr>
          <a:xfrm>
            <a:off x="0" y="1295400"/>
            <a:ext cx="8854440" cy="4114800"/>
          </a:xfrm>
        </p:spPr>
        <p:txBody>
          <a:bodyPr/>
          <a:lstStyle/>
          <a:p>
            <a:pPr lvl="1"/>
            <a:r>
              <a:rPr lang="en-US" dirty="0"/>
              <a:t>p1 goes to A[2,4]  // p2=A[4,2]</a:t>
            </a:r>
          </a:p>
          <a:p>
            <a:pPr lvl="1"/>
            <a:r>
              <a:rPr lang="en-US" dirty="0"/>
              <a:t>SWR[4] = 6.8 – SWR[p2.col]*p1.value = 6.8 – (-0.75)*-3=4.55</a:t>
            </a:r>
          </a:p>
          <a:p>
            <a:pPr lvl="1"/>
            <a:r>
              <a:rPr lang="en-US" dirty="0"/>
              <a:t>p1 = nil; go to next col</a:t>
            </a:r>
          </a:p>
          <a:p>
            <a:pPr lvl="1"/>
            <a:r>
              <a:rPr lang="en-US" dirty="0"/>
              <a:t>p2 =A[4,3]  // column 3</a:t>
            </a:r>
          </a:p>
          <a:p>
            <a:pPr lvl="1"/>
            <a:r>
              <a:rPr lang="en-US" dirty="0"/>
              <a:t>p1 = A[3,3]</a:t>
            </a:r>
          </a:p>
          <a:p>
            <a:pPr lvl="1"/>
            <a:r>
              <a:rPr lang="en-US" dirty="0"/>
              <a:t>SWR[3]  = -/A[2,2]= -2/3 = -0.667</a:t>
            </a:r>
          </a:p>
          <a:p>
            <a:pPr lvl="1"/>
            <a:r>
              <a:rPr lang="en-US" dirty="0"/>
              <a:t>p1 goes to A[3,4]  // p2 = A[4,3]</a:t>
            </a:r>
          </a:p>
          <a:p>
            <a:pPr lvl="1"/>
            <a:r>
              <a:rPr lang="en-US" dirty="0"/>
              <a:t>SWR[4] = 4.55 – SWR[p2.col]*p1.value </a:t>
            </a:r>
            <a:br>
              <a:rPr lang="en-US" dirty="0"/>
            </a:br>
            <a:r>
              <a:rPr lang="en-US" dirty="0"/>
              <a:t>= 4.55 – (-0.667)*-2=3.2167</a:t>
            </a:r>
          </a:p>
          <a:p>
            <a:pPr lvl="1"/>
            <a:r>
              <a:rPr lang="en-US" dirty="0"/>
              <a:t>Unload the SWR = [-0.8  -0.75  -0.667  3.2167]</a:t>
            </a:r>
          </a:p>
          <a:p>
            <a:pPr lvl="1"/>
            <a:r>
              <a:rPr lang="en-US" dirty="0"/>
              <a:t>p2 = A[4,4] = </a:t>
            </a:r>
            <a:r>
              <a:rPr lang="en-US" dirty="0" err="1"/>
              <a:t>diag</a:t>
            </a:r>
            <a:r>
              <a:rPr lang="en-US" dirty="0"/>
              <a:t> so done</a:t>
            </a:r>
          </a:p>
          <a:p>
            <a:pPr lvl="1"/>
            <a:endParaRPr lang="en-US" dirty="0"/>
          </a:p>
          <a:p>
            <a:pPr lvl="1"/>
            <a:endParaRPr lang="en-US" dirty="0"/>
          </a:p>
          <a:p>
            <a:pPr lvl="1"/>
            <a:endParaRPr lang="en-US" dirty="0"/>
          </a:p>
          <a:p>
            <a:pPr lvl="1"/>
            <a:endParaRPr lang="en-US" dirty="0"/>
          </a:p>
        </p:txBody>
      </p:sp>
      <p:sp>
        <p:nvSpPr>
          <p:cNvPr id="5" name="Slide Number Placeholder 3">
            <a:extLst>
              <a:ext uri="{FF2B5EF4-FFF2-40B4-BE49-F238E27FC236}">
                <a16:creationId xmlns="" xmlns:a16="http://schemas.microsoft.com/office/drawing/2014/main" id="{C99F9338-1FE8-4C6B-844E-7E639863A9FC}"/>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60</a:t>
            </a:fld>
            <a:endParaRPr lang="en-US" dirty="0">
              <a:solidFill>
                <a:srgbClr val="1E0000"/>
              </a:solidFill>
            </a:endParaRPr>
          </a:p>
        </p:txBody>
      </p:sp>
      <p:sp>
        <p:nvSpPr>
          <p:cNvPr id="6" name="TextBox 5"/>
          <p:cNvSpPr txBox="1"/>
          <p:nvPr/>
        </p:nvSpPr>
        <p:spPr>
          <a:xfrm>
            <a:off x="4976386" y="1295400"/>
            <a:ext cx="3419526" cy="461665"/>
          </a:xfrm>
          <a:prstGeom prst="rect">
            <a:avLst/>
          </a:prstGeom>
          <a:solidFill>
            <a:srgbClr val="FFE6E6"/>
          </a:solidFill>
        </p:spPr>
        <p:txBody>
          <a:bodyPr wrap="none" rtlCol="0">
            <a:spAutoFit/>
          </a:bodyPr>
          <a:lstStyle/>
          <a:p>
            <a:r>
              <a:rPr lang="en-US" sz="2400" dirty="0">
                <a:solidFill>
                  <a:srgbClr val="1E0000"/>
                </a:solidFill>
              </a:rPr>
              <a:t>T</a:t>
            </a:r>
            <a:r>
              <a:rPr lang="en-US" sz="2400" dirty="0" smtClean="0">
                <a:solidFill>
                  <a:srgbClr val="1E0000"/>
                </a:solidFill>
              </a:rPr>
              <a:t>he next element in row 2</a:t>
            </a:r>
            <a:endParaRPr lang="en-US" sz="2400" dirty="0">
              <a:solidFill>
                <a:srgbClr val="1E0000"/>
              </a:solidFill>
            </a:endParaRPr>
          </a:p>
        </p:txBody>
      </p:sp>
      <p:sp>
        <p:nvSpPr>
          <p:cNvPr id="7" name="TextBox 6"/>
          <p:cNvSpPr txBox="1"/>
          <p:nvPr/>
        </p:nvSpPr>
        <p:spPr>
          <a:xfrm>
            <a:off x="4976386" y="3962400"/>
            <a:ext cx="3419526" cy="461665"/>
          </a:xfrm>
          <a:prstGeom prst="rect">
            <a:avLst/>
          </a:prstGeom>
          <a:solidFill>
            <a:srgbClr val="FFE6E6"/>
          </a:solidFill>
        </p:spPr>
        <p:txBody>
          <a:bodyPr wrap="none" rtlCol="0">
            <a:spAutoFit/>
          </a:bodyPr>
          <a:lstStyle/>
          <a:p>
            <a:r>
              <a:rPr lang="en-US" sz="2400" dirty="0">
                <a:solidFill>
                  <a:srgbClr val="1E0000"/>
                </a:solidFill>
              </a:rPr>
              <a:t>T</a:t>
            </a:r>
            <a:r>
              <a:rPr lang="en-US" sz="2400" dirty="0" smtClean="0">
                <a:solidFill>
                  <a:srgbClr val="1E0000"/>
                </a:solidFill>
              </a:rPr>
              <a:t>he next element in row 3</a:t>
            </a:r>
            <a:endParaRPr lang="en-US" sz="2400" dirty="0">
              <a:solidFill>
                <a:srgbClr val="1E0000"/>
              </a:solidFill>
            </a:endParaRPr>
          </a:p>
        </p:txBody>
      </p:sp>
    </p:spTree>
    <p:extLst>
      <p:ext uri="{BB962C8B-B14F-4D97-AF65-F5344CB8AC3E}">
        <p14:creationId xmlns:p14="http://schemas.microsoft.com/office/powerpoint/2010/main" val="3691739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
            <a:ext cx="8763000" cy="1069848"/>
          </a:xfrm>
        </p:spPr>
        <p:txBody>
          <a:bodyPr/>
          <a:lstStyle/>
          <a:p>
            <a:r>
              <a:rPr lang="en-US" dirty="0"/>
              <a:t>Sparse Factorization Examples, Cont.</a:t>
            </a:r>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For a second example, again consider the same system, except with the nodes renumbered</a:t>
            </a:r>
            <a:br>
              <a:rPr lang="en-US" dirty="0"/>
            </a:br>
            <a:r>
              <a:rPr lang="en-US" dirty="0"/>
              <a:t/>
            </a:r>
            <a:br>
              <a:rPr lang="en-US" dirty="0"/>
            </a:br>
            <a:endParaRPr lang="en-US" dirty="0"/>
          </a:p>
          <a:p>
            <a:pPr marL="0" indent="0">
              <a:buNone/>
            </a:pP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21509089"/>
              </p:ext>
            </p:extLst>
          </p:nvPr>
        </p:nvGraphicFramePr>
        <p:xfrm>
          <a:off x="1066800" y="1524000"/>
          <a:ext cx="5427663" cy="1768475"/>
        </p:xfrm>
        <a:graphic>
          <a:graphicData uri="http://schemas.openxmlformats.org/presentationml/2006/ole">
            <mc:AlternateContent xmlns:mc="http://schemas.openxmlformats.org/markup-compatibility/2006">
              <mc:Choice xmlns:v="urn:schemas-microsoft-com:vml" Requires="v">
                <p:oleObj spid="_x0000_s113672" name="Equation" r:id="rId3" imgW="2806560" imgH="914400" progId="Equation.DSMT4">
                  <p:embed/>
                </p:oleObj>
              </mc:Choice>
              <mc:Fallback>
                <p:oleObj name="Equation" r:id="rId3" imgW="2806560" imgH="914400" progId="Equation.DSMT4">
                  <p:embed/>
                  <p:pic>
                    <p:nvPicPr>
                      <p:cNvPr id="0" name=""/>
                      <p:cNvPicPr>
                        <a:picLocks noChangeAspect="1" noChangeArrowheads="1"/>
                      </p:cNvPicPr>
                      <p:nvPr/>
                    </p:nvPicPr>
                    <p:blipFill>
                      <a:blip r:embed="rId4"/>
                      <a:srcRect/>
                      <a:stretch>
                        <a:fillRect/>
                      </a:stretch>
                    </p:blipFill>
                    <p:spPr bwMode="auto">
                      <a:xfrm>
                        <a:off x="1066800" y="1524000"/>
                        <a:ext cx="5427663"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596057803"/>
              </p:ext>
            </p:extLst>
          </p:nvPr>
        </p:nvGraphicFramePr>
        <p:xfrm>
          <a:off x="2374900" y="4419600"/>
          <a:ext cx="2946400" cy="1768475"/>
        </p:xfrm>
        <a:graphic>
          <a:graphicData uri="http://schemas.openxmlformats.org/presentationml/2006/ole">
            <mc:AlternateContent xmlns:mc="http://schemas.openxmlformats.org/markup-compatibility/2006">
              <mc:Choice xmlns:v="urn:schemas-microsoft-com:vml" Requires="v">
                <p:oleObj spid="_x0000_s113673" name="Equation" r:id="rId5" imgW="1523880" imgH="914400" progId="Equation.DSMT4">
                  <p:embed/>
                </p:oleObj>
              </mc:Choice>
              <mc:Fallback>
                <p:oleObj name="Equation" r:id="rId5" imgW="1523880" imgH="914400" progId="Equation.DSMT4">
                  <p:embed/>
                  <p:pic>
                    <p:nvPicPr>
                      <p:cNvPr id="0" name=""/>
                      <p:cNvPicPr>
                        <a:picLocks noChangeAspect="1" noChangeArrowheads="1"/>
                      </p:cNvPicPr>
                      <p:nvPr/>
                    </p:nvPicPr>
                    <p:blipFill>
                      <a:blip r:embed="rId6"/>
                      <a:srcRect/>
                      <a:stretch>
                        <a:fillRect/>
                      </a:stretch>
                    </p:blipFill>
                    <p:spPr bwMode="auto">
                      <a:xfrm>
                        <a:off x="2374900" y="4419600"/>
                        <a:ext cx="29464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Slide Number Placeholder 3">
            <a:extLst>
              <a:ext uri="{FF2B5EF4-FFF2-40B4-BE49-F238E27FC236}">
                <a16:creationId xmlns="" xmlns:a16="http://schemas.microsoft.com/office/drawing/2014/main" id="{5674486D-E22E-4C41-8B75-01D0F59319CB}"/>
              </a:ext>
            </a:extLst>
          </p:cNvPr>
          <p:cNvSpPr txBox="1">
            <a:spLocks/>
          </p:cNvSpPr>
          <p:nvPr/>
        </p:nvSpPr>
        <p:spPr bwMode="auto">
          <a:xfrm>
            <a:off x="7086599" y="6327647"/>
            <a:ext cx="190195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algn="r" rtl="0" fontAlgn="base">
              <a:spcBef>
                <a:spcPct val="20000"/>
              </a:spcBef>
              <a:spcAft>
                <a:spcPct val="0"/>
              </a:spcAft>
              <a:buClr>
                <a:schemeClr val="tx1"/>
              </a:buClr>
              <a:buSzPct val="100000"/>
              <a:buFont typeface="Wingdings" pitchFamily="2" charset="2"/>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tx1"/>
              </a:buClr>
              <a:buSzPct val="100000"/>
              <a:buFont typeface="Wingdings" pitchFamily="2" charset="2"/>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defRPr/>
            </a:pPr>
            <a:fld id="{0AF38EFD-512B-4531-8A51-5AEF24EFF359}" type="slidenum">
              <a:rPr lang="en-US" smtClean="0">
                <a:solidFill>
                  <a:srgbClr val="1E0000"/>
                </a:solidFill>
              </a:rPr>
              <a:pPr>
                <a:defRPr/>
              </a:pPr>
              <a:t>61</a:t>
            </a:fld>
            <a:endParaRPr lang="en-US" dirty="0">
              <a:solidFill>
                <a:srgbClr val="1E0000"/>
              </a:solidFill>
            </a:endParaRPr>
          </a:p>
        </p:txBody>
      </p:sp>
    </p:spTree>
    <p:extLst>
      <p:ext uri="{BB962C8B-B14F-4D97-AF65-F5344CB8AC3E}">
        <p14:creationId xmlns:p14="http://schemas.microsoft.com/office/powerpoint/2010/main" val="1060604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Gaussian Elimination</a:t>
            </a:r>
          </a:p>
        </p:txBody>
      </p:sp>
      <p:sp>
        <p:nvSpPr>
          <p:cNvPr id="3" name="Content Placeholder 2"/>
          <p:cNvSpPr>
            <a:spLocks noGrp="1"/>
          </p:cNvSpPr>
          <p:nvPr>
            <p:ph idx="1"/>
          </p:nvPr>
        </p:nvSpPr>
        <p:spPr/>
        <p:txBody>
          <a:bodyPr/>
          <a:lstStyle/>
          <a:p>
            <a:pPr marL="461963" indent="-461963">
              <a:spcBef>
                <a:spcPct val="0"/>
              </a:spcBef>
            </a:pPr>
            <a:r>
              <a:rPr lang="en-US" dirty="0"/>
              <a:t>The best known and most widely used method for solving linear systems of algebraic equations is attributed to Gauss</a:t>
            </a:r>
          </a:p>
          <a:p>
            <a:pPr marL="461963" indent="-461963">
              <a:spcBef>
                <a:spcPct val="0"/>
              </a:spcBef>
            </a:pPr>
            <a:r>
              <a:rPr lang="en-US" dirty="0"/>
              <a:t>Gaussian elimination avoids having to explicitly determine the inverse of </a:t>
            </a:r>
            <a:r>
              <a:rPr lang="en-US" b="1" dirty="0"/>
              <a:t>A</a:t>
            </a:r>
            <a:r>
              <a:rPr lang="en-US" dirty="0"/>
              <a:t>, which is O(n</a:t>
            </a:r>
            <a:r>
              <a:rPr lang="en-US" baseline="30000" dirty="0"/>
              <a:t>3</a:t>
            </a:r>
            <a:r>
              <a:rPr lang="en-US" dirty="0"/>
              <a:t>)</a:t>
            </a:r>
            <a:endParaRPr lang="en-US" b="1" dirty="0"/>
          </a:p>
          <a:p>
            <a:pPr marL="461963" indent="-461963">
              <a:spcBef>
                <a:spcPct val="0"/>
              </a:spcBef>
            </a:pPr>
            <a:r>
              <a:rPr lang="en-US" dirty="0"/>
              <a:t>Gaussian elimination can be readily applied to sparse matrices</a:t>
            </a:r>
          </a:p>
          <a:p>
            <a:pPr marL="461963" indent="-461963">
              <a:spcBef>
                <a:spcPct val="0"/>
              </a:spcBef>
            </a:pPr>
            <a:r>
              <a:rPr lang="en-US" dirty="0"/>
              <a:t>Gaussian elimination leverages the fact that scaling a linear equation does not change its solution, nor does adding on linear equation to another</a:t>
            </a:r>
          </a:p>
        </p:txBody>
      </p:sp>
      <p:graphicFrame>
        <p:nvGraphicFramePr>
          <p:cNvPr id="4" name="Object 3"/>
          <p:cNvGraphicFramePr>
            <a:graphicFrameLocks noChangeAspect="1"/>
          </p:cNvGraphicFramePr>
          <p:nvPr>
            <p:extLst>
              <p:ext uri="{D42A27DB-BD31-4B8C-83A1-F6EECF244321}">
                <p14:modId xmlns:p14="http://schemas.microsoft.com/office/powerpoint/2010/main" val="1708347864"/>
              </p:ext>
            </p:extLst>
          </p:nvPr>
        </p:nvGraphicFramePr>
        <p:xfrm>
          <a:off x="685800" y="5791200"/>
          <a:ext cx="4597400" cy="431800"/>
        </p:xfrm>
        <a:graphic>
          <a:graphicData uri="http://schemas.openxmlformats.org/presentationml/2006/ole">
            <mc:AlternateContent xmlns:mc="http://schemas.openxmlformats.org/markup-compatibility/2006">
              <mc:Choice xmlns:v="urn:schemas-microsoft-com:vml" Requires="v">
                <p:oleObj spid="_x0000_s92167" name="Equation" r:id="rId3" imgW="4597200" imgH="431640" progId="Equation.DSMT4">
                  <p:embed/>
                </p:oleObj>
              </mc:Choice>
              <mc:Fallback>
                <p:oleObj name="Equation" r:id="rId3" imgW="459720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5791200"/>
                        <a:ext cx="4597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6</a:t>
            </a:fld>
            <a:endParaRPr lang="en-US" dirty="0"/>
          </a:p>
        </p:txBody>
      </p:sp>
    </p:spTree>
    <p:extLst>
      <p:ext uri="{BB962C8B-B14F-4D97-AF65-F5344CB8AC3E}">
        <p14:creationId xmlns:p14="http://schemas.microsoft.com/office/powerpoint/2010/main" val="37767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Gaussian </a:t>
            </a:r>
            <a:r>
              <a:rPr lang="en-US" dirty="0" smtClean="0"/>
              <a:t>Elimination, cont.</a:t>
            </a:r>
            <a:endParaRPr lang="en-US" dirty="0"/>
          </a:p>
        </p:txBody>
      </p:sp>
      <p:sp>
        <p:nvSpPr>
          <p:cNvPr id="3" name="Content Placeholder 2"/>
          <p:cNvSpPr>
            <a:spLocks noGrp="1"/>
          </p:cNvSpPr>
          <p:nvPr>
            <p:ph idx="1"/>
          </p:nvPr>
        </p:nvSpPr>
        <p:spPr>
          <a:xfrm>
            <a:off x="365760" y="1280160"/>
            <a:ext cx="8549640" cy="3733800"/>
          </a:xfrm>
        </p:spPr>
        <p:txBody>
          <a:bodyPr/>
          <a:lstStyle/>
          <a:p>
            <a:pPr marL="461963" indent="-461963">
              <a:spcBef>
                <a:spcPct val="0"/>
              </a:spcBef>
            </a:pPr>
            <a:r>
              <a:rPr lang="en-US" dirty="0"/>
              <a:t>Gaussian elimination is the elementary procedure in which we use the first equation to eliminate the first variable from the last n-1 equations, then we use the new second equation to eliminate the second variable from the last n-2 equations, and so on</a:t>
            </a:r>
          </a:p>
          <a:p>
            <a:pPr marL="461963" indent="-461963">
              <a:spcBef>
                <a:spcPct val="0"/>
              </a:spcBef>
            </a:pPr>
            <a:r>
              <a:rPr lang="en-US" dirty="0"/>
              <a:t>After performing n-1 such eliminations we end up with a triangular system which is easily solved in a backward direction</a:t>
            </a:r>
          </a:p>
          <a:p>
            <a:endParaRPr lang="en-US" dirty="0"/>
          </a:p>
        </p:txBody>
      </p:sp>
      <p:sp>
        <p:nvSpPr>
          <p:cNvPr id="4"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7</a:t>
            </a:fld>
            <a:endParaRPr lang="en-US" dirty="0"/>
          </a:p>
        </p:txBody>
      </p:sp>
    </p:spTree>
    <p:extLst>
      <p:ext uri="{BB962C8B-B14F-4D97-AF65-F5344CB8AC3E}">
        <p14:creationId xmlns:p14="http://schemas.microsoft.com/office/powerpoint/2010/main" val="615732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r>
              <a:rPr lang="en-US" dirty="0" smtClean="0"/>
              <a:t>Example 1</a:t>
            </a:r>
            <a:endParaRPr lang="en-US" dirty="0">
              <a:latin typeface="Times New Roman" pitchFamily="18" charset="0"/>
            </a:endParaRPr>
          </a:p>
        </p:txBody>
      </p:sp>
      <p:sp>
        <p:nvSpPr>
          <p:cNvPr id="406531" name="Rectangle 3"/>
          <p:cNvSpPr>
            <a:spLocks noGrp="1" noChangeArrowheads="1"/>
          </p:cNvSpPr>
          <p:nvPr>
            <p:ph idx="1"/>
          </p:nvPr>
        </p:nvSpPr>
        <p:spPr>
          <a:xfrm>
            <a:off x="365760" y="1280160"/>
            <a:ext cx="8549640" cy="5044440"/>
          </a:xfrm>
        </p:spPr>
        <p:txBody>
          <a:bodyPr/>
          <a:lstStyle/>
          <a:p>
            <a:pPr marL="461963" indent="-461963"/>
            <a:r>
              <a:rPr lang="en-US" dirty="0"/>
              <a:t>We need to solve </a:t>
            </a:r>
            <a:r>
              <a:rPr lang="en-US" dirty="0" smtClean="0"/>
              <a:t>for </a:t>
            </a:r>
            <a:r>
              <a:rPr lang="en-US" b="1" dirty="0" smtClean="0"/>
              <a:t>x</a:t>
            </a:r>
            <a:r>
              <a:rPr lang="en-US" dirty="0" smtClean="0"/>
              <a:t>  in </a:t>
            </a:r>
            <a:r>
              <a:rPr lang="en-US" dirty="0"/>
              <a:t>the system</a:t>
            </a:r>
          </a:p>
          <a:p>
            <a:pPr marL="461963" indent="-461963"/>
            <a:endParaRPr lang="en-US" dirty="0"/>
          </a:p>
          <a:p>
            <a:pPr marL="461963" indent="-461963"/>
            <a:endParaRPr lang="en-US" dirty="0"/>
          </a:p>
          <a:p>
            <a:pPr marL="461963" indent="-461963"/>
            <a:endParaRPr lang="en-US" dirty="0"/>
          </a:p>
          <a:p>
            <a:pPr marL="461963" indent="-461963"/>
            <a:endParaRPr lang="en-US" dirty="0"/>
          </a:p>
          <a:p>
            <a:pPr marL="461963" indent="-461963">
              <a:spcBef>
                <a:spcPct val="40000"/>
              </a:spcBef>
            </a:pPr>
            <a:r>
              <a:rPr lang="en-US" dirty="0" smtClean="0"/>
              <a:t>The </a:t>
            </a:r>
            <a:r>
              <a:rPr lang="en-US" dirty="0"/>
              <a:t>three elimination steps are given </a:t>
            </a:r>
            <a:r>
              <a:rPr lang="en-US" dirty="0" smtClean="0"/>
              <a:t>on the next slides; for </a:t>
            </a:r>
            <a:r>
              <a:rPr lang="en-US" dirty="0"/>
              <a:t>simplicity, we have appended the </a:t>
            </a:r>
            <a:r>
              <a:rPr lang="en-US" dirty="0" err="1"/>
              <a:t>r.h.s</a:t>
            </a:r>
            <a:r>
              <a:rPr lang="en-US" dirty="0"/>
              <a:t>. vector to the matrix </a:t>
            </a:r>
            <a:endParaRPr lang="en-US" dirty="0" smtClean="0"/>
          </a:p>
          <a:p>
            <a:pPr marL="461963" indent="-461963">
              <a:spcBef>
                <a:spcPct val="40000"/>
              </a:spcBef>
            </a:pPr>
            <a:r>
              <a:rPr lang="en-US" dirty="0" smtClean="0"/>
              <a:t>First step is set the diagonal element of row 1 to 1 (i.e., normalize it)</a:t>
            </a:r>
            <a:endParaRPr lang="en-US" dirty="0"/>
          </a:p>
        </p:txBody>
      </p:sp>
      <p:graphicFrame>
        <p:nvGraphicFramePr>
          <p:cNvPr id="406539" name="Object 11"/>
          <p:cNvGraphicFramePr>
            <a:graphicFrameLocks noChangeAspect="1"/>
          </p:cNvGraphicFramePr>
          <p:nvPr>
            <p:extLst>
              <p:ext uri="{D42A27DB-BD31-4B8C-83A1-F6EECF244321}">
                <p14:modId xmlns:p14="http://schemas.microsoft.com/office/powerpoint/2010/main" val="1515005996"/>
              </p:ext>
            </p:extLst>
          </p:nvPr>
        </p:nvGraphicFramePr>
        <p:xfrm>
          <a:off x="1447800" y="1828800"/>
          <a:ext cx="5892800" cy="2232025"/>
        </p:xfrm>
        <a:graphic>
          <a:graphicData uri="http://schemas.openxmlformats.org/presentationml/2006/ole">
            <mc:AlternateContent xmlns:mc="http://schemas.openxmlformats.org/markup-compatibility/2006">
              <mc:Choice xmlns:v="urn:schemas-microsoft-com:vml" Requires="v">
                <p:oleObj spid="_x0000_s93191" name="Equation" r:id="rId3" imgW="5499000" imgH="2082600" progId="Equation.DSMT4">
                  <p:embed/>
                </p:oleObj>
              </mc:Choice>
              <mc:Fallback>
                <p:oleObj name="Equation" r:id="rId3" imgW="5499000" imgH="2082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1828800"/>
                        <a:ext cx="5892800" cy="223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3"/>
          <p:cNvSpPr>
            <a:spLocks noGrp="1"/>
          </p:cNvSpPr>
          <p:nvPr>
            <p:ph type="sldNum" sz="quarter" idx="12"/>
          </p:nvPr>
        </p:nvSpPr>
        <p:spPr>
          <a:xfrm>
            <a:off x="6858000" y="6492240"/>
            <a:ext cx="2133600" cy="251418"/>
          </a:xfrm>
        </p:spPr>
        <p:txBody>
          <a:bodyPr/>
          <a:lstStyle/>
          <a:p>
            <a:fld id="{F06A5241-12CB-C64D-AE38-6540AC6C648E}" type="slidenum">
              <a:rPr lang="en-US" smtClean="0"/>
              <a:pPr/>
              <a:t>8</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1"/>
          </a:buClr>
          <a:buSzPct val="100000"/>
          <a:buFont typeface="Wingdings" pitchFamily="2" charset="2"/>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1"/>
          </a:buClr>
          <a:buSzPct val="100000"/>
          <a:buFont typeface="Wingdings" pitchFamily="2" charset="2"/>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Designs\Capsules.pot</Template>
  <TotalTime>3831</TotalTime>
  <Words>3826</Words>
  <Application>Microsoft Office PowerPoint</Application>
  <PresentationFormat>On-screen Show (4:3)</PresentationFormat>
  <Paragraphs>478</Paragraphs>
  <Slides>62</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62</vt:i4>
      </vt:variant>
    </vt:vector>
  </HeadingPairs>
  <TitlesOfParts>
    <vt:vector size="65" baseType="lpstr">
      <vt:lpstr>Capsules</vt:lpstr>
      <vt:lpstr>Equation</vt:lpstr>
      <vt:lpstr>MathType 6.0 Equation</vt:lpstr>
      <vt:lpstr>ECEN 615 Methods of Electric Power  Systems Analysis</vt:lpstr>
      <vt:lpstr>Announcements</vt:lpstr>
      <vt:lpstr>DC Power Flow Example</vt:lpstr>
      <vt:lpstr>DC Power Flow in PowerWorld</vt:lpstr>
      <vt:lpstr>Linear System Solution: Introduction</vt:lpstr>
      <vt:lpstr>Introduction, cont.</vt:lpstr>
      <vt:lpstr>Gaussian Elimination</vt:lpstr>
      <vt:lpstr>Gaussian Elimination, cont.</vt:lpstr>
      <vt:lpstr>Example 1</vt:lpstr>
      <vt:lpstr>Example 1, cont.</vt:lpstr>
      <vt:lpstr>Example 1, cont.</vt:lpstr>
      <vt:lpstr>Example 1, cont.</vt:lpstr>
      <vt:lpstr>Example 1, cont.</vt:lpstr>
      <vt:lpstr>LU Decomposition</vt:lpstr>
      <vt:lpstr>LU Decomposition Theorem</vt:lpstr>
      <vt:lpstr>LU Decomposition Application</vt:lpstr>
      <vt:lpstr>LDU Decomposition</vt:lpstr>
      <vt:lpstr>Symmetric Matrix Factorization</vt:lpstr>
      <vt:lpstr>Symmetric Matrix Factorization</vt:lpstr>
      <vt:lpstr>Pivoting</vt:lpstr>
      <vt:lpstr>Pivoting, cont.</vt:lpstr>
      <vt:lpstr>LU Algorithm Without Pivoting Processing by row</vt:lpstr>
      <vt:lpstr>LU Example</vt:lpstr>
      <vt:lpstr>LU Example, cont.</vt:lpstr>
      <vt:lpstr>LU Example, cont.</vt:lpstr>
      <vt:lpstr>Forward Substitution</vt:lpstr>
      <vt:lpstr>Forward Substitution Example</vt:lpstr>
      <vt:lpstr>Backward Substitution</vt:lpstr>
      <vt:lpstr>Backward Substitution Example</vt:lpstr>
      <vt:lpstr>Computational Complexity</vt:lpstr>
      <vt:lpstr>Computational Complexity</vt:lpstr>
      <vt:lpstr>Sparse Systems</vt:lpstr>
      <vt:lpstr>Sparse Matrix History</vt:lpstr>
      <vt:lpstr>Sparse Matrix History</vt:lpstr>
      <vt:lpstr>Sparse Matrix Computational Order</vt:lpstr>
      <vt:lpstr>Inverse of a Sparse Matrix</vt:lpstr>
      <vt:lpstr>Computer Architecture Impacts</vt:lpstr>
      <vt:lpstr>Full Matrix versus Sparse Matrix Storage</vt:lpstr>
      <vt:lpstr>Sparse Matrix Usage Can Determine the Optimal Storage</vt:lpstr>
      <vt:lpstr>Numerical Precision</vt:lpstr>
      <vt:lpstr>Numerical Precision, cont.</vt:lpstr>
      <vt:lpstr>General Sparse Matrix Storage</vt:lpstr>
      <vt:lpstr>Sparse Storage Example</vt:lpstr>
      <vt:lpstr>Compressed Sparse Row Storage</vt:lpstr>
      <vt:lpstr>CSR Format Example</vt:lpstr>
      <vt:lpstr>CSR Comments</vt:lpstr>
      <vt:lpstr>Linked Lists: Classes and Objects</vt:lpstr>
      <vt:lpstr>Linked Lists</vt:lpstr>
      <vt:lpstr>Sparse Matrix Storage with  Linked Lists by Rows</vt:lpstr>
      <vt:lpstr>Linked Lists, cont.</vt:lpstr>
      <vt:lpstr>Example Pascal Code for  Writing a Sparse Matrix</vt:lpstr>
      <vt:lpstr>Sparse Working Row</vt:lpstr>
      <vt:lpstr>Loading the Sparse Working Row</vt:lpstr>
      <vt:lpstr>Unloading the Sparse Working Row</vt:lpstr>
      <vt:lpstr>Doing an LU Factorization of a Sparse Matrix with Linked Lists</vt:lpstr>
      <vt:lpstr>Sparse Factorization</vt:lpstr>
      <vt:lpstr>Sparse Factorization, cont.</vt:lpstr>
      <vt:lpstr>Sparse Factorization, cont.</vt:lpstr>
      <vt:lpstr>Sparse Factorization Example</vt:lpstr>
      <vt:lpstr>Sparse Factorization Example, Cont.</vt:lpstr>
      <vt:lpstr>Sparse Factorization Example, Cont.</vt:lpstr>
      <vt:lpstr>Sparse Factorization Examples, Cont.</vt:lpstr>
    </vt:vector>
  </TitlesOfParts>
  <Company>ECE - UIUC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ECEN 615_Lect1</dc:title>
  <dc:creator>ECE Publications</dc:creator>
  <cp:lastModifiedBy>Tom</cp:lastModifiedBy>
  <cp:revision>397</cp:revision>
  <cp:lastPrinted>2020-09-08T12:43:11Z</cp:lastPrinted>
  <dcterms:created xsi:type="dcterms:W3CDTF">2000-05-11T14:27:08Z</dcterms:created>
  <dcterms:modified xsi:type="dcterms:W3CDTF">2020-09-08T15:19:34Z</dcterms:modified>
</cp:coreProperties>
</file>